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93" r:id="rId2"/>
    <p:sldId id="304" r:id="rId3"/>
    <p:sldId id="382" r:id="rId4"/>
    <p:sldId id="391" r:id="rId5"/>
    <p:sldId id="306" r:id="rId6"/>
    <p:sldId id="307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  <p:sldId id="392" r:id="rId7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3600" b="1" kern="1200">
        <a:solidFill>
          <a:schemeClr val="bg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BC6"/>
    <a:srgbClr val="692AA2"/>
    <a:srgbClr val="006600"/>
    <a:srgbClr val="33CC33"/>
    <a:srgbClr val="B9D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048C5-1648-415C-889E-4ACBFE989D3A}" v="3" dt="2024-09-17T01:35:42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56" autoAdjust="0"/>
    <p:restoredTop sz="93891" autoAdjust="0"/>
  </p:normalViewPr>
  <p:slideViewPr>
    <p:cSldViewPr>
      <p:cViewPr varScale="1">
        <p:scale>
          <a:sx n="79" d="100"/>
          <a:sy n="79" d="100"/>
        </p:scale>
        <p:origin x="93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6"/>
    </p:cViewPr>
  </p:sorterViewPr>
  <p:notesViewPr>
    <p:cSldViewPr>
      <p:cViewPr varScale="1">
        <p:scale>
          <a:sx n="53" d="100"/>
          <a:sy n="53" d="100"/>
        </p:scale>
        <p:origin x="-184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9.xml"/><Relationship Id="rId1" Type="http://schemas.openxmlformats.org/officeDocument/2006/relationships/slide" Target="slides/slide5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ufik Edy Sutanto, M.Sc.Tech.,Ph.D" userId="012573cc-7230-4d80-9d32-62cda141001e" providerId="ADAL" clId="{82D048C5-1648-415C-889E-4ACBFE989D3A}"/>
    <pc:docChg chg="custSel delSld modSld">
      <pc:chgData name="Taufik Edy Sutanto, M.Sc.Tech.,Ph.D" userId="012573cc-7230-4d80-9d32-62cda141001e" providerId="ADAL" clId="{82D048C5-1648-415C-889E-4ACBFE989D3A}" dt="2024-09-17T01:35:48.879" v="12" actId="6549"/>
      <pc:docMkLst>
        <pc:docMk/>
      </pc:docMkLst>
      <pc:sldChg chg="del">
        <pc:chgData name="Taufik Edy Sutanto, M.Sc.Tech.,Ph.D" userId="012573cc-7230-4d80-9d32-62cda141001e" providerId="ADAL" clId="{82D048C5-1648-415C-889E-4ACBFE989D3A}" dt="2024-09-17T01:34:53.539" v="0" actId="47"/>
        <pc:sldMkLst>
          <pc:docMk/>
          <pc:sldMk cId="2643260349" sldId="379"/>
        </pc:sldMkLst>
      </pc:sldChg>
      <pc:sldChg chg="del">
        <pc:chgData name="Taufik Edy Sutanto, M.Sc.Tech.,Ph.D" userId="012573cc-7230-4d80-9d32-62cda141001e" providerId="ADAL" clId="{82D048C5-1648-415C-889E-4ACBFE989D3A}" dt="2024-09-17T01:34:53.539" v="0" actId="47"/>
        <pc:sldMkLst>
          <pc:docMk/>
          <pc:sldMk cId="1309784367" sldId="381"/>
        </pc:sldMkLst>
      </pc:sldChg>
      <pc:sldChg chg="del">
        <pc:chgData name="Taufik Edy Sutanto, M.Sc.Tech.,Ph.D" userId="012573cc-7230-4d80-9d32-62cda141001e" providerId="ADAL" clId="{82D048C5-1648-415C-889E-4ACBFE989D3A}" dt="2024-09-17T01:34:53.539" v="0" actId="47"/>
        <pc:sldMkLst>
          <pc:docMk/>
          <pc:sldMk cId="3758936019" sldId="383"/>
        </pc:sldMkLst>
      </pc:sldChg>
      <pc:sldChg chg="del">
        <pc:chgData name="Taufik Edy Sutanto, M.Sc.Tech.,Ph.D" userId="012573cc-7230-4d80-9d32-62cda141001e" providerId="ADAL" clId="{82D048C5-1648-415C-889E-4ACBFE989D3A}" dt="2024-09-17T01:34:53.539" v="0" actId="47"/>
        <pc:sldMkLst>
          <pc:docMk/>
          <pc:sldMk cId="1947742610" sldId="384"/>
        </pc:sldMkLst>
      </pc:sldChg>
      <pc:sldChg chg="del">
        <pc:chgData name="Taufik Edy Sutanto, M.Sc.Tech.,Ph.D" userId="012573cc-7230-4d80-9d32-62cda141001e" providerId="ADAL" clId="{82D048C5-1648-415C-889E-4ACBFE989D3A}" dt="2024-09-17T01:34:53.539" v="0" actId="47"/>
        <pc:sldMkLst>
          <pc:docMk/>
          <pc:sldMk cId="2550158647" sldId="385"/>
        </pc:sldMkLst>
      </pc:sldChg>
      <pc:sldChg chg="del">
        <pc:chgData name="Taufik Edy Sutanto, M.Sc.Tech.,Ph.D" userId="012573cc-7230-4d80-9d32-62cda141001e" providerId="ADAL" clId="{82D048C5-1648-415C-889E-4ACBFE989D3A}" dt="2024-09-17T01:34:53.539" v="0" actId="47"/>
        <pc:sldMkLst>
          <pc:docMk/>
          <pc:sldMk cId="3892301980" sldId="386"/>
        </pc:sldMkLst>
      </pc:sldChg>
      <pc:sldChg chg="del">
        <pc:chgData name="Taufik Edy Sutanto, M.Sc.Tech.,Ph.D" userId="012573cc-7230-4d80-9d32-62cda141001e" providerId="ADAL" clId="{82D048C5-1648-415C-889E-4ACBFE989D3A}" dt="2024-09-17T01:34:53.539" v="0" actId="47"/>
        <pc:sldMkLst>
          <pc:docMk/>
          <pc:sldMk cId="2820240048" sldId="387"/>
        </pc:sldMkLst>
      </pc:sldChg>
      <pc:sldChg chg="del">
        <pc:chgData name="Taufik Edy Sutanto, M.Sc.Tech.,Ph.D" userId="012573cc-7230-4d80-9d32-62cda141001e" providerId="ADAL" clId="{82D048C5-1648-415C-889E-4ACBFE989D3A}" dt="2024-09-17T01:34:53.539" v="0" actId="47"/>
        <pc:sldMkLst>
          <pc:docMk/>
          <pc:sldMk cId="4086456124" sldId="388"/>
        </pc:sldMkLst>
      </pc:sldChg>
      <pc:sldChg chg="del">
        <pc:chgData name="Taufik Edy Sutanto, M.Sc.Tech.,Ph.D" userId="012573cc-7230-4d80-9d32-62cda141001e" providerId="ADAL" clId="{82D048C5-1648-415C-889E-4ACBFE989D3A}" dt="2024-09-17T01:34:53.539" v="0" actId="47"/>
        <pc:sldMkLst>
          <pc:docMk/>
          <pc:sldMk cId="3417613233" sldId="389"/>
        </pc:sldMkLst>
      </pc:sldChg>
      <pc:sldChg chg="del">
        <pc:chgData name="Taufik Edy Sutanto, M.Sc.Tech.,Ph.D" userId="012573cc-7230-4d80-9d32-62cda141001e" providerId="ADAL" clId="{82D048C5-1648-415C-889E-4ACBFE989D3A}" dt="2024-09-17T01:34:53.539" v="0" actId="47"/>
        <pc:sldMkLst>
          <pc:docMk/>
          <pc:sldMk cId="521800276" sldId="390"/>
        </pc:sldMkLst>
      </pc:sldChg>
      <pc:sldChg chg="addSp delSp modSp mod">
        <pc:chgData name="Taufik Edy Sutanto, M.Sc.Tech.,Ph.D" userId="012573cc-7230-4d80-9d32-62cda141001e" providerId="ADAL" clId="{82D048C5-1648-415C-889E-4ACBFE989D3A}" dt="2024-09-17T01:35:27.317" v="8" actId="1076"/>
        <pc:sldMkLst>
          <pc:docMk/>
          <pc:sldMk cId="601825149" sldId="392"/>
        </pc:sldMkLst>
        <pc:picChg chg="del">
          <ac:chgData name="Taufik Edy Sutanto, M.Sc.Tech.,Ph.D" userId="012573cc-7230-4d80-9d32-62cda141001e" providerId="ADAL" clId="{82D048C5-1648-415C-889E-4ACBFE989D3A}" dt="2024-09-17T01:34:58.452" v="1" actId="478"/>
          <ac:picMkLst>
            <pc:docMk/>
            <pc:sldMk cId="601825149" sldId="392"/>
            <ac:picMk id="3" creationId="{6C1C95C2-C839-4ED3-174D-0C0BB54CB09C}"/>
          </ac:picMkLst>
        </pc:picChg>
        <pc:picChg chg="mod">
          <ac:chgData name="Taufik Edy Sutanto, M.Sc.Tech.,Ph.D" userId="012573cc-7230-4d80-9d32-62cda141001e" providerId="ADAL" clId="{82D048C5-1648-415C-889E-4ACBFE989D3A}" dt="2024-09-17T01:35:01.902" v="2" actId="1076"/>
          <ac:picMkLst>
            <pc:docMk/>
            <pc:sldMk cId="601825149" sldId="392"/>
            <ac:picMk id="5" creationId="{D89F7397-7B20-D2AD-94FC-C1271610831F}"/>
          </ac:picMkLst>
        </pc:picChg>
        <pc:picChg chg="mod">
          <ac:chgData name="Taufik Edy Sutanto, M.Sc.Tech.,Ph.D" userId="012573cc-7230-4d80-9d32-62cda141001e" providerId="ADAL" clId="{82D048C5-1648-415C-889E-4ACBFE989D3A}" dt="2024-09-17T01:35:04.561" v="3" actId="1076"/>
          <ac:picMkLst>
            <pc:docMk/>
            <pc:sldMk cId="601825149" sldId="392"/>
            <ac:picMk id="6" creationId="{D46B4FBF-D036-E494-A9FA-2C54B58A97F7}"/>
          </ac:picMkLst>
        </pc:picChg>
        <pc:picChg chg="add mod">
          <ac:chgData name="Taufik Edy Sutanto, M.Sc.Tech.,Ph.D" userId="012573cc-7230-4d80-9d32-62cda141001e" providerId="ADAL" clId="{82D048C5-1648-415C-889E-4ACBFE989D3A}" dt="2024-09-17T01:35:27.317" v="8" actId="1076"/>
          <ac:picMkLst>
            <pc:docMk/>
            <pc:sldMk cId="601825149" sldId="392"/>
            <ac:picMk id="7" creationId="{9E86770A-77B8-865B-7F80-6C05A8E0E629}"/>
          </ac:picMkLst>
        </pc:picChg>
      </pc:sldChg>
      <pc:sldChg chg="addSp delSp modSp mod">
        <pc:chgData name="Taufik Edy Sutanto, M.Sc.Tech.,Ph.D" userId="012573cc-7230-4d80-9d32-62cda141001e" providerId="ADAL" clId="{82D048C5-1648-415C-889E-4ACBFE989D3A}" dt="2024-09-17T01:35:48.879" v="12" actId="6549"/>
        <pc:sldMkLst>
          <pc:docMk/>
          <pc:sldMk cId="0" sldId="393"/>
        </pc:sldMkLst>
        <pc:spChg chg="mod">
          <ac:chgData name="Taufik Edy Sutanto, M.Sc.Tech.,Ph.D" userId="012573cc-7230-4d80-9d32-62cda141001e" providerId="ADAL" clId="{82D048C5-1648-415C-889E-4ACBFE989D3A}" dt="2024-09-17T01:35:48.879" v="12" actId="6549"/>
          <ac:spMkLst>
            <pc:docMk/>
            <pc:sldMk cId="0" sldId="393"/>
            <ac:spMk id="2" creationId="{B244D928-35DD-4A12-8549-59C9219D7D48}"/>
          </ac:spMkLst>
        </pc:spChg>
        <pc:picChg chg="add mod">
          <ac:chgData name="Taufik Edy Sutanto, M.Sc.Tech.,Ph.D" userId="012573cc-7230-4d80-9d32-62cda141001e" providerId="ADAL" clId="{82D048C5-1648-415C-889E-4ACBFE989D3A}" dt="2024-09-17T01:35:42.806" v="10"/>
          <ac:picMkLst>
            <pc:docMk/>
            <pc:sldMk cId="0" sldId="393"/>
            <ac:picMk id="9" creationId="{E651C378-45E7-0DA1-7CCD-75E8AA7AE940}"/>
          </ac:picMkLst>
        </pc:picChg>
        <pc:picChg chg="del">
          <ac:chgData name="Taufik Edy Sutanto, M.Sc.Tech.,Ph.D" userId="012573cc-7230-4d80-9d32-62cda141001e" providerId="ADAL" clId="{82D048C5-1648-415C-889E-4ACBFE989D3A}" dt="2024-09-17T01:35:42.084" v="9" actId="478"/>
          <ac:picMkLst>
            <pc:docMk/>
            <pc:sldMk cId="0" sldId="393"/>
            <ac:picMk id="10" creationId="{F2794710-58DF-6A07-9DC5-C235C730B8E0}"/>
          </ac:picMkLst>
        </pc:picChg>
        <pc:picChg chg="del">
          <ac:chgData name="Taufik Edy Sutanto, M.Sc.Tech.,Ph.D" userId="012573cc-7230-4d80-9d32-62cda141001e" providerId="ADAL" clId="{82D048C5-1648-415C-889E-4ACBFE989D3A}" dt="2024-09-17T01:35:42.084" v="9" actId="478"/>
          <ac:picMkLst>
            <pc:docMk/>
            <pc:sldMk cId="0" sldId="393"/>
            <ac:picMk id="12" creationId="{0EEAA97C-35EC-0287-AA24-95395FA80F9D}"/>
          </ac:picMkLst>
        </pc:picChg>
        <pc:picChg chg="del">
          <ac:chgData name="Taufik Edy Sutanto, M.Sc.Tech.,Ph.D" userId="012573cc-7230-4d80-9d32-62cda141001e" providerId="ADAL" clId="{82D048C5-1648-415C-889E-4ACBFE989D3A}" dt="2024-09-17T01:35:42.084" v="9" actId="478"/>
          <ac:picMkLst>
            <pc:docMk/>
            <pc:sldMk cId="0" sldId="393"/>
            <ac:picMk id="13" creationId="{A4B77CEB-EEB1-F601-4421-93D33369473A}"/>
          </ac:picMkLst>
        </pc:picChg>
        <pc:picChg chg="add mod">
          <ac:chgData name="Taufik Edy Sutanto, M.Sc.Tech.,Ph.D" userId="012573cc-7230-4d80-9d32-62cda141001e" providerId="ADAL" clId="{82D048C5-1648-415C-889E-4ACBFE989D3A}" dt="2024-09-17T01:35:42.806" v="10"/>
          <ac:picMkLst>
            <pc:docMk/>
            <pc:sldMk cId="0" sldId="393"/>
            <ac:picMk id="14" creationId="{0E8A485A-5A62-A9C3-E8D5-BAB1C3C008D1}"/>
          </ac:picMkLst>
        </pc:picChg>
        <pc:picChg chg="add mod">
          <ac:chgData name="Taufik Edy Sutanto, M.Sc.Tech.,Ph.D" userId="012573cc-7230-4d80-9d32-62cda141001e" providerId="ADAL" clId="{82D048C5-1648-415C-889E-4ACBFE989D3A}" dt="2024-09-17T01:35:42.806" v="10"/>
          <ac:picMkLst>
            <pc:docMk/>
            <pc:sldMk cId="0" sldId="393"/>
            <ac:picMk id="15" creationId="{64BE62FE-BAB0-945C-CA7D-AC753EA179E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fld id="{46635348-DBEF-4695-B298-01E05397A04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02200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</a:defRPr>
            </a:lvl1pPr>
          </a:lstStyle>
          <a:p>
            <a:fld id="{551FD892-07AC-4B6F-8844-47851227D7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78571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70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37272279-B4BB-4BE6-9915-5B26E91DED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6FD55C-1527-4EF2-88B9-E846F3173133}" type="slidenum">
              <a:rPr lang="en-US" altLang="en-US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195D53C-6C6F-4AD2-8E93-B69152AEA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2B2C82B-C9E8-4DEA-8074-C93B15A38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734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3485C7D7-63C3-42AC-8A45-37926E7B9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D358DB-02F4-4DCE-BD38-16D71FA5EF8A}" type="slidenum">
              <a:rPr lang="en-US" altLang="en-US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91F92AF7-B8E2-4454-8CB2-EAF8683B2C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BBCFBD0-7B70-4365-BB09-A20B4AA05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b="1"/>
              <a:t>Need a better and more MEANINGFUL scatter plot! -JH</a:t>
            </a:r>
          </a:p>
        </p:txBody>
      </p:sp>
    </p:spTree>
    <p:extLst>
      <p:ext uri="{BB962C8B-B14F-4D97-AF65-F5344CB8AC3E}">
        <p14:creationId xmlns:p14="http://schemas.microsoft.com/office/powerpoint/2010/main" val="265187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06ACF99C-9F79-418B-8F65-8199621A88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3150E35-FFC7-45F8-9FD2-C587B1D87B2A}" type="slidenum">
              <a:rPr lang="en-US" altLang="en-US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00712830-B5E4-400A-88D1-00500CB04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8C4518A-D2A9-409E-8D20-83FBE7CA7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532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4BB7045E-56D7-4687-9E84-C1059A8876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85E4EFE-B478-4A4E-974A-7ED7F3ABBF6E}" type="slidenum">
              <a:rPr lang="en-US" altLang="en-US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0A0AE561-2CED-4806-88A1-DC2BAE0ED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6A961A0E-D91D-42CE-A74E-EC8407D68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985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7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825C4AC-B1FC-4CE8-A50E-39DB29758E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94000" y="581025"/>
            <a:ext cx="3860800" cy="2897188"/>
          </a:xfrm>
          <a:solidFill>
            <a:srgbClr val="FFFFFF"/>
          </a:solidFill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3382E475-2671-4F45-B78B-08C90A382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936" y="3671570"/>
            <a:ext cx="6925310" cy="34798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834" tIns="48416" rIns="96834" bIns="4841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05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1E4DC4AB-13F9-4B06-A496-5950057F74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78E6A6-F5D2-4F9D-9FCB-E402B003D132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287D549-0C96-4D48-95CD-18534DB395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92413" y="581025"/>
            <a:ext cx="3860800" cy="2897188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D25D0624-214D-4EE3-B956-C2A0A08E9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0159" y="3671570"/>
            <a:ext cx="6920865" cy="34798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5930" tIns="47964" rIns="95930" bIns="4796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10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F4DB2528-4AA1-40BF-9BAC-95CFB7198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27E53C-09E3-4223-9618-E4845ADBA387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2BD7D22-E99E-4936-8FD3-622725930B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799AF8A-19EA-429E-A9E3-860B0D18D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02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A073F1EC-3E69-4F24-A4C4-C9F8B3F0E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0FA6CF5-CA7F-496F-AE50-455C44C3D268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9A9FE157-1A8E-465D-8647-173D6CFF77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91DB933-92E4-4E33-8F59-C05449438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6278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7F55B20-EFBA-44F2-9D73-736832A78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297AF5-3B23-4988-A4F1-12D79A75A1F8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83538089-6E93-495F-896A-90B6FDC78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92413" y="581025"/>
            <a:ext cx="3860800" cy="2897188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DA8B8ACC-E9C3-4CAB-8FF1-5E873DB5C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0159" y="3671570"/>
            <a:ext cx="6920865" cy="34798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5930" tIns="47964" rIns="95930" bIns="4796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34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FBA7B1A-67DE-47ED-9949-4C203C6EA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C162F6-EDE1-403D-9885-0271EBDDF57E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5DA45342-364C-4A33-B8A8-E88277273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9075" y="563563"/>
            <a:ext cx="3925888" cy="2944812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5A8F95B-DE64-4D4A-9700-C1C547029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6824" y="3698241"/>
            <a:ext cx="6947535" cy="344678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6473" tIns="48237" rIns="96473" bIns="4823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158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742B465E-6D3E-4E28-81C8-1DEE5B72A4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82D7C6-C570-475F-92F4-B0B9B58126D0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A36D0E4D-0A95-44A9-929E-C7DA52C96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9075" y="563563"/>
            <a:ext cx="3925888" cy="2944812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4F936C16-075E-4184-9764-B799000C7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6824" y="3698241"/>
            <a:ext cx="6947535" cy="344678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6473" tIns="48237" rIns="96473" bIns="4823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297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3BB7996D-6786-4CBB-A834-7063C14BA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85372" indent="-302066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08265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91571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4878" indent="-241653" defTabSz="985072">
              <a:spcBef>
                <a:spcPct val="30000"/>
              </a:spcBef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58184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41490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24796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08102" indent="-241653" defTabSz="985072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F10A35-58FD-40A0-BD9D-8953BA0815BF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C65F8B1-E51D-4FCE-9823-DAC6C3A11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722B5C5-2BF7-49EF-9300-729ADF444E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/>
              <a:t>JH: A better and BASIC histogram figure --- because this one overlaps with a later one!</a:t>
            </a:r>
          </a:p>
        </p:txBody>
      </p:sp>
    </p:spTree>
    <p:extLst>
      <p:ext uri="{BB962C8B-B14F-4D97-AF65-F5344CB8AC3E}">
        <p14:creationId xmlns:p14="http://schemas.microsoft.com/office/powerpoint/2010/main" val="53883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Freeform 17"/>
          <p:cNvSpPr>
            <a:spLocks/>
          </p:cNvSpPr>
          <p:nvPr/>
        </p:nvSpPr>
        <p:spPr bwMode="gray">
          <a:xfrm>
            <a:off x="-9525" y="1447800"/>
            <a:ext cx="9164638" cy="3832225"/>
          </a:xfrm>
          <a:custGeom>
            <a:avLst/>
            <a:gdLst/>
            <a:ahLst/>
            <a:cxnLst>
              <a:cxn ang="0">
                <a:pos x="12" y="124"/>
              </a:cxn>
              <a:cxn ang="0">
                <a:pos x="1381" y="12"/>
              </a:cxn>
              <a:cxn ang="0">
                <a:pos x="4064" y="581"/>
              </a:cxn>
              <a:cxn ang="0">
                <a:pos x="5773" y="118"/>
              </a:cxn>
              <a:cxn ang="0">
                <a:pos x="5766" y="2151"/>
              </a:cxn>
              <a:cxn ang="0">
                <a:pos x="3966" y="2263"/>
              </a:cxn>
              <a:cxn ang="0">
                <a:pos x="1963" y="1897"/>
              </a:cxn>
              <a:cxn ang="0">
                <a:pos x="6" y="2407"/>
              </a:cxn>
              <a:cxn ang="0">
                <a:pos x="12" y="124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0" name="Freeform 18"/>
          <p:cNvSpPr>
            <a:spLocks/>
          </p:cNvSpPr>
          <p:nvPr/>
        </p:nvSpPr>
        <p:spPr bwMode="gray">
          <a:xfrm>
            <a:off x="-9525" y="1730375"/>
            <a:ext cx="9150350" cy="3265488"/>
          </a:xfrm>
          <a:custGeom>
            <a:avLst/>
            <a:gdLst/>
            <a:ahLst/>
            <a:cxnLst>
              <a:cxn ang="0">
                <a:pos x="6" y="272"/>
              </a:cxn>
              <a:cxn ang="0">
                <a:pos x="1453" y="10"/>
              </a:cxn>
              <a:cxn ang="0">
                <a:pos x="4182" y="482"/>
              </a:cxn>
              <a:cxn ang="0">
                <a:pos x="5764" y="154"/>
              </a:cxn>
              <a:cxn ang="0">
                <a:pos x="5764" y="1806"/>
              </a:cxn>
              <a:cxn ang="0">
                <a:pos x="4005" y="1994"/>
              </a:cxn>
              <a:cxn ang="0">
                <a:pos x="1891" y="1522"/>
              </a:cxn>
              <a:cxn ang="0">
                <a:pos x="6" y="1967"/>
              </a:cxn>
              <a:cxn ang="0">
                <a:pos x="6" y="272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3092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Oval 21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4" name="Group 22"/>
          <p:cNvGrpSpPr>
            <a:grpSpLocks/>
          </p:cNvGrpSpPr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3095" name="Oval 23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Oval 24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97" name="Group 25"/>
          <p:cNvGrpSpPr>
            <a:grpSpLocks/>
          </p:cNvGrpSpPr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3098" name="Oval 26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Oval 27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59563" y="6453188"/>
            <a:ext cx="2133600" cy="244475"/>
          </a:xfrm>
        </p:spPr>
        <p:txBody>
          <a:bodyPr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fld id="{A69801A0-FC71-49C8-A638-6AA7FC051D8D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590800"/>
            <a:ext cx="7086600" cy="1012825"/>
          </a:xfr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pic>
        <p:nvPicPr>
          <p:cNvPr id="3100" name="Picture 28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5445125"/>
            <a:ext cx="685800" cy="904875"/>
          </a:xfrm>
          <a:prstGeom prst="rect">
            <a:avLst/>
          </a:prstGeom>
          <a:noFill/>
        </p:spPr>
      </p:pic>
      <p:sp>
        <p:nvSpPr>
          <p:cNvPr id="3101" name="Rectangle 29"/>
          <p:cNvSpPr>
            <a:spLocks noGrp="1" noChangeArrowheads="1"/>
          </p:cNvSpPr>
          <p:nvPr>
            <p:ph type="ftr" sz="quarter" idx="3"/>
          </p:nvPr>
        </p:nvSpPr>
        <p:spPr>
          <a:xfrm>
            <a:off x="5148263" y="404813"/>
            <a:ext cx="3536950" cy="5032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82DB223-DFC4-41AE-B332-E02C0A24D22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0"/>
            <a:ext cx="20574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60198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6CCB9B-C5BD-4D89-9E55-87443AAAD778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681B4CF2-5324-4D9D-B577-5987269D2D11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BB4A32D5-4019-46AB-98B9-9D744A7035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C0865-8804-439E-97FD-E61D38B4E98A}" type="datetime4">
              <a:rPr lang="en-US" altLang="en-US"/>
              <a:pPr>
                <a:defRPr/>
              </a:pPr>
              <a:t>September 17, 2024</a:t>
            </a:fld>
            <a:endParaRPr lang="en-US" alt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A7A40F28-3494-4F6D-9AD0-55DE439C0F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63B776F2-E876-4F14-B368-DDED5602EA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E8DB3-2900-4694-ABF4-871E9772A3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529062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9E400785-C716-42A7-B315-E6162AE6C8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966744-9B48-4B3B-8DAC-99C7B3AEF943}" type="slidenum">
              <a:rPr lang="en-US" altLang="id-ID"/>
              <a:pPr/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79893212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81000"/>
            <a:ext cx="77930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C8FF37E6-A8C7-429E-81E6-3E5F7DBCC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43D83-3C47-4599-8AF2-5E377344355E}" type="datetime4">
              <a:rPr lang="en-US" altLang="en-US"/>
              <a:pPr>
                <a:defRPr/>
              </a:pPr>
              <a:t>September 17, 2024</a:t>
            </a:fld>
            <a:endParaRPr lang="en-US" alt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18C7AD1B-0925-49FA-BA94-65497C3F4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A717202B-70D2-4C37-8400-69BF9AA47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5621E2-60EA-48BC-A2FE-0D936F4F75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759686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28B1D5-92E4-4F78-9D94-6A89CBF4DF43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3AE634-78D5-439A-9656-45CFA5AB1F26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CAA1C5-3A62-489F-8CF3-418F170627F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8CA6AC-14B7-4D7C-BE6B-C80F35BD94B7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5F735E-1BCC-44F2-8D0F-3011B9FB90F2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BDC90-0C75-4889-9054-82CB72C5828C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D1821C-26A9-4788-A17A-DD17BE5C49CB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3A1CCD-DE18-4316-973A-0674310C4B69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Object 27"/>
          <p:cNvGraphicFramePr>
            <a:graphicFrameLocks noChangeAspect="1"/>
          </p:cNvGraphicFramePr>
          <p:nvPr/>
        </p:nvGraphicFramePr>
        <p:xfrm>
          <a:off x="0" y="0"/>
          <a:ext cx="91440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7" imgW="9561905" imgH="1600000" progId="">
                  <p:embed/>
                </p:oleObj>
              </mc:Choice>
              <mc:Fallback>
                <p:oleObj name="Image" r:id="rId17" imgW="9561905" imgH="1600000" progId="">
                  <p:embed/>
                  <p:pic>
                    <p:nvPicPr>
                      <p:cNvPr id="10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white">
                      <a:xfrm>
                        <a:off x="0" y="0"/>
                        <a:ext cx="91440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AAE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-11113" y="280988"/>
            <a:ext cx="9155113" cy="1620837"/>
          </a:xfrm>
          <a:custGeom>
            <a:avLst/>
            <a:gdLst/>
            <a:ahLst/>
            <a:cxnLst>
              <a:cxn ang="0">
                <a:pos x="6" y="109"/>
              </a:cxn>
              <a:cxn ang="0">
                <a:pos x="1427" y="46"/>
              </a:cxn>
              <a:cxn ang="0">
                <a:pos x="4032" y="255"/>
              </a:cxn>
              <a:cxn ang="0">
                <a:pos x="5767" y="0"/>
              </a:cxn>
              <a:cxn ang="0">
                <a:pos x="5767" y="776"/>
              </a:cxn>
              <a:cxn ang="0">
                <a:pos x="4065" y="831"/>
              </a:cxn>
              <a:cxn ang="0">
                <a:pos x="1984" y="674"/>
              </a:cxn>
              <a:cxn ang="0">
                <a:pos x="14" y="995"/>
              </a:cxn>
              <a:cxn ang="0">
                <a:pos x="6" y="109"/>
              </a:cxn>
            </a:cxnLst>
            <a:rect l="0" t="0" r="r" b="b"/>
            <a:pathLst>
              <a:path w="5767" h="1021">
                <a:moveTo>
                  <a:pt x="6" y="109"/>
                </a:moveTo>
                <a:cubicBezTo>
                  <a:pt x="144" y="93"/>
                  <a:pt x="626" y="42"/>
                  <a:pt x="1427" y="46"/>
                </a:cubicBezTo>
                <a:cubicBezTo>
                  <a:pt x="2228" y="50"/>
                  <a:pt x="3321" y="224"/>
                  <a:pt x="4032" y="255"/>
                </a:cubicBezTo>
                <a:cubicBezTo>
                  <a:pt x="4742" y="286"/>
                  <a:pt x="5649" y="91"/>
                  <a:pt x="5767" y="0"/>
                </a:cubicBezTo>
                <a:lnTo>
                  <a:pt x="5767" y="776"/>
                </a:lnTo>
                <a:cubicBezTo>
                  <a:pt x="4948" y="879"/>
                  <a:pt x="4543" y="844"/>
                  <a:pt x="4065" y="831"/>
                </a:cubicBezTo>
                <a:cubicBezTo>
                  <a:pt x="3587" y="818"/>
                  <a:pt x="2973" y="694"/>
                  <a:pt x="1984" y="674"/>
                </a:cubicBezTo>
                <a:cubicBezTo>
                  <a:pt x="995" y="654"/>
                  <a:pt x="28" y="969"/>
                  <a:pt x="14" y="995"/>
                </a:cubicBezTo>
                <a:cubicBezTo>
                  <a:pt x="0" y="1021"/>
                  <a:pt x="6" y="255"/>
                  <a:pt x="6" y="109"/>
                </a:cubicBezTo>
                <a:close/>
              </a:path>
            </a:pathLst>
          </a:custGeom>
          <a:solidFill>
            <a:schemeClr val="accent1">
              <a:alpha val="41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gray">
          <a:xfrm>
            <a:off x="-20638" y="533400"/>
            <a:ext cx="9161463" cy="1006475"/>
          </a:xfrm>
          <a:custGeom>
            <a:avLst/>
            <a:gdLst/>
            <a:ahLst/>
            <a:cxnLst>
              <a:cxn ang="0">
                <a:pos x="20" y="109"/>
              </a:cxn>
              <a:cxn ang="0">
                <a:pos x="1442" y="3"/>
              </a:cxn>
              <a:cxn ang="0">
                <a:pos x="4150" y="148"/>
              </a:cxn>
              <a:cxn ang="0">
                <a:pos x="5771" y="37"/>
              </a:cxn>
              <a:cxn ang="0">
                <a:pos x="5771" y="557"/>
              </a:cxn>
              <a:cxn ang="0">
                <a:pos x="3942" y="592"/>
              </a:cxn>
              <a:cxn ang="0">
                <a:pos x="1839" y="456"/>
              </a:cxn>
              <a:cxn ang="0">
                <a:pos x="6" y="620"/>
              </a:cxn>
              <a:cxn ang="0">
                <a:pos x="20" y="109"/>
              </a:cxn>
            </a:cxnLst>
            <a:rect l="0" t="0" r="r" b="b"/>
            <a:pathLst>
              <a:path w="5771" h="634">
                <a:moveTo>
                  <a:pt x="20" y="109"/>
                </a:moveTo>
                <a:cubicBezTo>
                  <a:pt x="26" y="109"/>
                  <a:pt x="645" y="0"/>
                  <a:pt x="1442" y="3"/>
                </a:cubicBezTo>
                <a:cubicBezTo>
                  <a:pt x="2239" y="6"/>
                  <a:pt x="3443" y="123"/>
                  <a:pt x="4150" y="148"/>
                </a:cubicBezTo>
                <a:cubicBezTo>
                  <a:pt x="4858" y="173"/>
                  <a:pt x="5633" y="63"/>
                  <a:pt x="5771" y="37"/>
                </a:cubicBezTo>
                <a:lnTo>
                  <a:pt x="5771" y="557"/>
                </a:lnTo>
                <a:cubicBezTo>
                  <a:pt x="4926" y="634"/>
                  <a:pt x="4422" y="612"/>
                  <a:pt x="3942" y="592"/>
                </a:cubicBezTo>
                <a:cubicBezTo>
                  <a:pt x="3463" y="572"/>
                  <a:pt x="2588" y="450"/>
                  <a:pt x="1839" y="456"/>
                </a:cubicBezTo>
                <a:cubicBezTo>
                  <a:pt x="1182" y="455"/>
                  <a:pt x="0" y="618"/>
                  <a:pt x="6" y="620"/>
                </a:cubicBezTo>
                <a:cubicBezTo>
                  <a:pt x="12" y="621"/>
                  <a:pt x="14" y="109"/>
                  <a:pt x="20" y="10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42" name="Group 18"/>
          <p:cNvGrpSpPr>
            <a:grpSpLocks/>
          </p:cNvGrpSpPr>
          <p:nvPr/>
        </p:nvGrpSpPr>
        <p:grpSpPr bwMode="auto">
          <a:xfrm>
            <a:off x="7740650" y="347663"/>
            <a:ext cx="387350" cy="366712"/>
            <a:chOff x="4752" y="1200"/>
            <a:chExt cx="288" cy="288"/>
          </a:xfrm>
        </p:grpSpPr>
        <p:sp>
          <p:nvSpPr>
            <p:cNvPr id="1043" name="Oval 19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8153400" y="53975"/>
            <a:ext cx="609600" cy="592138"/>
            <a:chOff x="4992" y="816"/>
            <a:chExt cx="576" cy="576"/>
          </a:xfrm>
        </p:grpSpPr>
        <p:sp>
          <p:nvSpPr>
            <p:cNvPr id="1046" name="Oval 22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171450" y="819150"/>
            <a:ext cx="720725" cy="762000"/>
            <a:chOff x="4992" y="816"/>
            <a:chExt cx="576" cy="576"/>
          </a:xfrm>
        </p:grpSpPr>
        <p:sp>
          <p:nvSpPr>
            <p:cNvPr id="1049" name="Oval 25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3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fld id="{41F39E41-B9B5-4BC9-9792-9EE9E525E3D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28662" y="714356"/>
            <a:ext cx="7391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10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4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10" Type="http://schemas.openxmlformats.org/officeDocument/2006/relationships/image" Target="../media/image11.png"/><Relationship Id="rId4" Type="http://schemas.openxmlformats.org/officeDocument/2006/relationships/image" Target="../media/image5.gif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0" y="6115140"/>
            <a:ext cx="9144000" cy="74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t>Taufik Sutanto 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</a:b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t>taufik.sutanto@uinjkt.ac.id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4437112"/>
            <a:ext cx="8954207" cy="1426886"/>
            <a:chOff x="0" y="4743472"/>
            <a:chExt cx="8954207" cy="1426886"/>
          </a:xfrm>
        </p:grpSpPr>
        <p:pic>
          <p:nvPicPr>
            <p:cNvPr id="11" name="Picture 10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534" y="4955061"/>
              <a:ext cx="1436118" cy="9514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43472"/>
              <a:ext cx="1466274" cy="133161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77"/>
            <a:stretch/>
          </p:blipFill>
          <p:spPr>
            <a:xfrm>
              <a:off x="4798424" y="4955060"/>
              <a:ext cx="2209800" cy="113823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274" y="4860014"/>
              <a:ext cx="1785747" cy="1141522"/>
            </a:xfrm>
            <a:prstGeom prst="rect">
              <a:avLst/>
            </a:prstGeom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528" y="4955061"/>
              <a:ext cx="1792679" cy="12152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B244D928-35DD-4A12-8549-59C9219D7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52"/>
            <a:ext cx="9160496" cy="1280754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>
                <a:solidFill>
                  <a:schemeClr val="tx1"/>
                </a:solidFill>
              </a:rPr>
              <a:t>PreProcessing </a:t>
            </a:r>
            <a:r>
              <a:rPr lang="en-US" sz="4000" dirty="0">
                <a:solidFill>
                  <a:schemeClr val="tx1"/>
                </a:solidFill>
              </a:rPr>
              <a:t>– Data Preparations</a:t>
            </a:r>
            <a:endParaRPr lang="en-US" sz="400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01600">
                  <a:schemeClr val="accent5">
                    <a:lumMod val="50000"/>
                    <a:alpha val="60000"/>
                  </a:schemeClr>
                </a:glow>
                <a:reflection blurRad="12700" stA="28000" endPos="45000" dist="1000" dir="5400000" sy="-100000" algn="bl" rotWithShape="0"/>
              </a:effectLst>
              <a:latin typeface="Arial Narrow" pitchFamily="34" charset="0"/>
              <a:cs typeface="Times New Roman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5D7BC51-8743-463D-A713-000E3575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7" y="3389238"/>
            <a:ext cx="6156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“Good data preparation is key to producing valid &amp; reliable mining models.”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1C378-45E7-0DA1-7CCD-75E8AA7AE94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" y="33114"/>
            <a:ext cx="746055" cy="748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8A485A-5A62-A9C3-E8D5-BAB1C3C008D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236" y="-12700"/>
            <a:ext cx="697260" cy="697260"/>
          </a:xfrm>
          <a:prstGeom prst="rect">
            <a:avLst/>
          </a:prstGeom>
        </p:spPr>
      </p:pic>
      <p:pic>
        <p:nvPicPr>
          <p:cNvPr id="15" name="Picture 14" descr="A logo of a light bulb&#10;&#10;Description automatically generated">
            <a:extLst>
              <a:ext uri="{FF2B5EF4-FFF2-40B4-BE49-F238E27FC236}">
                <a16:creationId xmlns:a16="http://schemas.microsoft.com/office/drawing/2014/main" id="{64BE62FE-BAB0-945C-CA7D-AC753EA179E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0"/>
            <a:ext cx="746055" cy="7460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B2C8EDD0-8BC7-4492-9C7B-0855EE53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A6EE10F-67A8-4096-915A-880BBB60E777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523EE81-D326-4EE6-A3F6-1384960D9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457200"/>
            <a:ext cx="6269037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Data Preprocessing Tasks</a:t>
            </a:r>
          </a:p>
        </p:txBody>
      </p:sp>
      <p:pic>
        <p:nvPicPr>
          <p:cNvPr id="20484" name="Picture 3">
            <a:extLst>
              <a:ext uri="{FF2B5EF4-FFF2-40B4-BE49-F238E27FC236}">
                <a16:creationId xmlns:a16="http://schemas.microsoft.com/office/drawing/2014/main" id="{1432FCF1-66F2-4B33-AB01-86B44CAF7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9771"/>
            <a:ext cx="9296400" cy="553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2">
            <a:extLst>
              <a:ext uri="{FF2B5EF4-FFF2-40B4-BE49-F238E27FC236}">
                <a16:creationId xmlns:a16="http://schemas.microsoft.com/office/drawing/2014/main" id="{34A1BC3D-E0E4-4296-8D81-63898E3E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1881188"/>
            <a:ext cx="21971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Fill in missing values, smooth noisy data,</a:t>
            </a:r>
          </a:p>
        </p:txBody>
      </p:sp>
      <p:sp>
        <p:nvSpPr>
          <p:cNvPr id="20486" name="TextBox 3">
            <a:extLst>
              <a:ext uri="{FF2B5EF4-FFF2-40B4-BE49-F238E27FC236}">
                <a16:creationId xmlns:a16="http://schemas.microsoft.com/office/drawing/2014/main" id="{968F818D-F82D-49B9-B756-584C8C25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4581525"/>
            <a:ext cx="3940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Normalization, aggregation and discretization</a:t>
            </a:r>
          </a:p>
        </p:txBody>
      </p:sp>
      <p:sp>
        <p:nvSpPr>
          <p:cNvPr id="20487" name="Rectangle 4">
            <a:extLst>
              <a:ext uri="{FF2B5EF4-FFF2-40B4-BE49-F238E27FC236}">
                <a16:creationId xmlns:a16="http://schemas.microsoft.com/office/drawing/2014/main" id="{1593F544-1690-4422-B3CE-4752E2B05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6850" y="5738813"/>
            <a:ext cx="28448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reduced representation in volume that produces the similar analytical results</a:t>
            </a:r>
          </a:p>
        </p:txBody>
      </p:sp>
      <p:sp>
        <p:nvSpPr>
          <p:cNvPr id="20488" name="TextBox 8">
            <a:extLst>
              <a:ext uri="{FF2B5EF4-FFF2-40B4-BE49-F238E27FC236}">
                <a16:creationId xmlns:a16="http://schemas.microsoft.com/office/drawing/2014/main" id="{CB7A5319-5CAC-4F09-80ED-0ACF623E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736725"/>
            <a:ext cx="21955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identify or remove outliers, and resolve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26926365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4399B55-DAF4-4E9C-B748-4203DC223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 Preparation: Major Steps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59DE55D7-F52C-45E6-9F99-FE085E1E11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AU" altLang="en-US" sz="2400" dirty="0"/>
              <a:t>To organise data into a standard form that is ready for processing by mining algorithms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altLang="en-US" sz="2400" dirty="0"/>
              <a:t>Data Gathering, Integration &amp; Selection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AU" altLang="en-US" sz="2000" dirty="0"/>
              <a:t>data warehousing, Web crawling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AU" altLang="en-US" sz="2000" dirty="0"/>
              <a:t>Identification, extraction and integration of data 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altLang="en-US" sz="2400" dirty="0"/>
              <a:t>Data Cleaning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AU" altLang="en-US" sz="2000" dirty="0"/>
              <a:t>To prepare a high quality data</a:t>
            </a:r>
          </a:p>
          <a:p>
            <a:pPr eaLnBrk="1" hangingPunct="1">
              <a:lnSpc>
                <a:spcPct val="110000"/>
              </a:lnSpc>
              <a:buFont typeface="Arial" charset="0"/>
              <a:buChar char="•"/>
              <a:defRPr/>
            </a:pPr>
            <a:r>
              <a:rPr lang="en-US" altLang="en-US" sz="2400" dirty="0">
                <a:ea typeface="MS PGothic" pitchFamily="34" charset="-128"/>
              </a:rPr>
              <a:t>Data transformation</a:t>
            </a:r>
          </a:p>
          <a:p>
            <a:pPr lvl="1" eaLnBrk="1" hangingPunct="1">
              <a:lnSpc>
                <a:spcPct val="110000"/>
              </a:lnSpc>
              <a:buFont typeface="Arial" charset="0"/>
              <a:buChar char="–"/>
              <a:defRPr/>
            </a:pPr>
            <a:r>
              <a:rPr lang="en-US" altLang="en-US" sz="2000" dirty="0">
                <a:ea typeface="MS PGothic" pitchFamily="34" charset="-128"/>
              </a:rPr>
              <a:t>Generalize and/or normalize data</a:t>
            </a:r>
            <a:endParaRPr lang="en-AU" altLang="en-US" sz="2000" dirty="0"/>
          </a:p>
          <a:p>
            <a:pPr eaLnBrk="1" hangingPunct="1">
              <a:lnSpc>
                <a:spcPct val="90000"/>
              </a:lnSpc>
              <a:buFont typeface="Arial" charset="0"/>
              <a:buChar char="•"/>
              <a:defRPr/>
            </a:pPr>
            <a:r>
              <a:rPr lang="en-AU" altLang="en-US" sz="2400" dirty="0"/>
              <a:t>Data reduction (</a:t>
            </a:r>
            <a:r>
              <a:rPr lang="en-US" altLang="en-US" sz="2400" dirty="0">
                <a:ea typeface="MS PGothic" pitchFamily="34" charset="-128"/>
              </a:rPr>
              <a:t>feature selection)</a:t>
            </a:r>
            <a:endParaRPr lang="en-AU" altLang="en-US" sz="2400" dirty="0"/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AU" altLang="en-US" sz="2000" dirty="0"/>
              <a:t>To prepare features that lead to the best predictive performance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altLang="en-US" sz="2000" dirty="0">
                <a:ea typeface="MS PGothic" pitchFamily="34" charset="-128"/>
              </a:rPr>
              <a:t>Relevance analysis to remove the irrelevant or redundant attributes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05AB2678-8A29-4ACF-8BEF-E638BA9E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5598A3-3921-427C-8F9A-718ABF41AD6F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1">
            <a:extLst>
              <a:ext uri="{FF2B5EF4-FFF2-40B4-BE49-F238E27FC236}">
                <a16:creationId xmlns:a16="http://schemas.microsoft.com/office/drawing/2014/main" id="{9298335A-9656-4884-A0E5-2543E0E9D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6396038"/>
            <a:ext cx="7488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AU" altLang="en-US" sz="1800" b="1" dirty="0">
                <a:latin typeface="Times New Roman" panose="02020603050405020304" pitchFamily="18" charset="0"/>
              </a:rPr>
              <a:t>60% of the time is consumed into preparing the data for mining</a:t>
            </a:r>
          </a:p>
        </p:txBody>
      </p:sp>
    </p:spTree>
    <p:extLst>
      <p:ext uri="{BB962C8B-B14F-4D97-AF65-F5344CB8AC3E}">
        <p14:creationId xmlns:p14="http://schemas.microsoft.com/office/powerpoint/2010/main" val="348747855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95AEA88-AB9C-4BD9-AE6A-797381C60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848600" cy="685800"/>
          </a:xfrm>
        </p:spPr>
        <p:txBody>
          <a:bodyPr/>
          <a:lstStyle/>
          <a:p>
            <a:pPr eaLnBrk="1" hangingPunct="1"/>
            <a:r>
              <a:rPr lang="en-US" altLang="en-US"/>
              <a:t>Time Line</a:t>
            </a:r>
          </a:p>
        </p:txBody>
      </p:sp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2654D47C-F464-4408-9C8D-B7E9792B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86CD04-759E-4A09-9F8C-5125E17BBF08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22532" name="Group 3">
            <a:extLst>
              <a:ext uri="{FF2B5EF4-FFF2-40B4-BE49-F238E27FC236}">
                <a16:creationId xmlns:a16="http://schemas.microsoft.com/office/drawing/2014/main" id="{57A8B8F3-ABE7-4F3F-9CB9-4E72C4EE3BD7}"/>
              </a:ext>
            </a:extLst>
          </p:cNvPr>
          <p:cNvGrpSpPr>
            <a:grpSpLocks/>
          </p:cNvGrpSpPr>
          <p:nvPr/>
        </p:nvGrpSpPr>
        <p:grpSpPr bwMode="auto">
          <a:xfrm>
            <a:off x="620713" y="1447800"/>
            <a:ext cx="7761287" cy="4800600"/>
            <a:chOff x="391" y="768"/>
            <a:chExt cx="4889" cy="3024"/>
          </a:xfrm>
        </p:grpSpPr>
        <p:sp>
          <p:nvSpPr>
            <p:cNvPr id="22534" name="Line 4">
              <a:extLst>
                <a:ext uri="{FF2B5EF4-FFF2-40B4-BE49-F238E27FC236}">
                  <a16:creationId xmlns:a16="http://schemas.microsoft.com/office/drawing/2014/main" id="{8FB5FB08-7022-42AE-AE68-E50219808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68"/>
              <a:ext cx="0" cy="20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35" name="Line 5">
              <a:extLst>
                <a:ext uri="{FF2B5EF4-FFF2-40B4-BE49-F238E27FC236}">
                  <a16:creationId xmlns:a16="http://schemas.microsoft.com/office/drawing/2014/main" id="{3D2109A7-B557-4EF9-8DEC-B77D21EC9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344"/>
              <a:ext cx="2304" cy="0"/>
            </a:xfrm>
            <a:prstGeom prst="line">
              <a:avLst/>
            </a:prstGeom>
            <a:noFill/>
            <a:ln w="152400">
              <a:solidFill>
                <a:srgbClr val="3333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36" name="Line 6">
              <a:extLst>
                <a:ext uri="{FF2B5EF4-FFF2-40B4-BE49-F238E27FC236}">
                  <a16:creationId xmlns:a16="http://schemas.microsoft.com/office/drawing/2014/main" id="{F655CCF7-5809-420D-8DB2-C6FAFD23A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44"/>
              <a:ext cx="288" cy="0"/>
            </a:xfrm>
            <a:prstGeom prst="line">
              <a:avLst/>
            </a:prstGeom>
            <a:noFill/>
            <a:ln w="152400">
              <a:solidFill>
                <a:srgbClr val="CC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37" name="Line 7">
              <a:extLst>
                <a:ext uri="{FF2B5EF4-FFF2-40B4-BE49-F238E27FC236}">
                  <a16:creationId xmlns:a16="http://schemas.microsoft.com/office/drawing/2014/main" id="{DF3ACEF8-9087-4F22-AD0F-C4ECC6C52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1968"/>
              <a:ext cx="2304" cy="0"/>
            </a:xfrm>
            <a:prstGeom prst="line">
              <a:avLst/>
            </a:prstGeom>
            <a:noFill/>
            <a:ln w="152400">
              <a:solidFill>
                <a:srgbClr val="CC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38" name="Line 8">
              <a:extLst>
                <a:ext uri="{FF2B5EF4-FFF2-40B4-BE49-F238E27FC236}">
                  <a16:creationId xmlns:a16="http://schemas.microsoft.com/office/drawing/2014/main" id="{1C81D060-9441-4AE3-BAB8-C78E6CA90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968"/>
              <a:ext cx="288" cy="0"/>
            </a:xfrm>
            <a:prstGeom prst="line">
              <a:avLst/>
            </a:prstGeom>
            <a:noFill/>
            <a:ln w="152400">
              <a:solidFill>
                <a:srgbClr val="3333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39" name="Line 9">
              <a:extLst>
                <a:ext uri="{FF2B5EF4-FFF2-40B4-BE49-F238E27FC236}">
                  <a16:creationId xmlns:a16="http://schemas.microsoft.com/office/drawing/2014/main" id="{8B39B6DB-4212-43E7-B12E-DE61D5C27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3360"/>
              <a:ext cx="2304" cy="0"/>
            </a:xfrm>
            <a:prstGeom prst="line">
              <a:avLst/>
            </a:prstGeom>
            <a:noFill/>
            <a:ln w="152400">
              <a:solidFill>
                <a:srgbClr val="3333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40" name="Line 10">
              <a:extLst>
                <a:ext uri="{FF2B5EF4-FFF2-40B4-BE49-F238E27FC236}">
                  <a16:creationId xmlns:a16="http://schemas.microsoft.com/office/drawing/2014/main" id="{9A35E839-6601-46E9-B400-0CBC7B88A2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3360"/>
              <a:ext cx="2304" cy="0"/>
            </a:xfrm>
            <a:prstGeom prst="line">
              <a:avLst/>
            </a:prstGeom>
            <a:noFill/>
            <a:ln w="152400">
              <a:solidFill>
                <a:srgbClr val="CC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41" name="Line 11">
              <a:extLst>
                <a:ext uri="{FF2B5EF4-FFF2-40B4-BE49-F238E27FC236}">
                  <a16:creationId xmlns:a16="http://schemas.microsoft.com/office/drawing/2014/main" id="{218BD668-09A5-4B6E-A3B7-7AF692E7A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44"/>
              <a:ext cx="288" cy="0"/>
            </a:xfrm>
            <a:prstGeom prst="line">
              <a:avLst/>
            </a:prstGeom>
            <a:noFill/>
            <a:ln w="152400">
              <a:solidFill>
                <a:srgbClr val="CC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42" name="Line 12">
              <a:extLst>
                <a:ext uri="{FF2B5EF4-FFF2-40B4-BE49-F238E27FC236}">
                  <a16:creationId xmlns:a16="http://schemas.microsoft.com/office/drawing/2014/main" id="{82ACB93A-6E30-4B1C-8F6D-284C0BF7B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2544"/>
              <a:ext cx="2016" cy="0"/>
            </a:xfrm>
            <a:prstGeom prst="line">
              <a:avLst/>
            </a:prstGeom>
            <a:noFill/>
            <a:ln w="1524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43" name="Line 13">
              <a:extLst>
                <a:ext uri="{FF2B5EF4-FFF2-40B4-BE49-F238E27FC236}">
                  <a16:creationId xmlns:a16="http://schemas.microsoft.com/office/drawing/2014/main" id="{BCD6A317-F426-4EF3-B384-93B863CA6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44"/>
              <a:ext cx="288" cy="0"/>
            </a:xfrm>
            <a:prstGeom prst="line">
              <a:avLst/>
            </a:prstGeom>
            <a:noFill/>
            <a:ln w="152400">
              <a:solidFill>
                <a:srgbClr val="3333FF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2544" name="Text Box 14">
              <a:extLst>
                <a:ext uri="{FF2B5EF4-FFF2-40B4-BE49-F238E27FC236}">
                  <a16:creationId xmlns:a16="http://schemas.microsoft.com/office/drawing/2014/main" id="{1441E5F8-80AE-4848-B8B3-C1379C71C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960"/>
              <a:ext cx="11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Verdana" panose="020B0604030504040204" pitchFamily="34" charset="0"/>
                </a:rPr>
                <a:t>Projected:</a:t>
              </a:r>
            </a:p>
          </p:txBody>
        </p:sp>
        <p:sp>
          <p:nvSpPr>
            <p:cNvPr id="22545" name="Text Box 15">
              <a:extLst>
                <a:ext uri="{FF2B5EF4-FFF2-40B4-BE49-F238E27FC236}">
                  <a16:creationId xmlns:a16="http://schemas.microsoft.com/office/drawing/2014/main" id="{6E434B39-D684-4899-BCB3-EC7299DB1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1584"/>
              <a:ext cx="8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Verdana" panose="020B0604030504040204" pitchFamily="34" charset="0"/>
                </a:rPr>
                <a:t>Actual:</a:t>
              </a:r>
            </a:p>
          </p:txBody>
        </p:sp>
        <p:sp>
          <p:nvSpPr>
            <p:cNvPr id="22546" name="Text Box 16">
              <a:extLst>
                <a:ext uri="{FF2B5EF4-FFF2-40B4-BE49-F238E27FC236}">
                  <a16:creationId xmlns:a16="http://schemas.microsoft.com/office/drawing/2014/main" id="{8BDA7A27-8180-4363-9EFE-09652F0CF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2160"/>
              <a:ext cx="10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Verdana" panose="020B0604030504040204" pitchFamily="34" charset="0"/>
                </a:rPr>
                <a:t>Dreaded:</a:t>
              </a:r>
            </a:p>
          </p:txBody>
        </p:sp>
        <p:sp>
          <p:nvSpPr>
            <p:cNvPr id="22547" name="Text Box 17">
              <a:extLst>
                <a:ext uri="{FF2B5EF4-FFF2-40B4-BE49-F238E27FC236}">
                  <a16:creationId xmlns:a16="http://schemas.microsoft.com/office/drawing/2014/main" id="{92995436-D66D-449D-9AB8-4016CE9F9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" y="2976"/>
              <a:ext cx="9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Verdana" panose="020B0604030504040204" pitchFamily="34" charset="0"/>
                </a:rPr>
                <a:t>Needed:</a:t>
              </a:r>
            </a:p>
          </p:txBody>
        </p:sp>
        <p:sp>
          <p:nvSpPr>
            <p:cNvPr id="22548" name="Text Box 18">
              <a:extLst>
                <a:ext uri="{FF2B5EF4-FFF2-40B4-BE49-F238E27FC236}">
                  <a16:creationId xmlns:a16="http://schemas.microsoft.com/office/drawing/2014/main" id="{91F8991A-9E90-493F-9B4D-051947022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3504"/>
              <a:ext cx="19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CC0000"/>
                  </a:solidFill>
                  <a:latin typeface="Verdana" panose="020B0604030504040204" pitchFamily="34" charset="0"/>
                </a:rPr>
                <a:t>Data Preparation</a:t>
              </a:r>
            </a:p>
          </p:txBody>
        </p:sp>
        <p:sp>
          <p:nvSpPr>
            <p:cNvPr id="22549" name="Text Box 19">
              <a:extLst>
                <a:ext uri="{FF2B5EF4-FFF2-40B4-BE49-F238E27FC236}">
                  <a16:creationId xmlns:a16="http://schemas.microsoft.com/office/drawing/2014/main" id="{5908BD57-9BA1-4EAA-8BC3-1E085D738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7" y="3504"/>
              <a:ext cx="15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rgbClr val="3333FF"/>
                  </a:solidFill>
                  <a:latin typeface="Verdana" panose="020B0604030504040204" pitchFamily="34" charset="0"/>
                </a:rPr>
                <a:t>Data Analysis</a:t>
              </a:r>
            </a:p>
          </p:txBody>
        </p:sp>
        <p:sp>
          <p:nvSpPr>
            <p:cNvPr id="22550" name="Text Box 20">
              <a:extLst>
                <a:ext uri="{FF2B5EF4-FFF2-40B4-BE49-F238E27FC236}">
                  <a16:creationId xmlns:a16="http://schemas.microsoft.com/office/drawing/2014/main" id="{9E37F495-AD87-46ED-8C00-006B7E3C7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768"/>
              <a:ext cx="13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chemeClr val="tx2"/>
                  </a:solidFill>
                  <a:latin typeface="Verdana" panose="020B0604030504040204" pitchFamily="34" charset="0"/>
                </a:rPr>
                <a:t>Allotted Time</a:t>
              </a:r>
            </a:p>
          </p:txBody>
        </p:sp>
        <p:cxnSp>
          <p:nvCxnSpPr>
            <p:cNvPr id="22551" name="AutoShape 21">
              <a:extLst>
                <a:ext uri="{FF2B5EF4-FFF2-40B4-BE49-F238E27FC236}">
                  <a16:creationId xmlns:a16="http://schemas.microsoft.com/office/drawing/2014/main" id="{91C4D81B-4F29-4634-A997-A387FE94230A}"/>
                </a:ext>
              </a:extLst>
            </p:cNvPr>
            <p:cNvCxnSpPr>
              <a:cxnSpLocks noChangeShapeType="1"/>
              <a:stCxn id="22550" idx="1"/>
              <a:endCxn id="22534" idx="0"/>
            </p:cNvCxnSpPr>
            <p:nvPr/>
          </p:nvCxnSpPr>
          <p:spPr bwMode="auto">
            <a:xfrm rot="10800000" flipV="1">
              <a:off x="3264" y="912"/>
              <a:ext cx="240" cy="350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52" name="Text Box 22">
              <a:extLst>
                <a:ext uri="{FF2B5EF4-FFF2-40B4-BE49-F238E27FC236}">
                  <a16:creationId xmlns:a16="http://schemas.microsoft.com/office/drawing/2014/main" id="{EEACD3C7-A39D-4944-84DE-77D59659C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592"/>
              <a:ext cx="18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Verdana" panose="020B0604030504040204" pitchFamily="34" charset="0"/>
                </a:rPr>
                <a:t>(Data Acquisition)</a:t>
              </a:r>
            </a:p>
          </p:txBody>
        </p:sp>
      </p:grpSp>
      <p:sp>
        <p:nvSpPr>
          <p:cNvPr id="22533" name="TextBox 23">
            <a:extLst>
              <a:ext uri="{FF2B5EF4-FFF2-40B4-BE49-F238E27FC236}">
                <a16:creationId xmlns:a16="http://schemas.microsoft.com/office/drawing/2014/main" id="{36D80F88-BC59-4DEB-948A-981BA32F1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396038"/>
            <a:ext cx="2846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latin typeface="Times New Roman" panose="02020603050405020304" pitchFamily="18" charset="0"/>
              </a:rPr>
              <a:t>@Source: SAS Notes</a:t>
            </a:r>
          </a:p>
        </p:txBody>
      </p:sp>
    </p:spTree>
    <p:extLst>
      <p:ext uri="{BB962C8B-B14F-4D97-AF65-F5344CB8AC3E}">
        <p14:creationId xmlns:p14="http://schemas.microsoft.com/office/powerpoint/2010/main" val="91947278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>
            <a:extLst>
              <a:ext uri="{FF2B5EF4-FFF2-40B4-BE49-F238E27FC236}">
                <a16:creationId xmlns:a16="http://schemas.microsoft.com/office/drawing/2014/main" id="{3C1010F8-D052-4FD6-B3EF-B7117EC4B3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/>
              <a:t>Data Pre-processing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265ACC-81D9-4038-9A64-2AFD2D225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AU" dirty="0"/>
              <a:t>Variable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B4B4-CD3A-4BD5-B431-71FA0685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D82AFA-A126-461B-A400-044FCD2DF285}" type="slidenum">
              <a:rPr lang="en-US" altLang="id-ID" sz="1200">
                <a:solidFill>
                  <a:srgbClr val="898989"/>
                </a:solidFill>
              </a:rPr>
              <a:pPr/>
              <a:t>13</a:t>
            </a:fld>
            <a:endParaRPr lang="en-US" altLang="id-ID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5146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60C1608-FADF-46B6-9DA1-5AEECF1A9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4638" y="533400"/>
            <a:ext cx="4038600" cy="585788"/>
          </a:xfrm>
        </p:spPr>
        <p:txBody>
          <a:bodyPr/>
          <a:lstStyle/>
          <a:p>
            <a:pPr eaLnBrk="1" hangingPunct="1"/>
            <a:r>
              <a:rPr lang="en-US" altLang="en-US"/>
              <a:t>Data Integration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2D12AE6E-DF6D-40F7-B873-2302D4DA3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34400" cy="4800600"/>
          </a:xfrm>
        </p:spPr>
        <p:txBody>
          <a:bodyPr/>
          <a:lstStyle/>
          <a:p>
            <a:pPr eaLnBrk="1" hangingPunct="1"/>
            <a:r>
              <a:rPr lang="en-US" altLang="en-US" sz="2800"/>
              <a:t>Data integration: </a:t>
            </a:r>
          </a:p>
          <a:p>
            <a:pPr lvl="1" eaLnBrk="1" hangingPunct="1"/>
            <a:r>
              <a:rPr lang="en-US" altLang="en-US" sz="2400"/>
              <a:t>combines data from multiple sources into a coherent store (typically from multiple databases)</a:t>
            </a:r>
          </a:p>
          <a:p>
            <a:pPr eaLnBrk="1" hangingPunct="1"/>
            <a:r>
              <a:rPr lang="en-US" altLang="en-US" sz="2800"/>
              <a:t>Schema integration</a:t>
            </a:r>
          </a:p>
          <a:p>
            <a:pPr lvl="1" eaLnBrk="1" hangingPunct="1"/>
            <a:r>
              <a:rPr lang="en-US" altLang="en-US" sz="2400"/>
              <a:t>integrate metadata from different sources</a:t>
            </a:r>
          </a:p>
          <a:p>
            <a:pPr lvl="1" eaLnBrk="1" hangingPunct="1"/>
            <a:r>
              <a:rPr lang="en-US" altLang="en-US" sz="2400"/>
              <a:t>Entity identification problem: identify real world entities from multiple data sources, e.g., A.cust-id </a:t>
            </a:r>
            <a:r>
              <a:rPr lang="en-US" altLang="en-US" sz="2400">
                <a:sym typeface="Symbol" panose="05050102010706020507" pitchFamily="18" charset="2"/>
              </a:rPr>
              <a:t> B.</a:t>
            </a:r>
            <a:r>
              <a:rPr lang="en-US" altLang="en-US" sz="2400"/>
              <a:t>cust-#</a:t>
            </a:r>
          </a:p>
          <a:p>
            <a:pPr eaLnBrk="1" hangingPunct="1"/>
            <a:r>
              <a:rPr lang="en-US" altLang="en-US" sz="2800"/>
              <a:t>Detecting and resolving data value conflicts</a:t>
            </a:r>
          </a:p>
          <a:p>
            <a:pPr lvl="1" eaLnBrk="1" hangingPunct="1"/>
            <a:r>
              <a:rPr lang="en-US" altLang="en-US" sz="2400"/>
              <a:t>for the same real world entity, attribute values from different sources are different</a:t>
            </a:r>
          </a:p>
          <a:p>
            <a:pPr lvl="1" eaLnBrk="1" hangingPunct="1"/>
            <a:r>
              <a:rPr lang="en-US" altLang="en-US" sz="2400"/>
              <a:t>possible reasons: different representations, different scales, e.g., metric vs. British units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1CBBB0F6-DC6C-4CB5-820D-5A3BAE1F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306116-442A-405F-8405-3662433BAD37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3374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79986F5-64E1-4E72-9D79-260ABEFC7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1325"/>
            <a:ext cx="8712200" cy="914400"/>
          </a:xfrm>
        </p:spPr>
        <p:txBody>
          <a:bodyPr/>
          <a:lstStyle/>
          <a:p>
            <a:pPr eaLnBrk="1" hangingPunct="1"/>
            <a:r>
              <a:rPr lang="en-US" altLang="en-US"/>
              <a:t>Handling Redundant Data in Data Integration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D3360E2-FF9A-4C54-8971-754B13753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05800" cy="4876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Redundant data occur often when integration of multiple databases is required.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/>
              <a:t>The same attribute may have different names in different databases.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/>
              <a:t>One attribute may be a “derived” attribute in another table, e.g., annual revenue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Redundant data may be able to be detected by </a:t>
            </a:r>
            <a:r>
              <a:rPr lang="en-US" altLang="en-US" sz="2400" u="sng">
                <a:solidFill>
                  <a:srgbClr val="FF0000"/>
                </a:solidFill>
              </a:rPr>
              <a:t>co-relational analysis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Careful integration of the data from multiple sources may help reduce/avoid redundancies and inconsistencies and improve mining speed and quality.</a:t>
            </a:r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C455CFAD-0981-4217-B63A-746DE8E8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B449E4-3419-4BC8-BBD9-428656C4EAF0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3249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B93BACB-995C-4F72-AF92-F6A0285EE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AU" altLang="en-US"/>
              <a:t>Data Selection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A08D1C8-0B6D-4A26-BB38-0F303CA52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1592957"/>
            <a:ext cx="7772400" cy="4788371"/>
          </a:xfrm>
        </p:spPr>
        <p:txBody>
          <a:bodyPr/>
          <a:lstStyle/>
          <a:p>
            <a:pPr eaLnBrk="1" hangingPunct="1"/>
            <a:r>
              <a:rPr lang="en-AU" altLang="en-US" dirty="0"/>
              <a:t>Active variables </a:t>
            </a:r>
          </a:p>
          <a:p>
            <a:pPr lvl="1" eaLnBrk="1" hangingPunct="1"/>
            <a:r>
              <a:rPr lang="en-AU" altLang="en-US" dirty="0"/>
              <a:t>Input variables</a:t>
            </a:r>
          </a:p>
          <a:p>
            <a:pPr lvl="2" eaLnBrk="1" hangingPunct="1"/>
            <a:r>
              <a:rPr lang="en-AU" altLang="en-US" dirty="0"/>
              <a:t>directly use to make predictions, distinguish segments, etc.</a:t>
            </a:r>
          </a:p>
          <a:p>
            <a:pPr lvl="2" eaLnBrk="1" hangingPunct="1"/>
            <a:r>
              <a:rPr lang="en-AU" altLang="en-US" b="1" dirty="0"/>
              <a:t>Avoid irrelevant and redundant variables</a:t>
            </a:r>
          </a:p>
          <a:p>
            <a:pPr lvl="1" eaLnBrk="1" hangingPunct="1"/>
            <a:r>
              <a:rPr lang="en-AU" altLang="en-US" dirty="0"/>
              <a:t>Target variables (or Class Labels)</a:t>
            </a:r>
          </a:p>
          <a:p>
            <a:pPr lvl="2" eaLnBrk="1" hangingPunct="1"/>
            <a:r>
              <a:rPr lang="en-AU" altLang="en-US" dirty="0"/>
              <a:t>Avoid </a:t>
            </a:r>
            <a:r>
              <a:rPr lang="en-AU" altLang="en-US" b="1" dirty="0"/>
              <a:t>false predictors </a:t>
            </a:r>
          </a:p>
          <a:p>
            <a:pPr eaLnBrk="1" hangingPunct="1"/>
            <a:r>
              <a:rPr lang="en-AU" altLang="en-US" dirty="0"/>
              <a:t>Supplementary variables</a:t>
            </a:r>
          </a:p>
          <a:p>
            <a:pPr lvl="1" eaLnBrk="1" hangingPunct="1"/>
            <a:r>
              <a:rPr lang="en-AU" altLang="en-US" dirty="0"/>
              <a:t>useful in visualising and explaining the results</a:t>
            </a:r>
          </a:p>
          <a:p>
            <a:pPr lvl="1" eaLnBrk="1" hangingPunct="1"/>
            <a:r>
              <a:rPr lang="en-AU" altLang="en-US" dirty="0"/>
              <a:t>Identification type of attributes such as name, address and so on.</a:t>
            </a: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7A8115AE-7E14-4CA0-B1C8-BD353A7D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EB7727-360E-4991-BC87-047D132D5038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67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AA45A4A4-E6EC-4AC5-AF82-9C3A390F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Identification of Good Features as Input variables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CF228276-7FBE-4E17-9007-AD62A93B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8446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The set of values (beside class labels) used to construct the model are called the features.</a:t>
            </a:r>
          </a:p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Example of features:</a:t>
            </a: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Information: age, location, occupation, amount currently in bank account, number of words, etc.</a:t>
            </a: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Answers to questions: presence or absence of symptoms, blood test results, multiple choice questions answers</a:t>
            </a: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Recorded history: number and dates of previous operations/tests, amounts of operations</a:t>
            </a: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Words: type of words present or absent or frequent, list of words, or patterns</a:t>
            </a:r>
          </a:p>
          <a:p>
            <a:endParaRPr lang="en-A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97CD7-A43D-4273-9039-B95DA21A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24DA04-2140-4B5A-BE9E-DC5329E3B8BE}" type="slidenum">
              <a:rPr lang="en-US" altLang="id-ID" sz="1200">
                <a:solidFill>
                  <a:srgbClr val="898989"/>
                </a:solidFill>
              </a:rPr>
              <a:pPr/>
              <a:t>17</a:t>
            </a:fld>
            <a:endParaRPr lang="en-US" altLang="id-ID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83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DE33ADE-74BA-4161-8B51-E8B92F19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Finding Features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8E5335ED-A31D-4B00-BA5F-B146CD89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Features can be extracted from one or several databases</a:t>
            </a:r>
          </a:p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Some features can be computed based on existing information in the database </a:t>
            </a: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Average salary over 10 years</a:t>
            </a: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Number of transactions per year</a:t>
            </a:r>
          </a:p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Some features can be deduced/gathered from external data sources </a:t>
            </a: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Low/High  socio economical status based on postcode</a:t>
            </a: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Rainfall, weather information based on location coordinates</a:t>
            </a: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Type of word (positive vs negative, verb vs. noun)</a:t>
            </a: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Importance of email sender  (based on company hierarchy)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4E9B3D39-F68B-4785-9A19-68191190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5A6B525-2548-46B8-A6A5-68D895795402}" type="slidenum">
              <a:rPr lang="en-US" altLang="en-US" sz="1200">
                <a:solidFill>
                  <a:srgbClr val="898989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8475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>
            <a:extLst>
              <a:ext uri="{FF2B5EF4-FFF2-40B4-BE49-F238E27FC236}">
                <a16:creationId xmlns:a16="http://schemas.microsoft.com/office/drawing/2014/main" id="{5154546A-9928-4CC3-B577-7293E0B4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Example of Good features</a:t>
            </a:r>
          </a:p>
        </p:txBody>
      </p:sp>
      <p:grpSp>
        <p:nvGrpSpPr>
          <p:cNvPr id="96259" name="Group 3">
            <a:extLst>
              <a:ext uri="{FF2B5EF4-FFF2-40B4-BE49-F238E27FC236}">
                <a16:creationId xmlns:a16="http://schemas.microsoft.com/office/drawing/2014/main" id="{C516A4AA-081B-49ED-AFAB-DBA5F1631DBD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2276475"/>
            <a:ext cx="2159000" cy="2055813"/>
            <a:chOff x="2514600" y="1676400"/>
            <a:chExt cx="4654550" cy="402748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CC1DA1-3E9D-4CAF-9346-4364E9AA579F}"/>
                </a:ext>
              </a:extLst>
            </p:cNvPr>
            <p:cNvCxnSpPr>
              <a:cxnSpLocks noChangeShapeType="1"/>
              <a:endCxn id="29737" idx="0"/>
            </p:cNvCxnSpPr>
            <p:nvPr/>
          </p:nvCxnSpPr>
          <p:spPr bwMode="auto">
            <a:xfrm>
              <a:off x="3507114" y="5181403"/>
              <a:ext cx="3354014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2CB941-32C1-4D7B-82F8-BEF34C76F9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07114" y="2133575"/>
              <a:ext cx="0" cy="304782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32" name="TextBox 9">
              <a:extLst>
                <a:ext uri="{FF2B5EF4-FFF2-40B4-BE49-F238E27FC236}">
                  <a16:creationId xmlns:a16="http://schemas.microsoft.com/office/drawing/2014/main" id="{931B7F2D-1B83-436D-B988-28C77C254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3352800"/>
              <a:ext cx="5889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Size</a:t>
              </a:r>
            </a:p>
          </p:txBody>
        </p:sp>
        <p:sp>
          <p:nvSpPr>
            <p:cNvPr id="29733" name="TextBox 10">
              <a:extLst>
                <a:ext uri="{FF2B5EF4-FFF2-40B4-BE49-F238E27FC236}">
                  <a16:creationId xmlns:a16="http://schemas.microsoft.com/office/drawing/2014/main" id="{360D0CD0-0DA1-4418-9196-B9B55E035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5334000"/>
              <a:ext cx="838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Colour</a:t>
              </a:r>
            </a:p>
          </p:txBody>
        </p:sp>
        <p:sp>
          <p:nvSpPr>
            <p:cNvPr id="29734" name="TextBox 11">
              <a:extLst>
                <a:ext uri="{FF2B5EF4-FFF2-40B4-BE49-F238E27FC236}">
                  <a16:creationId xmlns:a16="http://schemas.microsoft.com/office/drawing/2014/main" id="{E3E47C7B-547D-4871-BF99-8AB0940B4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33600"/>
              <a:ext cx="6889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large</a:t>
              </a:r>
            </a:p>
          </p:txBody>
        </p:sp>
        <p:sp>
          <p:nvSpPr>
            <p:cNvPr id="29735" name="TextBox 12">
              <a:extLst>
                <a:ext uri="{FF2B5EF4-FFF2-40B4-BE49-F238E27FC236}">
                  <a16:creationId xmlns:a16="http://schemas.microsoft.com/office/drawing/2014/main" id="{57D924BB-3002-461D-9684-31C8E40A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756" y="4572001"/>
              <a:ext cx="709614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small</a:t>
              </a:r>
            </a:p>
          </p:txBody>
        </p:sp>
        <p:sp>
          <p:nvSpPr>
            <p:cNvPr id="29736" name="TextBox 13">
              <a:extLst>
                <a:ext uri="{FF2B5EF4-FFF2-40B4-BE49-F238E27FC236}">
                  <a16:creationId xmlns:a16="http://schemas.microsoft.com/office/drawing/2014/main" id="{7FD48EE4-FC4F-45D2-8F31-517A393F8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5159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red</a:t>
              </a:r>
            </a:p>
          </p:txBody>
        </p:sp>
        <p:sp>
          <p:nvSpPr>
            <p:cNvPr id="29737" name="TextBox 14">
              <a:extLst>
                <a:ext uri="{FF2B5EF4-FFF2-40B4-BE49-F238E27FC236}">
                  <a16:creationId xmlns:a16="http://schemas.microsoft.com/office/drawing/2014/main" id="{25F6D5FB-5EEE-4B86-88FB-99D217213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181600"/>
              <a:ext cx="6159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blue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B47B28-204C-4C08-A8E9-099578E96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409" y="4040022"/>
              <a:ext cx="1064385" cy="988989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6C170E-DE73-4F94-87B4-0E4226353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9308" y="1676400"/>
              <a:ext cx="1522997" cy="1523914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0F383C-1F72-4BE9-BE34-C93D86E0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908" y="3962272"/>
              <a:ext cx="1067809" cy="1066739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</p:grp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287AED33-7EE4-4CF6-9370-201F8FAF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4B5161E-3AF6-44DB-B852-7209F1692E89}" type="slidenum">
              <a:rPr lang="en-US" altLang="en-US" sz="1200">
                <a:solidFill>
                  <a:srgbClr val="898989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96261" name="Group 18">
            <a:extLst>
              <a:ext uri="{FF2B5EF4-FFF2-40B4-BE49-F238E27FC236}">
                <a16:creationId xmlns:a16="http://schemas.microsoft.com/office/drawing/2014/main" id="{AE5A5CA5-F10C-465E-A57C-877123F25595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2371725"/>
            <a:ext cx="2016125" cy="1912938"/>
            <a:chOff x="2514600" y="1676400"/>
            <a:chExt cx="4648200" cy="402748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053B75-44AC-40FB-BBF1-C51C21D46F70}"/>
                </a:ext>
              </a:extLst>
            </p:cNvPr>
            <p:cNvCxnSpPr>
              <a:cxnSpLocks noChangeShapeType="1"/>
              <a:endCxn id="29726" idx="0"/>
            </p:cNvCxnSpPr>
            <p:nvPr/>
          </p:nvCxnSpPr>
          <p:spPr bwMode="auto">
            <a:xfrm>
              <a:off x="3506459" y="5182487"/>
              <a:ext cx="3202501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D32DA5-D180-45CB-AC3E-C64426BBC09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06459" y="2130955"/>
              <a:ext cx="0" cy="3051533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1" name="TextBox 9">
              <a:extLst>
                <a:ext uri="{FF2B5EF4-FFF2-40B4-BE49-F238E27FC236}">
                  <a16:creationId xmlns:a16="http://schemas.microsoft.com/office/drawing/2014/main" id="{FC508987-F377-4CD0-8837-62D2B979AD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3352800"/>
              <a:ext cx="752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Large</a:t>
              </a:r>
            </a:p>
          </p:txBody>
        </p:sp>
        <p:sp>
          <p:nvSpPr>
            <p:cNvPr id="29722" name="TextBox 10">
              <a:extLst>
                <a:ext uri="{FF2B5EF4-FFF2-40B4-BE49-F238E27FC236}">
                  <a16:creationId xmlns:a16="http://schemas.microsoft.com/office/drawing/2014/main" id="{61A00D6C-8911-40FF-97E0-DB4381731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5334000"/>
              <a:ext cx="625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Blue</a:t>
              </a:r>
            </a:p>
          </p:txBody>
        </p:sp>
        <p:sp>
          <p:nvSpPr>
            <p:cNvPr id="29723" name="TextBox 11">
              <a:extLst>
                <a:ext uri="{FF2B5EF4-FFF2-40B4-BE49-F238E27FC236}">
                  <a16:creationId xmlns:a16="http://schemas.microsoft.com/office/drawing/2014/main" id="{8C771A90-C30F-426A-B93C-48BC366C1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850" y="2133600"/>
              <a:ext cx="311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9724" name="TextBox 12">
              <a:extLst>
                <a:ext uri="{FF2B5EF4-FFF2-40B4-BE49-F238E27FC236}">
                  <a16:creationId xmlns:a16="http://schemas.microsoft.com/office/drawing/2014/main" id="{29D702DA-3AF8-4D38-8242-6F69DC432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850" y="4572000"/>
              <a:ext cx="311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0</a:t>
              </a:r>
            </a:p>
          </p:txBody>
        </p:sp>
        <p:sp>
          <p:nvSpPr>
            <p:cNvPr id="29725" name="TextBox 13">
              <a:extLst>
                <a:ext uri="{FF2B5EF4-FFF2-40B4-BE49-F238E27FC236}">
                  <a16:creationId xmlns:a16="http://schemas.microsoft.com/office/drawing/2014/main" id="{39B49DAF-1A36-4B2F-B1EF-6EEEAF6BF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311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0</a:t>
              </a:r>
            </a:p>
          </p:txBody>
        </p:sp>
        <p:sp>
          <p:nvSpPr>
            <p:cNvPr id="29726" name="TextBox 14">
              <a:extLst>
                <a:ext uri="{FF2B5EF4-FFF2-40B4-BE49-F238E27FC236}">
                  <a16:creationId xmlns:a16="http://schemas.microsoft.com/office/drawing/2014/main" id="{1B4C4EF6-D355-4363-A97A-E99DB5D3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181600"/>
              <a:ext cx="311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294102-1A3C-4A1C-8D5C-BA3A97941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320" y="4039416"/>
              <a:ext cx="1065059" cy="989325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1597930-E5A3-4C44-BF3E-A6A5822FF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240" y="1676400"/>
              <a:ext cx="1522560" cy="1524095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21BAC5C-4241-4D8F-B30B-2A47FF75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4019" y="3962542"/>
              <a:ext cx="1068720" cy="1066199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  <a:latin typeface="+mn-lt"/>
              </a:endParaRPr>
            </a:p>
          </p:txBody>
        </p:sp>
      </p:grpSp>
      <p:grpSp>
        <p:nvGrpSpPr>
          <p:cNvPr id="31" name="Group 3">
            <a:extLst>
              <a:ext uri="{FF2B5EF4-FFF2-40B4-BE49-F238E27FC236}">
                <a16:creationId xmlns:a16="http://schemas.microsoft.com/office/drawing/2014/main" id="{9DA1BBD6-C7E3-4DB4-8EF9-A872D7D6A695}"/>
              </a:ext>
            </a:extLst>
          </p:cNvPr>
          <p:cNvGrpSpPr>
            <a:grpSpLocks/>
          </p:cNvGrpSpPr>
          <p:nvPr/>
        </p:nvGrpSpPr>
        <p:grpSpPr bwMode="auto">
          <a:xfrm>
            <a:off x="1312863" y="4573588"/>
            <a:ext cx="2298700" cy="1970087"/>
            <a:chOff x="2514600" y="1676400"/>
            <a:chExt cx="5330825" cy="402748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EDDAB8-908B-4781-921B-9D123EB57D98}"/>
                </a:ext>
              </a:extLst>
            </p:cNvPr>
            <p:cNvCxnSpPr>
              <a:cxnSpLocks noChangeShapeType="1"/>
              <a:endCxn id="29712" idx="0"/>
            </p:cNvCxnSpPr>
            <p:nvPr/>
          </p:nvCxnSpPr>
          <p:spPr bwMode="auto">
            <a:xfrm>
              <a:off x="3504925" y="5181386"/>
              <a:ext cx="3202913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BD645E4-2C33-43AD-AF2E-0407E52841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04925" y="2133994"/>
              <a:ext cx="0" cy="3047392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07" name="TextBox 9">
              <a:extLst>
                <a:ext uri="{FF2B5EF4-FFF2-40B4-BE49-F238E27FC236}">
                  <a16:creationId xmlns:a16="http://schemas.microsoft.com/office/drawing/2014/main" id="{F75C7C69-3963-468E-87BF-B9A2A7380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3352800"/>
              <a:ext cx="752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Large</a:t>
              </a:r>
            </a:p>
          </p:txBody>
        </p:sp>
        <p:sp>
          <p:nvSpPr>
            <p:cNvPr id="29708" name="TextBox 10">
              <a:extLst>
                <a:ext uri="{FF2B5EF4-FFF2-40B4-BE49-F238E27FC236}">
                  <a16:creationId xmlns:a16="http://schemas.microsoft.com/office/drawing/2014/main" id="{E2ED8E37-CBD1-4C0D-89ED-BA05D2A2E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5334000"/>
              <a:ext cx="6254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Blue</a:t>
              </a:r>
            </a:p>
          </p:txBody>
        </p:sp>
        <p:sp>
          <p:nvSpPr>
            <p:cNvPr id="29709" name="TextBox 11">
              <a:extLst>
                <a:ext uri="{FF2B5EF4-FFF2-40B4-BE49-F238E27FC236}">
                  <a16:creationId xmlns:a16="http://schemas.microsoft.com/office/drawing/2014/main" id="{BC11E10F-4486-4695-AB85-1F185EA5A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850" y="2133600"/>
              <a:ext cx="311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29710" name="TextBox 12">
              <a:extLst>
                <a:ext uri="{FF2B5EF4-FFF2-40B4-BE49-F238E27FC236}">
                  <a16:creationId xmlns:a16="http://schemas.microsoft.com/office/drawing/2014/main" id="{BCE3853A-C292-4750-9C00-E410530ED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850" y="4572000"/>
              <a:ext cx="311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0</a:t>
              </a:r>
            </a:p>
          </p:txBody>
        </p:sp>
        <p:sp>
          <p:nvSpPr>
            <p:cNvPr id="29711" name="TextBox 13">
              <a:extLst>
                <a:ext uri="{FF2B5EF4-FFF2-40B4-BE49-F238E27FC236}">
                  <a16:creationId xmlns:a16="http://schemas.microsoft.com/office/drawing/2014/main" id="{C2E65A6F-B558-4596-8909-2834EA0C8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5105400"/>
              <a:ext cx="311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0</a:t>
              </a:r>
            </a:p>
          </p:txBody>
        </p:sp>
        <p:sp>
          <p:nvSpPr>
            <p:cNvPr id="29712" name="TextBox 14">
              <a:extLst>
                <a:ext uri="{FF2B5EF4-FFF2-40B4-BE49-F238E27FC236}">
                  <a16:creationId xmlns:a16="http://schemas.microsoft.com/office/drawing/2014/main" id="{9F64DE11-30B1-4D96-B0FC-F6350BC4F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181600"/>
              <a:ext cx="311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6ED74B9-3A91-4953-8066-8C9871908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238" y="4039020"/>
              <a:ext cx="1067638" cy="989833"/>
            </a:xfrm>
            <a:prstGeom prst="ellipse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100" dirty="0">
                  <a:solidFill>
                    <a:schemeClr val="lt1"/>
                  </a:solidFill>
                  <a:latin typeface="+mn-lt"/>
                </a:rPr>
                <a:t>S3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E480F3B-D8BC-4A63-99FF-317847C9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0200" y="1676400"/>
              <a:ext cx="1524145" cy="1525318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dirty="0">
                  <a:solidFill>
                    <a:schemeClr val="lt1"/>
                  </a:solidFill>
                  <a:latin typeface="+mn-lt"/>
                </a:rPr>
                <a:t>S1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CE619A1-C9E6-4023-92C3-5E7A15E22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084" y="3961132"/>
              <a:ext cx="1067638" cy="1067722"/>
            </a:xfrm>
            <a:prstGeom prst="ellipse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050" dirty="0">
                  <a:solidFill>
                    <a:schemeClr val="lt1"/>
                  </a:solidFill>
                  <a:latin typeface="+mn-lt"/>
                </a:rPr>
                <a:t>S2</a:t>
              </a:r>
            </a:p>
          </p:txBody>
        </p:sp>
        <p:sp>
          <p:nvSpPr>
            <p:cNvPr id="29716" name="TextBox 18">
              <a:extLst>
                <a:ext uri="{FF2B5EF4-FFF2-40B4-BE49-F238E27FC236}">
                  <a16:creationId xmlns:a16="http://schemas.microsoft.com/office/drawing/2014/main" id="{68B5A642-1BEE-4CE5-9175-18B329381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2209800"/>
              <a:ext cx="682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[1,1]</a:t>
              </a:r>
            </a:p>
          </p:txBody>
        </p:sp>
        <p:sp>
          <p:nvSpPr>
            <p:cNvPr id="29717" name="TextBox 19">
              <a:extLst>
                <a:ext uri="{FF2B5EF4-FFF2-40B4-BE49-F238E27FC236}">
                  <a16:creationId xmlns:a16="http://schemas.microsoft.com/office/drawing/2014/main" id="{7D607E08-1726-440A-9E01-252D3E3E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4419600"/>
              <a:ext cx="682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[0,0]</a:t>
              </a:r>
            </a:p>
          </p:txBody>
        </p:sp>
        <p:sp>
          <p:nvSpPr>
            <p:cNvPr id="29718" name="TextBox 20">
              <a:extLst>
                <a:ext uri="{FF2B5EF4-FFF2-40B4-BE49-F238E27FC236}">
                  <a16:creationId xmlns:a16="http://schemas.microsoft.com/office/drawing/2014/main" id="{1E427E71-934B-4FCC-BF44-2614CF727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419600"/>
              <a:ext cx="682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  <a:ea typeface="MS PGothic" panose="020B0600070205080204" pitchFamily="34" charset="-128"/>
                </a:rPr>
                <a:t>[1,0]</a:t>
              </a:r>
            </a:p>
          </p:txBody>
        </p:sp>
      </p:grpSp>
      <p:sp>
        <p:nvSpPr>
          <p:cNvPr id="46" name="TextBox 7">
            <a:extLst>
              <a:ext uri="{FF2B5EF4-FFF2-40B4-BE49-F238E27FC236}">
                <a16:creationId xmlns:a16="http://schemas.microsoft.com/office/drawing/2014/main" id="{29DB2529-99C5-4E99-91CA-4171F0975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4659313"/>
            <a:ext cx="35274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  <a:ea typeface="MS PGothic" panose="020B0600070205080204" pitchFamily="34" charset="-128"/>
              </a:rPr>
              <a:t>Dot product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  <a:ea typeface="MS PGothic" panose="020B0600070205080204" pitchFamily="34" charset="-128"/>
              </a:rPr>
              <a:t>Sim(S1, S2) = 1*1+0*1=1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  <a:ea typeface="MS PGothic" panose="020B0600070205080204" pitchFamily="34" charset="-128"/>
              </a:rPr>
              <a:t>Sim(S1, S3) = 1*0 + 1.*0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ahoma" panose="020B0604030504040204" pitchFamily="34" charset="0"/>
                <a:ea typeface="MS PGothic" panose="020B0600070205080204" pitchFamily="34" charset="-128"/>
              </a:rPr>
              <a:t>Distance = 1/sim</a:t>
            </a:r>
          </a:p>
        </p:txBody>
      </p:sp>
      <p:sp>
        <p:nvSpPr>
          <p:cNvPr id="29704" name="Rectangle 1">
            <a:extLst>
              <a:ext uri="{FF2B5EF4-FFF2-40B4-BE49-F238E27FC236}">
                <a16:creationId xmlns:a16="http://schemas.microsoft.com/office/drawing/2014/main" id="{7E8C7D85-8421-441C-9371-716F72CD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1557338"/>
            <a:ext cx="83518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AU" altLang="en-US" sz="2000">
                <a:latin typeface="Times New Roman" panose="02020603050405020304" pitchFamily="18" charset="0"/>
              </a:rPr>
              <a:t>Three Objects: Blue small ball; Red small ball; Blue Big ball</a:t>
            </a:r>
          </a:p>
        </p:txBody>
      </p:sp>
    </p:spTree>
    <p:extLst>
      <p:ext uri="{BB962C8B-B14F-4D97-AF65-F5344CB8AC3E}">
        <p14:creationId xmlns:p14="http://schemas.microsoft.com/office/powerpoint/2010/main" val="3413967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>
                <a:solidFill>
                  <a:schemeClr val="tx1"/>
                </a:solidFill>
              </a:rPr>
              <a:t>Outline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 err="1">
                <a:solidFill>
                  <a:schemeClr val="tx1"/>
                </a:solidFill>
              </a:rPr>
              <a:t>PreProcessing</a:t>
            </a:r>
            <a:r>
              <a:rPr lang="en-AU" dirty="0">
                <a:solidFill>
                  <a:schemeClr val="tx1"/>
                </a:solidFill>
              </a:rPr>
              <a:t> – Data Preparations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1700808"/>
            <a:ext cx="9144000" cy="51571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Why preprocess the data?</a:t>
            </a:r>
          </a:p>
          <a:p>
            <a:pPr lvl="1" eaLnBrk="1" hangingPunct="1"/>
            <a:r>
              <a:rPr lang="en-US" altLang="en-US" sz="2000" dirty="0"/>
              <a:t>Data Integration and selection</a:t>
            </a:r>
          </a:p>
          <a:p>
            <a:pPr lvl="1" eaLnBrk="1" hangingPunct="1"/>
            <a:r>
              <a:rPr lang="en-US" altLang="en-US" sz="2000" dirty="0"/>
              <a:t>Data Cleaning: Improving Quality </a:t>
            </a:r>
          </a:p>
          <a:p>
            <a:pPr lvl="1" eaLnBrk="1" hangingPunct="1"/>
            <a:r>
              <a:rPr lang="en-US" altLang="en-US" sz="2000" dirty="0"/>
              <a:t>Data Transformation</a:t>
            </a:r>
          </a:p>
          <a:p>
            <a:pPr lvl="1" eaLnBrk="1" hangingPunct="1"/>
            <a:r>
              <a:rPr lang="en-US" altLang="en-US" sz="2000" dirty="0"/>
              <a:t>Data Reduction</a:t>
            </a:r>
            <a:endParaRPr lang="en-US" altLang="en-US" sz="2000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000" dirty="0"/>
              <a:t>Data Distribution</a:t>
            </a:r>
          </a:p>
          <a:p>
            <a:pPr eaLnBrk="1" hangingPunct="1"/>
            <a:r>
              <a:rPr lang="en-US" altLang="en-US" sz="2400" dirty="0"/>
              <a:t>Data Description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Preprocessing Data </a:t>
            </a:r>
            <a:r>
              <a:rPr lang="en-US" sz="2400" dirty="0" err="1"/>
              <a:t>Terstruktur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Python</a:t>
            </a:r>
          </a:p>
          <a:p>
            <a:pPr eaLnBrk="1" hangingPunct="1"/>
            <a:r>
              <a:rPr lang="en-US" sz="2400" dirty="0" err="1"/>
              <a:t>Studi</a:t>
            </a:r>
            <a:r>
              <a:rPr lang="en-US" sz="2400" dirty="0"/>
              <a:t> </a:t>
            </a:r>
            <a:r>
              <a:rPr lang="en-US" sz="2400" dirty="0" err="1"/>
              <a:t>Kasus</a:t>
            </a:r>
            <a:r>
              <a:rPr lang="en-US" sz="2400" dirty="0"/>
              <a:t> </a:t>
            </a:r>
            <a:r>
              <a:rPr lang="en-US" sz="2400" dirty="0" err="1"/>
              <a:t>PreProcessing</a:t>
            </a:r>
            <a:r>
              <a:rPr lang="en-US" sz="2400" dirty="0"/>
              <a:t> Data Text </a:t>
            </a:r>
            <a:r>
              <a:rPr lang="en-US" sz="2400" dirty="0" err="1"/>
              <a:t>dengan</a:t>
            </a:r>
            <a:r>
              <a:rPr lang="en-US" sz="2400" dirty="0"/>
              <a:t> Python</a:t>
            </a:r>
          </a:p>
          <a:p>
            <a:pPr eaLnBrk="1" hangingPunct="1"/>
            <a:r>
              <a:rPr lang="en-US" sz="2400" dirty="0" err="1"/>
              <a:t>Visualisasi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Teks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055008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26BD023-C234-4148-BD5D-B5B4DD362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Example: Derived Features</a:t>
            </a:r>
          </a:p>
        </p:txBody>
      </p:sp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390536A4-85FB-4E50-9F5C-6349092C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9BFD19-522D-487D-AC24-6A38C4915437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AutoShape 3">
            <a:extLst>
              <a:ext uri="{FF2B5EF4-FFF2-40B4-BE49-F238E27FC236}">
                <a16:creationId xmlns:a16="http://schemas.microsoft.com/office/drawing/2014/main" id="{CBCE7A29-B87F-4B60-9C38-A5265955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62088"/>
            <a:ext cx="4454525" cy="46339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Claim     Accident   </a:t>
            </a:r>
          </a:p>
          <a:p>
            <a:pPr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   Date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        Time   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  </a:t>
            </a:r>
            <a:endParaRPr lang="en-US" altLang="en-US" sz="2400" b="1">
              <a:solidFill>
                <a:schemeClr val="tx2"/>
              </a:solidFill>
              <a:latin typeface="SAS Monospace" pitchFamily="49" charset="0"/>
            </a:endParaRP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11nov96 102396/12:38  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22dec95 012395/01:42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26apr95 042395/03:05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02jul94 070294/06:25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08mar96 123095/18:33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15dec96 061296/18:12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09nov94 110594/22:14</a:t>
            </a:r>
          </a:p>
        </p:txBody>
      </p:sp>
      <p:sp>
        <p:nvSpPr>
          <p:cNvPr id="73732" name="AutoShape 4">
            <a:extLst>
              <a:ext uri="{FF2B5EF4-FFF2-40B4-BE49-F238E27FC236}">
                <a16:creationId xmlns:a16="http://schemas.microsoft.com/office/drawing/2014/main" id="{979D98A6-3D58-4368-9AD2-B3556D0CB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1865313"/>
            <a:ext cx="3654425" cy="4189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Delay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Season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Dark</a:t>
            </a:r>
            <a:endParaRPr lang="en-US" altLang="en-US" sz="2400" b="1">
              <a:solidFill>
                <a:schemeClr val="tx2"/>
              </a:solidFill>
              <a:latin typeface="SAS Monospace" pitchFamily="49" charset="0"/>
            </a:endParaRP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19    fall   0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333  winter   1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 3  spring   1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 0  summer   0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69  winter   0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186  summer   0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 4    fall   1</a:t>
            </a:r>
          </a:p>
        </p:txBody>
      </p:sp>
    </p:spTree>
    <p:extLst>
      <p:ext uri="{BB962C8B-B14F-4D97-AF65-F5344CB8AC3E}">
        <p14:creationId xmlns:p14="http://schemas.microsoft.com/office/powerpoint/2010/main" val="4219501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/>
      <p:bldP spid="737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3CCA0D7C-369A-427D-823D-553F6160B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Feature Representation: Example</a:t>
            </a:r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845A3BD7-4124-47CD-93D4-5F1A535B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16D6A8-2C78-4AED-ACE6-CEC1B5FD6D1A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AutoShape 2">
            <a:extLst>
              <a:ext uri="{FF2B5EF4-FFF2-40B4-BE49-F238E27FC236}">
                <a16:creationId xmlns:a16="http://schemas.microsoft.com/office/drawing/2014/main" id="{9065E378-1507-40A6-A14C-5D90CC1B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447800"/>
            <a:ext cx="2070100" cy="4724400"/>
          </a:xfrm>
          <a:prstGeom prst="flowChartPunchedCar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72707" name="AutoShape 3">
            <a:extLst>
              <a:ext uri="{FF2B5EF4-FFF2-40B4-BE49-F238E27FC236}">
                <a16:creationId xmlns:a16="http://schemas.microsoft.com/office/drawing/2014/main" id="{2A8C978D-237A-452D-8CD4-24BFA6C3C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95600"/>
            <a:ext cx="5276850" cy="2438400"/>
          </a:xfrm>
          <a:prstGeom prst="flowChartPunchedCard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sm" len="lg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88F95CEA-C378-45CF-82B6-FBD8DBD8C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2675" y="1697038"/>
            <a:ext cx="18589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altLang="en-US" sz="2400" b="1" u="sng">
                <a:solidFill>
                  <a:srgbClr val="00B0F0"/>
                </a:solidFill>
                <a:latin typeface="SAS Monospace" pitchFamily="49" charset="0"/>
              </a:rPr>
              <a:t>Acct</a:t>
            </a:r>
            <a:r>
              <a:rPr lang="en-US" altLang="en-US" sz="2400" b="1">
                <a:solidFill>
                  <a:srgbClr val="00B0F0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rgbClr val="00B0F0"/>
                </a:solidFill>
                <a:latin typeface="SAS Monospace" pitchFamily="49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2133  MTG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2133  SVG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2133   CK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2653   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2653  SVG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3544  MTG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3544   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3544  MMF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3544   CD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3544  LOC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2E5A61BB-5146-40A3-BBEC-095926282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3246438"/>
            <a:ext cx="4972050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altLang="en-US" sz="2400" b="1" u="sng">
                <a:solidFill>
                  <a:srgbClr val="00B0F0"/>
                </a:solidFill>
                <a:latin typeface="SAS Monospace" pitchFamily="49" charset="0"/>
              </a:rPr>
              <a:t>Acct</a:t>
            </a:r>
            <a:r>
              <a:rPr lang="en-US" altLang="en-US" sz="2400" b="1">
                <a:solidFill>
                  <a:srgbClr val="00B0F0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rgbClr val="00B0F0"/>
                </a:solidFill>
                <a:latin typeface="SAS Monospace" pitchFamily="49" charset="0"/>
              </a:rPr>
              <a:t>CK</a:t>
            </a:r>
            <a:r>
              <a:rPr lang="en-US" altLang="en-US" sz="2400" b="1">
                <a:solidFill>
                  <a:srgbClr val="00B0F0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rgbClr val="00B0F0"/>
                </a:solidFill>
                <a:latin typeface="SAS Monospace" pitchFamily="49" charset="0"/>
              </a:rPr>
              <a:t>SVG</a:t>
            </a:r>
            <a:r>
              <a:rPr lang="en-US" altLang="en-US" sz="2400" b="1">
                <a:solidFill>
                  <a:srgbClr val="00B0F0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rgbClr val="00B0F0"/>
                </a:solidFill>
                <a:latin typeface="SAS Monospace" pitchFamily="49" charset="0"/>
              </a:rPr>
              <a:t>MMF</a:t>
            </a:r>
            <a:r>
              <a:rPr lang="en-US" altLang="en-US" sz="2400" b="1">
                <a:solidFill>
                  <a:srgbClr val="00B0F0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rgbClr val="00B0F0"/>
                </a:solidFill>
                <a:latin typeface="SAS Monospace" pitchFamily="49" charset="0"/>
              </a:rPr>
              <a:t>CD</a:t>
            </a:r>
            <a:r>
              <a:rPr lang="en-US" altLang="en-US" sz="2400" b="1">
                <a:solidFill>
                  <a:srgbClr val="00B0F0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rgbClr val="00B0F0"/>
                </a:solidFill>
                <a:latin typeface="SAS Monospace" pitchFamily="49" charset="0"/>
              </a:rPr>
              <a:t>LOC</a:t>
            </a:r>
            <a:r>
              <a:rPr lang="en-US" altLang="en-US" sz="2400" b="1">
                <a:solidFill>
                  <a:srgbClr val="00B0F0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rgbClr val="00B0F0"/>
                </a:solidFill>
                <a:latin typeface="SAS Monospace" pitchFamily="49" charset="0"/>
              </a:rPr>
              <a:t>MTG</a:t>
            </a:r>
            <a:endParaRPr lang="en-US" altLang="en-US" sz="2400" b="1">
              <a:solidFill>
                <a:srgbClr val="00B0F0"/>
              </a:solidFill>
              <a:latin typeface="SAS Monospace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2133  1  1   0   0   0   1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2653  1  1   0   0   0   0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3544  1  0   1   1   1   1</a:t>
            </a:r>
          </a:p>
        </p:txBody>
      </p:sp>
      <p:sp>
        <p:nvSpPr>
          <p:cNvPr id="72711" name="Text Box 7">
            <a:extLst>
              <a:ext uri="{FF2B5EF4-FFF2-40B4-BE49-F238E27FC236}">
                <a16:creationId xmlns:a16="http://schemas.microsoft.com/office/drawing/2014/main" id="{E8776501-5E2F-4FB0-9B38-328B730A2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371600"/>
            <a:ext cx="2498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chemeClr val="tx2"/>
                </a:solidFill>
                <a:latin typeface="Verdana" panose="020B0604030504040204" pitchFamily="34" charset="0"/>
              </a:rPr>
              <a:t>Long-Narrow</a:t>
            </a:r>
          </a:p>
        </p:txBody>
      </p:sp>
      <p:sp>
        <p:nvSpPr>
          <p:cNvPr id="72712" name="Text Box 8">
            <a:extLst>
              <a:ext uri="{FF2B5EF4-FFF2-40B4-BE49-F238E27FC236}">
                <a16:creationId xmlns:a16="http://schemas.microsoft.com/office/drawing/2014/main" id="{4D59819C-EBBD-47D4-845C-CAA60FA7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2300288"/>
            <a:ext cx="2205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chemeClr val="tx2"/>
                </a:solidFill>
                <a:latin typeface="Verdana" panose="020B0604030504040204" pitchFamily="34" charset="0"/>
              </a:rPr>
              <a:t>Short-Wide</a:t>
            </a:r>
          </a:p>
        </p:txBody>
      </p:sp>
    </p:spTree>
    <p:extLst>
      <p:ext uri="{BB962C8B-B14F-4D97-AF65-F5344CB8AC3E}">
        <p14:creationId xmlns:p14="http://schemas.microsoft.com/office/powerpoint/2010/main" val="711680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nimBg="1"/>
      <p:bldP spid="72709" grpId="0"/>
      <p:bldP spid="72710" grpId="0"/>
      <p:bldP spid="72711" grpId="0"/>
      <p:bldP spid="727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1BEC7F6-01CD-4428-ADEC-1A28ADB6B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Derived Features: Roll Up</a:t>
            </a:r>
          </a:p>
        </p:txBody>
      </p:sp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E1C1B819-1EDF-4496-88E6-2AD6AE6D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A087A5-552A-4C80-918A-EB91262EE9E2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6F1EA6AC-A93D-44A3-94A3-FFFB16637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524000"/>
            <a:ext cx="3314700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HH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Acct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Sales</a:t>
            </a:r>
            <a:endParaRPr lang="en-US" altLang="en-US" sz="2400" b="1">
              <a:solidFill>
                <a:schemeClr val="tx2"/>
              </a:solidFill>
              <a:latin typeface="SAS Monospac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4461 2133    160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4461 2244     42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4461 2773    212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4461 2653    250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4461 2801    122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4911 3544    786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5630 2496    458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5630 2635    328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6225 4244     27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6225 4165    759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A18598EC-4F81-4869-8048-0C66B5DA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2408238"/>
            <a:ext cx="313055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HH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Acct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Sales</a:t>
            </a:r>
            <a:endParaRPr lang="en-US" altLang="en-US" sz="2400" b="1">
              <a:solidFill>
                <a:schemeClr val="tx2"/>
              </a:solidFill>
              <a:latin typeface="SAS Monospace" pitchFamily="49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4461 2133    ?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4911 3544    ?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5630 2496    ? </a:t>
            </a:r>
          </a:p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6225 4244    ?</a:t>
            </a:r>
          </a:p>
        </p:txBody>
      </p:sp>
      <p:sp>
        <p:nvSpPr>
          <p:cNvPr id="32774" name="AutoShape 5">
            <a:extLst>
              <a:ext uri="{FF2B5EF4-FFF2-40B4-BE49-F238E27FC236}">
                <a16:creationId xmlns:a16="http://schemas.microsoft.com/office/drawing/2014/main" id="{B162501E-E819-4C46-94B0-AAC1DB5EABEE}"/>
              </a:ext>
            </a:extLst>
          </p:cNvPr>
          <p:cNvSpPr>
            <a:spLocks/>
          </p:cNvSpPr>
          <p:nvPr/>
        </p:nvSpPr>
        <p:spPr bwMode="auto">
          <a:xfrm>
            <a:off x="3917950" y="2133600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32775" name="AutoShape 6">
            <a:extLst>
              <a:ext uri="{FF2B5EF4-FFF2-40B4-BE49-F238E27FC236}">
                <a16:creationId xmlns:a16="http://schemas.microsoft.com/office/drawing/2014/main" id="{D73CCB4E-0911-4602-B075-0D55D54B6281}"/>
              </a:ext>
            </a:extLst>
          </p:cNvPr>
          <p:cNvSpPr>
            <a:spLocks/>
          </p:cNvSpPr>
          <p:nvPr/>
        </p:nvSpPr>
        <p:spPr bwMode="auto">
          <a:xfrm>
            <a:off x="3917950" y="44958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cxnSp>
        <p:nvCxnSpPr>
          <p:cNvPr id="32776" name="AutoShape 7">
            <a:extLst>
              <a:ext uri="{FF2B5EF4-FFF2-40B4-BE49-F238E27FC236}">
                <a16:creationId xmlns:a16="http://schemas.microsoft.com/office/drawing/2014/main" id="{AEDCDF36-AF8C-429E-B0CD-8F706360F1A0}"/>
              </a:ext>
            </a:extLst>
          </p:cNvPr>
          <p:cNvCxnSpPr>
            <a:cxnSpLocks noChangeShapeType="1"/>
            <a:stCxn id="32774" idx="1"/>
            <a:endCxn id="32782" idx="1"/>
          </p:cNvCxnSpPr>
          <p:nvPr/>
        </p:nvCxnSpPr>
        <p:spPr bwMode="auto">
          <a:xfrm>
            <a:off x="4156075" y="3009900"/>
            <a:ext cx="819150" cy="1905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AutoShape 8">
            <a:extLst>
              <a:ext uri="{FF2B5EF4-FFF2-40B4-BE49-F238E27FC236}">
                <a16:creationId xmlns:a16="http://schemas.microsoft.com/office/drawing/2014/main" id="{1843D192-9798-4116-9652-00C1D1A56C01}"/>
              </a:ext>
            </a:extLst>
          </p:cNvPr>
          <p:cNvCxnSpPr>
            <a:cxnSpLocks noChangeShapeType="1"/>
            <a:stCxn id="32781" idx="1"/>
            <a:endCxn id="32783" idx="1"/>
          </p:cNvCxnSpPr>
          <p:nvPr/>
        </p:nvCxnSpPr>
        <p:spPr bwMode="auto">
          <a:xfrm flipV="1">
            <a:off x="4156075" y="3657600"/>
            <a:ext cx="828675" cy="533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AutoShape 9">
            <a:extLst>
              <a:ext uri="{FF2B5EF4-FFF2-40B4-BE49-F238E27FC236}">
                <a16:creationId xmlns:a16="http://schemas.microsoft.com/office/drawing/2014/main" id="{907C14D8-2BBA-4694-A962-6596ACE85279}"/>
              </a:ext>
            </a:extLst>
          </p:cNvPr>
          <p:cNvCxnSpPr>
            <a:cxnSpLocks noChangeShapeType="1"/>
            <a:stCxn id="32775" idx="1"/>
            <a:endCxn id="32784" idx="1"/>
          </p:cNvCxnSpPr>
          <p:nvPr/>
        </p:nvCxnSpPr>
        <p:spPr bwMode="auto">
          <a:xfrm flipV="1">
            <a:off x="4156075" y="4114800"/>
            <a:ext cx="819150" cy="723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9" name="AutoShape 10">
            <a:extLst>
              <a:ext uri="{FF2B5EF4-FFF2-40B4-BE49-F238E27FC236}">
                <a16:creationId xmlns:a16="http://schemas.microsoft.com/office/drawing/2014/main" id="{A40C4907-9545-4DB2-84DE-2933694291CE}"/>
              </a:ext>
            </a:extLst>
          </p:cNvPr>
          <p:cNvSpPr>
            <a:spLocks/>
          </p:cNvSpPr>
          <p:nvPr/>
        </p:nvSpPr>
        <p:spPr bwMode="auto">
          <a:xfrm>
            <a:off x="3917950" y="5334000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cxnSp>
        <p:nvCxnSpPr>
          <p:cNvPr id="32780" name="AutoShape 11">
            <a:extLst>
              <a:ext uri="{FF2B5EF4-FFF2-40B4-BE49-F238E27FC236}">
                <a16:creationId xmlns:a16="http://schemas.microsoft.com/office/drawing/2014/main" id="{89AA4D8B-01AE-47B4-8B4C-46A966428713}"/>
              </a:ext>
            </a:extLst>
          </p:cNvPr>
          <p:cNvCxnSpPr>
            <a:cxnSpLocks noChangeShapeType="1"/>
            <a:stCxn id="32779" idx="1"/>
            <a:endCxn id="32785" idx="1"/>
          </p:cNvCxnSpPr>
          <p:nvPr/>
        </p:nvCxnSpPr>
        <p:spPr bwMode="auto">
          <a:xfrm flipV="1">
            <a:off x="4156075" y="4572000"/>
            <a:ext cx="819150" cy="11049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1" name="AutoShape 12">
            <a:extLst>
              <a:ext uri="{FF2B5EF4-FFF2-40B4-BE49-F238E27FC236}">
                <a16:creationId xmlns:a16="http://schemas.microsoft.com/office/drawing/2014/main" id="{AE666BE3-7F42-4FC6-A240-BA3CFE440667}"/>
              </a:ext>
            </a:extLst>
          </p:cNvPr>
          <p:cNvSpPr>
            <a:spLocks/>
          </p:cNvSpPr>
          <p:nvPr/>
        </p:nvSpPr>
        <p:spPr bwMode="auto">
          <a:xfrm>
            <a:off x="3917950" y="4038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32782" name="AutoShape 13">
            <a:extLst>
              <a:ext uri="{FF2B5EF4-FFF2-40B4-BE49-F238E27FC236}">
                <a16:creationId xmlns:a16="http://schemas.microsoft.com/office/drawing/2014/main" id="{3E4C649B-4D0C-4D99-948F-585B35315722}"/>
              </a:ext>
            </a:extLst>
          </p:cNvPr>
          <p:cNvSpPr>
            <a:spLocks/>
          </p:cNvSpPr>
          <p:nvPr/>
        </p:nvSpPr>
        <p:spPr bwMode="auto">
          <a:xfrm>
            <a:off x="4984750" y="3048000"/>
            <a:ext cx="219075" cy="304800"/>
          </a:xfrm>
          <a:prstGeom prst="leftBrace">
            <a:avLst>
              <a:gd name="adj1" fmla="val 1159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32783" name="AutoShape 14">
            <a:extLst>
              <a:ext uri="{FF2B5EF4-FFF2-40B4-BE49-F238E27FC236}">
                <a16:creationId xmlns:a16="http://schemas.microsoft.com/office/drawing/2014/main" id="{ECF37F5F-690E-41EC-99B7-1DA9A8A48976}"/>
              </a:ext>
            </a:extLst>
          </p:cNvPr>
          <p:cNvSpPr>
            <a:spLocks/>
          </p:cNvSpPr>
          <p:nvPr/>
        </p:nvSpPr>
        <p:spPr bwMode="auto">
          <a:xfrm>
            <a:off x="4994275" y="3505200"/>
            <a:ext cx="219075" cy="304800"/>
          </a:xfrm>
          <a:prstGeom prst="leftBrace">
            <a:avLst>
              <a:gd name="adj1" fmla="val 1159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32784" name="AutoShape 15">
            <a:extLst>
              <a:ext uri="{FF2B5EF4-FFF2-40B4-BE49-F238E27FC236}">
                <a16:creationId xmlns:a16="http://schemas.microsoft.com/office/drawing/2014/main" id="{548980F2-DE4A-429A-8EAF-192C0202FF2D}"/>
              </a:ext>
            </a:extLst>
          </p:cNvPr>
          <p:cNvSpPr>
            <a:spLocks/>
          </p:cNvSpPr>
          <p:nvPr/>
        </p:nvSpPr>
        <p:spPr bwMode="auto">
          <a:xfrm>
            <a:off x="4984750" y="3962400"/>
            <a:ext cx="219075" cy="304800"/>
          </a:xfrm>
          <a:prstGeom prst="leftBrace">
            <a:avLst>
              <a:gd name="adj1" fmla="val 1159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32785" name="AutoShape 16">
            <a:extLst>
              <a:ext uri="{FF2B5EF4-FFF2-40B4-BE49-F238E27FC236}">
                <a16:creationId xmlns:a16="http://schemas.microsoft.com/office/drawing/2014/main" id="{78C9C6F9-7BFA-43D9-90D1-0FC6F9F1C28F}"/>
              </a:ext>
            </a:extLst>
          </p:cNvPr>
          <p:cNvSpPr>
            <a:spLocks/>
          </p:cNvSpPr>
          <p:nvPr/>
        </p:nvSpPr>
        <p:spPr bwMode="auto">
          <a:xfrm>
            <a:off x="4984750" y="4419600"/>
            <a:ext cx="219075" cy="304800"/>
          </a:xfrm>
          <a:prstGeom prst="leftBrace">
            <a:avLst>
              <a:gd name="adj1" fmla="val 1159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950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/>
      <p:bldP spid="747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B01D5EB-AFB0-4948-8C1D-5DBFCB436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Feature Selection: Target Value?</a:t>
            </a:r>
          </a:p>
        </p:txBody>
      </p:sp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85A83DEC-589F-4940-B8D7-1F9B3294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53F854-0BDB-4E17-877F-BE4415C86B45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AutoShape 3">
            <a:extLst>
              <a:ext uri="{FF2B5EF4-FFF2-40B4-BE49-F238E27FC236}">
                <a16:creationId xmlns:a16="http://schemas.microsoft.com/office/drawing/2014/main" id="{A89EC7A4-A159-41A2-8FDE-B17470B28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219200"/>
            <a:ext cx="7353300" cy="5257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Frequent             Flying     VIP </a:t>
            </a:r>
          </a:p>
          <a:p>
            <a:pPr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   Flier 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 Month 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Mileage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 Member       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  </a:t>
            </a:r>
            <a:endParaRPr lang="en-US" altLang="en-US" sz="2400" b="1">
              <a:solidFill>
                <a:schemeClr val="tx2"/>
              </a:solidFill>
              <a:latin typeface="SAS Monospace" pitchFamily="49" charset="0"/>
            </a:endParaRP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10621      Jan      650       No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10621      Feb        0       No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10621      Mar        0       No</a:t>
            </a:r>
          </a:p>
          <a:p>
            <a:pPr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10621      Apr      250       No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33855      Jan      350       No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33855      Feb      300       No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33855      Mar     1200      Yes</a:t>
            </a:r>
          </a:p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33855      Apr      850      Yes</a:t>
            </a:r>
          </a:p>
        </p:txBody>
      </p:sp>
      <p:sp>
        <p:nvSpPr>
          <p:cNvPr id="33797" name="Rectangle 1">
            <a:extLst>
              <a:ext uri="{FF2B5EF4-FFF2-40B4-BE49-F238E27FC236}">
                <a16:creationId xmlns:a16="http://schemas.microsoft.com/office/drawing/2014/main" id="{69A418AE-1FBA-462B-9B24-42F4F7CB3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6246813"/>
            <a:ext cx="3881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Rolling Up Longitudinal Data</a:t>
            </a:r>
            <a:endParaRPr lang="en-AU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17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bldLvl="5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>
            <a:extLst>
              <a:ext uri="{FF2B5EF4-FFF2-40B4-BE49-F238E27FC236}">
                <a16:creationId xmlns:a16="http://schemas.microsoft.com/office/drawing/2014/main" id="{CA8D40AC-53A2-462C-9F49-CD85037A3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/>
              <a:t>Data Pre-processing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D006DC2-CC84-455D-8496-12A2EF57A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824288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AU" dirty="0"/>
              <a:t>Quality Enhancement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EF3F7-2ADE-467F-9EEF-7FB1BE7D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8B887B-F0D3-4DF4-AA1D-BA9EA9355089}" type="slidenum">
              <a:rPr lang="en-US" altLang="id-ID" sz="1200">
                <a:solidFill>
                  <a:srgbClr val="898989"/>
                </a:solidFill>
              </a:rPr>
              <a:pPr/>
              <a:t>24</a:t>
            </a:fld>
            <a:endParaRPr lang="en-US" altLang="id-ID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0206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63C4D80-8041-4B48-80DF-2CB89B4AF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 Cleaning: Improving Quality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7DE4816-8D1C-426F-8882-842A36135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AU" altLang="en-US"/>
              <a:t>Maintain the data quality by handling</a:t>
            </a:r>
          </a:p>
          <a:p>
            <a:pPr lvl="1" eaLnBrk="1" hangingPunct="1"/>
            <a:r>
              <a:rPr lang="en-AU" altLang="en-US"/>
              <a:t>Noise (incorrect and/or redundant data) </a:t>
            </a:r>
          </a:p>
          <a:p>
            <a:pPr lvl="2" eaLnBrk="1" hangingPunct="1"/>
            <a:r>
              <a:rPr lang="en-AU" altLang="en-US"/>
              <a:t>Can be indicated by outliers</a:t>
            </a:r>
          </a:p>
          <a:p>
            <a:pPr lvl="1" eaLnBrk="1" hangingPunct="1"/>
            <a:r>
              <a:rPr lang="en-AU" altLang="en-US"/>
              <a:t>Missing Data</a:t>
            </a:r>
          </a:p>
          <a:p>
            <a:pPr lvl="2" eaLnBrk="1" hangingPunct="1"/>
            <a:r>
              <a:rPr lang="en-AU" altLang="en-US"/>
              <a:t>not present in the data </a:t>
            </a:r>
          </a:p>
          <a:p>
            <a:pPr lvl="2" eaLnBrk="1" hangingPunct="1"/>
            <a:r>
              <a:rPr lang="en-AU" altLang="en-US"/>
              <a:t>those deleted during noise detection</a:t>
            </a:r>
          </a:p>
          <a:p>
            <a:pPr lvl="1" eaLnBrk="1" hangingPunct="1"/>
            <a:r>
              <a:rPr lang="en-US" altLang="en-US"/>
              <a:t>Correct inconsistent data</a:t>
            </a:r>
            <a:endParaRPr lang="en-AU" altLang="en-US"/>
          </a:p>
          <a:p>
            <a:pPr lvl="1" eaLnBrk="1" hangingPunct="1"/>
            <a:r>
              <a:rPr lang="en-AU" altLang="en-US"/>
              <a:t>Small and stale data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AU" altLang="en-US" sz="1800" b="1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AU" altLang="en-US" sz="1800" b="1"/>
              <a:t>Assessing data quality may consume 20%-40% of the whole process</a:t>
            </a:r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3975F535-E05B-4A46-86F8-A623605C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C34206-821B-4DC8-8C43-7D798F9F3CF2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90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DFE190C-5908-47EF-B77A-EB28B5F25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3650" y="457200"/>
            <a:ext cx="3427413" cy="585788"/>
          </a:xfrm>
        </p:spPr>
        <p:txBody>
          <a:bodyPr/>
          <a:lstStyle/>
          <a:p>
            <a:pPr eaLnBrk="1" hangingPunct="1"/>
            <a:r>
              <a:rPr lang="en-US" altLang="en-US"/>
              <a:t>Noisy Data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7F79689-B942-403B-8A1B-A64B79BE0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233488"/>
            <a:ext cx="840105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Noise: random error or variance in a measured variable</a:t>
            </a:r>
          </a:p>
          <a:p>
            <a:pPr eaLnBrk="1" hangingPunct="1"/>
            <a:r>
              <a:rPr lang="en-US" altLang="en-US" sz="2400"/>
              <a:t>Noise can happen because of</a:t>
            </a:r>
          </a:p>
          <a:p>
            <a:pPr lvl="1" eaLnBrk="1" hangingPunct="1"/>
            <a:r>
              <a:rPr lang="en-US" altLang="en-US" sz="2000"/>
              <a:t>faulty data collection instruments</a:t>
            </a:r>
          </a:p>
          <a:p>
            <a:pPr lvl="1" eaLnBrk="1" hangingPunct="1"/>
            <a:r>
              <a:rPr lang="en-US" altLang="en-US" sz="2000"/>
              <a:t>data entry mistakes</a:t>
            </a:r>
          </a:p>
          <a:p>
            <a:pPr lvl="1" eaLnBrk="1" hangingPunct="1"/>
            <a:r>
              <a:rPr lang="en-US" altLang="en-US" sz="2000"/>
              <a:t>data transmission problems</a:t>
            </a:r>
          </a:p>
          <a:p>
            <a:pPr lvl="1" eaLnBrk="1" hangingPunct="1"/>
            <a:r>
              <a:rPr lang="en-US" altLang="en-US" sz="2000"/>
              <a:t>inconsistency in naming convention </a:t>
            </a:r>
            <a:endParaRPr lang="en-US" altLang="en-US" sz="2400"/>
          </a:p>
          <a:p>
            <a:pPr eaLnBrk="1" hangingPunct="1"/>
            <a:r>
              <a:rPr lang="en-US" altLang="en-US" sz="2400"/>
              <a:t>Outliers are data objects with characteristics that are considerably different than most of the other data objects in the data set</a:t>
            </a:r>
          </a:p>
          <a:p>
            <a:pPr eaLnBrk="1" hangingPunct="1"/>
            <a:r>
              <a:rPr lang="en-US" altLang="en-US" sz="2400"/>
              <a:t>Different outliers</a:t>
            </a:r>
          </a:p>
          <a:p>
            <a:pPr lvl="1" eaLnBrk="1" hangingPunct="1"/>
            <a:r>
              <a:rPr lang="en-US" altLang="en-US" sz="2000"/>
              <a:t>Valid: CEO’s salary, </a:t>
            </a:r>
          </a:p>
          <a:p>
            <a:pPr lvl="1" eaLnBrk="1" hangingPunct="1"/>
            <a:r>
              <a:rPr lang="en-US" altLang="en-US" sz="2000"/>
              <a:t>Noisy: One’s age = 200, widely deviated points</a:t>
            </a:r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5D9C8032-2457-4460-91AD-65DBDD77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8FFD053-BE5E-47D5-B5F5-D574A9E35907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36869" name="Group 4">
            <a:extLst>
              <a:ext uri="{FF2B5EF4-FFF2-40B4-BE49-F238E27FC236}">
                <a16:creationId xmlns:a16="http://schemas.microsoft.com/office/drawing/2014/main" id="{CE8B5C9B-75F8-4E64-A298-09B0CC1FE9CC}"/>
              </a:ext>
            </a:extLst>
          </p:cNvPr>
          <p:cNvGrpSpPr>
            <a:grpSpLocks/>
          </p:cNvGrpSpPr>
          <p:nvPr/>
        </p:nvGrpSpPr>
        <p:grpSpPr bwMode="auto">
          <a:xfrm>
            <a:off x="6985000" y="1952625"/>
            <a:ext cx="1598613" cy="1331913"/>
            <a:chOff x="3648" y="2448"/>
            <a:chExt cx="2112" cy="1872"/>
          </a:xfrm>
        </p:grpSpPr>
        <p:pic>
          <p:nvPicPr>
            <p:cNvPr id="36871" name="Picture 5">
              <a:extLst>
                <a:ext uri="{FF2B5EF4-FFF2-40B4-BE49-F238E27FC236}">
                  <a16:creationId xmlns:a16="http://schemas.microsoft.com/office/drawing/2014/main" id="{CB4B7D7E-2416-4817-A122-1825C2F878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448"/>
              <a:ext cx="2112" cy="18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6872" name="Oval 6">
              <a:extLst>
                <a:ext uri="{FF2B5EF4-FFF2-40B4-BE49-F238E27FC236}">
                  <a16:creationId xmlns:a16="http://schemas.microsoft.com/office/drawing/2014/main" id="{E119E557-527D-45FB-8325-2037C9476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2961"/>
              <a:ext cx="86" cy="8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6873" name="Oval 7">
              <a:extLst>
                <a:ext uri="{FF2B5EF4-FFF2-40B4-BE49-F238E27FC236}">
                  <a16:creationId xmlns:a16="http://schemas.microsoft.com/office/drawing/2014/main" id="{865CA5A9-BD74-4E34-B2A4-A839FA2B9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3224"/>
              <a:ext cx="86" cy="8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6874" name="Oval 8">
              <a:extLst>
                <a:ext uri="{FF2B5EF4-FFF2-40B4-BE49-F238E27FC236}">
                  <a16:creationId xmlns:a16="http://schemas.microsoft.com/office/drawing/2014/main" id="{82ACBF1F-22A0-44F5-AD33-083FBDB99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" y="3871"/>
              <a:ext cx="86" cy="8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36875" name="Oval 9">
              <a:extLst>
                <a:ext uri="{FF2B5EF4-FFF2-40B4-BE49-F238E27FC236}">
                  <a16:creationId xmlns:a16="http://schemas.microsoft.com/office/drawing/2014/main" id="{C09EC56A-66B7-45FE-BE86-46076F710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" y="3937"/>
              <a:ext cx="86" cy="8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36870" name="Object 1">
            <a:extLst>
              <a:ext uri="{FF2B5EF4-FFF2-40B4-BE49-F238E27FC236}">
                <a16:creationId xmlns:a16="http://schemas.microsoft.com/office/drawing/2014/main" id="{2BEF5188-DA56-4DF2-BCF5-00C4AB9E8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5650" y="4545013"/>
          <a:ext cx="158273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638529" imgH="1228571" progId="PBrush">
                  <p:embed/>
                </p:oleObj>
              </mc:Choice>
              <mc:Fallback>
                <p:oleObj name="Bitmap Image" r:id="rId3" imgW="1638529" imgH="1228571" progId="PBrush">
                  <p:embed/>
                  <p:pic>
                    <p:nvPicPr>
                      <p:cNvPr id="36870" name="Object 1">
                        <a:extLst>
                          <a:ext uri="{FF2B5EF4-FFF2-40B4-BE49-F238E27FC236}">
                            <a16:creationId xmlns:a16="http://schemas.microsoft.com/office/drawing/2014/main" id="{2BEF5188-DA56-4DF2-BCF5-00C4AB9E8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4545013"/>
                        <a:ext cx="1582738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21595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4B37855-EEBC-42FF-9E9B-F0BBFBC68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621587" cy="1143000"/>
          </a:xfrm>
        </p:spPr>
        <p:txBody>
          <a:bodyPr/>
          <a:lstStyle/>
          <a:p>
            <a:pPr eaLnBrk="1" hangingPunct="1"/>
            <a:r>
              <a:rPr lang="en-US" altLang="en-US"/>
              <a:t>Correcting Noisy Data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9B9F56A0-197A-40D1-800A-DB5E69E8F3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6263" y="1376363"/>
            <a:ext cx="8399462" cy="48006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en-US" sz="2800" dirty="0"/>
              <a:t>Binning method: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sz="2400" dirty="0"/>
              <a:t>first sort data and partition into (</a:t>
            </a:r>
            <a:r>
              <a:rPr lang="en-US" altLang="en-US" sz="2400" dirty="0" err="1"/>
              <a:t>equi</a:t>
            </a:r>
            <a:r>
              <a:rPr lang="en-US" altLang="en-US" sz="2400" dirty="0"/>
              <a:t>-depth or equal numbers) bins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sz="2400" dirty="0"/>
              <a:t>then </a:t>
            </a:r>
            <a:r>
              <a:rPr lang="en-US" altLang="en-US" sz="2400" dirty="0">
                <a:solidFill>
                  <a:srgbClr val="FF0000"/>
                </a:solidFill>
              </a:rPr>
              <a:t>smooth by bin means,   by bin median,  by bin boundaries, </a:t>
            </a:r>
            <a:r>
              <a:rPr lang="en-US" altLang="en-US" sz="2400" dirty="0"/>
              <a:t>etc.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z="2400" dirty="0">
                <a:solidFill>
                  <a:schemeClr val="folHlink"/>
                </a:solidFill>
              </a:rPr>
              <a:t>Clustering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sz="2400" dirty="0"/>
              <a:t>detect and remove outliers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z="2400" dirty="0">
                <a:solidFill>
                  <a:schemeClr val="folHlink"/>
                </a:solidFill>
              </a:rPr>
              <a:t>Regression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sz="2400" dirty="0"/>
              <a:t>smooth by fitting the data into regression functions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z="2400" dirty="0">
                <a:solidFill>
                  <a:schemeClr val="folHlink"/>
                </a:solidFill>
              </a:rPr>
              <a:t>Combined computer and human inspection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sz="2400" dirty="0"/>
              <a:t>detect suspicious values and check by human (e.g., deal with possible outliers)</a:t>
            </a:r>
          </a:p>
          <a:p>
            <a:pPr marL="0" indent="0" eaLnBrk="1" hangingPunct="1">
              <a:buFont typeface="Arial" charset="0"/>
              <a:buNone/>
              <a:defRPr/>
            </a:pP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08CA631A-0193-4361-98DA-D4385835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C54D52-7F78-4B95-B317-A61228849B92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5982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7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0841E41-3135-4710-90D2-C96F14424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7621587" cy="1143000"/>
          </a:xfrm>
        </p:spPr>
        <p:txBody>
          <a:bodyPr/>
          <a:lstStyle/>
          <a:p>
            <a:pPr eaLnBrk="1" hangingPunct="1"/>
            <a:r>
              <a:rPr lang="en-US" altLang="en-US"/>
              <a:t>Binning Method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4D5D78F-B457-418F-BAFA-85823BC64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520825"/>
            <a:ext cx="8399462" cy="4800600"/>
          </a:xfrm>
        </p:spPr>
        <p:txBody>
          <a:bodyPr/>
          <a:lstStyle/>
          <a:p>
            <a:pPr eaLnBrk="1" hangingPunct="1"/>
            <a:r>
              <a:rPr lang="en-US" altLang="en-US" sz="2800"/>
              <a:t>Let the data be { 4, 8, 15, 21,21,24,25,28,34}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 sz="2800"/>
              <a:t>Sort them into three (3 ) bins as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 {4,8,15}, {21,21,24} {25,28,34}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2800"/>
              <a:t>Smoothing by bin means:           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{9,9,9}, {22,22,22}, {29,29,29}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2800"/>
              <a:t>Smoothing by bin boundaries:    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 {4,4,15}, {21,21,24}, {25,25,34}</a:t>
            </a:r>
            <a:br>
              <a:rPr lang="en-US" altLang="en-US" sz="2800"/>
            </a:br>
            <a:br>
              <a:rPr lang="en-US" altLang="en-US" sz="2800"/>
            </a:br>
            <a:endParaRPr lang="en-US" altLang="en-US" sz="2800"/>
          </a:p>
        </p:txBody>
      </p:sp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9492A2BF-71DD-4373-BB93-7ED17271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874369-7D38-4C18-97F8-70611F3668B6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76323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3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CD79327-7D1F-49D0-A83A-362C06337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4343400" cy="609600"/>
          </a:xfrm>
        </p:spPr>
        <p:txBody>
          <a:bodyPr/>
          <a:lstStyle/>
          <a:p>
            <a:pPr eaLnBrk="1" hangingPunct="1"/>
            <a:r>
              <a:rPr lang="en-US" altLang="en-US"/>
              <a:t>Cluster Analysis</a:t>
            </a:r>
          </a:p>
        </p:txBody>
      </p:sp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1593CD6B-2EEF-4401-BC9B-4C148123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049307-EDC4-424D-938B-E4FC1C3D8104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10596" name="AutoShape 4">
            <a:extLst>
              <a:ext uri="{FF2B5EF4-FFF2-40B4-BE49-F238E27FC236}">
                <a16:creationId xmlns:a16="http://schemas.microsoft.com/office/drawing/2014/main" id="{C89B6015-9AE6-4837-B5FC-6EC223B93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000" y="5784850"/>
            <a:ext cx="144463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597" name="AutoShape 5">
            <a:extLst>
              <a:ext uri="{FF2B5EF4-FFF2-40B4-BE49-F238E27FC236}">
                <a16:creationId xmlns:a16="http://schemas.microsoft.com/office/drawing/2014/main" id="{8A10E7B0-5129-4500-91F5-1B108D3B3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9642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598" name="AutoShape 6">
            <a:extLst>
              <a:ext uri="{FF2B5EF4-FFF2-40B4-BE49-F238E27FC236}">
                <a16:creationId xmlns:a16="http://schemas.microsoft.com/office/drawing/2014/main" id="{594230AB-F733-42A4-80AA-8576C489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25" y="25384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9943" name="Group 7">
            <a:extLst>
              <a:ext uri="{FF2B5EF4-FFF2-40B4-BE49-F238E27FC236}">
                <a16:creationId xmlns:a16="http://schemas.microsoft.com/office/drawing/2014/main" id="{96F3494C-826A-4544-85CD-F446C23603D6}"/>
              </a:ext>
            </a:extLst>
          </p:cNvPr>
          <p:cNvGrpSpPr>
            <a:grpSpLocks/>
          </p:cNvGrpSpPr>
          <p:nvPr/>
        </p:nvGrpSpPr>
        <p:grpSpPr bwMode="auto">
          <a:xfrm>
            <a:off x="3414713" y="4868863"/>
            <a:ext cx="173037" cy="173037"/>
            <a:chOff x="1900" y="3589"/>
            <a:chExt cx="109" cy="109"/>
          </a:xfrm>
        </p:grpSpPr>
        <p:sp>
          <p:nvSpPr>
            <p:cNvPr id="39981" name="Line 8">
              <a:extLst>
                <a:ext uri="{FF2B5EF4-FFF2-40B4-BE49-F238E27FC236}">
                  <a16:creationId xmlns:a16="http://schemas.microsoft.com/office/drawing/2014/main" id="{4B3606A9-0972-4554-AEA4-499B88C4B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82" name="Line 9">
              <a:extLst>
                <a:ext uri="{FF2B5EF4-FFF2-40B4-BE49-F238E27FC236}">
                  <a16:creationId xmlns:a16="http://schemas.microsoft.com/office/drawing/2014/main" id="{5FDF872A-FE69-4872-8E85-2582140756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9944" name="Group 10">
            <a:extLst>
              <a:ext uri="{FF2B5EF4-FFF2-40B4-BE49-F238E27FC236}">
                <a16:creationId xmlns:a16="http://schemas.microsoft.com/office/drawing/2014/main" id="{DBFCED5E-C762-485A-9B99-4B4C8DF1FD91}"/>
              </a:ext>
            </a:extLst>
          </p:cNvPr>
          <p:cNvGrpSpPr>
            <a:grpSpLocks/>
          </p:cNvGrpSpPr>
          <p:nvPr/>
        </p:nvGrpSpPr>
        <p:grpSpPr bwMode="auto">
          <a:xfrm>
            <a:off x="4432300" y="3649663"/>
            <a:ext cx="173038" cy="173037"/>
            <a:chOff x="1900" y="3589"/>
            <a:chExt cx="109" cy="109"/>
          </a:xfrm>
        </p:grpSpPr>
        <p:sp>
          <p:nvSpPr>
            <p:cNvPr id="39979" name="Line 11">
              <a:extLst>
                <a:ext uri="{FF2B5EF4-FFF2-40B4-BE49-F238E27FC236}">
                  <a16:creationId xmlns:a16="http://schemas.microsoft.com/office/drawing/2014/main" id="{A324F3AB-81FE-4129-A699-C147BA2F9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80" name="Line 12">
              <a:extLst>
                <a:ext uri="{FF2B5EF4-FFF2-40B4-BE49-F238E27FC236}">
                  <a16:creationId xmlns:a16="http://schemas.microsoft.com/office/drawing/2014/main" id="{573D50A6-73DA-4050-B81D-5540BBFE68D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grpSp>
        <p:nvGrpSpPr>
          <p:cNvPr id="39945" name="Group 13">
            <a:extLst>
              <a:ext uri="{FF2B5EF4-FFF2-40B4-BE49-F238E27FC236}">
                <a16:creationId xmlns:a16="http://schemas.microsoft.com/office/drawing/2014/main" id="{DCFBD9D0-EE26-4C52-B258-566237055BA5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3983038"/>
            <a:ext cx="171450" cy="173037"/>
            <a:chOff x="1900" y="3589"/>
            <a:chExt cx="109" cy="109"/>
          </a:xfrm>
        </p:grpSpPr>
        <p:sp>
          <p:nvSpPr>
            <p:cNvPr id="39977" name="Line 14">
              <a:extLst>
                <a:ext uri="{FF2B5EF4-FFF2-40B4-BE49-F238E27FC236}">
                  <a16:creationId xmlns:a16="http://schemas.microsoft.com/office/drawing/2014/main" id="{D7B4940F-9E2E-4AFE-9AC7-26814EE6A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78" name="Line 15">
              <a:extLst>
                <a:ext uri="{FF2B5EF4-FFF2-40B4-BE49-F238E27FC236}">
                  <a16:creationId xmlns:a16="http://schemas.microsoft.com/office/drawing/2014/main" id="{6BEFC929-DD8D-43AC-A11B-4C74D3DE10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10609" name="AutoShape 17">
            <a:extLst>
              <a:ext uri="{FF2B5EF4-FFF2-40B4-BE49-F238E27FC236}">
                <a16:creationId xmlns:a16="http://schemas.microsoft.com/office/drawing/2014/main" id="{C0477332-756A-4FFD-8510-0FF6A94F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40989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10" name="AutoShape 18">
            <a:extLst>
              <a:ext uri="{FF2B5EF4-FFF2-40B4-BE49-F238E27FC236}">
                <a16:creationId xmlns:a16="http://schemas.microsoft.com/office/drawing/2014/main" id="{05E24958-1908-444C-B034-34B9649A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563" y="390525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11" name="AutoShape 19">
            <a:extLst>
              <a:ext uri="{FF2B5EF4-FFF2-40B4-BE49-F238E27FC236}">
                <a16:creationId xmlns:a16="http://schemas.microsoft.com/office/drawing/2014/main" id="{AF3C6434-B658-41C1-99A9-CAE7CD45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25" y="392906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12" name="AutoShape 20">
            <a:extLst>
              <a:ext uri="{FF2B5EF4-FFF2-40B4-BE49-F238E27FC236}">
                <a16:creationId xmlns:a16="http://schemas.microsoft.com/office/drawing/2014/main" id="{1DD4CCB1-3651-47EC-806D-0D873814D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3" y="35893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13" name="AutoShape 21">
            <a:extLst>
              <a:ext uri="{FF2B5EF4-FFF2-40B4-BE49-F238E27FC236}">
                <a16:creationId xmlns:a16="http://schemas.microsoft.com/office/drawing/2014/main" id="{88085DD4-0007-4682-8B45-EE93250E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413067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14" name="AutoShape 22">
            <a:extLst>
              <a:ext uri="{FF2B5EF4-FFF2-40B4-BE49-F238E27FC236}">
                <a16:creationId xmlns:a16="http://schemas.microsoft.com/office/drawing/2014/main" id="{37BABDB0-066D-461E-B00F-DAB8D7980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366236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15" name="AutoShape 23">
            <a:extLst>
              <a:ext uri="{FF2B5EF4-FFF2-40B4-BE49-F238E27FC236}">
                <a16:creationId xmlns:a16="http://schemas.microsoft.com/office/drawing/2014/main" id="{6DD9F115-C54D-43B5-9D3A-1A6AD98CD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963" y="312578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16" name="AutoShape 24">
            <a:extLst>
              <a:ext uri="{FF2B5EF4-FFF2-40B4-BE49-F238E27FC236}">
                <a16:creationId xmlns:a16="http://schemas.microsoft.com/office/drawing/2014/main" id="{F05A0C74-BC11-4B48-A2A7-ED5105F77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37560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17" name="AutoShape 25">
            <a:extLst>
              <a:ext uri="{FF2B5EF4-FFF2-40B4-BE49-F238E27FC236}">
                <a16:creationId xmlns:a16="http://schemas.microsoft.com/office/drawing/2014/main" id="{7D171585-BA3D-49A4-8CB2-F7F695D4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34020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18" name="AutoShape 26">
            <a:extLst>
              <a:ext uri="{FF2B5EF4-FFF2-40B4-BE49-F238E27FC236}">
                <a16:creationId xmlns:a16="http://schemas.microsoft.com/office/drawing/2014/main" id="{3A3B41AE-2123-49F1-AD7C-EFA9A5B8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34671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39956" name="AutoShape 27">
            <a:extLst>
              <a:ext uri="{FF2B5EF4-FFF2-40B4-BE49-F238E27FC236}">
                <a16:creationId xmlns:a16="http://schemas.microsoft.com/office/drawing/2014/main" id="{257D9F52-B44B-4123-9DDF-FAC5F72DB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351948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39957" name="AutoShape 28">
            <a:extLst>
              <a:ext uri="{FF2B5EF4-FFF2-40B4-BE49-F238E27FC236}">
                <a16:creationId xmlns:a16="http://schemas.microsoft.com/office/drawing/2014/main" id="{A59C7744-EC52-40D0-A8E7-9770B9B43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38306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39958" name="Rectangle 29">
            <a:extLst>
              <a:ext uri="{FF2B5EF4-FFF2-40B4-BE49-F238E27FC236}">
                <a16:creationId xmlns:a16="http://schemas.microsoft.com/office/drawing/2014/main" id="{5415DFB0-27B3-4B23-97B6-8834E447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5" y="2005013"/>
            <a:ext cx="6016625" cy="4113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22" name="AutoShape 30">
            <a:extLst>
              <a:ext uri="{FF2B5EF4-FFF2-40B4-BE49-F238E27FC236}">
                <a16:creationId xmlns:a16="http://schemas.microsoft.com/office/drawing/2014/main" id="{CAAF4A5D-9011-4A85-951B-9F2FE2FFA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424338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23" name="AutoShape 31">
            <a:extLst>
              <a:ext uri="{FF2B5EF4-FFF2-40B4-BE49-F238E27FC236}">
                <a16:creationId xmlns:a16="http://schemas.microsoft.com/office/drawing/2014/main" id="{949EFF3F-3BA6-4536-82E3-9FDEC6BF9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4279900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24" name="AutoShape 32">
            <a:extLst>
              <a:ext uri="{FF2B5EF4-FFF2-40B4-BE49-F238E27FC236}">
                <a16:creationId xmlns:a16="http://schemas.microsoft.com/office/drawing/2014/main" id="{9DCE3772-27CD-43BA-85F3-B99406F2A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39068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25" name="AutoShape 33">
            <a:extLst>
              <a:ext uri="{FF2B5EF4-FFF2-40B4-BE49-F238E27FC236}">
                <a16:creationId xmlns:a16="http://schemas.microsoft.com/office/drawing/2014/main" id="{B6C039BD-211A-49EC-9148-1AA1F7EA0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4021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26" name="AutoShape 34">
            <a:extLst>
              <a:ext uri="{FF2B5EF4-FFF2-40B4-BE49-F238E27FC236}">
                <a16:creationId xmlns:a16="http://schemas.microsoft.com/office/drawing/2014/main" id="{B4EE9ED3-3B3E-4E32-960D-809383D49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638" y="49006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27" name="AutoShape 35">
            <a:extLst>
              <a:ext uri="{FF2B5EF4-FFF2-40B4-BE49-F238E27FC236}">
                <a16:creationId xmlns:a16="http://schemas.microsoft.com/office/drawing/2014/main" id="{9739D2DD-759D-41E8-A636-E4239E2F4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469106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28" name="AutoShape 36">
            <a:extLst>
              <a:ext uri="{FF2B5EF4-FFF2-40B4-BE49-F238E27FC236}">
                <a16:creationId xmlns:a16="http://schemas.microsoft.com/office/drawing/2014/main" id="{595078BF-6F4E-4C9D-9BD5-226CB37AB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0300" y="364648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29" name="AutoShape 37">
            <a:extLst>
              <a:ext uri="{FF2B5EF4-FFF2-40B4-BE49-F238E27FC236}">
                <a16:creationId xmlns:a16="http://schemas.microsoft.com/office/drawing/2014/main" id="{5C4D4333-05C7-4109-914D-34415B4B5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46069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30" name="AutoShape 38">
            <a:extLst>
              <a:ext uri="{FF2B5EF4-FFF2-40B4-BE49-F238E27FC236}">
                <a16:creationId xmlns:a16="http://schemas.microsoft.com/office/drawing/2014/main" id="{DEECF3BE-ECF8-418E-889F-455D194C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48466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31" name="AutoShape 39">
            <a:extLst>
              <a:ext uri="{FF2B5EF4-FFF2-40B4-BE49-F238E27FC236}">
                <a16:creationId xmlns:a16="http://schemas.microsoft.com/office/drawing/2014/main" id="{13972178-42F0-4030-9A41-4273A968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350" y="331946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32" name="AutoShape 40">
            <a:extLst>
              <a:ext uri="{FF2B5EF4-FFF2-40B4-BE49-F238E27FC236}">
                <a16:creationId xmlns:a16="http://schemas.microsoft.com/office/drawing/2014/main" id="{CCD76644-44C7-4702-99F5-DBB14C4FC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283686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33" name="AutoShape 41">
            <a:extLst>
              <a:ext uri="{FF2B5EF4-FFF2-40B4-BE49-F238E27FC236}">
                <a16:creationId xmlns:a16="http://schemas.microsoft.com/office/drawing/2014/main" id="{F00AE462-8189-4503-BF4A-D1251915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3033713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34" name="AutoShape 42">
            <a:extLst>
              <a:ext uri="{FF2B5EF4-FFF2-40B4-BE49-F238E27FC236}">
                <a16:creationId xmlns:a16="http://schemas.microsoft.com/office/drawing/2014/main" id="{E60BFD9F-5FA0-4C4E-99F7-0DFF8C402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475" y="41227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35" name="AutoShape 43">
            <a:extLst>
              <a:ext uri="{FF2B5EF4-FFF2-40B4-BE49-F238E27FC236}">
                <a16:creationId xmlns:a16="http://schemas.microsoft.com/office/drawing/2014/main" id="{277E642B-9C5D-4B39-8A95-6EA808FC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4364038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0636" name="AutoShape 44">
            <a:extLst>
              <a:ext uri="{FF2B5EF4-FFF2-40B4-BE49-F238E27FC236}">
                <a16:creationId xmlns:a16="http://schemas.microsoft.com/office/drawing/2014/main" id="{56438998-38BE-4FAD-AC7D-7880AC583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4860925"/>
            <a:ext cx="142875" cy="14605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39974" name="Freeform 45">
            <a:extLst>
              <a:ext uri="{FF2B5EF4-FFF2-40B4-BE49-F238E27FC236}">
                <a16:creationId xmlns:a16="http://schemas.microsoft.com/office/drawing/2014/main" id="{50CD764C-DFFF-440E-9EDE-35F263FE4A56}"/>
              </a:ext>
            </a:extLst>
          </p:cNvPr>
          <p:cNvSpPr>
            <a:spLocks/>
          </p:cNvSpPr>
          <p:nvPr/>
        </p:nvSpPr>
        <p:spPr bwMode="auto">
          <a:xfrm>
            <a:off x="4821238" y="2678113"/>
            <a:ext cx="1747837" cy="1709737"/>
          </a:xfrm>
          <a:custGeom>
            <a:avLst/>
            <a:gdLst>
              <a:gd name="T0" fmla="*/ 2147483647 w 1101"/>
              <a:gd name="T1" fmla="*/ 2147483647 h 1077"/>
              <a:gd name="T2" fmla="*/ 2147483647 w 1101"/>
              <a:gd name="T3" fmla="*/ 2147483647 h 1077"/>
              <a:gd name="T4" fmla="*/ 2147483647 w 1101"/>
              <a:gd name="T5" fmla="*/ 2147483647 h 1077"/>
              <a:gd name="T6" fmla="*/ 2147483647 w 1101"/>
              <a:gd name="T7" fmla="*/ 2147483647 h 1077"/>
              <a:gd name="T8" fmla="*/ 2147483647 w 1101"/>
              <a:gd name="T9" fmla="*/ 2147483647 h 1077"/>
              <a:gd name="T10" fmla="*/ 2147483647 w 1101"/>
              <a:gd name="T11" fmla="*/ 2147483647 h 1077"/>
              <a:gd name="T12" fmla="*/ 2147483647 w 1101"/>
              <a:gd name="T13" fmla="*/ 2147483647 h 1077"/>
              <a:gd name="T14" fmla="*/ 2147483647 w 1101"/>
              <a:gd name="T15" fmla="*/ 2147483647 h 1077"/>
              <a:gd name="T16" fmla="*/ 2147483647 w 1101"/>
              <a:gd name="T17" fmla="*/ 2147483647 h 1077"/>
              <a:gd name="T18" fmla="*/ 2147483647 w 1101"/>
              <a:gd name="T19" fmla="*/ 2147483647 h 1077"/>
              <a:gd name="T20" fmla="*/ 2147483647 w 1101"/>
              <a:gd name="T21" fmla="*/ 2147483647 h 1077"/>
              <a:gd name="T22" fmla="*/ 2147483647 w 1101"/>
              <a:gd name="T23" fmla="*/ 2147483647 h 1077"/>
              <a:gd name="T24" fmla="*/ 2147483647 w 1101"/>
              <a:gd name="T25" fmla="*/ 2147483647 h 1077"/>
              <a:gd name="T26" fmla="*/ 2147483647 w 1101"/>
              <a:gd name="T27" fmla="*/ 2147483647 h 1077"/>
              <a:gd name="T28" fmla="*/ 2147483647 w 1101"/>
              <a:gd name="T29" fmla="*/ 2147483647 h 1077"/>
              <a:gd name="T30" fmla="*/ 2147483647 w 1101"/>
              <a:gd name="T31" fmla="*/ 2147483647 h 1077"/>
              <a:gd name="T32" fmla="*/ 2147483647 w 1101"/>
              <a:gd name="T33" fmla="*/ 2147483647 h 1077"/>
              <a:gd name="T34" fmla="*/ 2147483647 w 1101"/>
              <a:gd name="T35" fmla="*/ 2147483647 h 1077"/>
              <a:gd name="T36" fmla="*/ 2147483647 w 1101"/>
              <a:gd name="T37" fmla="*/ 2147483647 h 1077"/>
              <a:gd name="T38" fmla="*/ 2147483647 w 1101"/>
              <a:gd name="T39" fmla="*/ 2147483647 h 107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101"/>
              <a:gd name="T61" fmla="*/ 0 h 1077"/>
              <a:gd name="T62" fmla="*/ 1101 w 1101"/>
              <a:gd name="T63" fmla="*/ 1077 h 107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101" h="1077">
                <a:moveTo>
                  <a:pt x="1041" y="294"/>
                </a:moveTo>
                <a:cubicBezTo>
                  <a:pt x="1062" y="357"/>
                  <a:pt x="1070" y="419"/>
                  <a:pt x="1077" y="485"/>
                </a:cubicBezTo>
                <a:cubicBezTo>
                  <a:pt x="1072" y="641"/>
                  <a:pt x="1101" y="797"/>
                  <a:pt x="1013" y="930"/>
                </a:cubicBezTo>
                <a:cubicBezTo>
                  <a:pt x="1001" y="966"/>
                  <a:pt x="984" y="1017"/>
                  <a:pt x="950" y="1040"/>
                </a:cubicBezTo>
                <a:cubicBezTo>
                  <a:pt x="920" y="1060"/>
                  <a:pt x="884" y="1065"/>
                  <a:pt x="850" y="1076"/>
                </a:cubicBezTo>
                <a:cubicBezTo>
                  <a:pt x="677" y="1068"/>
                  <a:pt x="701" y="1077"/>
                  <a:pt x="595" y="1040"/>
                </a:cubicBezTo>
                <a:cubicBezTo>
                  <a:pt x="556" y="1026"/>
                  <a:pt x="527" y="1007"/>
                  <a:pt x="486" y="994"/>
                </a:cubicBezTo>
                <a:cubicBezTo>
                  <a:pt x="477" y="991"/>
                  <a:pt x="459" y="985"/>
                  <a:pt x="459" y="985"/>
                </a:cubicBezTo>
                <a:cubicBezTo>
                  <a:pt x="417" y="943"/>
                  <a:pt x="369" y="911"/>
                  <a:pt x="322" y="876"/>
                </a:cubicBezTo>
                <a:cubicBezTo>
                  <a:pt x="287" y="850"/>
                  <a:pt x="271" y="816"/>
                  <a:pt x="232" y="803"/>
                </a:cubicBezTo>
                <a:cubicBezTo>
                  <a:pt x="196" y="768"/>
                  <a:pt x="131" y="726"/>
                  <a:pt x="104" y="685"/>
                </a:cubicBezTo>
                <a:cubicBezTo>
                  <a:pt x="56" y="611"/>
                  <a:pt x="21" y="536"/>
                  <a:pt x="4" y="449"/>
                </a:cubicBezTo>
                <a:cubicBezTo>
                  <a:pt x="7" y="343"/>
                  <a:pt x="0" y="236"/>
                  <a:pt x="13" y="130"/>
                </a:cubicBezTo>
                <a:cubicBezTo>
                  <a:pt x="22" y="60"/>
                  <a:pt x="139" y="33"/>
                  <a:pt x="186" y="21"/>
                </a:cubicBezTo>
                <a:cubicBezTo>
                  <a:pt x="198" y="18"/>
                  <a:pt x="222" y="12"/>
                  <a:pt x="222" y="12"/>
                </a:cubicBezTo>
                <a:cubicBezTo>
                  <a:pt x="289" y="15"/>
                  <a:pt x="362" y="0"/>
                  <a:pt x="422" y="30"/>
                </a:cubicBezTo>
                <a:cubicBezTo>
                  <a:pt x="473" y="56"/>
                  <a:pt x="525" y="77"/>
                  <a:pt x="577" y="103"/>
                </a:cubicBezTo>
                <a:cubicBezTo>
                  <a:pt x="619" y="124"/>
                  <a:pt x="655" y="153"/>
                  <a:pt x="695" y="176"/>
                </a:cubicBezTo>
                <a:cubicBezTo>
                  <a:pt x="718" y="189"/>
                  <a:pt x="745" y="192"/>
                  <a:pt x="768" y="203"/>
                </a:cubicBezTo>
                <a:cubicBezTo>
                  <a:pt x="844" y="240"/>
                  <a:pt x="955" y="294"/>
                  <a:pt x="1041" y="29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0638" name="Freeform 46">
            <a:extLst>
              <a:ext uri="{FF2B5EF4-FFF2-40B4-BE49-F238E27FC236}">
                <a16:creationId xmlns:a16="http://schemas.microsoft.com/office/drawing/2014/main" id="{A4A616DB-728A-4D93-AB3D-7EF5B274F30F}"/>
              </a:ext>
            </a:extLst>
          </p:cNvPr>
          <p:cNvSpPr>
            <a:spLocks/>
          </p:cNvSpPr>
          <p:nvPr/>
        </p:nvSpPr>
        <p:spPr bwMode="auto">
          <a:xfrm>
            <a:off x="4021138" y="3867150"/>
            <a:ext cx="1457325" cy="1531938"/>
          </a:xfrm>
          <a:custGeom>
            <a:avLst/>
            <a:gdLst>
              <a:gd name="T0" fmla="*/ 2147483647 w 918"/>
              <a:gd name="T1" fmla="*/ 2147483647 h 965"/>
              <a:gd name="T2" fmla="*/ 2147483647 w 918"/>
              <a:gd name="T3" fmla="*/ 2147483647 h 965"/>
              <a:gd name="T4" fmla="*/ 2147483647 w 918"/>
              <a:gd name="T5" fmla="*/ 2147483647 h 965"/>
              <a:gd name="T6" fmla="*/ 2147483647 w 918"/>
              <a:gd name="T7" fmla="*/ 2147483647 h 965"/>
              <a:gd name="T8" fmla="*/ 2147483647 w 918"/>
              <a:gd name="T9" fmla="*/ 2147483647 h 965"/>
              <a:gd name="T10" fmla="*/ 0 w 918"/>
              <a:gd name="T11" fmla="*/ 2147483647 h 965"/>
              <a:gd name="T12" fmla="*/ 2147483647 w 918"/>
              <a:gd name="T13" fmla="*/ 2147483647 h 965"/>
              <a:gd name="T14" fmla="*/ 2147483647 w 918"/>
              <a:gd name="T15" fmla="*/ 2147483647 h 965"/>
              <a:gd name="T16" fmla="*/ 2147483647 w 918"/>
              <a:gd name="T17" fmla="*/ 0 h 965"/>
              <a:gd name="T18" fmla="*/ 2147483647 w 918"/>
              <a:gd name="T19" fmla="*/ 2147483647 h 965"/>
              <a:gd name="T20" fmla="*/ 2147483647 w 918"/>
              <a:gd name="T21" fmla="*/ 2147483647 h 965"/>
              <a:gd name="T22" fmla="*/ 2147483647 w 918"/>
              <a:gd name="T23" fmla="*/ 2147483647 h 965"/>
              <a:gd name="T24" fmla="*/ 2147483647 w 918"/>
              <a:gd name="T25" fmla="*/ 2147483647 h 965"/>
              <a:gd name="T26" fmla="*/ 2147483647 w 918"/>
              <a:gd name="T27" fmla="*/ 2147483647 h 965"/>
              <a:gd name="T28" fmla="*/ 2147483647 w 918"/>
              <a:gd name="T29" fmla="*/ 2147483647 h 965"/>
              <a:gd name="T30" fmla="*/ 2147483647 w 918"/>
              <a:gd name="T31" fmla="*/ 2147483647 h 965"/>
              <a:gd name="T32" fmla="*/ 2147483647 w 918"/>
              <a:gd name="T33" fmla="*/ 2147483647 h 965"/>
              <a:gd name="T34" fmla="*/ 2147483647 w 918"/>
              <a:gd name="T35" fmla="*/ 2147483647 h 965"/>
              <a:gd name="T36" fmla="*/ 2147483647 w 918"/>
              <a:gd name="T37" fmla="*/ 2147483647 h 965"/>
              <a:gd name="T38" fmla="*/ 2147483647 w 918"/>
              <a:gd name="T39" fmla="*/ 2147483647 h 965"/>
              <a:gd name="T40" fmla="*/ 2147483647 w 918"/>
              <a:gd name="T41" fmla="*/ 2147483647 h 965"/>
              <a:gd name="T42" fmla="*/ 2147483647 w 918"/>
              <a:gd name="T43" fmla="*/ 2147483647 h 965"/>
              <a:gd name="T44" fmla="*/ 2147483647 w 918"/>
              <a:gd name="T45" fmla="*/ 2147483647 h 965"/>
              <a:gd name="T46" fmla="*/ 2147483647 w 918"/>
              <a:gd name="T47" fmla="*/ 2147483647 h 965"/>
              <a:gd name="T48" fmla="*/ 2147483647 w 918"/>
              <a:gd name="T49" fmla="*/ 2147483647 h 9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918"/>
              <a:gd name="T76" fmla="*/ 0 h 965"/>
              <a:gd name="T77" fmla="*/ 918 w 918"/>
              <a:gd name="T78" fmla="*/ 965 h 965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918" h="965">
                <a:moveTo>
                  <a:pt x="227" y="818"/>
                </a:moveTo>
                <a:cubicBezTo>
                  <a:pt x="178" y="802"/>
                  <a:pt x="216" y="822"/>
                  <a:pt x="191" y="782"/>
                </a:cubicBezTo>
                <a:cubicBezTo>
                  <a:pt x="176" y="757"/>
                  <a:pt x="144" y="746"/>
                  <a:pt x="118" y="737"/>
                </a:cubicBezTo>
                <a:cubicBezTo>
                  <a:pt x="106" y="724"/>
                  <a:pt x="92" y="714"/>
                  <a:pt x="81" y="700"/>
                </a:cubicBezTo>
                <a:cubicBezTo>
                  <a:pt x="68" y="683"/>
                  <a:pt x="45" y="646"/>
                  <a:pt x="45" y="646"/>
                </a:cubicBezTo>
                <a:cubicBezTo>
                  <a:pt x="30" y="585"/>
                  <a:pt x="10" y="526"/>
                  <a:pt x="0" y="464"/>
                </a:cubicBezTo>
                <a:cubicBezTo>
                  <a:pt x="3" y="376"/>
                  <a:pt x="1" y="288"/>
                  <a:pt x="9" y="200"/>
                </a:cubicBezTo>
                <a:cubicBezTo>
                  <a:pt x="11" y="175"/>
                  <a:pt x="74" y="139"/>
                  <a:pt x="81" y="136"/>
                </a:cubicBezTo>
                <a:cubicBezTo>
                  <a:pt x="153" y="101"/>
                  <a:pt x="222" y="22"/>
                  <a:pt x="291" y="0"/>
                </a:cubicBezTo>
                <a:cubicBezTo>
                  <a:pt x="314" y="3"/>
                  <a:pt x="364" y="5"/>
                  <a:pt x="391" y="18"/>
                </a:cubicBezTo>
                <a:cubicBezTo>
                  <a:pt x="430" y="37"/>
                  <a:pt x="446" y="46"/>
                  <a:pt x="491" y="55"/>
                </a:cubicBezTo>
                <a:cubicBezTo>
                  <a:pt x="555" y="98"/>
                  <a:pt x="638" y="100"/>
                  <a:pt x="691" y="164"/>
                </a:cubicBezTo>
                <a:cubicBezTo>
                  <a:pt x="760" y="248"/>
                  <a:pt x="665" y="138"/>
                  <a:pt x="718" y="218"/>
                </a:cubicBezTo>
                <a:cubicBezTo>
                  <a:pt x="725" y="229"/>
                  <a:pt x="737" y="236"/>
                  <a:pt x="745" y="246"/>
                </a:cubicBezTo>
                <a:cubicBezTo>
                  <a:pt x="770" y="278"/>
                  <a:pt x="782" y="319"/>
                  <a:pt x="809" y="346"/>
                </a:cubicBezTo>
                <a:cubicBezTo>
                  <a:pt x="830" y="410"/>
                  <a:pt x="816" y="384"/>
                  <a:pt x="845" y="427"/>
                </a:cubicBezTo>
                <a:cubicBezTo>
                  <a:pt x="851" y="457"/>
                  <a:pt x="856" y="488"/>
                  <a:pt x="863" y="518"/>
                </a:cubicBezTo>
                <a:cubicBezTo>
                  <a:pt x="871" y="549"/>
                  <a:pt x="884" y="578"/>
                  <a:pt x="890" y="609"/>
                </a:cubicBezTo>
                <a:cubicBezTo>
                  <a:pt x="902" y="666"/>
                  <a:pt x="900" y="718"/>
                  <a:pt x="918" y="773"/>
                </a:cubicBezTo>
                <a:cubicBezTo>
                  <a:pt x="910" y="845"/>
                  <a:pt x="904" y="901"/>
                  <a:pt x="827" y="927"/>
                </a:cubicBezTo>
                <a:cubicBezTo>
                  <a:pt x="803" y="935"/>
                  <a:pt x="778" y="940"/>
                  <a:pt x="754" y="946"/>
                </a:cubicBezTo>
                <a:cubicBezTo>
                  <a:pt x="742" y="949"/>
                  <a:pt x="718" y="955"/>
                  <a:pt x="718" y="955"/>
                </a:cubicBezTo>
                <a:cubicBezTo>
                  <a:pt x="668" y="954"/>
                  <a:pt x="462" y="965"/>
                  <a:pt x="354" y="937"/>
                </a:cubicBezTo>
                <a:cubicBezTo>
                  <a:pt x="316" y="927"/>
                  <a:pt x="272" y="891"/>
                  <a:pt x="245" y="864"/>
                </a:cubicBezTo>
                <a:cubicBezTo>
                  <a:pt x="231" y="850"/>
                  <a:pt x="192" y="818"/>
                  <a:pt x="227" y="81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0639" name="Freeform 47">
            <a:extLst>
              <a:ext uri="{FF2B5EF4-FFF2-40B4-BE49-F238E27FC236}">
                <a16:creationId xmlns:a16="http://schemas.microsoft.com/office/drawing/2014/main" id="{E0AC1B11-F8B6-4F9D-9BA2-65B06EC48745}"/>
              </a:ext>
            </a:extLst>
          </p:cNvPr>
          <p:cNvSpPr>
            <a:spLocks/>
          </p:cNvSpPr>
          <p:nvPr/>
        </p:nvSpPr>
        <p:spPr bwMode="auto">
          <a:xfrm>
            <a:off x="2722563" y="2741613"/>
            <a:ext cx="1379537" cy="1862137"/>
          </a:xfrm>
          <a:custGeom>
            <a:avLst/>
            <a:gdLst>
              <a:gd name="T0" fmla="*/ 2147483647 w 869"/>
              <a:gd name="T1" fmla="*/ 2147483647 h 1173"/>
              <a:gd name="T2" fmla="*/ 2147483647 w 869"/>
              <a:gd name="T3" fmla="*/ 2147483647 h 1173"/>
              <a:gd name="T4" fmla="*/ 2147483647 w 869"/>
              <a:gd name="T5" fmla="*/ 2147483647 h 1173"/>
              <a:gd name="T6" fmla="*/ 2147483647 w 869"/>
              <a:gd name="T7" fmla="*/ 2147483647 h 1173"/>
              <a:gd name="T8" fmla="*/ 2147483647 w 869"/>
              <a:gd name="T9" fmla="*/ 2147483647 h 1173"/>
              <a:gd name="T10" fmla="*/ 2147483647 w 869"/>
              <a:gd name="T11" fmla="*/ 2147483647 h 1173"/>
              <a:gd name="T12" fmla="*/ 2147483647 w 869"/>
              <a:gd name="T13" fmla="*/ 2147483647 h 1173"/>
              <a:gd name="T14" fmla="*/ 2147483647 w 869"/>
              <a:gd name="T15" fmla="*/ 2147483647 h 1173"/>
              <a:gd name="T16" fmla="*/ 2147483647 w 869"/>
              <a:gd name="T17" fmla="*/ 2147483647 h 1173"/>
              <a:gd name="T18" fmla="*/ 0 w 869"/>
              <a:gd name="T19" fmla="*/ 2147483647 h 1173"/>
              <a:gd name="T20" fmla="*/ 2147483647 w 869"/>
              <a:gd name="T21" fmla="*/ 2147483647 h 1173"/>
              <a:gd name="T22" fmla="*/ 2147483647 w 869"/>
              <a:gd name="T23" fmla="*/ 2147483647 h 1173"/>
              <a:gd name="T24" fmla="*/ 2147483647 w 869"/>
              <a:gd name="T25" fmla="*/ 2147483647 h 1173"/>
              <a:gd name="T26" fmla="*/ 2147483647 w 869"/>
              <a:gd name="T27" fmla="*/ 2147483647 h 1173"/>
              <a:gd name="T28" fmla="*/ 2147483647 w 869"/>
              <a:gd name="T29" fmla="*/ 2147483647 h 1173"/>
              <a:gd name="T30" fmla="*/ 2147483647 w 869"/>
              <a:gd name="T31" fmla="*/ 2147483647 h 1173"/>
              <a:gd name="T32" fmla="*/ 2147483647 w 869"/>
              <a:gd name="T33" fmla="*/ 0 h 1173"/>
              <a:gd name="T34" fmla="*/ 2147483647 w 869"/>
              <a:gd name="T35" fmla="*/ 2147483647 h 1173"/>
              <a:gd name="T36" fmla="*/ 2147483647 w 869"/>
              <a:gd name="T37" fmla="*/ 2147483647 h 1173"/>
              <a:gd name="T38" fmla="*/ 2147483647 w 869"/>
              <a:gd name="T39" fmla="*/ 2147483647 h 1173"/>
              <a:gd name="T40" fmla="*/ 2147483647 w 869"/>
              <a:gd name="T41" fmla="*/ 2147483647 h 1173"/>
              <a:gd name="T42" fmla="*/ 2147483647 w 869"/>
              <a:gd name="T43" fmla="*/ 2147483647 h 1173"/>
              <a:gd name="T44" fmla="*/ 2147483647 w 869"/>
              <a:gd name="T45" fmla="*/ 2147483647 h 117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869"/>
              <a:gd name="T70" fmla="*/ 0 h 1173"/>
              <a:gd name="T71" fmla="*/ 869 w 869"/>
              <a:gd name="T72" fmla="*/ 1173 h 117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869" h="1173">
                <a:moveTo>
                  <a:pt x="754" y="791"/>
                </a:moveTo>
                <a:cubicBezTo>
                  <a:pt x="743" y="846"/>
                  <a:pt x="731" y="899"/>
                  <a:pt x="699" y="945"/>
                </a:cubicBezTo>
                <a:cubicBezTo>
                  <a:pt x="684" y="991"/>
                  <a:pt x="669" y="1036"/>
                  <a:pt x="654" y="1082"/>
                </a:cubicBezTo>
                <a:cubicBezTo>
                  <a:pt x="648" y="1100"/>
                  <a:pt x="649" y="1122"/>
                  <a:pt x="636" y="1136"/>
                </a:cubicBezTo>
                <a:cubicBezTo>
                  <a:pt x="630" y="1142"/>
                  <a:pt x="626" y="1151"/>
                  <a:pt x="618" y="1155"/>
                </a:cubicBezTo>
                <a:cubicBezTo>
                  <a:pt x="601" y="1164"/>
                  <a:pt x="563" y="1173"/>
                  <a:pt x="563" y="1173"/>
                </a:cubicBezTo>
                <a:cubicBezTo>
                  <a:pt x="471" y="1168"/>
                  <a:pt x="379" y="1170"/>
                  <a:pt x="290" y="1145"/>
                </a:cubicBezTo>
                <a:cubicBezTo>
                  <a:pt x="231" y="1129"/>
                  <a:pt x="182" y="1097"/>
                  <a:pt x="127" y="1073"/>
                </a:cubicBezTo>
                <a:cubicBezTo>
                  <a:pt x="93" y="1058"/>
                  <a:pt x="60" y="1039"/>
                  <a:pt x="36" y="1009"/>
                </a:cubicBezTo>
                <a:cubicBezTo>
                  <a:pt x="23" y="992"/>
                  <a:pt x="0" y="955"/>
                  <a:pt x="0" y="955"/>
                </a:cubicBezTo>
                <a:cubicBezTo>
                  <a:pt x="11" y="805"/>
                  <a:pt x="33" y="644"/>
                  <a:pt x="81" y="500"/>
                </a:cubicBezTo>
                <a:cubicBezTo>
                  <a:pt x="92" y="412"/>
                  <a:pt x="99" y="324"/>
                  <a:pt x="109" y="236"/>
                </a:cubicBezTo>
                <a:cubicBezTo>
                  <a:pt x="113" y="197"/>
                  <a:pt x="118" y="176"/>
                  <a:pt x="154" y="164"/>
                </a:cubicBezTo>
                <a:cubicBezTo>
                  <a:pt x="193" y="123"/>
                  <a:pt x="147" y="165"/>
                  <a:pt x="200" y="136"/>
                </a:cubicBezTo>
                <a:cubicBezTo>
                  <a:pt x="241" y="114"/>
                  <a:pt x="266" y="87"/>
                  <a:pt x="309" y="73"/>
                </a:cubicBezTo>
                <a:cubicBezTo>
                  <a:pt x="343" y="37"/>
                  <a:pt x="308" y="68"/>
                  <a:pt x="354" y="45"/>
                </a:cubicBezTo>
                <a:cubicBezTo>
                  <a:pt x="383" y="30"/>
                  <a:pt x="395" y="11"/>
                  <a:pt x="427" y="0"/>
                </a:cubicBezTo>
                <a:cubicBezTo>
                  <a:pt x="520" y="23"/>
                  <a:pt x="626" y="29"/>
                  <a:pt x="709" y="82"/>
                </a:cubicBezTo>
                <a:cubicBezTo>
                  <a:pt x="738" y="125"/>
                  <a:pt x="765" y="172"/>
                  <a:pt x="809" y="200"/>
                </a:cubicBezTo>
                <a:cubicBezTo>
                  <a:pt x="821" y="218"/>
                  <a:pt x="838" y="234"/>
                  <a:pt x="845" y="255"/>
                </a:cubicBezTo>
                <a:cubicBezTo>
                  <a:pt x="851" y="273"/>
                  <a:pt x="863" y="309"/>
                  <a:pt x="863" y="309"/>
                </a:cubicBezTo>
                <a:cubicBezTo>
                  <a:pt x="858" y="436"/>
                  <a:pt x="869" y="596"/>
                  <a:pt x="790" y="709"/>
                </a:cubicBezTo>
                <a:cubicBezTo>
                  <a:pt x="787" y="717"/>
                  <a:pt x="776" y="791"/>
                  <a:pt x="754" y="79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695236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0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2000" fill="hold"/>
                                        <p:tgtEl>
                                          <p:spTgt spid="1105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9" dur="2000" fill="hold"/>
                                        <p:tgtEl>
                                          <p:spTgt spid="11059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3" dur="2000" fill="hold"/>
                                        <p:tgtEl>
                                          <p:spTgt spid="1105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  <p:bldP spid="110596" grpId="1" animBg="1"/>
      <p:bldP spid="110597" grpId="0" animBg="1"/>
      <p:bldP spid="110597" grpId="1" animBg="1"/>
      <p:bldP spid="110598" grpId="0" animBg="1"/>
      <p:bldP spid="110598" grpId="1" animBg="1"/>
      <p:bldP spid="110609" grpId="0" animBg="1"/>
      <p:bldP spid="110610" grpId="0" animBg="1"/>
      <p:bldP spid="110611" grpId="0" animBg="1"/>
      <p:bldP spid="110612" grpId="0" animBg="1"/>
      <p:bldP spid="110613" grpId="0" animBg="1"/>
      <p:bldP spid="110614" grpId="0" animBg="1"/>
      <p:bldP spid="110615" grpId="0" animBg="1"/>
      <p:bldP spid="110616" grpId="0" animBg="1"/>
      <p:bldP spid="110617" grpId="0" animBg="1"/>
      <p:bldP spid="110618" grpId="0" animBg="1"/>
      <p:bldP spid="110622" grpId="0" animBg="1"/>
      <p:bldP spid="110623" grpId="0" animBg="1"/>
      <p:bldP spid="110624" grpId="0" animBg="1"/>
      <p:bldP spid="110625" grpId="0" animBg="1"/>
      <p:bldP spid="110626" grpId="0" animBg="1"/>
      <p:bldP spid="110627" grpId="0" animBg="1"/>
      <p:bldP spid="110628" grpId="0" animBg="1"/>
      <p:bldP spid="110629" grpId="0" animBg="1"/>
      <p:bldP spid="110630" grpId="0" animBg="1"/>
      <p:bldP spid="110631" grpId="0" animBg="1"/>
      <p:bldP spid="110632" grpId="0" animBg="1"/>
      <p:bldP spid="110633" grpId="0" animBg="1"/>
      <p:bldP spid="110634" grpId="0" animBg="1"/>
      <p:bldP spid="110635" grpId="0" animBg="1"/>
      <p:bldP spid="1106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40D7F5-490F-41C5-93D4-E1D3BC95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 First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9E1CD-749E-4BF0-AA7C-9D501464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60BC6"/>
                </a:solidFill>
              </a:rPr>
              <a:t>Copy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b="1" dirty="0">
                <a:solidFill>
                  <a:srgbClr val="060BC6"/>
                </a:solidFill>
              </a:rPr>
              <a:t>files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Hari </a:t>
            </a:r>
            <a:r>
              <a:rPr lang="en-US" dirty="0" err="1"/>
              <a:t>ini</a:t>
            </a:r>
            <a:r>
              <a:rPr lang="en-US" dirty="0"/>
              <a:t> [Folder “Data Mining </a:t>
            </a:r>
            <a:r>
              <a:rPr lang="en-US" dirty="0" err="1"/>
              <a:t>Minggu</a:t>
            </a:r>
            <a:r>
              <a:rPr lang="en-US" dirty="0"/>
              <a:t> ke-7”]</a:t>
            </a:r>
          </a:p>
          <a:p>
            <a:r>
              <a:rPr lang="en-US" b="1" dirty="0">
                <a:solidFill>
                  <a:srgbClr val="060BC6"/>
                </a:solidFill>
              </a:rPr>
              <a:t>Install Java</a:t>
            </a:r>
            <a:r>
              <a:rPr lang="en-US" dirty="0"/>
              <a:t> SDK [</a:t>
            </a:r>
            <a:r>
              <a:rPr lang="en-US" dirty="0" err="1"/>
              <a:t>Jika</a:t>
            </a:r>
            <a:r>
              <a:rPr lang="en-US" dirty="0"/>
              <a:t> Java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]</a:t>
            </a:r>
          </a:p>
          <a:p>
            <a:r>
              <a:rPr lang="en-US" dirty="0"/>
              <a:t>Extract Voyant.7z </a:t>
            </a:r>
            <a:r>
              <a:rPr lang="en-US" dirty="0" err="1"/>
              <a:t>ke</a:t>
            </a:r>
            <a:r>
              <a:rPr lang="en-US" dirty="0"/>
              <a:t> root,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b="1" dirty="0">
                <a:solidFill>
                  <a:srgbClr val="060BC6"/>
                </a:solidFill>
              </a:rPr>
              <a:t>C:\VoyantServer</a:t>
            </a:r>
          </a:p>
          <a:p>
            <a:r>
              <a:rPr lang="en-US" dirty="0" err="1"/>
              <a:t>Pastikan</a:t>
            </a:r>
            <a:r>
              <a:rPr lang="en-US" dirty="0"/>
              <a:t> Anaconda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terinstall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(uninstall </a:t>
            </a:r>
            <a:r>
              <a:rPr lang="en-US" dirty="0" err="1"/>
              <a:t>lalu</a:t>
            </a:r>
            <a:r>
              <a:rPr lang="en-US" dirty="0"/>
              <a:t>) extract WinPython.zip </a:t>
            </a:r>
            <a:r>
              <a:rPr lang="en-US" dirty="0" err="1"/>
              <a:t>ke</a:t>
            </a:r>
            <a:r>
              <a:rPr lang="en-US" dirty="0"/>
              <a:t> root directory: </a:t>
            </a:r>
            <a:r>
              <a:rPr lang="en-US" b="1" dirty="0">
                <a:solidFill>
                  <a:srgbClr val="060BC6"/>
                </a:solidFill>
              </a:rPr>
              <a:t>C:\WinPython</a:t>
            </a:r>
          </a:p>
          <a:p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705973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226DCDB-24AC-41A4-AA03-AD8A1E6AD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84200"/>
            <a:ext cx="9144000" cy="585788"/>
          </a:xfrm>
        </p:spPr>
        <p:txBody>
          <a:bodyPr/>
          <a:lstStyle/>
          <a:p>
            <a:pPr eaLnBrk="1" hangingPunct="1"/>
            <a:r>
              <a:rPr lang="en-US" altLang="en-US"/>
              <a:t>Regression/Curve Fitting/Smoothing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831D267B-C770-4ECA-94F3-7638D8F8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4101BB-9931-48F6-8372-900C9A0C598F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Line 3">
            <a:extLst>
              <a:ext uri="{FF2B5EF4-FFF2-40B4-BE49-F238E27FC236}">
                <a16:creationId xmlns:a16="http://schemas.microsoft.com/office/drawing/2014/main" id="{C29436A5-064A-45A5-88AA-6A0956689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513" y="4392613"/>
            <a:ext cx="6923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0965" name="Line 4">
            <a:extLst>
              <a:ext uri="{FF2B5EF4-FFF2-40B4-BE49-F238E27FC236}">
                <a16:creationId xmlns:a16="http://schemas.microsoft.com/office/drawing/2014/main" id="{A02089C8-5AD3-4FBD-85B3-C758DC15D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6125" y="1633538"/>
            <a:ext cx="0" cy="4702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0966" name="Oval 5">
            <a:extLst>
              <a:ext uri="{FF2B5EF4-FFF2-40B4-BE49-F238E27FC236}">
                <a16:creationId xmlns:a16="http://schemas.microsoft.com/office/drawing/2014/main" id="{FC25C04E-0EA4-4DA7-A389-977F8EA5FD1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942013" y="330358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67" name="Oval 6">
            <a:extLst>
              <a:ext uri="{FF2B5EF4-FFF2-40B4-BE49-F238E27FC236}">
                <a16:creationId xmlns:a16="http://schemas.microsoft.com/office/drawing/2014/main" id="{84886971-6F23-4772-9CCE-15E94ECA094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24500" y="340836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68" name="Oval 7">
            <a:extLst>
              <a:ext uri="{FF2B5EF4-FFF2-40B4-BE49-F238E27FC236}">
                <a16:creationId xmlns:a16="http://schemas.microsoft.com/office/drawing/2014/main" id="{9A3DFA95-6A74-4D7E-AAF7-EF0321D3B8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49875" y="2484438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69" name="Oval 8">
            <a:extLst>
              <a:ext uri="{FF2B5EF4-FFF2-40B4-BE49-F238E27FC236}">
                <a16:creationId xmlns:a16="http://schemas.microsoft.com/office/drawing/2014/main" id="{437ECE63-F365-4475-A7FD-4CFF99FD50F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75250" y="3876675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70" name="Oval 9">
            <a:extLst>
              <a:ext uri="{FF2B5EF4-FFF2-40B4-BE49-F238E27FC236}">
                <a16:creationId xmlns:a16="http://schemas.microsoft.com/office/drawing/2014/main" id="{043A4D41-6891-49B6-A879-94C9AEA9A60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46788" y="295116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71" name="Oval 10">
            <a:extLst>
              <a:ext uri="{FF2B5EF4-FFF2-40B4-BE49-F238E27FC236}">
                <a16:creationId xmlns:a16="http://schemas.microsoft.com/office/drawing/2014/main" id="{C33BE3E5-F53C-4DCD-A074-04B138D4DBD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48400" y="26781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72" name="Oval 11">
            <a:extLst>
              <a:ext uri="{FF2B5EF4-FFF2-40B4-BE49-F238E27FC236}">
                <a16:creationId xmlns:a16="http://schemas.microsoft.com/office/drawing/2014/main" id="{3110D5C1-A6A8-41FF-8340-71DE044677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816475" y="39735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73" name="Oval 12">
            <a:extLst>
              <a:ext uri="{FF2B5EF4-FFF2-40B4-BE49-F238E27FC236}">
                <a16:creationId xmlns:a16="http://schemas.microsoft.com/office/drawing/2014/main" id="{B86C2586-2180-4333-986B-3177C83EB07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69075" y="267335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74" name="Oval 13">
            <a:extLst>
              <a:ext uri="{FF2B5EF4-FFF2-40B4-BE49-F238E27FC236}">
                <a16:creationId xmlns:a16="http://schemas.microsoft.com/office/drawing/2014/main" id="{D85E2CA4-E409-47E1-AEEF-711EEFADD8B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589713" y="2433638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75" name="Oval 14">
            <a:extLst>
              <a:ext uri="{FF2B5EF4-FFF2-40B4-BE49-F238E27FC236}">
                <a16:creationId xmlns:a16="http://schemas.microsoft.com/office/drawing/2014/main" id="{44D46717-229A-4584-A89C-5FB73C26816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04050" y="2406650"/>
            <a:ext cx="42863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76" name="Oval 15">
            <a:extLst>
              <a:ext uri="{FF2B5EF4-FFF2-40B4-BE49-F238E27FC236}">
                <a16:creationId xmlns:a16="http://schemas.microsoft.com/office/drawing/2014/main" id="{B6D6FC9E-ECB2-4392-A614-335C176928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72025" y="4240213"/>
            <a:ext cx="42863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77" name="Oval 16">
            <a:extLst>
              <a:ext uri="{FF2B5EF4-FFF2-40B4-BE49-F238E27FC236}">
                <a16:creationId xmlns:a16="http://schemas.microsoft.com/office/drawing/2014/main" id="{ACDB4C2A-4AF3-447A-BDCF-1F93AA1F29E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983413" y="2155825"/>
            <a:ext cx="42862" cy="42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78" name="Oval 17">
            <a:extLst>
              <a:ext uri="{FF2B5EF4-FFF2-40B4-BE49-F238E27FC236}">
                <a16:creationId xmlns:a16="http://schemas.microsoft.com/office/drawing/2014/main" id="{AA25AC68-DDF2-4D4F-A6F2-19D1FFBCC8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13613" y="2030413"/>
            <a:ext cx="42862" cy="42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40979" name="Line 18">
            <a:extLst>
              <a:ext uri="{FF2B5EF4-FFF2-40B4-BE49-F238E27FC236}">
                <a16:creationId xmlns:a16="http://schemas.microsoft.com/office/drawing/2014/main" id="{81DCB966-3439-41DB-B1B0-C00B5AA11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8663" y="1943100"/>
            <a:ext cx="2906712" cy="22701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0980" name="Text Box 19">
            <a:extLst>
              <a:ext uri="{FF2B5EF4-FFF2-40B4-BE49-F238E27FC236}">
                <a16:creationId xmlns:a16="http://schemas.microsoft.com/office/drawing/2014/main" id="{DF008234-9D5B-4986-A5BD-6401D8728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4379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0981" name="Text Box 20">
            <a:extLst>
              <a:ext uri="{FF2B5EF4-FFF2-40B4-BE49-F238E27FC236}">
                <a16:creationId xmlns:a16="http://schemas.microsoft.com/office/drawing/2014/main" id="{88E9779A-A0D0-47EE-880C-B5FA64C08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14557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40982" name="Text Box 21">
            <a:extLst>
              <a:ext uri="{FF2B5EF4-FFF2-40B4-BE49-F238E27FC236}">
                <a16:creationId xmlns:a16="http://schemas.microsoft.com/office/drawing/2014/main" id="{2C777264-B61A-4156-8682-9D8EC83EB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19450"/>
            <a:ext cx="128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y = x + 1</a:t>
            </a:r>
          </a:p>
        </p:txBody>
      </p:sp>
      <p:sp>
        <p:nvSpPr>
          <p:cNvPr id="111638" name="Line 22">
            <a:extLst>
              <a:ext uri="{FF2B5EF4-FFF2-40B4-BE49-F238E27FC236}">
                <a16:creationId xmlns:a16="http://schemas.microsoft.com/office/drawing/2014/main" id="{E682E869-1C0B-4923-9E76-5D05650A5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2498725"/>
            <a:ext cx="0" cy="1909763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0984" name="Line 23">
            <a:extLst>
              <a:ext uri="{FF2B5EF4-FFF2-40B4-BE49-F238E27FC236}">
                <a16:creationId xmlns:a16="http://schemas.microsoft.com/office/drawing/2014/main" id="{4C387484-9335-4AF5-84DC-73B187F4B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5" y="2514600"/>
            <a:ext cx="800100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0985" name="Line 24">
            <a:extLst>
              <a:ext uri="{FF2B5EF4-FFF2-40B4-BE49-F238E27FC236}">
                <a16:creationId xmlns:a16="http://schemas.microsoft.com/office/drawing/2014/main" id="{DAA9FB1B-C356-405F-BDEE-35A7F34569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0250" y="3525838"/>
            <a:ext cx="8159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40986" name="Text Box 25">
            <a:extLst>
              <a:ext uri="{FF2B5EF4-FFF2-40B4-BE49-F238E27FC236}">
                <a16:creationId xmlns:a16="http://schemas.microsoft.com/office/drawing/2014/main" id="{2B708A5C-82C7-4645-9245-452D1AB15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411663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X1</a:t>
            </a:r>
          </a:p>
        </p:txBody>
      </p:sp>
      <p:sp>
        <p:nvSpPr>
          <p:cNvPr id="40987" name="Text Box 26">
            <a:extLst>
              <a:ext uri="{FF2B5EF4-FFF2-40B4-BE49-F238E27FC236}">
                <a16:creationId xmlns:a16="http://schemas.microsoft.com/office/drawing/2014/main" id="{3AD2A5C0-798B-4CB0-9D84-8D0289C8C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322513"/>
            <a:ext cx="495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Y1</a:t>
            </a:r>
          </a:p>
        </p:txBody>
      </p:sp>
      <p:sp>
        <p:nvSpPr>
          <p:cNvPr id="40988" name="Text Box 27">
            <a:extLst>
              <a:ext uri="{FF2B5EF4-FFF2-40B4-BE49-F238E27FC236}">
                <a16:creationId xmlns:a16="http://schemas.microsoft.com/office/drawing/2014/main" id="{B31BD392-A9EB-468D-B578-B78D0A11D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3268663"/>
            <a:ext cx="579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Y1’</a:t>
            </a:r>
          </a:p>
        </p:txBody>
      </p:sp>
    </p:spTree>
    <p:extLst>
      <p:ext uri="{BB962C8B-B14F-4D97-AF65-F5344CB8AC3E}">
        <p14:creationId xmlns:p14="http://schemas.microsoft.com/office/powerpoint/2010/main" val="84582033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1163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2542F15-EE1B-432A-912D-35D0899BD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9475" y="0"/>
            <a:ext cx="4038600" cy="914400"/>
          </a:xfrm>
        </p:spPr>
        <p:txBody>
          <a:bodyPr/>
          <a:lstStyle/>
          <a:p>
            <a:pPr eaLnBrk="1" hangingPunct="1"/>
            <a:r>
              <a:rPr lang="en-US" altLang="en-US"/>
              <a:t>Missing Data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3CEBA607-B8B0-44D6-843F-A861BBCA4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3413" y="1066800"/>
            <a:ext cx="8001000" cy="4953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 is not always available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E.g., many tuples have no recorded value for several attributes </a:t>
            </a:r>
            <a:br>
              <a:rPr lang="en-US" altLang="en-US" sz="2000"/>
            </a:br>
            <a:r>
              <a:rPr lang="en-US" altLang="en-US" sz="2000"/>
              <a:t>(for e.g.  customer income in sales data)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Missing data happens due to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wasn’t capture due to equipment malfunction;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inconsistent with other recorded data and thus application program might have deleted the data;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not entered due to misunderstanding (I thought that you will do it!)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certain data may not be considered important at the time of entry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not register history or changes of the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Missing data values need to be inferred or estimated.</a:t>
            </a:r>
          </a:p>
        </p:txBody>
      </p:sp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3397929D-1C52-4B3F-BB21-B9992AB2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66CCB3-19B7-40EF-8414-6FB16998711C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252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E7F5515-52F1-4CC0-AA09-500F3867B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010400" cy="914400"/>
          </a:xfrm>
        </p:spPr>
        <p:txBody>
          <a:bodyPr/>
          <a:lstStyle/>
          <a:p>
            <a:r>
              <a:rPr lang="en-US" altLang="en-US"/>
              <a:t>Handling Missing Data</a:t>
            </a:r>
          </a:p>
        </p:txBody>
      </p:sp>
      <p:graphicFrame>
        <p:nvGraphicFramePr>
          <p:cNvPr id="240721" name="Group 81">
            <a:extLst>
              <a:ext uri="{FF2B5EF4-FFF2-40B4-BE49-F238E27FC236}">
                <a16:creationId xmlns:a16="http://schemas.microsoft.com/office/drawing/2014/main" id="{4BD2AE5B-7A87-41E9-8771-48E2FB4B92B7}"/>
              </a:ext>
            </a:extLst>
          </p:cNvPr>
          <p:cNvGraphicFramePr>
            <a:graphicFrameLocks noGrp="1"/>
          </p:cNvGraphicFramePr>
          <p:nvPr/>
        </p:nvGraphicFramePr>
        <p:xfrm>
          <a:off x="1082675" y="2219325"/>
          <a:ext cx="3946525" cy="1508125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Religion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Gender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24,200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Muslim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Christian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45,390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Verdana" pitchFamily="34" charset="0"/>
                          <a:cs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38" name="Oval 65">
            <a:extLst>
              <a:ext uri="{FF2B5EF4-FFF2-40B4-BE49-F238E27FC236}">
                <a16:creationId xmlns:a16="http://schemas.microsoft.com/office/drawing/2014/main" id="{CD2ECB58-8EE2-465D-9BA7-6D0BB7444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971800"/>
            <a:ext cx="304800" cy="381000"/>
          </a:xfrm>
          <a:prstGeom prst="ellips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43039" name="Line 66">
            <a:extLst>
              <a:ext uri="{FF2B5EF4-FFF2-40B4-BE49-F238E27FC236}">
                <a16:creationId xmlns:a16="http://schemas.microsoft.com/office/drawing/2014/main" id="{35D1A530-6CB3-4D7E-86D4-269F113F51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3352800"/>
            <a:ext cx="3535363" cy="2092325"/>
          </a:xfrm>
          <a:prstGeom prst="line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43040" name="Oval 67">
            <a:extLst>
              <a:ext uri="{FF2B5EF4-FFF2-40B4-BE49-F238E27FC236}">
                <a16:creationId xmlns:a16="http://schemas.microsoft.com/office/drawing/2014/main" id="{BDF90063-2D52-4AE8-802D-5552EC177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352800"/>
            <a:ext cx="304800" cy="3810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43041" name="Line 68">
            <a:extLst>
              <a:ext uri="{FF2B5EF4-FFF2-40B4-BE49-F238E27FC236}">
                <a16:creationId xmlns:a16="http://schemas.microsoft.com/office/drawing/2014/main" id="{0385A651-E5C8-4AAD-A874-DE67E662FB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8000" y="3657600"/>
            <a:ext cx="3216275" cy="2795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id-ID"/>
          </a:p>
        </p:txBody>
      </p:sp>
      <p:sp>
        <p:nvSpPr>
          <p:cNvPr id="43042" name="Text Box 69">
            <a:extLst>
              <a:ext uri="{FF2B5EF4-FFF2-40B4-BE49-F238E27FC236}">
                <a16:creationId xmlns:a16="http://schemas.microsoft.com/office/drawing/2014/main" id="{4BE0FF26-D7E0-4964-8569-3763D1A2A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78644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8400E"/>
                </a:solidFill>
                <a:latin typeface="Tahoma" panose="020B0604030504040204" pitchFamily="34" charset="0"/>
              </a:rPr>
              <a:t>Fill missing values using aggregate functions (e.g., average) or probabilistic estimates on global value distribution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8400E"/>
                </a:solidFill>
                <a:latin typeface="Tahoma" panose="020B0604030504040204" pitchFamily="34" charset="0"/>
              </a:rPr>
              <a:t>E.g., put the average income </a:t>
            </a:r>
            <a:r>
              <a:rPr lang="en-US" altLang="en-US" sz="2400">
                <a:solidFill>
                  <a:srgbClr val="0000FF"/>
                </a:solidFill>
                <a:latin typeface="Tahoma" panose="020B0604030504040204" pitchFamily="34" charset="0"/>
              </a:rPr>
              <a:t>here</a:t>
            </a:r>
            <a:r>
              <a:rPr lang="en-US" altLang="en-US" sz="2400">
                <a:solidFill>
                  <a:srgbClr val="F8400E"/>
                </a:solidFill>
                <a:latin typeface="Tahoma" panose="020B0604030504040204" pitchFamily="34" charset="0"/>
              </a:rPr>
              <a:t>, or put the </a:t>
            </a:r>
            <a:r>
              <a:rPr lang="en-US" altLang="en-US" sz="2400">
                <a:solidFill>
                  <a:srgbClr val="00CC66"/>
                </a:solidFill>
                <a:latin typeface="Tahoma" panose="020B0604030504040204" pitchFamily="34" charset="0"/>
              </a:rPr>
              <a:t>most probable</a:t>
            </a:r>
            <a:r>
              <a:rPr lang="en-US" altLang="en-US" sz="2400">
                <a:solidFill>
                  <a:srgbClr val="F8400E"/>
                </a:solidFill>
                <a:latin typeface="Tahoma" panose="020B0604030504040204" pitchFamily="34" charset="0"/>
              </a:rPr>
              <a:t> income based on the fact that the person is 39 years old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F8400E"/>
                </a:solidFill>
                <a:latin typeface="Tahoma" panose="020B0604030504040204" pitchFamily="34" charset="0"/>
              </a:rPr>
              <a:t>E.g., put the most frequent religion </a:t>
            </a:r>
            <a:r>
              <a:rPr lang="en-US" altLang="en-US" sz="2400">
                <a:latin typeface="Tahoma" panose="020B0604030504040204" pitchFamily="3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22294457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8" grpId="0" animBg="1"/>
      <p:bldP spid="43040" grpId="0" animBg="1"/>
      <p:bldP spid="43042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DEE77FB-36FA-4187-B569-635376C063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260350"/>
            <a:ext cx="7345362" cy="914400"/>
          </a:xfrm>
        </p:spPr>
        <p:txBody>
          <a:bodyPr/>
          <a:lstStyle/>
          <a:p>
            <a:pPr eaLnBrk="1" hangingPunct="1"/>
            <a:r>
              <a:rPr lang="en-US" altLang="en-US"/>
              <a:t>Missing Value Imputation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78C2AA6-7FA9-436F-873C-C4501F42B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828800"/>
            <a:ext cx="8305800" cy="5029200"/>
          </a:xfrm>
        </p:spPr>
        <p:txBody>
          <a:bodyPr/>
          <a:lstStyle/>
          <a:p>
            <a:pPr marL="609600" indent="-609600" eaLnBrk="1" hangingPunct="1">
              <a:lnSpc>
                <a:spcPct val="140000"/>
              </a:lnSpc>
              <a:buFontTx/>
              <a:buAutoNum type="arabicPeriod"/>
            </a:pPr>
            <a:r>
              <a:rPr lang="en-US" altLang="en-US" sz="2400"/>
              <a:t>Ignore the tuple:  </a:t>
            </a:r>
            <a:r>
              <a:rPr lang="en-US" altLang="en-US" sz="2400">
                <a:solidFill>
                  <a:srgbClr val="FF0000"/>
                </a:solidFill>
              </a:rPr>
              <a:t>easy  but not effective </a:t>
            </a:r>
            <a:r>
              <a:rPr lang="en-US" altLang="en-US" sz="2400"/>
              <a:t>when the percentage of missing values per attribute varies considerably.</a:t>
            </a:r>
          </a:p>
          <a:p>
            <a:pPr marL="609600" indent="-609600" eaLnBrk="1" hangingPunct="1">
              <a:lnSpc>
                <a:spcPct val="140000"/>
              </a:lnSpc>
              <a:buFontTx/>
              <a:buAutoNum type="arabicPeriod"/>
            </a:pPr>
            <a:r>
              <a:rPr lang="en-US" altLang="en-US" sz="2400"/>
              <a:t>Fill in the missing value manually: </a:t>
            </a:r>
            <a:r>
              <a:rPr lang="en-US" altLang="en-US" sz="2400">
                <a:solidFill>
                  <a:srgbClr val="FF0000"/>
                </a:solidFill>
              </a:rPr>
              <a:t>tedious + infeasible</a:t>
            </a:r>
            <a:r>
              <a:rPr lang="en-US" altLang="en-US" sz="2400"/>
              <a:t>?</a:t>
            </a:r>
          </a:p>
          <a:p>
            <a:pPr marL="609600" indent="-609600" eaLnBrk="1" hangingPunct="1">
              <a:lnSpc>
                <a:spcPct val="140000"/>
              </a:lnSpc>
              <a:buFontTx/>
              <a:buAutoNum type="arabicPeriod"/>
            </a:pPr>
            <a:r>
              <a:rPr lang="en-US" altLang="en-US" sz="2400"/>
              <a:t>Use a </a:t>
            </a:r>
            <a:r>
              <a:rPr lang="en-US" altLang="en-US" sz="2400">
                <a:solidFill>
                  <a:srgbClr val="FF0000"/>
                </a:solidFill>
              </a:rPr>
              <a:t>global constant </a:t>
            </a:r>
            <a:r>
              <a:rPr lang="en-US" altLang="en-US" sz="2400"/>
              <a:t>to fill in the missing value: e.g., “unknown”, -</a:t>
            </a:r>
            <a:r>
              <a:rPr lang="en-US" altLang="en-US" sz="2400">
                <a:sym typeface="Symbol" panose="05050102010706020507" pitchFamily="18" charset="2"/>
              </a:rPr>
              <a:t> or </a:t>
            </a:r>
            <a:r>
              <a:rPr lang="en-US" altLang="en-US" sz="2400"/>
              <a:t>a new value/class? </a:t>
            </a:r>
          </a:p>
          <a:p>
            <a:pPr marL="609600" indent="-609600" eaLnBrk="1" hangingPunct="1">
              <a:lnSpc>
                <a:spcPct val="140000"/>
              </a:lnSpc>
              <a:buFontTx/>
              <a:buAutoNum type="arabicPeriod"/>
            </a:pPr>
            <a:r>
              <a:rPr lang="en-US" altLang="en-US" sz="2400"/>
              <a:t>Use the attribute </a:t>
            </a:r>
            <a:r>
              <a:rPr lang="en-US" altLang="en-US" sz="2400">
                <a:solidFill>
                  <a:srgbClr val="FF0000"/>
                </a:solidFill>
              </a:rPr>
              <a:t>mean </a:t>
            </a:r>
            <a:r>
              <a:rPr lang="en-US" altLang="en-US" sz="2400"/>
              <a:t>to fill in the missing value if the attribute is </a:t>
            </a:r>
            <a:r>
              <a:rPr lang="en-US" altLang="en-US" sz="2400">
                <a:solidFill>
                  <a:srgbClr val="FF0000"/>
                </a:solidFill>
              </a:rPr>
              <a:t>numeric</a:t>
            </a:r>
            <a:r>
              <a:rPr lang="en-US" altLang="en-US" sz="2400">
                <a:solidFill>
                  <a:srgbClr val="66FF66"/>
                </a:solidFill>
              </a:rPr>
              <a:t> </a:t>
            </a:r>
            <a:r>
              <a:rPr lang="en-US" altLang="en-US" sz="2400"/>
              <a:t>or </a:t>
            </a:r>
            <a:r>
              <a:rPr lang="en-US" altLang="en-US" sz="2400">
                <a:solidFill>
                  <a:srgbClr val="FF0000"/>
                </a:solidFill>
              </a:rPr>
              <a:t>majority</a:t>
            </a:r>
            <a:r>
              <a:rPr lang="en-US" altLang="en-US" sz="2400"/>
              <a:t> value if attribute is </a:t>
            </a:r>
            <a:r>
              <a:rPr lang="en-US" altLang="en-US" sz="2400">
                <a:solidFill>
                  <a:srgbClr val="FF0000"/>
                </a:solidFill>
              </a:rPr>
              <a:t>categorical</a:t>
            </a:r>
          </a:p>
        </p:txBody>
      </p:sp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BBB872FB-0042-49C2-A3A5-ECF214A1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D184F6-40B0-428D-ADD3-E777686DD544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7460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9C2B741-AE9A-461B-9920-5C255C9A5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775" y="476250"/>
            <a:ext cx="7345363" cy="914400"/>
          </a:xfrm>
        </p:spPr>
        <p:txBody>
          <a:bodyPr/>
          <a:lstStyle/>
          <a:p>
            <a:pPr eaLnBrk="1" hangingPunct="1"/>
            <a:r>
              <a:rPr lang="en-US" altLang="en-US" sz="4000"/>
              <a:t>Missing Value Imputation: Sophisticated Ways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16EE1527-51EB-43C8-AE92-18E776A05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8775" y="2205038"/>
            <a:ext cx="8305800" cy="5029200"/>
          </a:xfrm>
        </p:spPr>
        <p:txBody>
          <a:bodyPr/>
          <a:lstStyle/>
          <a:p>
            <a:pPr marL="609600" indent="-609600" eaLnBrk="1" hangingPunct="1">
              <a:lnSpc>
                <a:spcPct val="140000"/>
              </a:lnSpc>
            </a:pPr>
            <a:r>
              <a:rPr lang="en-US" altLang="en-US" sz="2400"/>
              <a:t>Use the attribute mean for all samples belonging to the same class to fill in the missing value: </a:t>
            </a:r>
            <a:r>
              <a:rPr lang="en-US" altLang="en-US" sz="2400">
                <a:solidFill>
                  <a:srgbClr val="FF0000"/>
                </a:solidFill>
              </a:rPr>
              <a:t>smarter</a:t>
            </a:r>
          </a:p>
          <a:p>
            <a:pPr marL="609600" indent="-609600" eaLnBrk="1" hangingPunct="1">
              <a:lnSpc>
                <a:spcPct val="140000"/>
              </a:lnSpc>
            </a:pPr>
            <a:r>
              <a:rPr lang="en-US" altLang="en-US" sz="2400"/>
              <a:t>Use </a:t>
            </a:r>
            <a:r>
              <a:rPr lang="en-US" altLang="en-US" sz="2400">
                <a:solidFill>
                  <a:srgbClr val="FF0000"/>
                </a:solidFill>
              </a:rPr>
              <a:t>the most probable value </a:t>
            </a:r>
            <a:r>
              <a:rPr lang="en-US" altLang="en-US" sz="2400"/>
              <a:t>to fill in the missing value: inference-based such as Bayesian formula or decision tree.</a:t>
            </a:r>
          </a:p>
          <a:p>
            <a:pPr marL="609600" indent="-609600" eaLnBrk="1" hangingPunct="1">
              <a:lnSpc>
                <a:spcPct val="140000"/>
              </a:lnSpc>
            </a:pPr>
            <a:endParaRPr lang="en-US" altLang="en-US" sz="2400"/>
          </a:p>
          <a:p>
            <a:pPr marL="609600" indent="-6096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en-US" sz="2400"/>
              <a:t>Each of these methods can be applicable to a certain situation.</a:t>
            </a:r>
          </a:p>
          <a:p>
            <a:pPr marL="1409700" lvl="2" indent="-609600" eaLnBrk="1" hangingPunct="1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en-US" sz="2000"/>
              <a:t>No one method is universally applied.</a:t>
            </a:r>
          </a:p>
        </p:txBody>
      </p:sp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BD47123A-E2FB-4521-8F7A-7FA0DDCA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E2DC72-D45A-4857-AF5C-FBDBCDE34B0C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34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8576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58E08E3C-EA14-41BD-B726-D931B785B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3213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Example: Data Quality</a:t>
            </a:r>
            <a:br>
              <a:rPr lang="en-US" altLang="en-US" sz="4000"/>
            </a:br>
            <a:r>
              <a:rPr lang="en-US" altLang="en-US" sz="3200"/>
              <a:t>Identify Errors, Outliers, and Missing</a:t>
            </a:r>
          </a:p>
        </p:txBody>
      </p:sp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360E1500-E329-4809-826E-59B999D9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85B235-8CFD-4F65-826F-508FA9A6B681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35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FA19E224-7E3D-43B6-9345-344E21E89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295400"/>
            <a:ext cx="799465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50000"/>
              </a:spcAft>
              <a:buFontTx/>
              <a:buNone/>
            </a:pP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cking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#cking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ADB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NSF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dirdep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SVG</a:t>
            </a:r>
            <a:r>
              <a:rPr lang="en-US" altLang="en-US" sz="2400" b="1">
                <a:solidFill>
                  <a:schemeClr val="tx2"/>
                </a:solidFill>
                <a:latin typeface="SAS Monospace" pitchFamily="49" charset="0"/>
              </a:rPr>
              <a:t>   </a:t>
            </a:r>
            <a:r>
              <a:rPr lang="en-US" altLang="en-US" sz="2400" b="1" u="sng">
                <a:solidFill>
                  <a:schemeClr val="tx2"/>
                </a:solidFill>
                <a:latin typeface="SAS Monospace" pitchFamily="49" charset="0"/>
              </a:rPr>
              <a:t>bal</a:t>
            </a:r>
            <a:endParaRPr lang="en-US" altLang="en-US" sz="2400" b="1">
              <a:solidFill>
                <a:schemeClr val="tx2"/>
              </a:solidFill>
              <a:latin typeface="SAS Monospace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Y     1    468.11  1   1876    Y   1208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Y     1     68.75  0     </a:t>
            </a:r>
            <a:r>
              <a:rPr lang="en-US" altLang="en-US" sz="2400">
                <a:latin typeface="SAS Monospace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0    Y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Y     1    212.04  0      6    </a:t>
            </a:r>
            <a:r>
              <a:rPr lang="en-US" altLang="en-US" sz="2400">
                <a:solidFill>
                  <a:schemeClr val="accent2"/>
                </a:solidFill>
                <a:latin typeface="SAS Monospace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      .         .  0      0    Y   4301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y </a:t>
            </a:r>
            <a:r>
              <a:rPr lang="en-US" altLang="en-US" sz="2400">
                <a:solidFill>
                  <a:srgbClr val="00B0F0"/>
                </a:solidFill>
                <a:latin typeface="SAS Monospace" pitchFamily="49" charset="0"/>
                <a:sym typeface="Symbol" panose="05050102010706020507" pitchFamily="18" charset="2"/>
              </a:rPr>
              <a:t>    </a:t>
            </a: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2    585.05  0   7218    Y    234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Y     1    ­47.69  2   1256         238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Y     1    4687.7  0      0  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      .         .  1      0    Y   1208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Y     .         .  .   1598  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      1      0.00  0      0           0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Y     3 </a:t>
            </a:r>
            <a:r>
              <a:rPr lang="en-US" altLang="en-US" sz="2400">
                <a:solidFill>
                  <a:schemeClr val="accent2"/>
                </a:solidFill>
                <a:latin typeface="SAS Monospace" pitchFamily="49" charset="0"/>
                <a:sym typeface="Symbol" panose="05050102010706020507" pitchFamily="18" charset="2"/>
              </a:rPr>
              <a:t> </a:t>
            </a: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89981.12  0      0    Y  45662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SAS Monospace" pitchFamily="49" charset="0"/>
                <a:sym typeface="Symbol" panose="05050102010706020507" pitchFamily="18" charset="2"/>
              </a:rPr>
              <a:t>  Y     2    585.05  0   7218    Y    234</a:t>
            </a:r>
          </a:p>
        </p:txBody>
      </p:sp>
    </p:spTree>
    <p:extLst>
      <p:ext uri="{BB962C8B-B14F-4D97-AF65-F5344CB8AC3E}">
        <p14:creationId xmlns:p14="http://schemas.microsoft.com/office/powerpoint/2010/main" val="236140891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C4138E4-5E93-42B7-89AC-2FE480324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/>
              <a:t>Data Transformation: Why?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233CB82-2C80-4013-AD95-694E4338B9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AU" altLang="en-US" sz="2800"/>
              <a:t>Depends on the type of solution or a prediction method to be applied</a:t>
            </a:r>
          </a:p>
          <a:p>
            <a:pPr lvl="1" eaLnBrk="1" hangingPunct="1"/>
            <a:r>
              <a:rPr lang="en-AU" altLang="en-US" sz="2400"/>
              <a:t>linear discriminates and neural nets that use arithmetic operations </a:t>
            </a:r>
          </a:p>
          <a:p>
            <a:pPr lvl="2" eaLnBrk="1" hangingPunct="1"/>
            <a:r>
              <a:rPr lang="en-AU" altLang="en-US" sz="2000"/>
              <a:t>prefer numerical values in normalised form</a:t>
            </a:r>
          </a:p>
          <a:p>
            <a:pPr lvl="1" eaLnBrk="1" hangingPunct="1"/>
            <a:r>
              <a:rPr lang="en-AU" altLang="en-US" sz="2400"/>
              <a:t>decision trees or rules that compute in terms of true or false</a:t>
            </a:r>
          </a:p>
          <a:p>
            <a:pPr lvl="2" eaLnBrk="1" hangingPunct="1"/>
            <a:r>
              <a:rPr lang="en-AU" altLang="en-US" sz="2000"/>
              <a:t>prefer categorical values</a:t>
            </a:r>
          </a:p>
          <a:p>
            <a:pPr lvl="1" eaLnBrk="1" hangingPunct="1"/>
            <a:r>
              <a:rPr lang="en-AU" altLang="en-US" sz="2400"/>
              <a:t>Nearest-neighbour methods that measure case similarity (Distance based)</a:t>
            </a:r>
          </a:p>
          <a:p>
            <a:pPr lvl="2" eaLnBrk="1" hangingPunct="1"/>
            <a:r>
              <a:rPr lang="en-AU" altLang="en-US" sz="2000"/>
              <a:t>prefer numerical values data 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C91D264-E471-45E0-8181-D3AFE420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06BA10-2D9F-4E11-8532-5F0A954638B3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36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1438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0604300-8F9F-48B9-A0D3-321271B0D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/>
              <a:t>Data Transformation: How?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72CE12C-DE5E-4EFB-8301-09BA896E5E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AU" altLang="en-US" sz="2800"/>
              <a:t>Discretisation</a:t>
            </a:r>
          </a:p>
          <a:p>
            <a:pPr lvl="1" eaLnBrk="1" hangingPunct="1"/>
            <a:r>
              <a:rPr lang="en-AU" altLang="en-US" sz="2400"/>
              <a:t>converting quantitative variables into categorical variables</a:t>
            </a:r>
          </a:p>
          <a:p>
            <a:pPr lvl="1" eaLnBrk="1" hangingPunct="1"/>
            <a:r>
              <a:rPr lang="en-AU" altLang="en-US" sz="2400"/>
              <a:t>assigning the values of the input variable into ranges</a:t>
            </a:r>
          </a:p>
          <a:p>
            <a:pPr eaLnBrk="1" hangingPunct="1"/>
            <a:r>
              <a:rPr lang="en-AU" altLang="en-US" sz="2800"/>
              <a:t>Normalisation</a:t>
            </a:r>
          </a:p>
          <a:p>
            <a:pPr lvl="1" eaLnBrk="1" hangingPunct="1"/>
            <a:r>
              <a:rPr lang="en-AU" altLang="en-US" sz="2400"/>
              <a:t>scaling to a specified range</a:t>
            </a:r>
          </a:p>
          <a:p>
            <a:pPr lvl="1" eaLnBrk="1" hangingPunct="1"/>
            <a:r>
              <a:rPr lang="en-AU" altLang="en-US" sz="2400"/>
              <a:t>decimal scaling</a:t>
            </a:r>
          </a:p>
          <a:p>
            <a:pPr lvl="1" eaLnBrk="1" hangingPunct="1"/>
            <a:r>
              <a:rPr lang="en-AU" altLang="en-US" sz="2400"/>
              <a:t>standard deviation normalisation</a:t>
            </a:r>
          </a:p>
          <a:p>
            <a:pPr eaLnBrk="1" hangingPunct="1"/>
            <a:r>
              <a:rPr lang="en-AU" altLang="en-US" sz="2800"/>
              <a:t>Smoothing</a:t>
            </a:r>
          </a:p>
          <a:p>
            <a:pPr lvl="1" eaLnBrk="1" hangingPunct="1"/>
            <a:r>
              <a:rPr lang="en-AU" altLang="en-US" sz="2400"/>
              <a:t>reducing the number of values an attribute can have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7B097E4-3ABE-4AA3-8D11-EFDCF07D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B39473-7B29-4FC0-9675-37244C7DC16D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37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40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625B36B-E016-4D06-81E5-6375A85ED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Simple Discretization Methods: Binning</a:t>
            </a:r>
          </a:p>
        </p:txBody>
      </p:sp>
      <p:sp>
        <p:nvSpPr>
          <p:cNvPr id="49155" name="Line 4">
            <a:extLst>
              <a:ext uri="{FF2B5EF4-FFF2-40B4-BE49-F238E27FC236}">
                <a16:creationId xmlns:a16="http://schemas.microsoft.com/office/drawing/2014/main" id="{E7E9D097-7A2A-41CA-9FA6-CF71C9819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91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id-ID"/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23F275C4-35E0-4C44-A080-76CD31E27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6913" y="3886200"/>
            <a:ext cx="601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id-ID"/>
          </a:p>
        </p:txBody>
      </p:sp>
      <p:sp>
        <p:nvSpPr>
          <p:cNvPr id="49157" name="Line 6">
            <a:extLst>
              <a:ext uri="{FF2B5EF4-FFF2-40B4-BE49-F238E27FC236}">
                <a16:creationId xmlns:a16="http://schemas.microsoft.com/office/drawing/2014/main" id="{50FCA665-5C6C-4610-B1AA-8063287AF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671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id-ID"/>
          </a:p>
        </p:txBody>
      </p:sp>
      <p:sp>
        <p:nvSpPr>
          <p:cNvPr id="49158" name="Text Box 7">
            <a:extLst>
              <a:ext uri="{FF2B5EF4-FFF2-40B4-BE49-F238E27FC236}">
                <a16:creationId xmlns:a16="http://schemas.microsoft.com/office/drawing/2014/main" id="{875FD239-5991-4BD4-9A22-D54CB636D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3654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FF"/>
                </a:solidFill>
                <a:latin typeface="Tahoma" panose="020B0604030504040204" pitchFamily="34" charset="0"/>
              </a:rPr>
              <a:t>Example: customer ages</a:t>
            </a:r>
          </a:p>
        </p:txBody>
      </p:sp>
      <p:sp>
        <p:nvSpPr>
          <p:cNvPr id="49159" name="Line 8">
            <a:extLst>
              <a:ext uri="{FF2B5EF4-FFF2-40B4-BE49-F238E27FC236}">
                <a16:creationId xmlns:a16="http://schemas.microsoft.com/office/drawing/2014/main" id="{2153E23C-1B1A-4420-8756-45266C2F3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891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id-ID"/>
          </a:p>
        </p:txBody>
      </p:sp>
      <p:sp>
        <p:nvSpPr>
          <p:cNvPr id="49160" name="Line 9">
            <a:extLst>
              <a:ext uri="{FF2B5EF4-FFF2-40B4-BE49-F238E27FC236}">
                <a16:creationId xmlns:a16="http://schemas.microsoft.com/office/drawing/2014/main" id="{B1FD705B-1E29-447B-A489-12311E2D6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id-ID"/>
          </a:p>
        </p:txBody>
      </p:sp>
      <p:sp>
        <p:nvSpPr>
          <p:cNvPr id="49161" name="Line 10">
            <a:extLst>
              <a:ext uri="{FF2B5EF4-FFF2-40B4-BE49-F238E27FC236}">
                <a16:creationId xmlns:a16="http://schemas.microsoft.com/office/drawing/2014/main" id="{99B304F0-5BB3-4E15-8F02-0A1F83433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291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id-ID"/>
          </a:p>
        </p:txBody>
      </p:sp>
      <p:sp>
        <p:nvSpPr>
          <p:cNvPr id="49162" name="Line 11">
            <a:extLst>
              <a:ext uri="{FF2B5EF4-FFF2-40B4-BE49-F238E27FC236}">
                <a16:creationId xmlns:a16="http://schemas.microsoft.com/office/drawing/2014/main" id="{1C91FC1F-4ECE-418B-8017-38921F98A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491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id-ID"/>
          </a:p>
        </p:txBody>
      </p:sp>
      <p:sp>
        <p:nvSpPr>
          <p:cNvPr id="49163" name="Line 12">
            <a:extLst>
              <a:ext uri="{FF2B5EF4-FFF2-40B4-BE49-F238E27FC236}">
                <a16:creationId xmlns:a16="http://schemas.microsoft.com/office/drawing/2014/main" id="{6ECE0766-43ED-43FF-877F-9D0FD6665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id-ID"/>
          </a:p>
        </p:txBody>
      </p:sp>
      <p:sp>
        <p:nvSpPr>
          <p:cNvPr id="49164" name="Line 13">
            <a:extLst>
              <a:ext uri="{FF2B5EF4-FFF2-40B4-BE49-F238E27FC236}">
                <a16:creationId xmlns:a16="http://schemas.microsoft.com/office/drawing/2014/main" id="{E3484FD0-EACC-4D80-8279-F1CE8E3C3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891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id-ID"/>
          </a:p>
        </p:txBody>
      </p:sp>
      <p:sp>
        <p:nvSpPr>
          <p:cNvPr id="49165" name="Line 14">
            <a:extLst>
              <a:ext uri="{FF2B5EF4-FFF2-40B4-BE49-F238E27FC236}">
                <a16:creationId xmlns:a16="http://schemas.microsoft.com/office/drawing/2014/main" id="{76ACE1CB-F25D-485D-A64C-C3116A1F3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0913" y="3733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id-ID"/>
          </a:p>
        </p:txBody>
      </p:sp>
      <p:sp>
        <p:nvSpPr>
          <p:cNvPr id="49166" name="Text Box 15">
            <a:extLst>
              <a:ext uri="{FF2B5EF4-FFF2-40B4-BE49-F238E27FC236}">
                <a16:creationId xmlns:a16="http://schemas.microsoft.com/office/drawing/2014/main" id="{FC9DCB3D-7A42-4201-B81D-CF12F82C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900488"/>
            <a:ext cx="649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0-10</a:t>
            </a:r>
          </a:p>
        </p:txBody>
      </p:sp>
      <p:sp>
        <p:nvSpPr>
          <p:cNvPr id="49167" name="Text Box 16">
            <a:extLst>
              <a:ext uri="{FF2B5EF4-FFF2-40B4-BE49-F238E27FC236}">
                <a16:creationId xmlns:a16="http://schemas.microsoft.com/office/drawing/2014/main" id="{122F010A-0073-4DEE-92CF-6DFD3AA4E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3886200"/>
            <a:ext cx="77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10-20</a:t>
            </a:r>
          </a:p>
        </p:txBody>
      </p:sp>
      <p:sp>
        <p:nvSpPr>
          <p:cNvPr id="49168" name="Text Box 18">
            <a:extLst>
              <a:ext uri="{FF2B5EF4-FFF2-40B4-BE49-F238E27FC236}">
                <a16:creationId xmlns:a16="http://schemas.microsoft.com/office/drawing/2014/main" id="{1831531C-ADB1-49E4-8830-13651E36B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3870325"/>
            <a:ext cx="77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20-30</a:t>
            </a:r>
          </a:p>
        </p:txBody>
      </p:sp>
      <p:sp>
        <p:nvSpPr>
          <p:cNvPr id="49169" name="Text Box 19">
            <a:extLst>
              <a:ext uri="{FF2B5EF4-FFF2-40B4-BE49-F238E27FC236}">
                <a16:creationId xmlns:a16="http://schemas.microsoft.com/office/drawing/2014/main" id="{9EB85E01-221F-47F2-8BEE-397EDD3A0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856038"/>
            <a:ext cx="77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30-40</a:t>
            </a:r>
          </a:p>
        </p:txBody>
      </p:sp>
      <p:sp>
        <p:nvSpPr>
          <p:cNvPr id="49170" name="Text Box 20">
            <a:extLst>
              <a:ext uri="{FF2B5EF4-FFF2-40B4-BE49-F238E27FC236}">
                <a16:creationId xmlns:a16="http://schemas.microsoft.com/office/drawing/2014/main" id="{8995EEAF-0313-4251-9CC6-2FD429A6F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3870325"/>
            <a:ext cx="77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40-50</a:t>
            </a:r>
          </a:p>
        </p:txBody>
      </p:sp>
      <p:sp>
        <p:nvSpPr>
          <p:cNvPr id="49171" name="Text Box 21">
            <a:extLst>
              <a:ext uri="{FF2B5EF4-FFF2-40B4-BE49-F238E27FC236}">
                <a16:creationId xmlns:a16="http://schemas.microsoft.com/office/drawing/2014/main" id="{5927D464-3D30-4BEA-BF1B-471F7A560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3870325"/>
            <a:ext cx="77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50-60</a:t>
            </a:r>
          </a:p>
        </p:txBody>
      </p:sp>
      <p:sp>
        <p:nvSpPr>
          <p:cNvPr id="49172" name="Text Box 22">
            <a:extLst>
              <a:ext uri="{FF2B5EF4-FFF2-40B4-BE49-F238E27FC236}">
                <a16:creationId xmlns:a16="http://schemas.microsoft.com/office/drawing/2014/main" id="{ADC5308F-B9D1-40E4-94FF-3DDB5A542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3870325"/>
            <a:ext cx="77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60-70</a:t>
            </a:r>
          </a:p>
        </p:txBody>
      </p:sp>
      <p:sp>
        <p:nvSpPr>
          <p:cNvPr id="49173" name="Text Box 23">
            <a:extLst>
              <a:ext uri="{FF2B5EF4-FFF2-40B4-BE49-F238E27FC236}">
                <a16:creationId xmlns:a16="http://schemas.microsoft.com/office/drawing/2014/main" id="{238BCCF7-EFB6-4C6A-B59E-D6AB59A10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913" y="3870325"/>
            <a:ext cx="776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70-80</a:t>
            </a:r>
          </a:p>
        </p:txBody>
      </p:sp>
      <p:sp>
        <p:nvSpPr>
          <p:cNvPr id="49174" name="Text Box 24">
            <a:extLst>
              <a:ext uri="{FF2B5EF4-FFF2-40B4-BE49-F238E27FC236}">
                <a16:creationId xmlns:a16="http://schemas.microsoft.com/office/drawing/2014/main" id="{BBE93E69-096C-4639-84A0-9E9370EC4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152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Equi-width binning:</a:t>
            </a:r>
          </a:p>
        </p:txBody>
      </p:sp>
      <p:sp>
        <p:nvSpPr>
          <p:cNvPr id="49175" name="Rectangle 25">
            <a:extLst>
              <a:ext uri="{FF2B5EF4-FFF2-40B4-BE49-F238E27FC236}">
                <a16:creationId xmlns:a16="http://schemas.microsoft.com/office/drawing/2014/main" id="{140F19CA-5918-43A9-8E86-97D2B47BE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10000"/>
            <a:ext cx="304800" cy="762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49176" name="Rectangle 26">
            <a:extLst>
              <a:ext uri="{FF2B5EF4-FFF2-40B4-BE49-F238E27FC236}">
                <a16:creationId xmlns:a16="http://schemas.microsoft.com/office/drawing/2014/main" id="{FFB5C7CB-1600-4644-B05C-91EF2B822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24200"/>
            <a:ext cx="304800" cy="7620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49177" name="Rectangle 27">
            <a:extLst>
              <a:ext uri="{FF2B5EF4-FFF2-40B4-BE49-F238E27FC236}">
                <a16:creationId xmlns:a16="http://schemas.microsoft.com/office/drawing/2014/main" id="{5E503497-3A41-47E2-A899-6984BDD81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590800"/>
            <a:ext cx="304800" cy="1295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49178" name="Rectangle 28">
            <a:extLst>
              <a:ext uri="{FF2B5EF4-FFF2-40B4-BE49-F238E27FC236}">
                <a16:creationId xmlns:a16="http://schemas.microsoft.com/office/drawing/2014/main" id="{06B45811-8696-431F-BE14-D4B581FEB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57400"/>
            <a:ext cx="304800" cy="18288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49179" name="Rectangle 29">
            <a:extLst>
              <a:ext uri="{FF2B5EF4-FFF2-40B4-BE49-F238E27FC236}">
                <a16:creationId xmlns:a16="http://schemas.microsoft.com/office/drawing/2014/main" id="{0962178B-0D83-4D5A-94AD-6ABE658A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905000"/>
            <a:ext cx="304800" cy="19812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49180" name="Rectangle 30">
            <a:extLst>
              <a:ext uri="{FF2B5EF4-FFF2-40B4-BE49-F238E27FC236}">
                <a16:creationId xmlns:a16="http://schemas.microsoft.com/office/drawing/2014/main" id="{C85B992B-7682-41B0-8D71-E28CC5D5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09800"/>
            <a:ext cx="304800" cy="1676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49181" name="Rectangle 31">
            <a:extLst>
              <a:ext uri="{FF2B5EF4-FFF2-40B4-BE49-F238E27FC236}">
                <a16:creationId xmlns:a16="http://schemas.microsoft.com/office/drawing/2014/main" id="{7C6D62B2-11C7-44AA-9BA6-627F9FFBA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971800"/>
            <a:ext cx="304800" cy="9144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49182" name="Rectangle 32">
            <a:extLst>
              <a:ext uri="{FF2B5EF4-FFF2-40B4-BE49-F238E27FC236}">
                <a16:creationId xmlns:a16="http://schemas.microsoft.com/office/drawing/2014/main" id="{A7D36384-640F-4545-AE6C-842C6DEC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304800" cy="4572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49183" name="Rectangle 33">
            <a:extLst>
              <a:ext uri="{FF2B5EF4-FFF2-40B4-BE49-F238E27FC236}">
                <a16:creationId xmlns:a16="http://schemas.microsoft.com/office/drawing/2014/main" id="{39B3411A-CF26-42C9-8A27-C5D6B8CA2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905000"/>
            <a:ext cx="228600" cy="228600"/>
          </a:xfrm>
          <a:prstGeom prst="rect">
            <a:avLst/>
          </a:prstGeom>
          <a:solidFill>
            <a:srgbClr val="FF99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49184" name="Text Box 34">
            <a:extLst>
              <a:ext uri="{FF2B5EF4-FFF2-40B4-BE49-F238E27FC236}">
                <a16:creationId xmlns:a16="http://schemas.microsoft.com/office/drawing/2014/main" id="{513514F5-7FA1-4422-9C55-93BABB78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676400"/>
            <a:ext cx="11064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number</a:t>
            </a:r>
            <a:br>
              <a:rPr lang="en-US" altLang="en-US" sz="2400">
                <a:latin typeface="Tahoma" panose="020B0604030504040204" pitchFamily="34" charset="0"/>
              </a:rPr>
            </a:br>
            <a:r>
              <a:rPr lang="en-US" altLang="en-US" sz="2400">
                <a:latin typeface="Tahoma" panose="020B0604030504040204" pitchFamily="34" charset="0"/>
              </a:rPr>
              <a:t>of values</a:t>
            </a:r>
          </a:p>
        </p:txBody>
      </p:sp>
      <p:grpSp>
        <p:nvGrpSpPr>
          <p:cNvPr id="241739" name="Group 75">
            <a:extLst>
              <a:ext uri="{FF2B5EF4-FFF2-40B4-BE49-F238E27FC236}">
                <a16:creationId xmlns:a16="http://schemas.microsoft.com/office/drawing/2014/main" id="{C5515BE1-7CA0-484D-B32C-B35D95B4F24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800600"/>
            <a:ext cx="7605713" cy="1963738"/>
            <a:chOff x="240" y="3024"/>
            <a:chExt cx="4791" cy="1237"/>
          </a:xfrm>
        </p:grpSpPr>
        <p:sp>
          <p:nvSpPr>
            <p:cNvPr id="49186" name="Line 35">
              <a:extLst>
                <a:ext uri="{FF2B5EF4-FFF2-40B4-BE49-F238E27FC236}">
                  <a16:creationId xmlns:a16="http://schemas.microsoft.com/office/drawing/2014/main" id="{79325F20-C57D-431D-AB86-1C2C36CDE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9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187" name="Line 36">
              <a:extLst>
                <a:ext uri="{FF2B5EF4-FFF2-40B4-BE49-F238E27FC236}">
                  <a16:creationId xmlns:a16="http://schemas.microsoft.com/office/drawing/2014/main" id="{AB075ED4-BF41-42B2-8A7F-9E41BCAD3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9" y="3744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188" name="Line 37">
              <a:extLst>
                <a:ext uri="{FF2B5EF4-FFF2-40B4-BE49-F238E27FC236}">
                  <a16:creationId xmlns:a16="http://schemas.microsoft.com/office/drawing/2014/main" id="{B74AED52-104F-4D52-8373-82D85C650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1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189" name="Line 39">
              <a:extLst>
                <a:ext uri="{FF2B5EF4-FFF2-40B4-BE49-F238E27FC236}">
                  <a16:creationId xmlns:a16="http://schemas.microsoft.com/office/drawing/2014/main" id="{DB7E183C-1E78-4436-85ED-DAF6B7255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190" name="Line 40">
              <a:extLst>
                <a:ext uri="{FF2B5EF4-FFF2-40B4-BE49-F238E27FC236}">
                  <a16:creationId xmlns:a16="http://schemas.microsoft.com/office/drawing/2014/main" id="{57331A42-4426-4358-A244-62FD3B49C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191" name="Line 41">
              <a:extLst>
                <a:ext uri="{FF2B5EF4-FFF2-40B4-BE49-F238E27FC236}">
                  <a16:creationId xmlns:a16="http://schemas.microsoft.com/office/drawing/2014/main" id="{F1E8BD18-5815-4E59-8481-10CF10EE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192" name="Line 42">
              <a:extLst>
                <a:ext uri="{FF2B5EF4-FFF2-40B4-BE49-F238E27FC236}">
                  <a16:creationId xmlns:a16="http://schemas.microsoft.com/office/drawing/2014/main" id="{491E6334-1C5F-4189-B1C8-FA353641F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193" name="Line 43">
              <a:extLst>
                <a:ext uri="{FF2B5EF4-FFF2-40B4-BE49-F238E27FC236}">
                  <a16:creationId xmlns:a16="http://schemas.microsoft.com/office/drawing/2014/main" id="{50633063-2EFF-4998-B2B1-A239030C7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194" name="Line 44">
              <a:extLst>
                <a:ext uri="{FF2B5EF4-FFF2-40B4-BE49-F238E27FC236}">
                  <a16:creationId xmlns:a16="http://schemas.microsoft.com/office/drawing/2014/main" id="{08E2EE5F-CE10-42EF-AD62-CF046524B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195" name="Line 45">
              <a:extLst>
                <a:ext uri="{FF2B5EF4-FFF2-40B4-BE49-F238E27FC236}">
                  <a16:creationId xmlns:a16="http://schemas.microsoft.com/office/drawing/2014/main" id="{2C8EE886-472E-4C7E-AAE9-815FE8CAC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196" name="Text Box 46">
              <a:extLst>
                <a:ext uri="{FF2B5EF4-FFF2-40B4-BE49-F238E27FC236}">
                  <a16:creationId xmlns:a16="http://schemas.microsoft.com/office/drawing/2014/main" id="{4C6225A6-0EA7-41BE-83F9-AD04E633E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" y="3753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0-22</a:t>
              </a:r>
            </a:p>
          </p:txBody>
        </p:sp>
        <p:sp>
          <p:nvSpPr>
            <p:cNvPr id="49197" name="Text Box 47">
              <a:extLst>
                <a:ext uri="{FF2B5EF4-FFF2-40B4-BE49-F238E27FC236}">
                  <a16:creationId xmlns:a16="http://schemas.microsoft.com/office/drawing/2014/main" id="{AA2FEA4D-EECA-4829-8A16-5E1AAE883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744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22-31</a:t>
              </a:r>
            </a:p>
          </p:txBody>
        </p:sp>
        <p:sp>
          <p:nvSpPr>
            <p:cNvPr id="49198" name="Text Box 48">
              <a:extLst>
                <a:ext uri="{FF2B5EF4-FFF2-40B4-BE49-F238E27FC236}">
                  <a16:creationId xmlns:a16="http://schemas.microsoft.com/office/drawing/2014/main" id="{4AED3E10-64D1-41CC-B8F0-2EBD2614E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984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44-48</a:t>
              </a:r>
            </a:p>
          </p:txBody>
        </p:sp>
        <p:sp>
          <p:nvSpPr>
            <p:cNvPr id="49199" name="Text Box 49">
              <a:extLst>
                <a:ext uri="{FF2B5EF4-FFF2-40B4-BE49-F238E27FC236}">
                  <a16:creationId xmlns:a16="http://schemas.microsoft.com/office/drawing/2014/main" id="{1AAF567A-DC6D-4CFF-94E6-A5F2749BB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984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32-38</a:t>
              </a:r>
            </a:p>
          </p:txBody>
        </p:sp>
        <p:sp>
          <p:nvSpPr>
            <p:cNvPr id="49200" name="Text Box 50">
              <a:extLst>
                <a:ext uri="{FF2B5EF4-FFF2-40B4-BE49-F238E27FC236}">
                  <a16:creationId xmlns:a16="http://schemas.microsoft.com/office/drawing/2014/main" id="{4504DF2E-1852-4065-9420-BF3498DB4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840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38-44</a:t>
              </a:r>
            </a:p>
          </p:txBody>
        </p:sp>
        <p:sp>
          <p:nvSpPr>
            <p:cNvPr id="49201" name="Text Box 51">
              <a:extLst>
                <a:ext uri="{FF2B5EF4-FFF2-40B4-BE49-F238E27FC236}">
                  <a16:creationId xmlns:a16="http://schemas.microsoft.com/office/drawing/2014/main" id="{9C062720-CA06-43BF-B40A-67EEBDAC1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792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48-55</a:t>
              </a:r>
            </a:p>
          </p:txBody>
        </p:sp>
        <p:sp>
          <p:nvSpPr>
            <p:cNvPr id="49202" name="Text Box 52">
              <a:extLst>
                <a:ext uri="{FF2B5EF4-FFF2-40B4-BE49-F238E27FC236}">
                  <a16:creationId xmlns:a16="http://schemas.microsoft.com/office/drawing/2014/main" id="{63AB7A7A-FAA7-4AB7-B50D-8DFD4B36A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936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55-62</a:t>
              </a:r>
            </a:p>
          </p:txBody>
        </p:sp>
        <p:sp>
          <p:nvSpPr>
            <p:cNvPr id="49203" name="Text Box 53">
              <a:extLst>
                <a:ext uri="{FF2B5EF4-FFF2-40B4-BE49-F238E27FC236}">
                  <a16:creationId xmlns:a16="http://schemas.microsoft.com/office/drawing/2014/main" id="{BAD93A92-2574-48E2-B0B5-797CC9005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744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62-80</a:t>
              </a:r>
            </a:p>
          </p:txBody>
        </p:sp>
        <p:sp>
          <p:nvSpPr>
            <p:cNvPr id="49204" name="Text Box 54">
              <a:extLst>
                <a:ext uri="{FF2B5EF4-FFF2-40B4-BE49-F238E27FC236}">
                  <a16:creationId xmlns:a16="http://schemas.microsoft.com/office/drawing/2014/main" id="{0A41A43C-122C-487E-B94B-39310D52E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504"/>
              <a:ext cx="960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ahoma" panose="020B0604030504040204" pitchFamily="34" charset="0"/>
                </a:rPr>
                <a:t>Equi-depth binning:</a:t>
              </a:r>
            </a:p>
          </p:txBody>
        </p:sp>
        <p:sp>
          <p:nvSpPr>
            <p:cNvPr id="49205" name="Rectangle 55">
              <a:extLst>
                <a:ext uri="{FF2B5EF4-FFF2-40B4-BE49-F238E27FC236}">
                  <a16:creationId xmlns:a16="http://schemas.microsoft.com/office/drawing/2014/main" id="{CBD28024-9F0D-4538-B7B1-9F151C783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24"/>
              <a:ext cx="192" cy="720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9206" name="Rectangle 64">
              <a:extLst>
                <a:ext uri="{FF2B5EF4-FFF2-40B4-BE49-F238E27FC236}">
                  <a16:creationId xmlns:a16="http://schemas.microsoft.com/office/drawing/2014/main" id="{E87CF24F-162A-41CB-91B5-7068AF5A4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24"/>
              <a:ext cx="192" cy="720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9207" name="Rectangle 66">
              <a:extLst>
                <a:ext uri="{FF2B5EF4-FFF2-40B4-BE49-F238E27FC236}">
                  <a16:creationId xmlns:a16="http://schemas.microsoft.com/office/drawing/2014/main" id="{41B7B195-A6B2-4385-9366-66CEA3397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24"/>
              <a:ext cx="192" cy="720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9208" name="Rectangle 67">
              <a:extLst>
                <a:ext uri="{FF2B5EF4-FFF2-40B4-BE49-F238E27FC236}">
                  <a16:creationId xmlns:a16="http://schemas.microsoft.com/office/drawing/2014/main" id="{AA8DAB1D-A2F1-4EFC-B907-50FA81726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24"/>
              <a:ext cx="192" cy="720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9209" name="Rectangle 68">
              <a:extLst>
                <a:ext uri="{FF2B5EF4-FFF2-40B4-BE49-F238E27FC236}">
                  <a16:creationId xmlns:a16="http://schemas.microsoft.com/office/drawing/2014/main" id="{DD9DABDA-734D-4429-8359-FDD823523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192" cy="720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9210" name="Line 69">
              <a:extLst>
                <a:ext uri="{FF2B5EF4-FFF2-40B4-BE49-F238E27FC236}">
                  <a16:creationId xmlns:a16="http://schemas.microsoft.com/office/drawing/2014/main" id="{E240D773-38D8-4090-8998-147FCB4F2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211" name="Line 65">
              <a:extLst>
                <a:ext uri="{FF2B5EF4-FFF2-40B4-BE49-F238E27FC236}">
                  <a16:creationId xmlns:a16="http://schemas.microsoft.com/office/drawing/2014/main" id="{4A1E43F9-CD90-4A8F-BFE6-3B04E3467C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364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212" name="Rectangle 70">
              <a:extLst>
                <a:ext uri="{FF2B5EF4-FFF2-40B4-BE49-F238E27FC236}">
                  <a16:creationId xmlns:a16="http://schemas.microsoft.com/office/drawing/2014/main" id="{B7E1670E-50E2-4467-B0F9-1AF511164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24"/>
              <a:ext cx="192" cy="720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9213" name="Rectangle 71">
              <a:extLst>
                <a:ext uri="{FF2B5EF4-FFF2-40B4-BE49-F238E27FC236}">
                  <a16:creationId xmlns:a16="http://schemas.microsoft.com/office/drawing/2014/main" id="{ECBE90D8-4302-4862-95E4-A346D8AAC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024"/>
              <a:ext cx="192" cy="720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49214" name="Line 73">
              <a:extLst>
                <a:ext uri="{FF2B5EF4-FFF2-40B4-BE49-F238E27FC236}">
                  <a16:creationId xmlns:a16="http://schemas.microsoft.com/office/drawing/2014/main" id="{C77929C3-6814-4995-9EE5-8D3678649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id-ID"/>
            </a:p>
          </p:txBody>
        </p:sp>
        <p:sp>
          <p:nvSpPr>
            <p:cNvPr id="49215" name="Rectangle 74">
              <a:extLst>
                <a:ext uri="{FF2B5EF4-FFF2-40B4-BE49-F238E27FC236}">
                  <a16:creationId xmlns:a16="http://schemas.microsoft.com/office/drawing/2014/main" id="{A6513AA5-1EB7-4DB6-B365-35C5D0BBE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24"/>
              <a:ext cx="192" cy="720"/>
            </a:xfrm>
            <a:prstGeom prst="rect">
              <a:avLst/>
            </a:prstGeom>
            <a:solidFill>
              <a:srgbClr val="FF99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418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F5FBEB7F-F106-4A0B-87B5-DCA07349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06920AD-EF6F-437E-963F-85D00992E1B4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0179" name="Rectangle 1026">
            <a:extLst>
              <a:ext uri="{FF2B5EF4-FFF2-40B4-BE49-F238E27FC236}">
                <a16:creationId xmlns:a16="http://schemas.microsoft.com/office/drawing/2014/main" id="{EAB1B3B4-7C5C-45FE-9EBC-A6B1BB9B0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Data Reduction Strategies</a:t>
            </a:r>
            <a:endParaRPr lang="en-US" altLang="en-US"/>
          </a:p>
        </p:txBody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D3BDFAC1-0DED-49C9-8A3F-41477286E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5257800"/>
          </a:xfrm>
        </p:spPr>
        <p:txBody>
          <a:bodyPr/>
          <a:lstStyle/>
          <a:p>
            <a:pPr eaLnBrk="1" hangingPunct="1"/>
            <a:r>
              <a:rPr lang="en-US" altLang="en-US" sz="2000"/>
              <a:t>Why data reduction?</a:t>
            </a:r>
          </a:p>
          <a:p>
            <a:pPr lvl="1" eaLnBrk="1" hangingPunct="1"/>
            <a:r>
              <a:rPr lang="en-US" altLang="en-US" sz="2000"/>
              <a:t>A database/data warehouse may store terabytes of data</a:t>
            </a:r>
          </a:p>
          <a:p>
            <a:pPr lvl="1" eaLnBrk="1" hangingPunct="1"/>
            <a:r>
              <a:rPr lang="en-US" altLang="en-US" sz="2000"/>
              <a:t>Complex data analysis/mining may take a very long time to run on the complete data set</a:t>
            </a:r>
          </a:p>
          <a:p>
            <a:pPr eaLnBrk="1" hangingPunct="1"/>
            <a:r>
              <a:rPr lang="en-US" altLang="en-US" sz="2000"/>
              <a:t>The Curse of Dimensionality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Data reduction </a:t>
            </a:r>
          </a:p>
          <a:p>
            <a:pPr lvl="1" eaLnBrk="1" hangingPunct="1"/>
            <a:r>
              <a:rPr lang="en-US" altLang="en-US" sz="2000"/>
              <a:t>Obtain a reduced representation of the data set that is much smaller in volume but yet produce the same (or almost the same) analytical results</a:t>
            </a:r>
          </a:p>
        </p:txBody>
      </p:sp>
      <p:grpSp>
        <p:nvGrpSpPr>
          <p:cNvPr id="50181" name="Group 4">
            <a:extLst>
              <a:ext uri="{FF2B5EF4-FFF2-40B4-BE49-F238E27FC236}">
                <a16:creationId xmlns:a16="http://schemas.microsoft.com/office/drawing/2014/main" id="{6852E930-1DC3-4BED-AF96-6EDDA1C61563}"/>
              </a:ext>
            </a:extLst>
          </p:cNvPr>
          <p:cNvGrpSpPr>
            <a:grpSpLocks/>
          </p:cNvGrpSpPr>
          <p:nvPr/>
        </p:nvGrpSpPr>
        <p:grpSpPr bwMode="auto">
          <a:xfrm>
            <a:off x="2447925" y="3632200"/>
            <a:ext cx="1108075" cy="76200"/>
            <a:chOff x="838200" y="1981200"/>
            <a:chExt cx="1981200" cy="152400"/>
          </a:xfrm>
        </p:grpSpPr>
        <p:sp>
          <p:nvSpPr>
            <p:cNvPr id="50205" name="Line 3">
              <a:extLst>
                <a:ext uri="{FF2B5EF4-FFF2-40B4-BE49-F238E27FC236}">
                  <a16:creationId xmlns:a16="http://schemas.microsoft.com/office/drawing/2014/main" id="{756572DF-B0E6-46A1-93A8-2A640F988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2057400"/>
              <a:ext cx="1981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0206" name="Oval 8">
              <a:extLst>
                <a:ext uri="{FF2B5EF4-FFF2-40B4-BE49-F238E27FC236}">
                  <a16:creationId xmlns:a16="http://schemas.microsoft.com/office/drawing/2014/main" id="{13541C5C-66C4-4348-AA7B-7271095C5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500" y="19812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07" name="Oval 9">
              <a:extLst>
                <a:ext uri="{FF2B5EF4-FFF2-40B4-BE49-F238E27FC236}">
                  <a16:creationId xmlns:a16="http://schemas.microsoft.com/office/drawing/2014/main" id="{BAF57EA5-067E-41C9-B5D6-7CD7ED152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700" y="19812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08" name="Oval 10">
              <a:extLst>
                <a:ext uri="{FF2B5EF4-FFF2-40B4-BE49-F238E27FC236}">
                  <a16:creationId xmlns:a16="http://schemas.microsoft.com/office/drawing/2014/main" id="{D8A7C592-224B-4685-BFAD-4991E341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900" y="19812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09" name="Oval 11">
              <a:extLst>
                <a:ext uri="{FF2B5EF4-FFF2-40B4-BE49-F238E27FC236}">
                  <a16:creationId xmlns:a16="http://schemas.microsoft.com/office/drawing/2014/main" id="{FAB43E57-C318-4DA6-9339-297648583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100" y="19812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10" name="Oval 23">
              <a:extLst>
                <a:ext uri="{FF2B5EF4-FFF2-40B4-BE49-F238E27FC236}">
                  <a16:creationId xmlns:a16="http://schemas.microsoft.com/office/drawing/2014/main" id="{5EF95839-CF77-4580-9900-D4E9EDF5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" y="19812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11" name="Oval 24">
              <a:extLst>
                <a:ext uri="{FF2B5EF4-FFF2-40B4-BE49-F238E27FC236}">
                  <a16:creationId xmlns:a16="http://schemas.microsoft.com/office/drawing/2014/main" id="{291EC31B-EB3C-4BCB-AF90-77CEF5F95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300" y="19812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12" name="Oval 25">
              <a:extLst>
                <a:ext uri="{FF2B5EF4-FFF2-40B4-BE49-F238E27FC236}">
                  <a16:creationId xmlns:a16="http://schemas.microsoft.com/office/drawing/2014/main" id="{1F064D82-9837-4C68-A2DD-94F13AFF7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19812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13" name="Oval 26">
              <a:extLst>
                <a:ext uri="{FF2B5EF4-FFF2-40B4-BE49-F238E27FC236}">
                  <a16:creationId xmlns:a16="http://schemas.microsoft.com/office/drawing/2014/main" id="{2896E70A-0E78-4AD2-9C0B-DFE2D5503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700" y="19812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15" name="Text Box 30">
            <a:extLst>
              <a:ext uri="{FF2B5EF4-FFF2-40B4-BE49-F238E27FC236}">
                <a16:creationId xmlns:a16="http://schemas.microsoft.com/office/drawing/2014/main" id="{6C674A8C-D329-45F5-9E46-2F63E6C09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3951288"/>
            <a:ext cx="549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Verdana" panose="020B0604030504040204" pitchFamily="34" charset="0"/>
              </a:rPr>
              <a:t>1–D</a:t>
            </a:r>
          </a:p>
        </p:txBody>
      </p:sp>
      <p:grpSp>
        <p:nvGrpSpPr>
          <p:cNvPr id="50183" name="Group 15">
            <a:extLst>
              <a:ext uri="{FF2B5EF4-FFF2-40B4-BE49-F238E27FC236}">
                <a16:creationId xmlns:a16="http://schemas.microsoft.com/office/drawing/2014/main" id="{DE46F1A6-FEEA-4DE3-93E7-6EB01C38D7C9}"/>
              </a:ext>
            </a:extLst>
          </p:cNvPr>
          <p:cNvGrpSpPr>
            <a:grpSpLocks/>
          </p:cNvGrpSpPr>
          <p:nvPr/>
        </p:nvGrpSpPr>
        <p:grpSpPr bwMode="auto">
          <a:xfrm>
            <a:off x="4427538" y="3270250"/>
            <a:ext cx="947737" cy="947738"/>
            <a:chOff x="3276600" y="2057400"/>
            <a:chExt cx="1981200" cy="1981200"/>
          </a:xfrm>
        </p:grpSpPr>
        <p:sp>
          <p:nvSpPr>
            <p:cNvPr id="50196" name="Rectangle 7">
              <a:extLst>
                <a:ext uri="{FF2B5EF4-FFF2-40B4-BE49-F238E27FC236}">
                  <a16:creationId xmlns:a16="http://schemas.microsoft.com/office/drawing/2014/main" id="{BDBEFDCD-7F7A-4861-B115-A79026352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057400"/>
              <a:ext cx="1981200" cy="1981200"/>
            </a:xfrm>
            <a:prstGeom prst="rect">
              <a:avLst/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197" name="Oval 12">
              <a:extLst>
                <a:ext uri="{FF2B5EF4-FFF2-40B4-BE49-F238E27FC236}">
                  <a16:creationId xmlns:a16="http://schemas.microsoft.com/office/drawing/2014/main" id="{EB24A90E-8794-462A-A173-C3D1A0E61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24384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198" name="Oval 13">
              <a:extLst>
                <a:ext uri="{FF2B5EF4-FFF2-40B4-BE49-F238E27FC236}">
                  <a16:creationId xmlns:a16="http://schemas.microsoft.com/office/drawing/2014/main" id="{F1DAB968-2A42-4B4B-A37C-4859B20D7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24384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199" name="Oval 20">
              <a:extLst>
                <a:ext uri="{FF2B5EF4-FFF2-40B4-BE49-F238E27FC236}">
                  <a16:creationId xmlns:a16="http://schemas.microsoft.com/office/drawing/2014/main" id="{55E93579-D887-4E2B-848D-6129F022A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9718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00" name="Oval 21">
              <a:extLst>
                <a:ext uri="{FF2B5EF4-FFF2-40B4-BE49-F238E27FC236}">
                  <a16:creationId xmlns:a16="http://schemas.microsoft.com/office/drawing/2014/main" id="{B30152B7-FB55-4BC4-B4F4-56F1C9257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29718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01" name="Oval 22">
              <a:extLst>
                <a:ext uri="{FF2B5EF4-FFF2-40B4-BE49-F238E27FC236}">
                  <a16:creationId xmlns:a16="http://schemas.microsoft.com/office/drawing/2014/main" id="{6B8835C2-71A5-45CA-BBF6-8CE7663BF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24384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02" name="Oval 27">
              <a:extLst>
                <a:ext uri="{FF2B5EF4-FFF2-40B4-BE49-F238E27FC236}">
                  <a16:creationId xmlns:a16="http://schemas.microsoft.com/office/drawing/2014/main" id="{0D5E4803-C3BF-4EC8-AD9D-FDD2A3184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5052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03" name="Oval 28">
              <a:extLst>
                <a:ext uri="{FF2B5EF4-FFF2-40B4-BE49-F238E27FC236}">
                  <a16:creationId xmlns:a16="http://schemas.microsoft.com/office/drawing/2014/main" id="{C2F4870F-ECDC-4492-8AED-094306626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0" y="35052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204" name="Oval 29">
              <a:extLst>
                <a:ext uri="{FF2B5EF4-FFF2-40B4-BE49-F238E27FC236}">
                  <a16:creationId xmlns:a16="http://schemas.microsoft.com/office/drawing/2014/main" id="{C0DB9740-9EA4-41B1-A4C5-AE896E1D0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505200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26" name="Text Box 31">
            <a:extLst>
              <a:ext uri="{FF2B5EF4-FFF2-40B4-BE49-F238E27FC236}">
                <a16:creationId xmlns:a16="http://schemas.microsoft.com/office/drawing/2014/main" id="{B9223217-0782-4A04-8D5F-5151559E4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488" y="4259263"/>
            <a:ext cx="550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Verdana" panose="020B0604030504040204" pitchFamily="34" charset="0"/>
              </a:rPr>
              <a:t>2–D</a:t>
            </a:r>
          </a:p>
        </p:txBody>
      </p:sp>
      <p:grpSp>
        <p:nvGrpSpPr>
          <p:cNvPr id="50185" name="Group 26">
            <a:extLst>
              <a:ext uri="{FF2B5EF4-FFF2-40B4-BE49-F238E27FC236}">
                <a16:creationId xmlns:a16="http://schemas.microsoft.com/office/drawing/2014/main" id="{84B226A2-6DD5-4952-BF28-18B490124107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2984500"/>
            <a:ext cx="1143000" cy="1066800"/>
            <a:chOff x="5715000" y="3352800"/>
            <a:chExt cx="2667000" cy="2667000"/>
          </a:xfrm>
        </p:grpSpPr>
        <p:sp>
          <p:nvSpPr>
            <p:cNvPr id="50187" name="AutoShape 2">
              <a:extLst>
                <a:ext uri="{FF2B5EF4-FFF2-40B4-BE49-F238E27FC236}">
                  <a16:creationId xmlns:a16="http://schemas.microsoft.com/office/drawing/2014/main" id="{F9605D36-F399-48BC-844C-C310DBB6E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3352800"/>
              <a:ext cx="2667000" cy="2667000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28575">
              <a:solidFill>
                <a:schemeClr val="tx1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188" name="Oval 4">
              <a:extLst>
                <a:ext uri="{FF2B5EF4-FFF2-40B4-BE49-F238E27FC236}">
                  <a16:creationId xmlns:a16="http://schemas.microsoft.com/office/drawing/2014/main" id="{31C2C3D8-A531-47A0-8C1C-F7925B31B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876800"/>
              <a:ext cx="152400" cy="152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189" name="Oval 5">
              <a:extLst>
                <a:ext uri="{FF2B5EF4-FFF2-40B4-BE49-F238E27FC236}">
                  <a16:creationId xmlns:a16="http://schemas.microsoft.com/office/drawing/2014/main" id="{C42EA0AB-9A24-472F-9721-20B4B43DF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5437188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190" name="Oval 14">
              <a:extLst>
                <a:ext uri="{FF2B5EF4-FFF2-40B4-BE49-F238E27FC236}">
                  <a16:creationId xmlns:a16="http://schemas.microsoft.com/office/drawing/2014/main" id="{3D0F8395-C543-417F-B911-E936ABA2D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4876800"/>
              <a:ext cx="152400" cy="152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191" name="Oval 15">
              <a:extLst>
                <a:ext uri="{FF2B5EF4-FFF2-40B4-BE49-F238E27FC236}">
                  <a16:creationId xmlns:a16="http://schemas.microsoft.com/office/drawing/2014/main" id="{322BED30-7ACC-4733-BB8B-A4D021A0B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5513388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192" name="Oval 16">
              <a:extLst>
                <a:ext uri="{FF2B5EF4-FFF2-40B4-BE49-F238E27FC236}">
                  <a16:creationId xmlns:a16="http://schemas.microsoft.com/office/drawing/2014/main" id="{AAF56C4B-5B91-4146-8FC2-CFB2C14CC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3733800"/>
              <a:ext cx="152400" cy="152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193" name="Oval 17">
              <a:extLst>
                <a:ext uri="{FF2B5EF4-FFF2-40B4-BE49-F238E27FC236}">
                  <a16:creationId xmlns:a16="http://schemas.microsoft.com/office/drawing/2014/main" id="{00683607-C098-4750-8349-950495B9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370388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194" name="Oval 18">
              <a:extLst>
                <a:ext uri="{FF2B5EF4-FFF2-40B4-BE49-F238E27FC236}">
                  <a16:creationId xmlns:a16="http://schemas.microsoft.com/office/drawing/2014/main" id="{26EE530E-8DA2-4522-AE4B-104CE98EB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3733800"/>
              <a:ext cx="152400" cy="152400"/>
            </a:xfrm>
            <a:prstGeom prst="ellipse">
              <a:avLst/>
            </a:prstGeom>
            <a:solidFill>
              <a:srgbClr val="3333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50195" name="Oval 19">
              <a:extLst>
                <a:ext uri="{FF2B5EF4-FFF2-40B4-BE49-F238E27FC236}">
                  <a16:creationId xmlns:a16="http://schemas.microsoft.com/office/drawing/2014/main" id="{7D6B97D5-7B0B-4F47-BFE8-116869524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370388"/>
              <a:ext cx="152400" cy="152400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3333FF"/>
              </a:solidFill>
              <a:round/>
              <a:headEnd/>
              <a:tailEnd type="none" w="sm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7" name="Text Box 32">
            <a:extLst>
              <a:ext uri="{FF2B5EF4-FFF2-40B4-BE49-F238E27FC236}">
                <a16:creationId xmlns:a16="http://schemas.microsoft.com/office/drawing/2014/main" id="{4D2E29A9-E8D1-4AB8-9B35-2ECFF9689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188" y="4051300"/>
            <a:ext cx="550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Verdana" panose="020B0604030504040204" pitchFamily="34" charset="0"/>
              </a:rPr>
              <a:t>3–D</a:t>
            </a:r>
          </a:p>
        </p:txBody>
      </p:sp>
    </p:spTree>
    <p:extLst>
      <p:ext uri="{BB962C8B-B14F-4D97-AF65-F5344CB8AC3E}">
        <p14:creationId xmlns:p14="http://schemas.microsoft.com/office/powerpoint/2010/main" val="12619110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B738-9620-4BAD-9C24-C27EC540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</a:t>
            </a:r>
            <a:r>
              <a:rPr lang="en-US" dirty="0" err="1"/>
              <a:t>Diskusi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C27E-CA11-4EB8-BB15-2E70FE7F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626" y="1844824"/>
            <a:ext cx="9144000" cy="5616624"/>
          </a:xfrm>
        </p:spPr>
        <p:txBody>
          <a:bodyPr/>
          <a:lstStyle/>
          <a:p>
            <a:r>
              <a:rPr lang="en-US" sz="2400" dirty="0"/>
              <a:t>Outliers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deteksi</a:t>
            </a:r>
            <a:r>
              <a:rPr lang="en-US" sz="2400" dirty="0">
                <a:sym typeface="Wingdings" panose="05000000000000000000" pitchFamily="2" charset="2"/>
              </a:rPr>
              <a:t>?, </a:t>
            </a:r>
            <a:r>
              <a:rPr lang="en-US" sz="2400" dirty="0" err="1">
                <a:sym typeface="Wingdings" panose="05000000000000000000" pitchFamily="2" charset="2"/>
              </a:rPr>
              <a:t>Apa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sebaiknya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dilakukan</a:t>
            </a:r>
            <a:r>
              <a:rPr lang="en-US" sz="2400" dirty="0">
                <a:sym typeface="Wingdings" panose="05000000000000000000" pitchFamily="2" charset="2"/>
              </a:rPr>
              <a:t>? </a:t>
            </a:r>
            <a:r>
              <a:rPr lang="en-US" sz="2400" dirty="0" err="1">
                <a:sym typeface="Wingdings" panose="05000000000000000000" pitchFamily="2" charset="2"/>
              </a:rPr>
              <a:t>Mengapa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  <a:endParaRPr lang="en-US" sz="2400" dirty="0"/>
          </a:p>
          <a:p>
            <a:r>
              <a:rPr lang="en-US" sz="2400" dirty="0"/>
              <a:t>Noise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dirty="0" err="1">
                <a:sym typeface="Wingdings" panose="05000000000000000000" pitchFamily="2" charset="2"/>
              </a:rPr>
              <a:t>Apa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disebut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dengan</a:t>
            </a:r>
            <a:r>
              <a:rPr lang="en-US" sz="2400" dirty="0">
                <a:sym typeface="Wingdings" panose="05000000000000000000" pitchFamily="2" charset="2"/>
              </a:rPr>
              <a:t> noise? </a:t>
            </a:r>
            <a:r>
              <a:rPr lang="en-US" sz="2400" dirty="0" err="1">
                <a:sym typeface="Wingdings" panose="05000000000000000000" pitchFamily="2" charset="2"/>
              </a:rPr>
              <a:t>Deteksi</a:t>
            </a:r>
            <a:r>
              <a:rPr lang="en-US" sz="2400" dirty="0">
                <a:sym typeface="Wingdings" panose="05000000000000000000" pitchFamily="2" charset="2"/>
              </a:rPr>
              <a:t>? </a:t>
            </a:r>
            <a:r>
              <a:rPr lang="en-US" sz="2400" dirty="0" err="1">
                <a:sym typeface="Wingdings" panose="05000000000000000000" pitchFamily="2" charset="2"/>
              </a:rPr>
              <a:t>Apa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harus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dilakukan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</a:p>
          <a:p>
            <a:r>
              <a:rPr lang="en-US" sz="2400" dirty="0">
                <a:sym typeface="Wingdings" panose="05000000000000000000" pitchFamily="2" charset="2"/>
              </a:rPr>
              <a:t>Dimension reduction. </a:t>
            </a:r>
            <a:r>
              <a:rPr lang="en-US" sz="2400" dirty="0" err="1">
                <a:sym typeface="Wingdings" panose="05000000000000000000" pitchFamily="2" charset="2"/>
              </a:rPr>
              <a:t>Mengapa</a:t>
            </a:r>
            <a:r>
              <a:rPr lang="en-US" sz="2400" dirty="0">
                <a:sym typeface="Wingdings" panose="05000000000000000000" pitchFamily="2" charset="2"/>
              </a:rPr>
              <a:t>? </a:t>
            </a:r>
            <a:r>
              <a:rPr lang="en-US" sz="2400" dirty="0" err="1">
                <a:sym typeface="Wingdings" panose="05000000000000000000" pitchFamily="2" charset="2"/>
              </a:rPr>
              <a:t>Bagaimana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caranya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Transformasi</a:t>
            </a:r>
            <a:r>
              <a:rPr lang="en-US" sz="2400" dirty="0">
                <a:sym typeface="Wingdings" panose="05000000000000000000" pitchFamily="2" charset="2"/>
              </a:rPr>
              <a:t> data. </a:t>
            </a:r>
            <a:r>
              <a:rPr lang="en-US" sz="2400" dirty="0" err="1">
                <a:sym typeface="Wingdings" panose="05000000000000000000" pitchFamily="2" charset="2"/>
              </a:rPr>
              <a:t>Mengapa</a:t>
            </a:r>
            <a:r>
              <a:rPr lang="en-US" sz="2400" dirty="0">
                <a:sym typeface="Wingdings" panose="05000000000000000000" pitchFamily="2" charset="2"/>
              </a:rPr>
              <a:t>? </a:t>
            </a:r>
            <a:r>
              <a:rPr lang="en-US" sz="2400" dirty="0" err="1">
                <a:sym typeface="Wingdings" panose="05000000000000000000" pitchFamily="2" charset="2"/>
              </a:rPr>
              <a:t>Fungsi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Apa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</a:p>
          <a:p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duplikasi</a:t>
            </a:r>
            <a:r>
              <a:rPr lang="en-US" sz="2400" dirty="0">
                <a:sym typeface="Wingdings" panose="05000000000000000000" pitchFamily="2" charset="2"/>
              </a:rPr>
              <a:t> (row/column). </a:t>
            </a:r>
            <a:r>
              <a:rPr lang="en-US" sz="2400" dirty="0" err="1">
                <a:sym typeface="Wingdings" panose="05000000000000000000" pitchFamily="2" charset="2"/>
              </a:rPr>
              <a:t>Apa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harus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dilakukan</a:t>
            </a:r>
            <a:r>
              <a:rPr lang="en-US" sz="2400" dirty="0">
                <a:sym typeface="Wingdings" panose="05000000000000000000" pitchFamily="2" charset="2"/>
              </a:rPr>
              <a:t>? </a:t>
            </a:r>
            <a:r>
              <a:rPr lang="en-US" sz="2400" dirty="0" err="1">
                <a:sym typeface="Wingdings" panose="05000000000000000000" pitchFamily="2" charset="2"/>
              </a:rPr>
              <a:t>Mengapa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</a:p>
          <a:p>
            <a:r>
              <a:rPr lang="en-US" sz="2400" dirty="0" err="1">
                <a:sym typeface="Wingdings" panose="05000000000000000000" pitchFamily="2" charset="2"/>
              </a:rPr>
              <a:t>Variabel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berkorelasi</a:t>
            </a:r>
            <a:r>
              <a:rPr lang="en-US" sz="2400" dirty="0">
                <a:sym typeface="Wingdings" panose="05000000000000000000" pitchFamily="2" charset="2"/>
              </a:rPr>
              <a:t>. </a:t>
            </a:r>
            <a:r>
              <a:rPr lang="en-US" sz="2400" dirty="0" err="1">
                <a:sym typeface="Wingdings" panose="05000000000000000000" pitchFamily="2" charset="2"/>
              </a:rPr>
              <a:t>Apa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sebaiknya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dilakukan</a:t>
            </a:r>
            <a:r>
              <a:rPr lang="en-US" sz="2400" dirty="0">
                <a:sym typeface="Wingdings" panose="05000000000000000000" pitchFamily="2" charset="2"/>
              </a:rPr>
              <a:t>? </a:t>
            </a:r>
            <a:r>
              <a:rPr lang="en-US" sz="2400" dirty="0" err="1">
                <a:sym typeface="Wingdings" panose="05000000000000000000" pitchFamily="2" charset="2"/>
              </a:rPr>
              <a:t>Mengapa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</a:p>
          <a:p>
            <a:r>
              <a:rPr lang="en-US" sz="2400" dirty="0">
                <a:sym typeface="Wingdings" panose="05000000000000000000" pitchFamily="2" charset="2"/>
              </a:rPr>
              <a:t>Missing Data. </a:t>
            </a:r>
            <a:r>
              <a:rPr lang="en-US" sz="2400" dirty="0" err="1">
                <a:sym typeface="Wingdings" panose="05000000000000000000" pitchFamily="2" charset="2"/>
              </a:rPr>
              <a:t>Apa</a:t>
            </a:r>
            <a:r>
              <a:rPr lang="en-US" sz="2400" dirty="0">
                <a:sym typeface="Wingdings" panose="05000000000000000000" pitchFamily="2" charset="2"/>
              </a:rPr>
              <a:t> yang </a:t>
            </a:r>
            <a:r>
              <a:rPr lang="en-US" sz="2400" dirty="0" err="1">
                <a:sym typeface="Wingdings" panose="05000000000000000000" pitchFamily="2" charset="2"/>
              </a:rPr>
              <a:t>sebaiknya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dilakukan</a:t>
            </a:r>
            <a:r>
              <a:rPr lang="en-US" sz="2400" dirty="0">
                <a:sym typeface="Wingdings" panose="05000000000000000000" pitchFamily="2" charset="2"/>
              </a:rPr>
              <a:t>? </a:t>
            </a:r>
            <a:r>
              <a:rPr lang="en-US" sz="2400" dirty="0" err="1">
                <a:sym typeface="Wingdings" panose="05000000000000000000" pitchFamily="2" charset="2"/>
              </a:rPr>
              <a:t>Mengapa</a:t>
            </a:r>
            <a:r>
              <a:rPr lang="en-US" sz="2400" dirty="0">
                <a:sym typeface="Wingdings" panose="05000000000000000000" pitchFamily="2" charset="2"/>
              </a:rPr>
              <a:t>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98881696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4C1E3D5-E190-40A4-BFCE-AE3CD3D8A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7086600" cy="838200"/>
          </a:xfrm>
        </p:spPr>
        <p:txBody>
          <a:bodyPr/>
          <a:lstStyle/>
          <a:p>
            <a:pPr eaLnBrk="1" hangingPunct="1"/>
            <a:r>
              <a:rPr lang="en-US" altLang="en-US"/>
              <a:t>Dimensionality Reduction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7DC0BA0-9317-4A70-B816-BF293D04F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92263"/>
            <a:ext cx="8610600" cy="5010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Feature selection (i.e., attribute subset selection):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Select a minimum set of attributes  </a:t>
            </a:r>
            <a:r>
              <a:rPr lang="en-US" altLang="en-US">
                <a:sym typeface="Symbol" panose="05050102010706020507" pitchFamily="18" charset="2"/>
              </a:rPr>
              <a:t>such that the probability distribution of different classes given the values for those attributes is as close as possible to the original distribution given the values of all features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ym typeface="Symbol" panose="05050102010706020507" pitchFamily="18" charset="2"/>
              </a:rPr>
              <a:t>Reduction in size and easier to understand.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>
                <a:sym typeface="Symbol" panose="05050102010706020507" pitchFamily="18" charset="2"/>
              </a:rPr>
              <a:t>A number of heuristic methods (due to exponential number of choices):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ym typeface="Symbol" panose="05050102010706020507" pitchFamily="18" charset="2"/>
              </a:rPr>
              <a:t>decision-tree induction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8B8C490-EC75-4C6E-9979-65B83BDC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6F5352-24EB-4578-93DD-56B95A05D434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40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47176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86B96719-F6D4-42C5-8B80-8759E71C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5E88A3-6132-4B4E-BBF5-DD3BE2C84D5E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41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7A2643C0-F8B9-4A10-A804-1A6A20211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423863"/>
            <a:ext cx="7696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</a:rPr>
              <a:t>Example of Decision Tree Induction</a:t>
            </a:r>
          </a:p>
        </p:txBody>
      </p:sp>
      <p:sp>
        <p:nvSpPr>
          <p:cNvPr id="119811" name="Text Box 3">
            <a:extLst>
              <a:ext uri="{FF2B5EF4-FFF2-40B4-BE49-F238E27FC236}">
                <a16:creationId xmlns:a16="http://schemas.microsoft.com/office/drawing/2014/main" id="{772D2A25-3920-43D8-9096-8D31B18F6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665288"/>
            <a:ext cx="3476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Initial attribute set: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{A1, A2, A3, A4, A5, A6}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1F3D39AC-5871-4A62-B993-380D8567A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2598738"/>
            <a:ext cx="865187" cy="519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9813" name="Text Box 5">
            <a:extLst>
              <a:ext uri="{FF2B5EF4-FFF2-40B4-BE49-F238E27FC236}">
                <a16:creationId xmlns:a16="http://schemas.microsoft.com/office/drawing/2014/main" id="{8B0DD25A-F257-447D-87A4-7583E6886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988" y="2619375"/>
            <a:ext cx="88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A4 ?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D8C097DA-4D4F-43A2-A75B-AC71D09A3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3616325"/>
            <a:ext cx="777875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EFCB5010-0673-4687-BD5D-C874EEF16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3551238"/>
            <a:ext cx="808037" cy="547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9816" name="Text Box 8">
            <a:extLst>
              <a:ext uri="{FF2B5EF4-FFF2-40B4-BE49-F238E27FC236}">
                <a16:creationId xmlns:a16="http://schemas.microsoft.com/office/drawing/2014/main" id="{AD1F51C1-A057-484B-97FE-DBCA81987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25" y="3643313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A1?</a:t>
            </a:r>
          </a:p>
        </p:txBody>
      </p:sp>
      <p:sp>
        <p:nvSpPr>
          <p:cNvPr id="119817" name="Text Box 9">
            <a:extLst>
              <a:ext uri="{FF2B5EF4-FFF2-40B4-BE49-F238E27FC236}">
                <a16:creationId xmlns:a16="http://schemas.microsoft.com/office/drawing/2014/main" id="{FCCCB418-70B9-495E-B044-CF625A10E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3614738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A6?</a:t>
            </a:r>
          </a:p>
        </p:txBody>
      </p:sp>
      <p:sp>
        <p:nvSpPr>
          <p:cNvPr id="119818" name="Oval 10">
            <a:extLst>
              <a:ext uri="{FF2B5EF4-FFF2-40B4-BE49-F238E27FC236}">
                <a16:creationId xmlns:a16="http://schemas.microsoft.com/office/drawing/2014/main" id="{F34A82DF-7A16-4E12-8B6C-1217520B3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4935538"/>
            <a:ext cx="1139825" cy="6064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9819" name="Text Box 11">
            <a:extLst>
              <a:ext uri="{FF2B5EF4-FFF2-40B4-BE49-F238E27FC236}">
                <a16:creationId xmlns:a16="http://schemas.microsoft.com/office/drawing/2014/main" id="{EDCA0BDE-4736-47E0-B9D5-FF71B037B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5030788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 1</a:t>
            </a:r>
          </a:p>
        </p:txBody>
      </p:sp>
      <p:sp>
        <p:nvSpPr>
          <p:cNvPr id="119820" name="Rectangle 12">
            <a:extLst>
              <a:ext uri="{FF2B5EF4-FFF2-40B4-BE49-F238E27FC236}">
                <a16:creationId xmlns:a16="http://schemas.microsoft.com/office/drawing/2014/main" id="{4CBA4BD2-55D8-46C4-ACC7-EA495EECD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4983163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 2</a:t>
            </a:r>
          </a:p>
        </p:txBody>
      </p:sp>
      <p:sp>
        <p:nvSpPr>
          <p:cNvPr id="119821" name="Rectangle 13">
            <a:extLst>
              <a:ext uri="{FF2B5EF4-FFF2-40B4-BE49-F238E27FC236}">
                <a16:creationId xmlns:a16="http://schemas.microsoft.com/office/drawing/2014/main" id="{E6B497F5-DB16-4CEE-84D6-688AF5B61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5024438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 1</a:t>
            </a:r>
          </a:p>
        </p:txBody>
      </p:sp>
      <p:sp>
        <p:nvSpPr>
          <p:cNvPr id="119822" name="Rectangle 14">
            <a:extLst>
              <a:ext uri="{FF2B5EF4-FFF2-40B4-BE49-F238E27FC236}">
                <a16:creationId xmlns:a16="http://schemas.microsoft.com/office/drawing/2014/main" id="{E7EE27D1-FA5B-4AEA-A4DC-F146B932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954588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Class 2</a:t>
            </a:r>
          </a:p>
        </p:txBody>
      </p:sp>
      <p:sp>
        <p:nvSpPr>
          <p:cNvPr id="119823" name="Oval 15">
            <a:extLst>
              <a:ext uri="{FF2B5EF4-FFF2-40B4-BE49-F238E27FC236}">
                <a16:creationId xmlns:a16="http://schemas.microsoft.com/office/drawing/2014/main" id="{E94FC46C-BF28-48CB-8331-C331C0E08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4929188"/>
            <a:ext cx="1139825" cy="60642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9824" name="Oval 16">
            <a:extLst>
              <a:ext uri="{FF2B5EF4-FFF2-40B4-BE49-F238E27FC236}">
                <a16:creationId xmlns:a16="http://schemas.microsoft.com/office/drawing/2014/main" id="{87B805E1-E3A8-4B32-B08C-848D6E9A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943475"/>
            <a:ext cx="1139825" cy="606425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9825" name="Oval 17">
            <a:extLst>
              <a:ext uri="{FF2B5EF4-FFF2-40B4-BE49-F238E27FC236}">
                <a16:creationId xmlns:a16="http://schemas.microsoft.com/office/drawing/2014/main" id="{EC1596D8-2B8A-4B99-A52C-228C30B9F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25" y="4899025"/>
            <a:ext cx="1139825" cy="606425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119826" name="Line 18">
            <a:extLst>
              <a:ext uri="{FF2B5EF4-FFF2-40B4-BE49-F238E27FC236}">
                <a16:creationId xmlns:a16="http://schemas.microsoft.com/office/drawing/2014/main" id="{035F3CE9-A1D7-406C-A3F1-C6EF10FA92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3132138"/>
            <a:ext cx="1414462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827" name="Line 19">
            <a:extLst>
              <a:ext uri="{FF2B5EF4-FFF2-40B4-BE49-F238E27FC236}">
                <a16:creationId xmlns:a16="http://schemas.microsoft.com/office/drawing/2014/main" id="{EF4A5358-5A01-4994-BAFF-4D77C2100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963" y="3132138"/>
            <a:ext cx="13557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828" name="Line 20">
            <a:extLst>
              <a:ext uri="{FF2B5EF4-FFF2-40B4-BE49-F238E27FC236}">
                <a16:creationId xmlns:a16="http://schemas.microsoft.com/office/drawing/2014/main" id="{14CA9427-428C-400B-8379-C34D98FF15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0888" y="4141788"/>
            <a:ext cx="808037" cy="779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829" name="Line 21">
            <a:extLst>
              <a:ext uri="{FF2B5EF4-FFF2-40B4-BE49-F238E27FC236}">
                <a16:creationId xmlns:a16="http://schemas.microsoft.com/office/drawing/2014/main" id="{F7893B9A-19F3-41C2-BF30-F1903128E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4141788"/>
            <a:ext cx="763588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830" name="Line 22">
            <a:extLst>
              <a:ext uri="{FF2B5EF4-FFF2-40B4-BE49-F238E27FC236}">
                <a16:creationId xmlns:a16="http://schemas.microsoft.com/office/drawing/2014/main" id="{B1F26E45-C804-4B90-98B8-2565650A46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0013" y="4113213"/>
            <a:ext cx="504825" cy="836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119831" name="Line 23">
            <a:extLst>
              <a:ext uri="{FF2B5EF4-FFF2-40B4-BE49-F238E27FC236}">
                <a16:creationId xmlns:a16="http://schemas.microsoft.com/office/drawing/2014/main" id="{CB258FE2-29AA-4F50-BFED-A92096310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098925"/>
            <a:ext cx="808038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52249" name="Text Box 24">
            <a:extLst>
              <a:ext uri="{FF2B5EF4-FFF2-40B4-BE49-F238E27FC236}">
                <a16:creationId xmlns:a16="http://schemas.microsoft.com/office/drawing/2014/main" id="{D8AFD31F-108A-43E3-8F8D-D0A73A8F1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5678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DD190AB1-A1A2-4456-9060-AEAC287CC35D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5810250"/>
            <a:ext cx="652462" cy="366713"/>
            <a:chOff x="491" y="3660"/>
            <a:chExt cx="411" cy="231"/>
          </a:xfrm>
        </p:grpSpPr>
        <p:sp>
          <p:nvSpPr>
            <p:cNvPr id="52252" name="Line 26">
              <a:extLst>
                <a:ext uri="{FF2B5EF4-FFF2-40B4-BE49-F238E27FC236}">
                  <a16:creationId xmlns:a16="http://schemas.microsoft.com/office/drawing/2014/main" id="{07CCC348-536B-44C3-8FD3-2826C06AB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" y="377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52253" name="Text Box 27">
              <a:extLst>
                <a:ext uri="{FF2B5EF4-FFF2-40B4-BE49-F238E27FC236}">
                  <a16:creationId xmlns:a16="http://schemas.microsoft.com/office/drawing/2014/main" id="{646B53D8-2B29-4D5B-9F0C-FF82FA4F2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" y="3660"/>
              <a:ext cx="1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&gt;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9836" name="Text Box 28">
            <a:extLst>
              <a:ext uri="{FF2B5EF4-FFF2-40B4-BE49-F238E27FC236}">
                <a16:creationId xmlns:a16="http://schemas.microsoft.com/office/drawing/2014/main" id="{0CA2343A-CC57-45E0-B7BF-0C90D4B68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5737225"/>
            <a:ext cx="470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Reduced attribute set:  {A1, A4, A6}</a:t>
            </a:r>
          </a:p>
        </p:txBody>
      </p:sp>
    </p:spTree>
    <p:extLst>
      <p:ext uri="{BB962C8B-B14F-4D97-AF65-F5344CB8AC3E}">
        <p14:creationId xmlns:p14="http://schemas.microsoft.com/office/powerpoint/2010/main" val="292701364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/>
      <p:bldP spid="119812" grpId="0" animBg="1"/>
      <p:bldP spid="119813" grpId="0"/>
      <p:bldP spid="119814" grpId="0" animBg="1"/>
      <p:bldP spid="119815" grpId="0" animBg="1"/>
      <p:bldP spid="119816" grpId="0"/>
      <p:bldP spid="119817" grpId="0"/>
      <p:bldP spid="119818" grpId="0" animBg="1"/>
      <p:bldP spid="119819" grpId="0"/>
      <p:bldP spid="119820" grpId="0"/>
      <p:bldP spid="119821" grpId="0"/>
      <p:bldP spid="119822" grpId="0"/>
      <p:bldP spid="119823" grpId="0" animBg="1"/>
      <p:bldP spid="119824" grpId="0" animBg="1"/>
      <p:bldP spid="119825" grpId="0" animBg="1"/>
      <p:bldP spid="11983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A18A9F7-1472-4A68-B28E-628A09700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391400" cy="838200"/>
          </a:xfrm>
        </p:spPr>
        <p:txBody>
          <a:bodyPr/>
          <a:lstStyle/>
          <a:p>
            <a:r>
              <a:rPr lang="en-US" altLang="en-US"/>
              <a:t>Histograms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AA1CEE96-4004-4A97-B4CB-E06A75885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3962400" cy="47053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/>
              <a:t>A popular data reduction technique</a:t>
            </a:r>
          </a:p>
          <a:p>
            <a:r>
              <a:rPr lang="en-US" altLang="en-US" sz="2400"/>
              <a:t>Divide data into buckets and store average (sum) for each bucket</a:t>
            </a:r>
          </a:p>
          <a:p>
            <a:r>
              <a:rPr lang="en-US" altLang="en-US" sz="2400"/>
              <a:t>Can be constructed optimally in one dimension using dynamic programming</a:t>
            </a:r>
          </a:p>
          <a:p>
            <a:r>
              <a:rPr lang="en-US" altLang="en-US" sz="2400"/>
              <a:t>Related to quantization problems.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48040D53-C565-49D2-AF48-DACCF5F91F92}"/>
              </a:ext>
            </a:extLst>
          </p:cNvPr>
          <p:cNvGraphicFramePr>
            <a:graphicFrameLocks/>
          </p:cNvGraphicFramePr>
          <p:nvPr/>
        </p:nvGraphicFramePr>
        <p:xfrm>
          <a:off x="3886200" y="14478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11872844" imgH="5771942" progId="MSGraph.Chart.8">
                  <p:embed followColorScheme="full"/>
                </p:oleObj>
              </mc:Choice>
              <mc:Fallback>
                <p:oleObj name="Chart" r:id="rId2" imgW="11872844" imgH="5771942" progId="MSGraph.Chart.8">
                  <p:embed followColorScheme="full"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48040D53-C565-49D2-AF48-DACCF5F91F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6308168"/>
      </p:ext>
    </p:extLst>
  </p:cSld>
  <p:clrMapOvr>
    <a:masterClrMapping/>
  </p:clrMapOvr>
  <p:transition>
    <p:checke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4">
            <a:extLst>
              <a:ext uri="{FF2B5EF4-FFF2-40B4-BE49-F238E27FC236}">
                <a16:creationId xmlns:a16="http://schemas.microsoft.com/office/drawing/2014/main" id="{D928C022-ACF9-4C4B-AC79-6D21DE3B7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/>
              <a:t>Data Pre-processing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61C6094-DF18-4595-A4B1-778001ACD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824288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AU" dirty="0"/>
              <a:t>Data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EB9EF-5D36-4BFD-8494-57FF4F6A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88ACAF-DC79-43D2-A729-A80DEAD4E3F5}" type="slidenum">
              <a:rPr lang="en-US" altLang="id-ID" sz="1200">
                <a:solidFill>
                  <a:srgbClr val="898989"/>
                </a:solidFill>
              </a:rPr>
              <a:pPr/>
              <a:t>43</a:t>
            </a:fld>
            <a:endParaRPr lang="en-US" altLang="id-ID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3534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1211A62-BDCD-46B1-A7B5-CDEDB5C24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819650" cy="1143000"/>
          </a:xfrm>
          <a:noFill/>
        </p:spPr>
        <p:txBody>
          <a:bodyPr/>
          <a:lstStyle/>
          <a:p>
            <a:pPr eaLnBrk="1" hangingPunct="1"/>
            <a:r>
              <a:rPr lang="en-AU" altLang="en-US"/>
              <a:t>Data Distribution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0E9135DA-DAA0-4805-93E0-8C8465E88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Fitting the right-size </a:t>
            </a:r>
          </a:p>
          <a:p>
            <a:pPr eaLnBrk="1" hangingPunct="1">
              <a:buFontTx/>
              <a:buNone/>
            </a:pPr>
            <a:r>
              <a:rPr lang="en-AU" altLang="en-US"/>
              <a:t>   data to model</a:t>
            </a:r>
          </a:p>
        </p:txBody>
      </p:sp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A31A5115-9FF9-4500-8A7B-83DD54CF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49BA5F-C979-4A38-8A0A-174563BC1F54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44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1291EDD2-620C-4D34-AC56-C596719B7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1074738"/>
            <a:ext cx="4060825" cy="5707062"/>
          </a:xfrm>
          <a:prstGeom prst="rect">
            <a:avLst/>
          </a:prstGeom>
          <a:solidFill>
            <a:srgbClr val="EFEF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83973" name="Freeform 5">
            <a:extLst>
              <a:ext uri="{FF2B5EF4-FFF2-40B4-BE49-F238E27FC236}">
                <a16:creationId xmlns:a16="http://schemas.microsoft.com/office/drawing/2014/main" id="{EC4B8825-EFC7-446E-9330-885D4D8EE7BA}"/>
              </a:ext>
            </a:extLst>
          </p:cNvPr>
          <p:cNvSpPr>
            <a:spLocks/>
          </p:cNvSpPr>
          <p:nvPr/>
        </p:nvSpPr>
        <p:spPr bwMode="auto">
          <a:xfrm>
            <a:off x="5053013" y="5568950"/>
            <a:ext cx="457200" cy="1212850"/>
          </a:xfrm>
          <a:custGeom>
            <a:avLst/>
            <a:gdLst>
              <a:gd name="T0" fmla="*/ 0 w 288"/>
              <a:gd name="T1" fmla="*/ 0 h 764"/>
              <a:gd name="T2" fmla="*/ 0 w 288"/>
              <a:gd name="T3" fmla="*/ 2147483647 h 764"/>
              <a:gd name="T4" fmla="*/ 2147483647 w 288"/>
              <a:gd name="T5" fmla="*/ 2147483647 h 764"/>
              <a:gd name="T6" fmla="*/ 2147483647 w 288"/>
              <a:gd name="T7" fmla="*/ 2147483647 h 764"/>
              <a:gd name="T8" fmla="*/ 0 w 288"/>
              <a:gd name="T9" fmla="*/ 0 h 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764"/>
              <a:gd name="T17" fmla="*/ 288 w 288"/>
              <a:gd name="T18" fmla="*/ 764 h 7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764">
                <a:moveTo>
                  <a:pt x="0" y="0"/>
                </a:moveTo>
                <a:lnTo>
                  <a:pt x="0" y="764"/>
                </a:lnTo>
                <a:lnTo>
                  <a:pt x="77" y="764"/>
                </a:lnTo>
                <a:lnTo>
                  <a:pt x="288" y="141"/>
                </a:lnTo>
                <a:lnTo>
                  <a:pt x="0" y="0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74" name="Freeform 6">
            <a:extLst>
              <a:ext uri="{FF2B5EF4-FFF2-40B4-BE49-F238E27FC236}">
                <a16:creationId xmlns:a16="http://schemas.microsoft.com/office/drawing/2014/main" id="{25748CC7-B5CA-4042-A9A6-CD06EF2C1EB0}"/>
              </a:ext>
            </a:extLst>
          </p:cNvPr>
          <p:cNvSpPr>
            <a:spLocks/>
          </p:cNvSpPr>
          <p:nvPr/>
        </p:nvSpPr>
        <p:spPr bwMode="auto">
          <a:xfrm>
            <a:off x="6775450" y="5408613"/>
            <a:ext cx="185738" cy="153987"/>
          </a:xfrm>
          <a:custGeom>
            <a:avLst/>
            <a:gdLst>
              <a:gd name="T0" fmla="*/ 2147483647 w 117"/>
              <a:gd name="T1" fmla="*/ 0 h 97"/>
              <a:gd name="T2" fmla="*/ 2147483647 w 117"/>
              <a:gd name="T3" fmla="*/ 2147483647 h 97"/>
              <a:gd name="T4" fmla="*/ 2147483647 w 117"/>
              <a:gd name="T5" fmla="*/ 2147483647 h 97"/>
              <a:gd name="T6" fmla="*/ 0 w 117"/>
              <a:gd name="T7" fmla="*/ 2147483647 h 97"/>
              <a:gd name="T8" fmla="*/ 2147483647 w 117"/>
              <a:gd name="T9" fmla="*/ 2147483647 h 97"/>
              <a:gd name="T10" fmla="*/ 2147483647 w 117"/>
              <a:gd name="T11" fmla="*/ 2147483647 h 97"/>
              <a:gd name="T12" fmla="*/ 2147483647 w 117"/>
              <a:gd name="T13" fmla="*/ 0 h 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7"/>
              <a:gd name="T22" fmla="*/ 0 h 97"/>
              <a:gd name="T23" fmla="*/ 117 w 117"/>
              <a:gd name="T24" fmla="*/ 97 h 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7" h="97">
                <a:moveTo>
                  <a:pt x="67" y="0"/>
                </a:moveTo>
                <a:lnTo>
                  <a:pt x="38" y="12"/>
                </a:lnTo>
                <a:lnTo>
                  <a:pt x="4" y="65"/>
                </a:lnTo>
                <a:lnTo>
                  <a:pt x="0" y="97"/>
                </a:lnTo>
                <a:lnTo>
                  <a:pt x="102" y="87"/>
                </a:lnTo>
                <a:lnTo>
                  <a:pt x="117" y="16"/>
                </a:lnTo>
                <a:lnTo>
                  <a:pt x="67" y="0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75" name="Freeform 7">
            <a:extLst>
              <a:ext uri="{FF2B5EF4-FFF2-40B4-BE49-F238E27FC236}">
                <a16:creationId xmlns:a16="http://schemas.microsoft.com/office/drawing/2014/main" id="{022421DD-B538-49B7-BDA3-2879B3919E59}"/>
              </a:ext>
            </a:extLst>
          </p:cNvPr>
          <p:cNvSpPr>
            <a:spLocks/>
          </p:cNvSpPr>
          <p:nvPr/>
        </p:nvSpPr>
        <p:spPr bwMode="auto">
          <a:xfrm>
            <a:off x="7812088" y="5564188"/>
            <a:ext cx="180975" cy="133350"/>
          </a:xfrm>
          <a:custGeom>
            <a:avLst/>
            <a:gdLst>
              <a:gd name="T0" fmla="*/ 2147483647 w 114"/>
              <a:gd name="T1" fmla="*/ 2147483647 h 84"/>
              <a:gd name="T2" fmla="*/ 2147483647 w 114"/>
              <a:gd name="T3" fmla="*/ 2147483647 h 84"/>
              <a:gd name="T4" fmla="*/ 2147483647 w 114"/>
              <a:gd name="T5" fmla="*/ 2147483647 h 84"/>
              <a:gd name="T6" fmla="*/ 0 w 114"/>
              <a:gd name="T7" fmla="*/ 2147483647 h 84"/>
              <a:gd name="T8" fmla="*/ 2147483647 w 114"/>
              <a:gd name="T9" fmla="*/ 0 h 84"/>
              <a:gd name="T10" fmla="*/ 2147483647 w 114"/>
              <a:gd name="T11" fmla="*/ 2147483647 h 8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4"/>
              <a:gd name="T19" fmla="*/ 0 h 84"/>
              <a:gd name="T20" fmla="*/ 114 w 114"/>
              <a:gd name="T21" fmla="*/ 84 h 8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4" h="84">
                <a:moveTo>
                  <a:pt x="114" y="27"/>
                </a:moveTo>
                <a:lnTo>
                  <a:pt x="111" y="76"/>
                </a:lnTo>
                <a:lnTo>
                  <a:pt x="85" y="84"/>
                </a:lnTo>
                <a:lnTo>
                  <a:pt x="0" y="68"/>
                </a:lnTo>
                <a:lnTo>
                  <a:pt x="24" y="0"/>
                </a:lnTo>
                <a:lnTo>
                  <a:pt x="114" y="27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76" name="Freeform 8">
            <a:extLst>
              <a:ext uri="{FF2B5EF4-FFF2-40B4-BE49-F238E27FC236}">
                <a16:creationId xmlns:a16="http://schemas.microsoft.com/office/drawing/2014/main" id="{CF7B8A36-6D72-4C09-AB8B-84BB84359D60}"/>
              </a:ext>
            </a:extLst>
          </p:cNvPr>
          <p:cNvSpPr>
            <a:spLocks/>
          </p:cNvSpPr>
          <p:nvPr/>
        </p:nvSpPr>
        <p:spPr bwMode="auto">
          <a:xfrm>
            <a:off x="6538913" y="6035675"/>
            <a:ext cx="595312" cy="550863"/>
          </a:xfrm>
          <a:custGeom>
            <a:avLst/>
            <a:gdLst>
              <a:gd name="T0" fmla="*/ 2147483647 w 375"/>
              <a:gd name="T1" fmla="*/ 2147483647 h 347"/>
              <a:gd name="T2" fmla="*/ 2147483647 w 375"/>
              <a:gd name="T3" fmla="*/ 2147483647 h 347"/>
              <a:gd name="T4" fmla="*/ 2147483647 w 375"/>
              <a:gd name="T5" fmla="*/ 2147483647 h 347"/>
              <a:gd name="T6" fmla="*/ 2147483647 w 375"/>
              <a:gd name="T7" fmla="*/ 2147483647 h 347"/>
              <a:gd name="T8" fmla="*/ 2147483647 w 375"/>
              <a:gd name="T9" fmla="*/ 2147483647 h 347"/>
              <a:gd name="T10" fmla="*/ 2147483647 w 375"/>
              <a:gd name="T11" fmla="*/ 2147483647 h 347"/>
              <a:gd name="T12" fmla="*/ 2147483647 w 375"/>
              <a:gd name="T13" fmla="*/ 2147483647 h 347"/>
              <a:gd name="T14" fmla="*/ 2147483647 w 375"/>
              <a:gd name="T15" fmla="*/ 2147483647 h 347"/>
              <a:gd name="T16" fmla="*/ 2147483647 w 375"/>
              <a:gd name="T17" fmla="*/ 2147483647 h 347"/>
              <a:gd name="T18" fmla="*/ 2147483647 w 375"/>
              <a:gd name="T19" fmla="*/ 2147483647 h 347"/>
              <a:gd name="T20" fmla="*/ 2147483647 w 375"/>
              <a:gd name="T21" fmla="*/ 2147483647 h 347"/>
              <a:gd name="T22" fmla="*/ 2147483647 w 375"/>
              <a:gd name="T23" fmla="*/ 2147483647 h 347"/>
              <a:gd name="T24" fmla="*/ 2147483647 w 375"/>
              <a:gd name="T25" fmla="*/ 2147483647 h 347"/>
              <a:gd name="T26" fmla="*/ 2147483647 w 375"/>
              <a:gd name="T27" fmla="*/ 2147483647 h 347"/>
              <a:gd name="T28" fmla="*/ 2147483647 w 375"/>
              <a:gd name="T29" fmla="*/ 2147483647 h 347"/>
              <a:gd name="T30" fmla="*/ 2147483647 w 375"/>
              <a:gd name="T31" fmla="*/ 2147483647 h 347"/>
              <a:gd name="T32" fmla="*/ 2147483647 w 375"/>
              <a:gd name="T33" fmla="*/ 2147483647 h 347"/>
              <a:gd name="T34" fmla="*/ 2147483647 w 375"/>
              <a:gd name="T35" fmla="*/ 2147483647 h 347"/>
              <a:gd name="T36" fmla="*/ 0 w 375"/>
              <a:gd name="T37" fmla="*/ 2147483647 h 347"/>
              <a:gd name="T38" fmla="*/ 2147483647 w 375"/>
              <a:gd name="T39" fmla="*/ 2147483647 h 347"/>
              <a:gd name="T40" fmla="*/ 2147483647 w 375"/>
              <a:gd name="T41" fmla="*/ 2147483647 h 347"/>
              <a:gd name="T42" fmla="*/ 2147483647 w 375"/>
              <a:gd name="T43" fmla="*/ 2147483647 h 347"/>
              <a:gd name="T44" fmla="*/ 2147483647 w 375"/>
              <a:gd name="T45" fmla="*/ 2147483647 h 347"/>
              <a:gd name="T46" fmla="*/ 2147483647 w 375"/>
              <a:gd name="T47" fmla="*/ 2147483647 h 347"/>
              <a:gd name="T48" fmla="*/ 2147483647 w 375"/>
              <a:gd name="T49" fmla="*/ 2147483647 h 347"/>
              <a:gd name="T50" fmla="*/ 2147483647 w 375"/>
              <a:gd name="T51" fmla="*/ 2147483647 h 347"/>
              <a:gd name="T52" fmla="*/ 2147483647 w 375"/>
              <a:gd name="T53" fmla="*/ 0 h 347"/>
              <a:gd name="T54" fmla="*/ 2147483647 w 375"/>
              <a:gd name="T55" fmla="*/ 2147483647 h 34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75"/>
              <a:gd name="T85" fmla="*/ 0 h 347"/>
              <a:gd name="T86" fmla="*/ 375 w 375"/>
              <a:gd name="T87" fmla="*/ 347 h 347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75" h="347">
                <a:moveTo>
                  <a:pt x="273" y="21"/>
                </a:moveTo>
                <a:lnTo>
                  <a:pt x="292" y="17"/>
                </a:lnTo>
                <a:lnTo>
                  <a:pt x="363" y="1"/>
                </a:lnTo>
                <a:lnTo>
                  <a:pt x="375" y="35"/>
                </a:lnTo>
                <a:lnTo>
                  <a:pt x="327" y="54"/>
                </a:lnTo>
                <a:lnTo>
                  <a:pt x="287" y="75"/>
                </a:lnTo>
                <a:lnTo>
                  <a:pt x="269" y="86"/>
                </a:lnTo>
                <a:lnTo>
                  <a:pt x="230" y="64"/>
                </a:lnTo>
                <a:lnTo>
                  <a:pt x="169" y="131"/>
                </a:lnTo>
                <a:lnTo>
                  <a:pt x="173" y="150"/>
                </a:lnTo>
                <a:lnTo>
                  <a:pt x="181" y="186"/>
                </a:lnTo>
                <a:lnTo>
                  <a:pt x="136" y="223"/>
                </a:lnTo>
                <a:lnTo>
                  <a:pt x="146" y="247"/>
                </a:lnTo>
                <a:lnTo>
                  <a:pt x="103" y="278"/>
                </a:lnTo>
                <a:lnTo>
                  <a:pt x="96" y="274"/>
                </a:lnTo>
                <a:lnTo>
                  <a:pt x="80" y="253"/>
                </a:lnTo>
                <a:lnTo>
                  <a:pt x="64" y="265"/>
                </a:lnTo>
                <a:lnTo>
                  <a:pt x="78" y="300"/>
                </a:lnTo>
                <a:lnTo>
                  <a:pt x="0" y="347"/>
                </a:lnTo>
                <a:lnTo>
                  <a:pt x="9" y="318"/>
                </a:lnTo>
                <a:lnTo>
                  <a:pt x="30" y="213"/>
                </a:lnTo>
                <a:lnTo>
                  <a:pt x="87" y="186"/>
                </a:lnTo>
                <a:lnTo>
                  <a:pt x="119" y="95"/>
                </a:lnTo>
                <a:lnTo>
                  <a:pt x="120" y="88"/>
                </a:lnTo>
                <a:lnTo>
                  <a:pt x="161" y="70"/>
                </a:lnTo>
                <a:lnTo>
                  <a:pt x="167" y="37"/>
                </a:lnTo>
                <a:lnTo>
                  <a:pt x="266" y="0"/>
                </a:lnTo>
                <a:lnTo>
                  <a:pt x="273" y="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77" name="Freeform 9">
            <a:extLst>
              <a:ext uri="{FF2B5EF4-FFF2-40B4-BE49-F238E27FC236}">
                <a16:creationId xmlns:a16="http://schemas.microsoft.com/office/drawing/2014/main" id="{53CF75E8-41B0-40D1-A460-933C54B82BFA}"/>
              </a:ext>
            </a:extLst>
          </p:cNvPr>
          <p:cNvSpPr>
            <a:spLocks/>
          </p:cNvSpPr>
          <p:nvPr/>
        </p:nvSpPr>
        <p:spPr bwMode="auto">
          <a:xfrm>
            <a:off x="5027613" y="1074738"/>
            <a:ext cx="4087812" cy="5715000"/>
          </a:xfrm>
          <a:custGeom>
            <a:avLst/>
            <a:gdLst>
              <a:gd name="T0" fmla="*/ 2147483647 w 2558"/>
              <a:gd name="T1" fmla="*/ 2147483647 h 3595"/>
              <a:gd name="T2" fmla="*/ 2147483647 w 2558"/>
              <a:gd name="T3" fmla="*/ 2147483647 h 3595"/>
              <a:gd name="T4" fmla="*/ 2147483647 w 2558"/>
              <a:gd name="T5" fmla="*/ 2147483647 h 3595"/>
              <a:gd name="T6" fmla="*/ 2147483647 w 2558"/>
              <a:gd name="T7" fmla="*/ 2147483647 h 3595"/>
              <a:gd name="T8" fmla="*/ 2147483647 w 2558"/>
              <a:gd name="T9" fmla="*/ 2147483647 h 3595"/>
              <a:gd name="T10" fmla="*/ 2147483647 w 2558"/>
              <a:gd name="T11" fmla="*/ 2147483647 h 3595"/>
              <a:gd name="T12" fmla="*/ 2147483647 w 2558"/>
              <a:gd name="T13" fmla="*/ 2147483647 h 3595"/>
              <a:gd name="T14" fmla="*/ 2147483647 w 2558"/>
              <a:gd name="T15" fmla="*/ 2147483647 h 3595"/>
              <a:gd name="T16" fmla="*/ 2147483647 w 2558"/>
              <a:gd name="T17" fmla="*/ 2147483647 h 3595"/>
              <a:gd name="T18" fmla="*/ 2147483647 w 2558"/>
              <a:gd name="T19" fmla="*/ 2147483647 h 3595"/>
              <a:gd name="T20" fmla="*/ 2147483647 w 2558"/>
              <a:gd name="T21" fmla="*/ 2147483647 h 3595"/>
              <a:gd name="T22" fmla="*/ 2147483647 w 2558"/>
              <a:gd name="T23" fmla="*/ 2147483647 h 3595"/>
              <a:gd name="T24" fmla="*/ 2147483647 w 2558"/>
              <a:gd name="T25" fmla="*/ 2147483647 h 3595"/>
              <a:gd name="T26" fmla="*/ 2147483647 w 2558"/>
              <a:gd name="T27" fmla="*/ 2147483647 h 3595"/>
              <a:gd name="T28" fmla="*/ 2147483647 w 2558"/>
              <a:gd name="T29" fmla="*/ 2147483647 h 3595"/>
              <a:gd name="T30" fmla="*/ 2147483647 w 2558"/>
              <a:gd name="T31" fmla="*/ 2147483647 h 3595"/>
              <a:gd name="T32" fmla="*/ 2147483647 w 2558"/>
              <a:gd name="T33" fmla="*/ 0 h 3595"/>
              <a:gd name="T34" fmla="*/ 2147483647 w 2558"/>
              <a:gd name="T35" fmla="*/ 2147483647 h 3595"/>
              <a:gd name="T36" fmla="*/ 2147483647 w 2558"/>
              <a:gd name="T37" fmla="*/ 2147483647 h 3595"/>
              <a:gd name="T38" fmla="*/ 2147483647 w 2558"/>
              <a:gd name="T39" fmla="*/ 2147483647 h 3595"/>
              <a:gd name="T40" fmla="*/ 2147483647 w 2558"/>
              <a:gd name="T41" fmla="*/ 2147483647 h 3595"/>
              <a:gd name="T42" fmla="*/ 2147483647 w 2558"/>
              <a:gd name="T43" fmla="*/ 2147483647 h 3595"/>
              <a:gd name="T44" fmla="*/ 2147483647 w 2558"/>
              <a:gd name="T45" fmla="*/ 2147483647 h 3595"/>
              <a:gd name="T46" fmla="*/ 2147483647 w 2558"/>
              <a:gd name="T47" fmla="*/ 2147483647 h 3595"/>
              <a:gd name="T48" fmla="*/ 2147483647 w 2558"/>
              <a:gd name="T49" fmla="*/ 2147483647 h 3595"/>
              <a:gd name="T50" fmla="*/ 2147483647 w 2558"/>
              <a:gd name="T51" fmla="*/ 2147483647 h 3595"/>
              <a:gd name="T52" fmla="*/ 2147483647 w 2558"/>
              <a:gd name="T53" fmla="*/ 2147483647 h 3595"/>
              <a:gd name="T54" fmla="*/ 2147483647 w 2558"/>
              <a:gd name="T55" fmla="*/ 2147483647 h 3595"/>
              <a:gd name="T56" fmla="*/ 2147483647 w 2558"/>
              <a:gd name="T57" fmla="*/ 2147483647 h 3595"/>
              <a:gd name="T58" fmla="*/ 2147483647 w 2558"/>
              <a:gd name="T59" fmla="*/ 2147483647 h 3595"/>
              <a:gd name="T60" fmla="*/ 2147483647 w 2558"/>
              <a:gd name="T61" fmla="*/ 2147483647 h 3595"/>
              <a:gd name="T62" fmla="*/ 2147483647 w 2558"/>
              <a:gd name="T63" fmla="*/ 2147483647 h 3595"/>
              <a:gd name="T64" fmla="*/ 2147483647 w 2558"/>
              <a:gd name="T65" fmla="*/ 2147483647 h 3595"/>
              <a:gd name="T66" fmla="*/ 2147483647 w 2558"/>
              <a:gd name="T67" fmla="*/ 2147483647 h 3595"/>
              <a:gd name="T68" fmla="*/ 2147483647 w 2558"/>
              <a:gd name="T69" fmla="*/ 2147483647 h 3595"/>
              <a:gd name="T70" fmla="*/ 2147483647 w 2558"/>
              <a:gd name="T71" fmla="*/ 2147483647 h 3595"/>
              <a:gd name="T72" fmla="*/ 2147483647 w 2558"/>
              <a:gd name="T73" fmla="*/ 2147483647 h 3595"/>
              <a:gd name="T74" fmla="*/ 2147483647 w 2558"/>
              <a:gd name="T75" fmla="*/ 2147483647 h 3595"/>
              <a:gd name="T76" fmla="*/ 2147483647 w 2558"/>
              <a:gd name="T77" fmla="*/ 2147483647 h 3595"/>
              <a:gd name="T78" fmla="*/ 2147483647 w 2558"/>
              <a:gd name="T79" fmla="*/ 2147483647 h 3595"/>
              <a:gd name="T80" fmla="*/ 2147483647 w 2558"/>
              <a:gd name="T81" fmla="*/ 2147483647 h 3595"/>
              <a:gd name="T82" fmla="*/ 2147483647 w 2558"/>
              <a:gd name="T83" fmla="*/ 2147483647 h 3595"/>
              <a:gd name="T84" fmla="*/ 2147483647 w 2558"/>
              <a:gd name="T85" fmla="*/ 2147483647 h 3595"/>
              <a:gd name="T86" fmla="*/ 2147483647 w 2558"/>
              <a:gd name="T87" fmla="*/ 2147483647 h 3595"/>
              <a:gd name="T88" fmla="*/ 2147483647 w 2558"/>
              <a:gd name="T89" fmla="*/ 2147483647 h 3595"/>
              <a:gd name="T90" fmla="*/ 2147483647 w 2558"/>
              <a:gd name="T91" fmla="*/ 2147483647 h 3595"/>
              <a:gd name="T92" fmla="*/ 2147483647 w 2558"/>
              <a:gd name="T93" fmla="*/ 2147483647 h 3595"/>
              <a:gd name="T94" fmla="*/ 2147483647 w 2558"/>
              <a:gd name="T95" fmla="*/ 2147483647 h 3595"/>
              <a:gd name="T96" fmla="*/ 2147483647 w 2558"/>
              <a:gd name="T97" fmla="*/ 2147483647 h 359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2558"/>
              <a:gd name="T148" fmla="*/ 0 h 3595"/>
              <a:gd name="T149" fmla="*/ 2558 w 2558"/>
              <a:gd name="T150" fmla="*/ 3595 h 3595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2558" h="3595">
                <a:moveTo>
                  <a:pt x="948" y="3595"/>
                </a:moveTo>
                <a:lnTo>
                  <a:pt x="945" y="3584"/>
                </a:lnTo>
                <a:lnTo>
                  <a:pt x="865" y="3506"/>
                </a:lnTo>
                <a:lnTo>
                  <a:pt x="732" y="3449"/>
                </a:lnTo>
                <a:lnTo>
                  <a:pt x="724" y="3360"/>
                </a:lnTo>
                <a:lnTo>
                  <a:pt x="532" y="3255"/>
                </a:lnTo>
                <a:lnTo>
                  <a:pt x="528" y="3231"/>
                </a:lnTo>
                <a:lnTo>
                  <a:pt x="447" y="3194"/>
                </a:lnTo>
                <a:lnTo>
                  <a:pt x="441" y="3196"/>
                </a:lnTo>
                <a:lnTo>
                  <a:pt x="421" y="3215"/>
                </a:lnTo>
                <a:lnTo>
                  <a:pt x="347" y="3156"/>
                </a:lnTo>
                <a:lnTo>
                  <a:pt x="328" y="3178"/>
                </a:lnTo>
                <a:lnTo>
                  <a:pt x="280" y="3141"/>
                </a:lnTo>
                <a:lnTo>
                  <a:pt x="308" y="3101"/>
                </a:lnTo>
                <a:lnTo>
                  <a:pt x="251" y="3082"/>
                </a:lnTo>
                <a:lnTo>
                  <a:pt x="201" y="3226"/>
                </a:lnTo>
                <a:lnTo>
                  <a:pt x="256" y="3284"/>
                </a:lnTo>
                <a:lnTo>
                  <a:pt x="328" y="3259"/>
                </a:lnTo>
                <a:lnTo>
                  <a:pt x="364" y="3306"/>
                </a:lnTo>
                <a:lnTo>
                  <a:pt x="425" y="3301"/>
                </a:lnTo>
                <a:lnTo>
                  <a:pt x="518" y="3396"/>
                </a:lnTo>
                <a:lnTo>
                  <a:pt x="510" y="3421"/>
                </a:lnTo>
                <a:lnTo>
                  <a:pt x="594" y="3430"/>
                </a:lnTo>
                <a:lnTo>
                  <a:pt x="605" y="3465"/>
                </a:lnTo>
                <a:lnTo>
                  <a:pt x="611" y="3471"/>
                </a:lnTo>
                <a:lnTo>
                  <a:pt x="692" y="3465"/>
                </a:lnTo>
                <a:lnTo>
                  <a:pt x="853" y="3544"/>
                </a:lnTo>
                <a:lnTo>
                  <a:pt x="836" y="3595"/>
                </a:lnTo>
                <a:lnTo>
                  <a:pt x="656" y="3595"/>
                </a:lnTo>
                <a:lnTo>
                  <a:pt x="631" y="3574"/>
                </a:lnTo>
                <a:lnTo>
                  <a:pt x="553" y="3569"/>
                </a:lnTo>
                <a:lnTo>
                  <a:pt x="534" y="3563"/>
                </a:lnTo>
                <a:lnTo>
                  <a:pt x="499" y="3507"/>
                </a:lnTo>
                <a:lnTo>
                  <a:pt x="393" y="3488"/>
                </a:lnTo>
                <a:lnTo>
                  <a:pt x="357" y="3419"/>
                </a:lnTo>
                <a:lnTo>
                  <a:pt x="287" y="3405"/>
                </a:lnTo>
                <a:lnTo>
                  <a:pt x="256" y="3406"/>
                </a:lnTo>
                <a:lnTo>
                  <a:pt x="207" y="3417"/>
                </a:lnTo>
                <a:lnTo>
                  <a:pt x="149" y="3384"/>
                </a:lnTo>
                <a:lnTo>
                  <a:pt x="145" y="3390"/>
                </a:lnTo>
                <a:lnTo>
                  <a:pt x="76" y="3595"/>
                </a:lnTo>
                <a:lnTo>
                  <a:pt x="0" y="3595"/>
                </a:lnTo>
                <a:lnTo>
                  <a:pt x="0" y="3504"/>
                </a:lnTo>
                <a:lnTo>
                  <a:pt x="74" y="3478"/>
                </a:lnTo>
                <a:lnTo>
                  <a:pt x="80" y="3451"/>
                </a:lnTo>
                <a:lnTo>
                  <a:pt x="0" y="3442"/>
                </a:lnTo>
                <a:lnTo>
                  <a:pt x="0" y="3411"/>
                </a:lnTo>
                <a:lnTo>
                  <a:pt x="62" y="3387"/>
                </a:lnTo>
                <a:lnTo>
                  <a:pt x="118" y="3373"/>
                </a:lnTo>
                <a:lnTo>
                  <a:pt x="129" y="3366"/>
                </a:lnTo>
                <a:lnTo>
                  <a:pt x="146" y="3375"/>
                </a:lnTo>
                <a:lnTo>
                  <a:pt x="192" y="3238"/>
                </a:lnTo>
                <a:lnTo>
                  <a:pt x="151" y="3260"/>
                </a:lnTo>
                <a:lnTo>
                  <a:pt x="78" y="3323"/>
                </a:lnTo>
                <a:lnTo>
                  <a:pt x="73" y="3318"/>
                </a:lnTo>
                <a:lnTo>
                  <a:pt x="59" y="3286"/>
                </a:lnTo>
                <a:lnTo>
                  <a:pt x="0" y="3325"/>
                </a:lnTo>
                <a:lnTo>
                  <a:pt x="0" y="2941"/>
                </a:lnTo>
                <a:lnTo>
                  <a:pt x="176" y="2996"/>
                </a:lnTo>
                <a:lnTo>
                  <a:pt x="195" y="3036"/>
                </a:lnTo>
                <a:lnTo>
                  <a:pt x="248" y="3074"/>
                </a:lnTo>
                <a:lnTo>
                  <a:pt x="268" y="3015"/>
                </a:lnTo>
                <a:lnTo>
                  <a:pt x="183" y="2955"/>
                </a:lnTo>
                <a:lnTo>
                  <a:pt x="147" y="2931"/>
                </a:lnTo>
                <a:lnTo>
                  <a:pt x="129" y="2944"/>
                </a:lnTo>
                <a:lnTo>
                  <a:pt x="0" y="2882"/>
                </a:lnTo>
                <a:lnTo>
                  <a:pt x="0" y="0"/>
                </a:lnTo>
                <a:lnTo>
                  <a:pt x="2558" y="0"/>
                </a:lnTo>
                <a:lnTo>
                  <a:pt x="2558" y="2613"/>
                </a:lnTo>
                <a:lnTo>
                  <a:pt x="2185" y="2091"/>
                </a:lnTo>
                <a:lnTo>
                  <a:pt x="2004" y="1835"/>
                </a:lnTo>
                <a:lnTo>
                  <a:pt x="1972" y="1931"/>
                </a:lnTo>
                <a:lnTo>
                  <a:pt x="1938" y="1920"/>
                </a:lnTo>
                <a:lnTo>
                  <a:pt x="1939" y="1957"/>
                </a:lnTo>
                <a:lnTo>
                  <a:pt x="1815" y="2051"/>
                </a:lnTo>
                <a:lnTo>
                  <a:pt x="1846" y="2085"/>
                </a:lnTo>
                <a:lnTo>
                  <a:pt x="1984" y="2102"/>
                </a:lnTo>
                <a:lnTo>
                  <a:pt x="2022" y="2137"/>
                </a:lnTo>
                <a:lnTo>
                  <a:pt x="2099" y="2143"/>
                </a:lnTo>
                <a:lnTo>
                  <a:pt x="2197" y="2305"/>
                </a:lnTo>
                <a:lnTo>
                  <a:pt x="2224" y="2310"/>
                </a:lnTo>
                <a:lnTo>
                  <a:pt x="2293" y="2579"/>
                </a:lnTo>
                <a:lnTo>
                  <a:pt x="2319" y="2598"/>
                </a:lnTo>
                <a:lnTo>
                  <a:pt x="2321" y="2612"/>
                </a:lnTo>
                <a:lnTo>
                  <a:pt x="2419" y="2871"/>
                </a:lnTo>
                <a:lnTo>
                  <a:pt x="2476" y="3021"/>
                </a:lnTo>
                <a:lnTo>
                  <a:pt x="2476" y="3022"/>
                </a:lnTo>
                <a:lnTo>
                  <a:pt x="2466" y="3027"/>
                </a:lnTo>
                <a:lnTo>
                  <a:pt x="2430" y="3062"/>
                </a:lnTo>
                <a:lnTo>
                  <a:pt x="2431" y="3064"/>
                </a:lnTo>
                <a:lnTo>
                  <a:pt x="2468" y="3058"/>
                </a:lnTo>
                <a:lnTo>
                  <a:pt x="2551" y="3034"/>
                </a:lnTo>
                <a:lnTo>
                  <a:pt x="2558" y="3033"/>
                </a:lnTo>
                <a:lnTo>
                  <a:pt x="2555" y="3074"/>
                </a:lnTo>
                <a:lnTo>
                  <a:pt x="2555" y="3091"/>
                </a:lnTo>
                <a:lnTo>
                  <a:pt x="2543" y="3087"/>
                </a:lnTo>
                <a:lnTo>
                  <a:pt x="2526" y="3083"/>
                </a:lnTo>
                <a:lnTo>
                  <a:pt x="2507" y="3083"/>
                </a:lnTo>
                <a:lnTo>
                  <a:pt x="2472" y="3106"/>
                </a:lnTo>
                <a:lnTo>
                  <a:pt x="2438" y="3125"/>
                </a:lnTo>
                <a:lnTo>
                  <a:pt x="2454" y="3184"/>
                </a:lnTo>
                <a:lnTo>
                  <a:pt x="2368" y="3213"/>
                </a:lnTo>
                <a:lnTo>
                  <a:pt x="2349" y="3190"/>
                </a:lnTo>
                <a:lnTo>
                  <a:pt x="2321" y="3175"/>
                </a:lnTo>
                <a:lnTo>
                  <a:pt x="2303" y="3161"/>
                </a:lnTo>
                <a:lnTo>
                  <a:pt x="2222" y="3187"/>
                </a:lnTo>
                <a:lnTo>
                  <a:pt x="2201" y="3242"/>
                </a:lnTo>
                <a:lnTo>
                  <a:pt x="2110" y="3283"/>
                </a:lnTo>
                <a:lnTo>
                  <a:pt x="2085" y="3275"/>
                </a:lnTo>
                <a:lnTo>
                  <a:pt x="2022" y="3260"/>
                </a:lnTo>
                <a:lnTo>
                  <a:pt x="1954" y="3297"/>
                </a:lnTo>
                <a:lnTo>
                  <a:pt x="1939" y="3375"/>
                </a:lnTo>
                <a:lnTo>
                  <a:pt x="1763" y="3430"/>
                </a:lnTo>
                <a:lnTo>
                  <a:pt x="1748" y="3383"/>
                </a:lnTo>
                <a:lnTo>
                  <a:pt x="1721" y="3388"/>
                </a:lnTo>
                <a:lnTo>
                  <a:pt x="1662" y="3443"/>
                </a:lnTo>
                <a:lnTo>
                  <a:pt x="1675" y="3468"/>
                </a:lnTo>
                <a:lnTo>
                  <a:pt x="1641" y="3477"/>
                </a:lnTo>
                <a:lnTo>
                  <a:pt x="1576" y="3572"/>
                </a:lnTo>
                <a:lnTo>
                  <a:pt x="1526" y="3560"/>
                </a:lnTo>
                <a:lnTo>
                  <a:pt x="1515" y="3595"/>
                </a:lnTo>
                <a:lnTo>
                  <a:pt x="1346" y="3595"/>
                </a:lnTo>
                <a:lnTo>
                  <a:pt x="1450" y="3500"/>
                </a:lnTo>
                <a:lnTo>
                  <a:pt x="1472" y="3485"/>
                </a:lnTo>
                <a:lnTo>
                  <a:pt x="1559" y="3496"/>
                </a:lnTo>
                <a:lnTo>
                  <a:pt x="1706" y="3357"/>
                </a:lnTo>
                <a:lnTo>
                  <a:pt x="1775" y="3353"/>
                </a:lnTo>
                <a:lnTo>
                  <a:pt x="1791" y="3378"/>
                </a:lnTo>
                <a:lnTo>
                  <a:pt x="1842" y="3360"/>
                </a:lnTo>
                <a:lnTo>
                  <a:pt x="1844" y="3313"/>
                </a:lnTo>
                <a:lnTo>
                  <a:pt x="1884" y="3296"/>
                </a:lnTo>
                <a:lnTo>
                  <a:pt x="2046" y="3221"/>
                </a:lnTo>
                <a:lnTo>
                  <a:pt x="2094" y="3250"/>
                </a:lnTo>
                <a:lnTo>
                  <a:pt x="2102" y="3248"/>
                </a:lnTo>
                <a:lnTo>
                  <a:pt x="2213" y="3142"/>
                </a:lnTo>
                <a:lnTo>
                  <a:pt x="2333" y="3120"/>
                </a:lnTo>
                <a:lnTo>
                  <a:pt x="2381" y="3146"/>
                </a:lnTo>
                <a:lnTo>
                  <a:pt x="2426" y="3067"/>
                </a:lnTo>
                <a:lnTo>
                  <a:pt x="2386" y="3107"/>
                </a:lnTo>
                <a:lnTo>
                  <a:pt x="2216" y="3131"/>
                </a:lnTo>
                <a:lnTo>
                  <a:pt x="2083" y="3222"/>
                </a:lnTo>
                <a:lnTo>
                  <a:pt x="2012" y="3027"/>
                </a:lnTo>
                <a:lnTo>
                  <a:pt x="1990" y="3017"/>
                </a:lnTo>
                <a:lnTo>
                  <a:pt x="1919" y="2907"/>
                </a:lnTo>
                <a:lnTo>
                  <a:pt x="1905" y="2902"/>
                </a:lnTo>
                <a:lnTo>
                  <a:pt x="1824" y="2759"/>
                </a:lnTo>
                <a:lnTo>
                  <a:pt x="1779" y="2753"/>
                </a:lnTo>
                <a:lnTo>
                  <a:pt x="1787" y="2683"/>
                </a:lnTo>
                <a:lnTo>
                  <a:pt x="1693" y="2629"/>
                </a:lnTo>
                <a:lnTo>
                  <a:pt x="1663" y="2636"/>
                </a:lnTo>
                <a:lnTo>
                  <a:pt x="1464" y="2558"/>
                </a:lnTo>
                <a:lnTo>
                  <a:pt x="1320" y="2565"/>
                </a:lnTo>
                <a:lnTo>
                  <a:pt x="1314" y="2583"/>
                </a:lnTo>
                <a:lnTo>
                  <a:pt x="1252" y="2583"/>
                </a:lnTo>
                <a:lnTo>
                  <a:pt x="1197" y="2637"/>
                </a:lnTo>
                <a:lnTo>
                  <a:pt x="1107" y="2725"/>
                </a:lnTo>
                <a:lnTo>
                  <a:pt x="1105" y="2747"/>
                </a:lnTo>
                <a:lnTo>
                  <a:pt x="1001" y="2867"/>
                </a:lnTo>
                <a:lnTo>
                  <a:pt x="942" y="3225"/>
                </a:lnTo>
                <a:lnTo>
                  <a:pt x="906" y="3255"/>
                </a:lnTo>
                <a:lnTo>
                  <a:pt x="893" y="3423"/>
                </a:lnTo>
                <a:lnTo>
                  <a:pt x="886" y="3428"/>
                </a:lnTo>
                <a:lnTo>
                  <a:pt x="575" y="3153"/>
                </a:lnTo>
                <a:lnTo>
                  <a:pt x="499" y="3139"/>
                </a:lnTo>
                <a:lnTo>
                  <a:pt x="437" y="3062"/>
                </a:lnTo>
                <a:lnTo>
                  <a:pt x="437" y="2965"/>
                </a:lnTo>
                <a:lnTo>
                  <a:pt x="461" y="2954"/>
                </a:lnTo>
                <a:lnTo>
                  <a:pt x="467" y="2818"/>
                </a:lnTo>
                <a:lnTo>
                  <a:pt x="510" y="2730"/>
                </a:lnTo>
                <a:lnTo>
                  <a:pt x="499" y="2648"/>
                </a:lnTo>
                <a:lnTo>
                  <a:pt x="495" y="2624"/>
                </a:lnTo>
                <a:lnTo>
                  <a:pt x="602" y="2293"/>
                </a:lnTo>
                <a:lnTo>
                  <a:pt x="602" y="2286"/>
                </a:lnTo>
                <a:lnTo>
                  <a:pt x="534" y="2240"/>
                </a:lnTo>
                <a:lnTo>
                  <a:pt x="529" y="2246"/>
                </a:lnTo>
                <a:lnTo>
                  <a:pt x="276" y="3007"/>
                </a:lnTo>
                <a:lnTo>
                  <a:pt x="319" y="3040"/>
                </a:lnTo>
                <a:lnTo>
                  <a:pt x="335" y="3025"/>
                </a:lnTo>
                <a:lnTo>
                  <a:pt x="433" y="3077"/>
                </a:lnTo>
                <a:lnTo>
                  <a:pt x="436" y="3119"/>
                </a:lnTo>
                <a:lnTo>
                  <a:pt x="587" y="3195"/>
                </a:lnTo>
                <a:lnTo>
                  <a:pt x="581" y="3220"/>
                </a:lnTo>
                <a:lnTo>
                  <a:pt x="581" y="3225"/>
                </a:lnTo>
                <a:lnTo>
                  <a:pt x="635" y="3255"/>
                </a:lnTo>
                <a:lnTo>
                  <a:pt x="749" y="3324"/>
                </a:lnTo>
                <a:lnTo>
                  <a:pt x="759" y="3325"/>
                </a:lnTo>
                <a:lnTo>
                  <a:pt x="767" y="3348"/>
                </a:lnTo>
                <a:lnTo>
                  <a:pt x="810" y="3411"/>
                </a:lnTo>
                <a:lnTo>
                  <a:pt x="805" y="3428"/>
                </a:lnTo>
                <a:lnTo>
                  <a:pt x="816" y="3427"/>
                </a:lnTo>
                <a:lnTo>
                  <a:pt x="838" y="3417"/>
                </a:lnTo>
                <a:lnTo>
                  <a:pt x="870" y="3446"/>
                </a:lnTo>
                <a:lnTo>
                  <a:pt x="1021" y="3550"/>
                </a:lnTo>
                <a:lnTo>
                  <a:pt x="1046" y="3588"/>
                </a:lnTo>
                <a:lnTo>
                  <a:pt x="1044" y="3595"/>
                </a:lnTo>
                <a:lnTo>
                  <a:pt x="948" y="35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78" name="Freeform 10">
            <a:extLst>
              <a:ext uri="{FF2B5EF4-FFF2-40B4-BE49-F238E27FC236}">
                <a16:creationId xmlns:a16="http://schemas.microsoft.com/office/drawing/2014/main" id="{FCAD2548-EA0A-4BA6-BBD0-029565E193F2}"/>
              </a:ext>
            </a:extLst>
          </p:cNvPr>
          <p:cNvSpPr>
            <a:spLocks/>
          </p:cNvSpPr>
          <p:nvPr/>
        </p:nvSpPr>
        <p:spPr bwMode="auto">
          <a:xfrm>
            <a:off x="6646863" y="5172075"/>
            <a:ext cx="1344612" cy="717550"/>
          </a:xfrm>
          <a:custGeom>
            <a:avLst/>
            <a:gdLst>
              <a:gd name="T0" fmla="*/ 2147483647 w 847"/>
              <a:gd name="T1" fmla="*/ 2147483647 h 452"/>
              <a:gd name="T2" fmla="*/ 2147483647 w 847"/>
              <a:gd name="T3" fmla="*/ 2147483647 h 452"/>
              <a:gd name="T4" fmla="*/ 2147483647 w 847"/>
              <a:gd name="T5" fmla="*/ 2147483647 h 452"/>
              <a:gd name="T6" fmla="*/ 2147483647 w 847"/>
              <a:gd name="T7" fmla="*/ 2147483647 h 452"/>
              <a:gd name="T8" fmla="*/ 2147483647 w 847"/>
              <a:gd name="T9" fmla="*/ 2147483647 h 452"/>
              <a:gd name="T10" fmla="*/ 2147483647 w 847"/>
              <a:gd name="T11" fmla="*/ 2147483647 h 452"/>
              <a:gd name="T12" fmla="*/ 2147483647 w 847"/>
              <a:gd name="T13" fmla="*/ 2147483647 h 452"/>
              <a:gd name="T14" fmla="*/ 2147483647 w 847"/>
              <a:gd name="T15" fmla="*/ 2147483647 h 452"/>
              <a:gd name="T16" fmla="*/ 2147483647 w 847"/>
              <a:gd name="T17" fmla="*/ 2147483647 h 452"/>
              <a:gd name="T18" fmla="*/ 2147483647 w 847"/>
              <a:gd name="T19" fmla="*/ 2147483647 h 452"/>
              <a:gd name="T20" fmla="*/ 2147483647 w 847"/>
              <a:gd name="T21" fmla="*/ 2147483647 h 452"/>
              <a:gd name="T22" fmla="*/ 2147483647 w 847"/>
              <a:gd name="T23" fmla="*/ 2147483647 h 452"/>
              <a:gd name="T24" fmla="*/ 2147483647 w 847"/>
              <a:gd name="T25" fmla="*/ 2147483647 h 452"/>
              <a:gd name="T26" fmla="*/ 2147483647 w 847"/>
              <a:gd name="T27" fmla="*/ 2147483647 h 452"/>
              <a:gd name="T28" fmla="*/ 2147483647 w 847"/>
              <a:gd name="T29" fmla="*/ 2147483647 h 452"/>
              <a:gd name="T30" fmla="*/ 2147483647 w 847"/>
              <a:gd name="T31" fmla="*/ 2147483647 h 452"/>
              <a:gd name="T32" fmla="*/ 2147483647 w 847"/>
              <a:gd name="T33" fmla="*/ 2147483647 h 452"/>
              <a:gd name="T34" fmla="*/ 2147483647 w 847"/>
              <a:gd name="T35" fmla="*/ 2147483647 h 452"/>
              <a:gd name="T36" fmla="*/ 2147483647 w 847"/>
              <a:gd name="T37" fmla="*/ 2147483647 h 452"/>
              <a:gd name="T38" fmla="*/ 2147483647 w 847"/>
              <a:gd name="T39" fmla="*/ 2147483647 h 452"/>
              <a:gd name="T40" fmla="*/ 2147483647 w 847"/>
              <a:gd name="T41" fmla="*/ 2147483647 h 452"/>
              <a:gd name="T42" fmla="*/ 2147483647 w 847"/>
              <a:gd name="T43" fmla="*/ 2147483647 h 452"/>
              <a:gd name="T44" fmla="*/ 2147483647 w 847"/>
              <a:gd name="T45" fmla="*/ 2147483647 h 452"/>
              <a:gd name="T46" fmla="*/ 0 w 847"/>
              <a:gd name="T47" fmla="*/ 2147483647 h 452"/>
              <a:gd name="T48" fmla="*/ 2147483647 w 847"/>
              <a:gd name="T49" fmla="*/ 2147483647 h 452"/>
              <a:gd name="T50" fmla="*/ 2147483647 w 847"/>
              <a:gd name="T51" fmla="*/ 2147483647 h 452"/>
              <a:gd name="T52" fmla="*/ 2147483647 w 847"/>
              <a:gd name="T53" fmla="*/ 2147483647 h 452"/>
              <a:gd name="T54" fmla="*/ 2147483647 w 847"/>
              <a:gd name="T55" fmla="*/ 2147483647 h 452"/>
              <a:gd name="T56" fmla="*/ 2147483647 w 847"/>
              <a:gd name="T57" fmla="*/ 2147483647 h 452"/>
              <a:gd name="T58" fmla="*/ 2147483647 w 847"/>
              <a:gd name="T59" fmla="*/ 2147483647 h 452"/>
              <a:gd name="T60" fmla="*/ 2147483647 w 847"/>
              <a:gd name="T61" fmla="*/ 2147483647 h 452"/>
              <a:gd name="T62" fmla="*/ 2147483647 w 847"/>
              <a:gd name="T63" fmla="*/ 2147483647 h 452"/>
              <a:gd name="T64" fmla="*/ 2147483647 w 847"/>
              <a:gd name="T65" fmla="*/ 2147483647 h 452"/>
              <a:gd name="T66" fmla="*/ 2147483647 w 847"/>
              <a:gd name="T67" fmla="*/ 2147483647 h 452"/>
              <a:gd name="T68" fmla="*/ 2147483647 w 847"/>
              <a:gd name="T69" fmla="*/ 2147483647 h 4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847"/>
              <a:gd name="T106" fmla="*/ 0 h 452"/>
              <a:gd name="T107" fmla="*/ 847 w 847"/>
              <a:gd name="T108" fmla="*/ 452 h 452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847" h="452">
                <a:moveTo>
                  <a:pt x="474" y="3"/>
                </a:moveTo>
                <a:lnTo>
                  <a:pt x="515" y="21"/>
                </a:lnTo>
                <a:lnTo>
                  <a:pt x="645" y="87"/>
                </a:lnTo>
                <a:lnTo>
                  <a:pt x="709" y="79"/>
                </a:lnTo>
                <a:lnTo>
                  <a:pt x="748" y="100"/>
                </a:lnTo>
                <a:lnTo>
                  <a:pt x="752" y="141"/>
                </a:lnTo>
                <a:lnTo>
                  <a:pt x="741" y="161"/>
                </a:lnTo>
                <a:lnTo>
                  <a:pt x="716" y="186"/>
                </a:lnTo>
                <a:lnTo>
                  <a:pt x="732" y="213"/>
                </a:lnTo>
                <a:lnTo>
                  <a:pt x="759" y="191"/>
                </a:lnTo>
                <a:lnTo>
                  <a:pt x="770" y="199"/>
                </a:lnTo>
                <a:lnTo>
                  <a:pt x="830" y="230"/>
                </a:lnTo>
                <a:lnTo>
                  <a:pt x="847" y="273"/>
                </a:lnTo>
                <a:lnTo>
                  <a:pt x="834" y="280"/>
                </a:lnTo>
                <a:lnTo>
                  <a:pt x="812" y="289"/>
                </a:lnTo>
                <a:lnTo>
                  <a:pt x="770" y="265"/>
                </a:lnTo>
                <a:lnTo>
                  <a:pt x="760" y="294"/>
                </a:lnTo>
                <a:lnTo>
                  <a:pt x="808" y="317"/>
                </a:lnTo>
                <a:lnTo>
                  <a:pt x="829" y="300"/>
                </a:lnTo>
                <a:lnTo>
                  <a:pt x="845" y="323"/>
                </a:lnTo>
                <a:lnTo>
                  <a:pt x="841" y="332"/>
                </a:lnTo>
                <a:lnTo>
                  <a:pt x="819" y="355"/>
                </a:lnTo>
                <a:lnTo>
                  <a:pt x="754" y="332"/>
                </a:lnTo>
                <a:lnTo>
                  <a:pt x="693" y="346"/>
                </a:lnTo>
                <a:lnTo>
                  <a:pt x="682" y="332"/>
                </a:lnTo>
                <a:lnTo>
                  <a:pt x="628" y="346"/>
                </a:lnTo>
                <a:lnTo>
                  <a:pt x="605" y="332"/>
                </a:lnTo>
                <a:lnTo>
                  <a:pt x="575" y="348"/>
                </a:lnTo>
                <a:lnTo>
                  <a:pt x="537" y="337"/>
                </a:lnTo>
                <a:lnTo>
                  <a:pt x="513" y="363"/>
                </a:lnTo>
                <a:lnTo>
                  <a:pt x="444" y="371"/>
                </a:lnTo>
                <a:lnTo>
                  <a:pt x="434" y="355"/>
                </a:lnTo>
                <a:lnTo>
                  <a:pt x="379" y="359"/>
                </a:lnTo>
                <a:lnTo>
                  <a:pt x="356" y="375"/>
                </a:lnTo>
                <a:lnTo>
                  <a:pt x="348" y="376"/>
                </a:lnTo>
                <a:lnTo>
                  <a:pt x="339" y="360"/>
                </a:lnTo>
                <a:lnTo>
                  <a:pt x="330" y="354"/>
                </a:lnTo>
                <a:lnTo>
                  <a:pt x="288" y="359"/>
                </a:lnTo>
                <a:lnTo>
                  <a:pt x="281" y="358"/>
                </a:lnTo>
                <a:lnTo>
                  <a:pt x="256" y="392"/>
                </a:lnTo>
                <a:lnTo>
                  <a:pt x="258" y="398"/>
                </a:lnTo>
                <a:lnTo>
                  <a:pt x="261" y="411"/>
                </a:lnTo>
                <a:lnTo>
                  <a:pt x="117" y="411"/>
                </a:lnTo>
                <a:lnTo>
                  <a:pt x="109" y="393"/>
                </a:lnTo>
                <a:lnTo>
                  <a:pt x="72" y="404"/>
                </a:lnTo>
                <a:lnTo>
                  <a:pt x="73" y="420"/>
                </a:lnTo>
                <a:lnTo>
                  <a:pt x="4" y="452"/>
                </a:lnTo>
                <a:lnTo>
                  <a:pt x="0" y="451"/>
                </a:lnTo>
                <a:lnTo>
                  <a:pt x="5" y="332"/>
                </a:lnTo>
                <a:lnTo>
                  <a:pt x="4" y="301"/>
                </a:lnTo>
                <a:lnTo>
                  <a:pt x="84" y="214"/>
                </a:lnTo>
                <a:lnTo>
                  <a:pt x="101" y="226"/>
                </a:lnTo>
                <a:lnTo>
                  <a:pt x="129" y="198"/>
                </a:lnTo>
                <a:lnTo>
                  <a:pt x="150" y="204"/>
                </a:lnTo>
                <a:lnTo>
                  <a:pt x="166" y="205"/>
                </a:lnTo>
                <a:lnTo>
                  <a:pt x="177" y="178"/>
                </a:lnTo>
                <a:lnTo>
                  <a:pt x="139" y="170"/>
                </a:lnTo>
                <a:lnTo>
                  <a:pt x="118" y="161"/>
                </a:lnTo>
                <a:lnTo>
                  <a:pt x="140" y="131"/>
                </a:lnTo>
                <a:lnTo>
                  <a:pt x="196" y="60"/>
                </a:lnTo>
                <a:lnTo>
                  <a:pt x="217" y="79"/>
                </a:lnTo>
                <a:lnTo>
                  <a:pt x="232" y="53"/>
                </a:lnTo>
                <a:lnTo>
                  <a:pt x="267" y="58"/>
                </a:lnTo>
                <a:lnTo>
                  <a:pt x="265" y="23"/>
                </a:lnTo>
                <a:lnTo>
                  <a:pt x="259" y="18"/>
                </a:lnTo>
                <a:lnTo>
                  <a:pt x="264" y="13"/>
                </a:lnTo>
                <a:lnTo>
                  <a:pt x="275" y="16"/>
                </a:lnTo>
                <a:lnTo>
                  <a:pt x="360" y="22"/>
                </a:lnTo>
                <a:lnTo>
                  <a:pt x="380" y="0"/>
                </a:lnTo>
                <a:lnTo>
                  <a:pt x="404" y="18"/>
                </a:lnTo>
                <a:lnTo>
                  <a:pt x="474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79" name="Freeform 11">
            <a:extLst>
              <a:ext uri="{FF2B5EF4-FFF2-40B4-BE49-F238E27FC236}">
                <a16:creationId xmlns:a16="http://schemas.microsoft.com/office/drawing/2014/main" id="{2D841DC5-8C00-4E0A-B847-3E02EB38AB5D}"/>
              </a:ext>
            </a:extLst>
          </p:cNvPr>
          <p:cNvSpPr>
            <a:spLocks/>
          </p:cNvSpPr>
          <p:nvPr/>
        </p:nvSpPr>
        <p:spPr bwMode="auto">
          <a:xfrm>
            <a:off x="6523038" y="5740400"/>
            <a:ext cx="1763712" cy="684213"/>
          </a:xfrm>
          <a:custGeom>
            <a:avLst/>
            <a:gdLst>
              <a:gd name="T0" fmla="*/ 2147483647 w 1111"/>
              <a:gd name="T1" fmla="*/ 2147483647 h 431"/>
              <a:gd name="T2" fmla="*/ 2147483647 w 1111"/>
              <a:gd name="T3" fmla="*/ 2147483647 h 431"/>
              <a:gd name="T4" fmla="*/ 2147483647 w 1111"/>
              <a:gd name="T5" fmla="*/ 2147483647 h 431"/>
              <a:gd name="T6" fmla="*/ 2147483647 w 1111"/>
              <a:gd name="T7" fmla="*/ 2147483647 h 431"/>
              <a:gd name="T8" fmla="*/ 2147483647 w 1111"/>
              <a:gd name="T9" fmla="*/ 2147483647 h 431"/>
              <a:gd name="T10" fmla="*/ 2147483647 w 1111"/>
              <a:gd name="T11" fmla="*/ 2147483647 h 431"/>
              <a:gd name="T12" fmla="*/ 2147483647 w 1111"/>
              <a:gd name="T13" fmla="*/ 2147483647 h 431"/>
              <a:gd name="T14" fmla="*/ 2147483647 w 1111"/>
              <a:gd name="T15" fmla="*/ 2147483647 h 431"/>
              <a:gd name="T16" fmla="*/ 2147483647 w 1111"/>
              <a:gd name="T17" fmla="*/ 2147483647 h 431"/>
              <a:gd name="T18" fmla="*/ 2147483647 w 1111"/>
              <a:gd name="T19" fmla="*/ 2147483647 h 431"/>
              <a:gd name="T20" fmla="*/ 2147483647 w 1111"/>
              <a:gd name="T21" fmla="*/ 2147483647 h 431"/>
              <a:gd name="T22" fmla="*/ 2147483647 w 1111"/>
              <a:gd name="T23" fmla="*/ 2147483647 h 431"/>
              <a:gd name="T24" fmla="*/ 2147483647 w 1111"/>
              <a:gd name="T25" fmla="*/ 2147483647 h 431"/>
              <a:gd name="T26" fmla="*/ 2147483647 w 1111"/>
              <a:gd name="T27" fmla="*/ 2147483647 h 431"/>
              <a:gd name="T28" fmla="*/ 2147483647 w 1111"/>
              <a:gd name="T29" fmla="*/ 2147483647 h 431"/>
              <a:gd name="T30" fmla="*/ 2147483647 w 1111"/>
              <a:gd name="T31" fmla="*/ 2147483647 h 431"/>
              <a:gd name="T32" fmla="*/ 2147483647 w 1111"/>
              <a:gd name="T33" fmla="*/ 2147483647 h 431"/>
              <a:gd name="T34" fmla="*/ 2147483647 w 1111"/>
              <a:gd name="T35" fmla="*/ 2147483647 h 431"/>
              <a:gd name="T36" fmla="*/ 2147483647 w 1111"/>
              <a:gd name="T37" fmla="*/ 2147483647 h 431"/>
              <a:gd name="T38" fmla="*/ 2147483647 w 1111"/>
              <a:gd name="T39" fmla="*/ 2147483647 h 431"/>
              <a:gd name="T40" fmla="*/ 2147483647 w 1111"/>
              <a:gd name="T41" fmla="*/ 2147483647 h 431"/>
              <a:gd name="T42" fmla="*/ 2147483647 w 1111"/>
              <a:gd name="T43" fmla="*/ 2147483647 h 431"/>
              <a:gd name="T44" fmla="*/ 2147483647 w 1111"/>
              <a:gd name="T45" fmla="*/ 2147483647 h 431"/>
              <a:gd name="T46" fmla="*/ 2147483647 w 1111"/>
              <a:gd name="T47" fmla="*/ 2147483647 h 431"/>
              <a:gd name="T48" fmla="*/ 2147483647 w 1111"/>
              <a:gd name="T49" fmla="*/ 2147483647 h 431"/>
              <a:gd name="T50" fmla="*/ 2147483647 w 1111"/>
              <a:gd name="T51" fmla="*/ 2147483647 h 431"/>
              <a:gd name="T52" fmla="*/ 2147483647 w 1111"/>
              <a:gd name="T53" fmla="*/ 2147483647 h 431"/>
              <a:gd name="T54" fmla="*/ 2147483647 w 1111"/>
              <a:gd name="T55" fmla="*/ 2147483647 h 431"/>
              <a:gd name="T56" fmla="*/ 2147483647 w 1111"/>
              <a:gd name="T57" fmla="*/ 2147483647 h 431"/>
              <a:gd name="T58" fmla="*/ 2147483647 w 1111"/>
              <a:gd name="T59" fmla="*/ 2147483647 h 431"/>
              <a:gd name="T60" fmla="*/ 2147483647 w 1111"/>
              <a:gd name="T61" fmla="*/ 2147483647 h 431"/>
              <a:gd name="T62" fmla="*/ 2147483647 w 1111"/>
              <a:gd name="T63" fmla="*/ 2147483647 h 431"/>
              <a:gd name="T64" fmla="*/ 2147483647 w 1111"/>
              <a:gd name="T65" fmla="*/ 2147483647 h 431"/>
              <a:gd name="T66" fmla="*/ 2147483647 w 1111"/>
              <a:gd name="T67" fmla="*/ 2147483647 h 431"/>
              <a:gd name="T68" fmla="*/ 2147483647 w 1111"/>
              <a:gd name="T69" fmla="*/ 2147483647 h 431"/>
              <a:gd name="T70" fmla="*/ 2147483647 w 1111"/>
              <a:gd name="T71" fmla="*/ 2147483647 h 431"/>
              <a:gd name="T72" fmla="*/ 0 w 1111"/>
              <a:gd name="T73" fmla="*/ 2147483647 h 431"/>
              <a:gd name="T74" fmla="*/ 0 w 1111"/>
              <a:gd name="T75" fmla="*/ 2147483647 h 431"/>
              <a:gd name="T76" fmla="*/ 2147483647 w 1111"/>
              <a:gd name="T77" fmla="*/ 2147483647 h 431"/>
              <a:gd name="T78" fmla="*/ 2147483647 w 1111"/>
              <a:gd name="T79" fmla="*/ 2147483647 h 431"/>
              <a:gd name="T80" fmla="*/ 2147483647 w 1111"/>
              <a:gd name="T81" fmla="*/ 2147483647 h 431"/>
              <a:gd name="T82" fmla="*/ 2147483647 w 1111"/>
              <a:gd name="T83" fmla="*/ 2147483647 h 431"/>
              <a:gd name="T84" fmla="*/ 2147483647 w 1111"/>
              <a:gd name="T85" fmla="*/ 2147483647 h 431"/>
              <a:gd name="T86" fmla="*/ 2147483647 w 1111"/>
              <a:gd name="T87" fmla="*/ 2147483647 h 431"/>
              <a:gd name="T88" fmla="*/ 2147483647 w 1111"/>
              <a:gd name="T89" fmla="*/ 2147483647 h 431"/>
              <a:gd name="T90" fmla="*/ 2147483647 w 1111"/>
              <a:gd name="T91" fmla="*/ 2147483647 h 431"/>
              <a:gd name="T92" fmla="*/ 2147483647 w 1111"/>
              <a:gd name="T93" fmla="*/ 2147483647 h 431"/>
              <a:gd name="T94" fmla="*/ 2147483647 w 1111"/>
              <a:gd name="T95" fmla="*/ 2147483647 h 431"/>
              <a:gd name="T96" fmla="*/ 2147483647 w 1111"/>
              <a:gd name="T97" fmla="*/ 2147483647 h 431"/>
              <a:gd name="T98" fmla="*/ 2147483647 w 1111"/>
              <a:gd name="T99" fmla="*/ 2147483647 h 431"/>
              <a:gd name="T100" fmla="*/ 2147483647 w 1111"/>
              <a:gd name="T101" fmla="*/ 2147483647 h 431"/>
              <a:gd name="T102" fmla="*/ 2147483647 w 1111"/>
              <a:gd name="T103" fmla="*/ 2147483647 h 431"/>
              <a:gd name="T104" fmla="*/ 2147483647 w 1111"/>
              <a:gd name="T105" fmla="*/ 2147483647 h 431"/>
              <a:gd name="T106" fmla="*/ 2147483647 w 1111"/>
              <a:gd name="T107" fmla="*/ 2147483647 h 431"/>
              <a:gd name="T108" fmla="*/ 2147483647 w 1111"/>
              <a:gd name="T109" fmla="*/ 0 h 431"/>
              <a:gd name="T110" fmla="*/ 2147483647 w 1111"/>
              <a:gd name="T111" fmla="*/ 2147483647 h 43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11"/>
              <a:gd name="T169" fmla="*/ 0 h 431"/>
              <a:gd name="T170" fmla="*/ 1111 w 1111"/>
              <a:gd name="T171" fmla="*/ 431 h 431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11" h="431">
                <a:moveTo>
                  <a:pt x="899" y="52"/>
                </a:moveTo>
                <a:lnTo>
                  <a:pt x="910" y="56"/>
                </a:lnTo>
                <a:lnTo>
                  <a:pt x="934" y="48"/>
                </a:lnTo>
                <a:lnTo>
                  <a:pt x="951" y="21"/>
                </a:lnTo>
                <a:lnTo>
                  <a:pt x="960" y="12"/>
                </a:lnTo>
                <a:lnTo>
                  <a:pt x="1004" y="20"/>
                </a:lnTo>
                <a:lnTo>
                  <a:pt x="1003" y="58"/>
                </a:lnTo>
                <a:lnTo>
                  <a:pt x="1000" y="82"/>
                </a:lnTo>
                <a:lnTo>
                  <a:pt x="1066" y="118"/>
                </a:lnTo>
                <a:lnTo>
                  <a:pt x="1095" y="206"/>
                </a:lnTo>
                <a:lnTo>
                  <a:pt x="1101" y="235"/>
                </a:lnTo>
                <a:lnTo>
                  <a:pt x="1111" y="258"/>
                </a:lnTo>
                <a:lnTo>
                  <a:pt x="1056" y="288"/>
                </a:lnTo>
                <a:lnTo>
                  <a:pt x="993" y="225"/>
                </a:lnTo>
                <a:lnTo>
                  <a:pt x="970" y="256"/>
                </a:lnTo>
                <a:lnTo>
                  <a:pt x="903" y="230"/>
                </a:lnTo>
                <a:lnTo>
                  <a:pt x="911" y="174"/>
                </a:lnTo>
                <a:lnTo>
                  <a:pt x="889" y="167"/>
                </a:lnTo>
                <a:lnTo>
                  <a:pt x="897" y="118"/>
                </a:lnTo>
                <a:lnTo>
                  <a:pt x="897" y="115"/>
                </a:lnTo>
                <a:lnTo>
                  <a:pt x="804" y="97"/>
                </a:lnTo>
                <a:lnTo>
                  <a:pt x="802" y="97"/>
                </a:lnTo>
                <a:lnTo>
                  <a:pt x="797" y="109"/>
                </a:lnTo>
                <a:lnTo>
                  <a:pt x="656" y="112"/>
                </a:lnTo>
                <a:lnTo>
                  <a:pt x="655" y="112"/>
                </a:lnTo>
                <a:lnTo>
                  <a:pt x="625" y="172"/>
                </a:lnTo>
                <a:lnTo>
                  <a:pt x="579" y="116"/>
                </a:lnTo>
                <a:lnTo>
                  <a:pt x="488" y="108"/>
                </a:lnTo>
                <a:lnTo>
                  <a:pt x="462" y="138"/>
                </a:lnTo>
                <a:lnTo>
                  <a:pt x="446" y="127"/>
                </a:lnTo>
                <a:lnTo>
                  <a:pt x="317" y="175"/>
                </a:lnTo>
                <a:lnTo>
                  <a:pt x="272" y="158"/>
                </a:lnTo>
                <a:lnTo>
                  <a:pt x="139" y="222"/>
                </a:lnTo>
                <a:lnTo>
                  <a:pt x="79" y="296"/>
                </a:lnTo>
                <a:lnTo>
                  <a:pt x="82" y="321"/>
                </a:lnTo>
                <a:lnTo>
                  <a:pt x="42" y="368"/>
                </a:lnTo>
                <a:lnTo>
                  <a:pt x="0" y="431"/>
                </a:lnTo>
                <a:lnTo>
                  <a:pt x="0" y="362"/>
                </a:lnTo>
                <a:lnTo>
                  <a:pt x="36" y="293"/>
                </a:lnTo>
                <a:lnTo>
                  <a:pt x="35" y="239"/>
                </a:lnTo>
                <a:lnTo>
                  <a:pt x="62" y="207"/>
                </a:lnTo>
                <a:lnTo>
                  <a:pt x="54" y="144"/>
                </a:lnTo>
                <a:lnTo>
                  <a:pt x="78" y="134"/>
                </a:lnTo>
                <a:lnTo>
                  <a:pt x="156" y="93"/>
                </a:lnTo>
                <a:lnTo>
                  <a:pt x="175" y="100"/>
                </a:lnTo>
                <a:lnTo>
                  <a:pt x="209" y="108"/>
                </a:lnTo>
                <a:lnTo>
                  <a:pt x="253" y="73"/>
                </a:lnTo>
                <a:lnTo>
                  <a:pt x="364" y="77"/>
                </a:lnTo>
                <a:lnTo>
                  <a:pt x="397" y="42"/>
                </a:lnTo>
                <a:lnTo>
                  <a:pt x="535" y="24"/>
                </a:lnTo>
                <a:lnTo>
                  <a:pt x="595" y="68"/>
                </a:lnTo>
                <a:lnTo>
                  <a:pt x="636" y="21"/>
                </a:lnTo>
                <a:lnTo>
                  <a:pt x="753" y="4"/>
                </a:lnTo>
                <a:lnTo>
                  <a:pt x="783" y="37"/>
                </a:lnTo>
                <a:lnTo>
                  <a:pt x="831" y="0"/>
                </a:lnTo>
                <a:lnTo>
                  <a:pt x="899" y="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80" name="Freeform 12">
            <a:extLst>
              <a:ext uri="{FF2B5EF4-FFF2-40B4-BE49-F238E27FC236}">
                <a16:creationId xmlns:a16="http://schemas.microsoft.com/office/drawing/2014/main" id="{5CFCB9DF-3D0A-428F-A50C-16F1AA452CF4}"/>
              </a:ext>
            </a:extLst>
          </p:cNvPr>
          <p:cNvSpPr>
            <a:spLocks/>
          </p:cNvSpPr>
          <p:nvPr/>
        </p:nvSpPr>
        <p:spPr bwMode="auto">
          <a:xfrm>
            <a:off x="7162800" y="5934075"/>
            <a:ext cx="954088" cy="342900"/>
          </a:xfrm>
          <a:custGeom>
            <a:avLst/>
            <a:gdLst>
              <a:gd name="T0" fmla="*/ 2147483647 w 601"/>
              <a:gd name="T1" fmla="*/ 2147483647 h 216"/>
              <a:gd name="T2" fmla="*/ 2147483647 w 601"/>
              <a:gd name="T3" fmla="*/ 2147483647 h 216"/>
              <a:gd name="T4" fmla="*/ 2147483647 w 601"/>
              <a:gd name="T5" fmla="*/ 2147483647 h 216"/>
              <a:gd name="T6" fmla="*/ 2147483647 w 601"/>
              <a:gd name="T7" fmla="*/ 2147483647 h 216"/>
              <a:gd name="T8" fmla="*/ 2147483647 w 601"/>
              <a:gd name="T9" fmla="*/ 2147483647 h 216"/>
              <a:gd name="T10" fmla="*/ 2147483647 w 601"/>
              <a:gd name="T11" fmla="*/ 2147483647 h 216"/>
              <a:gd name="T12" fmla="*/ 2147483647 w 601"/>
              <a:gd name="T13" fmla="*/ 2147483647 h 216"/>
              <a:gd name="T14" fmla="*/ 2147483647 w 601"/>
              <a:gd name="T15" fmla="*/ 2147483647 h 216"/>
              <a:gd name="T16" fmla="*/ 2147483647 w 601"/>
              <a:gd name="T17" fmla="*/ 2147483647 h 216"/>
              <a:gd name="T18" fmla="*/ 2147483647 w 601"/>
              <a:gd name="T19" fmla="*/ 2147483647 h 216"/>
              <a:gd name="T20" fmla="*/ 2147483647 w 601"/>
              <a:gd name="T21" fmla="*/ 2147483647 h 216"/>
              <a:gd name="T22" fmla="*/ 2147483647 w 601"/>
              <a:gd name="T23" fmla="*/ 2147483647 h 216"/>
              <a:gd name="T24" fmla="*/ 2147483647 w 601"/>
              <a:gd name="T25" fmla="*/ 2147483647 h 216"/>
              <a:gd name="T26" fmla="*/ 2147483647 w 601"/>
              <a:gd name="T27" fmla="*/ 2147483647 h 216"/>
              <a:gd name="T28" fmla="*/ 2147483647 w 601"/>
              <a:gd name="T29" fmla="*/ 2147483647 h 216"/>
              <a:gd name="T30" fmla="*/ 2147483647 w 601"/>
              <a:gd name="T31" fmla="*/ 2147483647 h 216"/>
              <a:gd name="T32" fmla="*/ 2147483647 w 601"/>
              <a:gd name="T33" fmla="*/ 2147483647 h 216"/>
              <a:gd name="T34" fmla="*/ 2147483647 w 601"/>
              <a:gd name="T35" fmla="*/ 2147483647 h 216"/>
              <a:gd name="T36" fmla="*/ 2147483647 w 601"/>
              <a:gd name="T37" fmla="*/ 2147483647 h 216"/>
              <a:gd name="T38" fmla="*/ 2147483647 w 601"/>
              <a:gd name="T39" fmla="*/ 2147483647 h 216"/>
              <a:gd name="T40" fmla="*/ 2147483647 w 601"/>
              <a:gd name="T41" fmla="*/ 2147483647 h 216"/>
              <a:gd name="T42" fmla="*/ 2147483647 w 601"/>
              <a:gd name="T43" fmla="*/ 2147483647 h 216"/>
              <a:gd name="T44" fmla="*/ 2147483647 w 601"/>
              <a:gd name="T45" fmla="*/ 2147483647 h 216"/>
              <a:gd name="T46" fmla="*/ 2147483647 w 601"/>
              <a:gd name="T47" fmla="*/ 2147483647 h 216"/>
              <a:gd name="T48" fmla="*/ 2147483647 w 601"/>
              <a:gd name="T49" fmla="*/ 2147483647 h 216"/>
              <a:gd name="T50" fmla="*/ 2147483647 w 601"/>
              <a:gd name="T51" fmla="*/ 2147483647 h 216"/>
              <a:gd name="T52" fmla="*/ 2147483647 w 601"/>
              <a:gd name="T53" fmla="*/ 2147483647 h 216"/>
              <a:gd name="T54" fmla="*/ 0 w 601"/>
              <a:gd name="T55" fmla="*/ 2147483647 h 216"/>
              <a:gd name="T56" fmla="*/ 2147483647 w 601"/>
              <a:gd name="T57" fmla="*/ 2147483647 h 216"/>
              <a:gd name="T58" fmla="*/ 2147483647 w 601"/>
              <a:gd name="T59" fmla="*/ 2147483647 h 216"/>
              <a:gd name="T60" fmla="*/ 2147483647 w 601"/>
              <a:gd name="T61" fmla="*/ 2147483647 h 216"/>
              <a:gd name="T62" fmla="*/ 2147483647 w 601"/>
              <a:gd name="T63" fmla="*/ 2147483647 h 216"/>
              <a:gd name="T64" fmla="*/ 2147483647 w 601"/>
              <a:gd name="T65" fmla="*/ 2147483647 h 216"/>
              <a:gd name="T66" fmla="*/ 2147483647 w 601"/>
              <a:gd name="T67" fmla="*/ 2147483647 h 216"/>
              <a:gd name="T68" fmla="*/ 2147483647 w 601"/>
              <a:gd name="T69" fmla="*/ 2147483647 h 216"/>
              <a:gd name="T70" fmla="*/ 2147483647 w 601"/>
              <a:gd name="T71" fmla="*/ 2147483647 h 216"/>
              <a:gd name="T72" fmla="*/ 2147483647 w 601"/>
              <a:gd name="T73" fmla="*/ 0 h 216"/>
              <a:gd name="T74" fmla="*/ 2147483647 w 601"/>
              <a:gd name="T75" fmla="*/ 2147483647 h 21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601"/>
              <a:gd name="T115" fmla="*/ 0 h 216"/>
              <a:gd name="T116" fmla="*/ 601 w 601"/>
              <a:gd name="T117" fmla="*/ 216 h 21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601" h="216">
                <a:moveTo>
                  <a:pt x="396" y="37"/>
                </a:moveTo>
                <a:lnTo>
                  <a:pt x="441" y="22"/>
                </a:lnTo>
                <a:lnTo>
                  <a:pt x="465" y="75"/>
                </a:lnTo>
                <a:lnTo>
                  <a:pt x="455" y="87"/>
                </a:lnTo>
                <a:lnTo>
                  <a:pt x="431" y="104"/>
                </a:lnTo>
                <a:lnTo>
                  <a:pt x="431" y="132"/>
                </a:lnTo>
                <a:lnTo>
                  <a:pt x="458" y="148"/>
                </a:lnTo>
                <a:lnTo>
                  <a:pt x="470" y="128"/>
                </a:lnTo>
                <a:lnTo>
                  <a:pt x="525" y="143"/>
                </a:lnTo>
                <a:lnTo>
                  <a:pt x="568" y="147"/>
                </a:lnTo>
                <a:lnTo>
                  <a:pt x="599" y="162"/>
                </a:lnTo>
                <a:lnTo>
                  <a:pt x="601" y="195"/>
                </a:lnTo>
                <a:lnTo>
                  <a:pt x="485" y="216"/>
                </a:lnTo>
                <a:lnTo>
                  <a:pt x="479" y="183"/>
                </a:lnTo>
                <a:lnTo>
                  <a:pt x="417" y="195"/>
                </a:lnTo>
                <a:lnTo>
                  <a:pt x="357" y="123"/>
                </a:lnTo>
                <a:lnTo>
                  <a:pt x="368" y="108"/>
                </a:lnTo>
                <a:lnTo>
                  <a:pt x="345" y="87"/>
                </a:lnTo>
                <a:lnTo>
                  <a:pt x="302" y="99"/>
                </a:lnTo>
                <a:lnTo>
                  <a:pt x="306" y="145"/>
                </a:lnTo>
                <a:lnTo>
                  <a:pt x="257" y="136"/>
                </a:lnTo>
                <a:lnTo>
                  <a:pt x="229" y="165"/>
                </a:lnTo>
                <a:lnTo>
                  <a:pt x="168" y="113"/>
                </a:lnTo>
                <a:lnTo>
                  <a:pt x="166" y="95"/>
                </a:lnTo>
                <a:lnTo>
                  <a:pt x="85" y="95"/>
                </a:lnTo>
                <a:lnTo>
                  <a:pt x="79" y="79"/>
                </a:lnTo>
                <a:lnTo>
                  <a:pt x="11" y="91"/>
                </a:lnTo>
                <a:lnTo>
                  <a:pt x="0" y="66"/>
                </a:lnTo>
                <a:lnTo>
                  <a:pt x="107" y="26"/>
                </a:lnTo>
                <a:lnTo>
                  <a:pt x="191" y="52"/>
                </a:lnTo>
                <a:lnTo>
                  <a:pt x="201" y="50"/>
                </a:lnTo>
                <a:lnTo>
                  <a:pt x="212" y="80"/>
                </a:lnTo>
                <a:lnTo>
                  <a:pt x="246" y="85"/>
                </a:lnTo>
                <a:lnTo>
                  <a:pt x="272" y="28"/>
                </a:lnTo>
                <a:lnTo>
                  <a:pt x="326" y="27"/>
                </a:lnTo>
                <a:lnTo>
                  <a:pt x="324" y="5"/>
                </a:lnTo>
                <a:lnTo>
                  <a:pt x="388" y="0"/>
                </a:lnTo>
                <a:lnTo>
                  <a:pt x="396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81" name="Freeform 13">
            <a:extLst>
              <a:ext uri="{FF2B5EF4-FFF2-40B4-BE49-F238E27FC236}">
                <a16:creationId xmlns:a16="http://schemas.microsoft.com/office/drawing/2014/main" id="{B2D7059C-677A-4AA8-BE89-93F93E3752E2}"/>
              </a:ext>
            </a:extLst>
          </p:cNvPr>
          <p:cNvSpPr>
            <a:spLocks/>
          </p:cNvSpPr>
          <p:nvPr/>
        </p:nvSpPr>
        <p:spPr bwMode="auto">
          <a:xfrm>
            <a:off x="7754938" y="6043613"/>
            <a:ext cx="1358900" cy="738187"/>
          </a:xfrm>
          <a:custGeom>
            <a:avLst/>
            <a:gdLst>
              <a:gd name="T0" fmla="*/ 2147483647 w 856"/>
              <a:gd name="T1" fmla="*/ 2147483647 h 465"/>
              <a:gd name="T2" fmla="*/ 2147483647 w 856"/>
              <a:gd name="T3" fmla="*/ 2147483647 h 465"/>
              <a:gd name="T4" fmla="*/ 2147483647 w 856"/>
              <a:gd name="T5" fmla="*/ 2147483647 h 465"/>
              <a:gd name="T6" fmla="*/ 2147483647 w 856"/>
              <a:gd name="T7" fmla="*/ 2147483647 h 465"/>
              <a:gd name="T8" fmla="*/ 2147483647 w 856"/>
              <a:gd name="T9" fmla="*/ 2147483647 h 465"/>
              <a:gd name="T10" fmla="*/ 2147483647 w 856"/>
              <a:gd name="T11" fmla="*/ 2147483647 h 465"/>
              <a:gd name="T12" fmla="*/ 2147483647 w 856"/>
              <a:gd name="T13" fmla="*/ 2147483647 h 465"/>
              <a:gd name="T14" fmla="*/ 2147483647 w 856"/>
              <a:gd name="T15" fmla="*/ 2147483647 h 465"/>
              <a:gd name="T16" fmla="*/ 2147483647 w 856"/>
              <a:gd name="T17" fmla="*/ 2147483647 h 465"/>
              <a:gd name="T18" fmla="*/ 2147483647 w 856"/>
              <a:gd name="T19" fmla="*/ 2147483647 h 465"/>
              <a:gd name="T20" fmla="*/ 2147483647 w 856"/>
              <a:gd name="T21" fmla="*/ 2147483647 h 465"/>
              <a:gd name="T22" fmla="*/ 2147483647 w 856"/>
              <a:gd name="T23" fmla="*/ 2147483647 h 465"/>
              <a:gd name="T24" fmla="*/ 2147483647 w 856"/>
              <a:gd name="T25" fmla="*/ 2147483647 h 465"/>
              <a:gd name="T26" fmla="*/ 2147483647 w 856"/>
              <a:gd name="T27" fmla="*/ 2147483647 h 465"/>
              <a:gd name="T28" fmla="*/ 2147483647 w 856"/>
              <a:gd name="T29" fmla="*/ 2147483647 h 465"/>
              <a:gd name="T30" fmla="*/ 2147483647 w 856"/>
              <a:gd name="T31" fmla="*/ 2147483647 h 465"/>
              <a:gd name="T32" fmla="*/ 2147483647 w 856"/>
              <a:gd name="T33" fmla="*/ 2147483647 h 465"/>
              <a:gd name="T34" fmla="*/ 0 w 856"/>
              <a:gd name="T35" fmla="*/ 2147483647 h 465"/>
              <a:gd name="T36" fmla="*/ 2147483647 w 856"/>
              <a:gd name="T37" fmla="*/ 2147483647 h 465"/>
              <a:gd name="T38" fmla="*/ 2147483647 w 856"/>
              <a:gd name="T39" fmla="*/ 2147483647 h 465"/>
              <a:gd name="T40" fmla="*/ 2147483647 w 856"/>
              <a:gd name="T41" fmla="*/ 2147483647 h 465"/>
              <a:gd name="T42" fmla="*/ 2147483647 w 856"/>
              <a:gd name="T43" fmla="*/ 2147483647 h 465"/>
              <a:gd name="T44" fmla="*/ 2147483647 w 856"/>
              <a:gd name="T45" fmla="*/ 2147483647 h 465"/>
              <a:gd name="T46" fmla="*/ 2147483647 w 856"/>
              <a:gd name="T47" fmla="*/ 2147483647 h 465"/>
              <a:gd name="T48" fmla="*/ 2147483647 w 856"/>
              <a:gd name="T49" fmla="*/ 2147483647 h 465"/>
              <a:gd name="T50" fmla="*/ 2147483647 w 856"/>
              <a:gd name="T51" fmla="*/ 2147483647 h 465"/>
              <a:gd name="T52" fmla="*/ 2147483647 w 856"/>
              <a:gd name="T53" fmla="*/ 2147483647 h 465"/>
              <a:gd name="T54" fmla="*/ 2147483647 w 856"/>
              <a:gd name="T55" fmla="*/ 2147483647 h 465"/>
              <a:gd name="T56" fmla="*/ 2147483647 w 856"/>
              <a:gd name="T57" fmla="*/ 2147483647 h 465"/>
              <a:gd name="T58" fmla="*/ 2147483647 w 856"/>
              <a:gd name="T59" fmla="*/ 2147483647 h 465"/>
              <a:gd name="T60" fmla="*/ 2147483647 w 856"/>
              <a:gd name="T61" fmla="*/ 2147483647 h 465"/>
              <a:gd name="T62" fmla="*/ 2147483647 w 856"/>
              <a:gd name="T63" fmla="*/ 2147483647 h 465"/>
              <a:gd name="T64" fmla="*/ 2147483647 w 856"/>
              <a:gd name="T65" fmla="*/ 2147483647 h 465"/>
              <a:gd name="T66" fmla="*/ 2147483647 w 856"/>
              <a:gd name="T67" fmla="*/ 2147483647 h 465"/>
              <a:gd name="T68" fmla="*/ 2147483647 w 856"/>
              <a:gd name="T69" fmla="*/ 2147483647 h 465"/>
              <a:gd name="T70" fmla="*/ 2147483647 w 856"/>
              <a:gd name="T71" fmla="*/ 2147483647 h 465"/>
              <a:gd name="T72" fmla="*/ 2147483647 w 856"/>
              <a:gd name="T73" fmla="*/ 2147483647 h 465"/>
              <a:gd name="T74" fmla="*/ 2147483647 w 856"/>
              <a:gd name="T75" fmla="*/ 2147483647 h 465"/>
              <a:gd name="T76" fmla="*/ 2147483647 w 856"/>
              <a:gd name="T77" fmla="*/ 2147483647 h 465"/>
              <a:gd name="T78" fmla="*/ 2147483647 w 856"/>
              <a:gd name="T79" fmla="*/ 2147483647 h 465"/>
              <a:gd name="T80" fmla="*/ 2147483647 w 856"/>
              <a:gd name="T81" fmla="*/ 0 h 465"/>
              <a:gd name="T82" fmla="*/ 2147483647 w 856"/>
              <a:gd name="T83" fmla="*/ 2147483647 h 46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856"/>
              <a:gd name="T127" fmla="*/ 0 h 465"/>
              <a:gd name="T128" fmla="*/ 856 w 856"/>
              <a:gd name="T129" fmla="*/ 465 h 465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856" h="465">
                <a:moveTo>
                  <a:pt x="856" y="132"/>
                </a:moveTo>
                <a:lnTo>
                  <a:pt x="843" y="125"/>
                </a:lnTo>
                <a:lnTo>
                  <a:pt x="777" y="150"/>
                </a:lnTo>
                <a:lnTo>
                  <a:pt x="691" y="179"/>
                </a:lnTo>
                <a:lnTo>
                  <a:pt x="666" y="146"/>
                </a:lnTo>
                <a:lnTo>
                  <a:pt x="666" y="145"/>
                </a:lnTo>
                <a:lnTo>
                  <a:pt x="633" y="161"/>
                </a:lnTo>
                <a:lnTo>
                  <a:pt x="543" y="221"/>
                </a:lnTo>
                <a:lnTo>
                  <a:pt x="489" y="220"/>
                </a:lnTo>
                <a:lnTo>
                  <a:pt x="450" y="296"/>
                </a:lnTo>
                <a:lnTo>
                  <a:pt x="359" y="343"/>
                </a:lnTo>
                <a:lnTo>
                  <a:pt x="347" y="327"/>
                </a:lnTo>
                <a:lnTo>
                  <a:pt x="292" y="372"/>
                </a:lnTo>
                <a:lnTo>
                  <a:pt x="324" y="430"/>
                </a:lnTo>
                <a:lnTo>
                  <a:pt x="328" y="449"/>
                </a:lnTo>
                <a:lnTo>
                  <a:pt x="327" y="465"/>
                </a:lnTo>
                <a:lnTo>
                  <a:pt x="5" y="465"/>
                </a:lnTo>
                <a:lnTo>
                  <a:pt x="0" y="389"/>
                </a:lnTo>
                <a:lnTo>
                  <a:pt x="118" y="302"/>
                </a:lnTo>
                <a:lnTo>
                  <a:pt x="201" y="325"/>
                </a:lnTo>
                <a:lnTo>
                  <a:pt x="172" y="408"/>
                </a:lnTo>
                <a:lnTo>
                  <a:pt x="223" y="414"/>
                </a:lnTo>
                <a:lnTo>
                  <a:pt x="232" y="379"/>
                </a:lnTo>
                <a:lnTo>
                  <a:pt x="249" y="332"/>
                </a:lnTo>
                <a:lnTo>
                  <a:pt x="234" y="301"/>
                </a:lnTo>
                <a:lnTo>
                  <a:pt x="335" y="213"/>
                </a:lnTo>
                <a:lnTo>
                  <a:pt x="377" y="236"/>
                </a:lnTo>
                <a:lnTo>
                  <a:pt x="381" y="266"/>
                </a:lnTo>
                <a:lnTo>
                  <a:pt x="451" y="243"/>
                </a:lnTo>
                <a:lnTo>
                  <a:pt x="450" y="185"/>
                </a:lnTo>
                <a:lnTo>
                  <a:pt x="527" y="162"/>
                </a:lnTo>
                <a:lnTo>
                  <a:pt x="543" y="171"/>
                </a:lnTo>
                <a:lnTo>
                  <a:pt x="561" y="153"/>
                </a:lnTo>
                <a:lnTo>
                  <a:pt x="560" y="130"/>
                </a:lnTo>
                <a:lnTo>
                  <a:pt x="564" y="94"/>
                </a:lnTo>
                <a:lnTo>
                  <a:pt x="700" y="101"/>
                </a:lnTo>
                <a:lnTo>
                  <a:pt x="712" y="115"/>
                </a:lnTo>
                <a:lnTo>
                  <a:pt x="771" y="98"/>
                </a:lnTo>
                <a:lnTo>
                  <a:pt x="775" y="59"/>
                </a:lnTo>
                <a:lnTo>
                  <a:pt x="793" y="24"/>
                </a:lnTo>
                <a:lnTo>
                  <a:pt x="856" y="0"/>
                </a:lnTo>
                <a:lnTo>
                  <a:pt x="856" y="1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82" name="Freeform 14">
            <a:extLst>
              <a:ext uri="{FF2B5EF4-FFF2-40B4-BE49-F238E27FC236}">
                <a16:creationId xmlns:a16="http://schemas.microsoft.com/office/drawing/2014/main" id="{41B36FEA-3695-4939-8F6A-B426FB784F35}"/>
              </a:ext>
            </a:extLst>
          </p:cNvPr>
          <p:cNvSpPr>
            <a:spLocks/>
          </p:cNvSpPr>
          <p:nvPr/>
        </p:nvSpPr>
        <p:spPr bwMode="auto">
          <a:xfrm>
            <a:off x="6992938" y="6132513"/>
            <a:ext cx="469900" cy="211137"/>
          </a:xfrm>
          <a:custGeom>
            <a:avLst/>
            <a:gdLst>
              <a:gd name="T0" fmla="*/ 2147483647 w 296"/>
              <a:gd name="T1" fmla="*/ 2147483647 h 133"/>
              <a:gd name="T2" fmla="*/ 2147483647 w 296"/>
              <a:gd name="T3" fmla="*/ 2147483647 h 133"/>
              <a:gd name="T4" fmla="*/ 2147483647 w 296"/>
              <a:gd name="T5" fmla="*/ 2147483647 h 133"/>
              <a:gd name="T6" fmla="*/ 2147483647 w 296"/>
              <a:gd name="T7" fmla="*/ 2147483647 h 133"/>
              <a:gd name="T8" fmla="*/ 2147483647 w 296"/>
              <a:gd name="T9" fmla="*/ 2147483647 h 133"/>
              <a:gd name="T10" fmla="*/ 2147483647 w 296"/>
              <a:gd name="T11" fmla="*/ 2147483647 h 133"/>
              <a:gd name="T12" fmla="*/ 2147483647 w 296"/>
              <a:gd name="T13" fmla="*/ 2147483647 h 133"/>
              <a:gd name="T14" fmla="*/ 2147483647 w 296"/>
              <a:gd name="T15" fmla="*/ 2147483647 h 133"/>
              <a:gd name="T16" fmla="*/ 2147483647 w 296"/>
              <a:gd name="T17" fmla="*/ 2147483647 h 133"/>
              <a:gd name="T18" fmla="*/ 2147483647 w 296"/>
              <a:gd name="T19" fmla="*/ 2147483647 h 133"/>
              <a:gd name="T20" fmla="*/ 2147483647 w 296"/>
              <a:gd name="T21" fmla="*/ 2147483647 h 133"/>
              <a:gd name="T22" fmla="*/ 2147483647 w 296"/>
              <a:gd name="T23" fmla="*/ 2147483647 h 133"/>
              <a:gd name="T24" fmla="*/ 0 w 296"/>
              <a:gd name="T25" fmla="*/ 2147483647 h 133"/>
              <a:gd name="T26" fmla="*/ 0 w 296"/>
              <a:gd name="T27" fmla="*/ 2147483647 h 133"/>
              <a:gd name="T28" fmla="*/ 2147483647 w 296"/>
              <a:gd name="T29" fmla="*/ 2147483647 h 133"/>
              <a:gd name="T30" fmla="*/ 2147483647 w 296"/>
              <a:gd name="T31" fmla="*/ 2147483647 h 133"/>
              <a:gd name="T32" fmla="*/ 2147483647 w 296"/>
              <a:gd name="T33" fmla="*/ 2147483647 h 133"/>
              <a:gd name="T34" fmla="*/ 2147483647 w 296"/>
              <a:gd name="T35" fmla="*/ 2147483647 h 133"/>
              <a:gd name="T36" fmla="*/ 2147483647 w 296"/>
              <a:gd name="T37" fmla="*/ 0 h 133"/>
              <a:gd name="T38" fmla="*/ 2147483647 w 296"/>
              <a:gd name="T39" fmla="*/ 2147483647 h 133"/>
              <a:gd name="T40" fmla="*/ 2147483647 w 296"/>
              <a:gd name="T41" fmla="*/ 2147483647 h 13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96"/>
              <a:gd name="T64" fmla="*/ 0 h 133"/>
              <a:gd name="T65" fmla="*/ 296 w 296"/>
              <a:gd name="T66" fmla="*/ 133 h 133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96" h="133">
                <a:moveTo>
                  <a:pt x="281" y="19"/>
                </a:moveTo>
                <a:lnTo>
                  <a:pt x="287" y="32"/>
                </a:lnTo>
                <a:lnTo>
                  <a:pt x="296" y="101"/>
                </a:lnTo>
                <a:lnTo>
                  <a:pt x="279" y="91"/>
                </a:lnTo>
                <a:lnTo>
                  <a:pt x="258" y="87"/>
                </a:lnTo>
                <a:lnTo>
                  <a:pt x="238" y="115"/>
                </a:lnTo>
                <a:lnTo>
                  <a:pt x="219" y="104"/>
                </a:lnTo>
                <a:lnTo>
                  <a:pt x="171" y="95"/>
                </a:lnTo>
                <a:lnTo>
                  <a:pt x="135" y="116"/>
                </a:lnTo>
                <a:lnTo>
                  <a:pt x="97" y="133"/>
                </a:lnTo>
                <a:lnTo>
                  <a:pt x="91" y="124"/>
                </a:lnTo>
                <a:lnTo>
                  <a:pt x="75" y="80"/>
                </a:lnTo>
                <a:lnTo>
                  <a:pt x="0" y="85"/>
                </a:lnTo>
                <a:lnTo>
                  <a:pt x="0" y="79"/>
                </a:lnTo>
                <a:lnTo>
                  <a:pt x="41" y="27"/>
                </a:lnTo>
                <a:lnTo>
                  <a:pt x="117" y="39"/>
                </a:lnTo>
                <a:lnTo>
                  <a:pt x="122" y="21"/>
                </a:lnTo>
                <a:lnTo>
                  <a:pt x="190" y="22"/>
                </a:lnTo>
                <a:lnTo>
                  <a:pt x="206" y="0"/>
                </a:lnTo>
                <a:lnTo>
                  <a:pt x="227" y="19"/>
                </a:lnTo>
                <a:lnTo>
                  <a:pt x="281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83" name="Freeform 15">
            <a:extLst>
              <a:ext uri="{FF2B5EF4-FFF2-40B4-BE49-F238E27FC236}">
                <a16:creationId xmlns:a16="http://schemas.microsoft.com/office/drawing/2014/main" id="{4E2577FB-2335-4B0F-962C-4DFF13E9F82B}"/>
              </a:ext>
            </a:extLst>
          </p:cNvPr>
          <p:cNvSpPr>
            <a:spLocks/>
          </p:cNvSpPr>
          <p:nvPr/>
        </p:nvSpPr>
        <p:spPr bwMode="auto">
          <a:xfrm>
            <a:off x="7439025" y="6259513"/>
            <a:ext cx="322263" cy="236537"/>
          </a:xfrm>
          <a:custGeom>
            <a:avLst/>
            <a:gdLst>
              <a:gd name="T0" fmla="*/ 2147483647 w 203"/>
              <a:gd name="T1" fmla="*/ 2147483647 h 149"/>
              <a:gd name="T2" fmla="*/ 2147483647 w 203"/>
              <a:gd name="T3" fmla="*/ 2147483647 h 149"/>
              <a:gd name="T4" fmla="*/ 2147483647 w 203"/>
              <a:gd name="T5" fmla="*/ 2147483647 h 149"/>
              <a:gd name="T6" fmla="*/ 2147483647 w 203"/>
              <a:gd name="T7" fmla="*/ 2147483647 h 149"/>
              <a:gd name="T8" fmla="*/ 2147483647 w 203"/>
              <a:gd name="T9" fmla="*/ 2147483647 h 149"/>
              <a:gd name="T10" fmla="*/ 2147483647 w 203"/>
              <a:gd name="T11" fmla="*/ 2147483647 h 149"/>
              <a:gd name="T12" fmla="*/ 2147483647 w 203"/>
              <a:gd name="T13" fmla="*/ 2147483647 h 149"/>
              <a:gd name="T14" fmla="*/ 2147483647 w 203"/>
              <a:gd name="T15" fmla="*/ 2147483647 h 149"/>
              <a:gd name="T16" fmla="*/ 0 w 203"/>
              <a:gd name="T17" fmla="*/ 2147483647 h 149"/>
              <a:gd name="T18" fmla="*/ 2147483647 w 203"/>
              <a:gd name="T19" fmla="*/ 2147483647 h 149"/>
              <a:gd name="T20" fmla="*/ 2147483647 w 203"/>
              <a:gd name="T21" fmla="*/ 2147483647 h 149"/>
              <a:gd name="T22" fmla="*/ 2147483647 w 203"/>
              <a:gd name="T23" fmla="*/ 0 h 149"/>
              <a:gd name="T24" fmla="*/ 2147483647 w 203"/>
              <a:gd name="T25" fmla="*/ 2147483647 h 14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03"/>
              <a:gd name="T40" fmla="*/ 0 h 149"/>
              <a:gd name="T41" fmla="*/ 203 w 203"/>
              <a:gd name="T42" fmla="*/ 149 h 14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03" h="149">
                <a:moveTo>
                  <a:pt x="203" y="15"/>
                </a:moveTo>
                <a:lnTo>
                  <a:pt x="203" y="63"/>
                </a:lnTo>
                <a:lnTo>
                  <a:pt x="144" y="57"/>
                </a:lnTo>
                <a:lnTo>
                  <a:pt x="123" y="58"/>
                </a:lnTo>
                <a:lnTo>
                  <a:pt x="87" y="92"/>
                </a:lnTo>
                <a:lnTo>
                  <a:pt x="87" y="135"/>
                </a:lnTo>
                <a:lnTo>
                  <a:pt x="43" y="149"/>
                </a:lnTo>
                <a:lnTo>
                  <a:pt x="27" y="129"/>
                </a:lnTo>
                <a:lnTo>
                  <a:pt x="0" y="100"/>
                </a:lnTo>
                <a:lnTo>
                  <a:pt x="14" y="70"/>
                </a:lnTo>
                <a:lnTo>
                  <a:pt x="28" y="41"/>
                </a:lnTo>
                <a:lnTo>
                  <a:pt x="107" y="0"/>
                </a:lnTo>
                <a:lnTo>
                  <a:pt x="203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84" name="Freeform 16">
            <a:extLst>
              <a:ext uri="{FF2B5EF4-FFF2-40B4-BE49-F238E27FC236}">
                <a16:creationId xmlns:a16="http://schemas.microsoft.com/office/drawing/2014/main" id="{D826EB8F-103A-43CE-BE7D-506DAB3C4C65}"/>
              </a:ext>
            </a:extLst>
          </p:cNvPr>
          <p:cNvSpPr>
            <a:spLocks/>
          </p:cNvSpPr>
          <p:nvPr/>
        </p:nvSpPr>
        <p:spPr bwMode="auto">
          <a:xfrm>
            <a:off x="8350250" y="6351588"/>
            <a:ext cx="763588" cy="430212"/>
          </a:xfrm>
          <a:custGeom>
            <a:avLst/>
            <a:gdLst>
              <a:gd name="T0" fmla="*/ 2147483647 w 481"/>
              <a:gd name="T1" fmla="*/ 2147483647 h 271"/>
              <a:gd name="T2" fmla="*/ 0 w 481"/>
              <a:gd name="T3" fmla="*/ 2147483647 h 271"/>
              <a:gd name="T4" fmla="*/ 2147483647 w 481"/>
              <a:gd name="T5" fmla="*/ 2147483647 h 271"/>
              <a:gd name="T6" fmla="*/ 2147483647 w 481"/>
              <a:gd name="T7" fmla="*/ 2147483647 h 271"/>
              <a:gd name="T8" fmla="*/ 2147483647 w 481"/>
              <a:gd name="T9" fmla="*/ 2147483647 h 271"/>
              <a:gd name="T10" fmla="*/ 2147483647 w 481"/>
              <a:gd name="T11" fmla="*/ 2147483647 h 271"/>
              <a:gd name="T12" fmla="*/ 2147483647 w 481"/>
              <a:gd name="T13" fmla="*/ 2147483647 h 271"/>
              <a:gd name="T14" fmla="*/ 2147483647 w 481"/>
              <a:gd name="T15" fmla="*/ 2147483647 h 271"/>
              <a:gd name="T16" fmla="*/ 2147483647 w 481"/>
              <a:gd name="T17" fmla="*/ 0 h 271"/>
              <a:gd name="T18" fmla="*/ 2147483647 w 481"/>
              <a:gd name="T19" fmla="*/ 2147483647 h 2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1"/>
              <a:gd name="T31" fmla="*/ 0 h 271"/>
              <a:gd name="T32" fmla="*/ 481 w 481"/>
              <a:gd name="T33" fmla="*/ 271 h 27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1" h="271">
                <a:moveTo>
                  <a:pt x="481" y="271"/>
                </a:moveTo>
                <a:lnTo>
                  <a:pt x="0" y="271"/>
                </a:lnTo>
                <a:lnTo>
                  <a:pt x="20" y="180"/>
                </a:lnTo>
                <a:lnTo>
                  <a:pt x="156" y="146"/>
                </a:lnTo>
                <a:lnTo>
                  <a:pt x="227" y="34"/>
                </a:lnTo>
                <a:lnTo>
                  <a:pt x="347" y="8"/>
                </a:lnTo>
                <a:lnTo>
                  <a:pt x="381" y="43"/>
                </a:lnTo>
                <a:lnTo>
                  <a:pt x="394" y="7"/>
                </a:lnTo>
                <a:lnTo>
                  <a:pt x="481" y="0"/>
                </a:lnTo>
                <a:lnTo>
                  <a:pt x="481" y="2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85" name="Freeform 17">
            <a:extLst>
              <a:ext uri="{FF2B5EF4-FFF2-40B4-BE49-F238E27FC236}">
                <a16:creationId xmlns:a16="http://schemas.microsoft.com/office/drawing/2014/main" id="{63A908FF-C2B5-4062-833B-C78C0F698A29}"/>
              </a:ext>
            </a:extLst>
          </p:cNvPr>
          <p:cNvSpPr>
            <a:spLocks/>
          </p:cNvSpPr>
          <p:nvPr/>
        </p:nvSpPr>
        <p:spPr bwMode="auto">
          <a:xfrm>
            <a:off x="6767513" y="6391275"/>
            <a:ext cx="495300" cy="344488"/>
          </a:xfrm>
          <a:custGeom>
            <a:avLst/>
            <a:gdLst>
              <a:gd name="T0" fmla="*/ 2147483647 w 312"/>
              <a:gd name="T1" fmla="*/ 2147483647 h 217"/>
              <a:gd name="T2" fmla="*/ 2147483647 w 312"/>
              <a:gd name="T3" fmla="*/ 2147483647 h 217"/>
              <a:gd name="T4" fmla="*/ 2147483647 w 312"/>
              <a:gd name="T5" fmla="*/ 2147483647 h 217"/>
              <a:gd name="T6" fmla="*/ 2147483647 w 312"/>
              <a:gd name="T7" fmla="*/ 2147483647 h 217"/>
              <a:gd name="T8" fmla="*/ 2147483647 w 312"/>
              <a:gd name="T9" fmla="*/ 2147483647 h 217"/>
              <a:gd name="T10" fmla="*/ 2147483647 w 312"/>
              <a:gd name="T11" fmla="*/ 2147483647 h 217"/>
              <a:gd name="T12" fmla="*/ 2147483647 w 312"/>
              <a:gd name="T13" fmla="*/ 2147483647 h 217"/>
              <a:gd name="T14" fmla="*/ 2147483647 w 312"/>
              <a:gd name="T15" fmla="*/ 2147483647 h 217"/>
              <a:gd name="T16" fmla="*/ 2147483647 w 312"/>
              <a:gd name="T17" fmla="*/ 2147483647 h 217"/>
              <a:gd name="T18" fmla="*/ 2147483647 w 312"/>
              <a:gd name="T19" fmla="*/ 2147483647 h 217"/>
              <a:gd name="T20" fmla="*/ 2147483647 w 312"/>
              <a:gd name="T21" fmla="*/ 2147483647 h 217"/>
              <a:gd name="T22" fmla="*/ 0 w 312"/>
              <a:gd name="T23" fmla="*/ 2147483647 h 217"/>
              <a:gd name="T24" fmla="*/ 2147483647 w 312"/>
              <a:gd name="T25" fmla="*/ 2147483647 h 217"/>
              <a:gd name="T26" fmla="*/ 2147483647 w 312"/>
              <a:gd name="T27" fmla="*/ 2147483647 h 217"/>
              <a:gd name="T28" fmla="*/ 2147483647 w 312"/>
              <a:gd name="T29" fmla="*/ 2147483647 h 217"/>
              <a:gd name="T30" fmla="*/ 2147483647 w 312"/>
              <a:gd name="T31" fmla="*/ 0 h 217"/>
              <a:gd name="T32" fmla="*/ 2147483647 w 312"/>
              <a:gd name="T33" fmla="*/ 2147483647 h 2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12"/>
              <a:gd name="T52" fmla="*/ 0 h 217"/>
              <a:gd name="T53" fmla="*/ 312 w 312"/>
              <a:gd name="T54" fmla="*/ 217 h 21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12" h="217">
                <a:moveTo>
                  <a:pt x="277" y="11"/>
                </a:moveTo>
                <a:lnTo>
                  <a:pt x="272" y="52"/>
                </a:lnTo>
                <a:lnTo>
                  <a:pt x="312" y="71"/>
                </a:lnTo>
                <a:lnTo>
                  <a:pt x="300" y="136"/>
                </a:lnTo>
                <a:lnTo>
                  <a:pt x="254" y="153"/>
                </a:lnTo>
                <a:lnTo>
                  <a:pt x="188" y="165"/>
                </a:lnTo>
                <a:lnTo>
                  <a:pt x="180" y="130"/>
                </a:lnTo>
                <a:lnTo>
                  <a:pt x="174" y="118"/>
                </a:lnTo>
                <a:lnTo>
                  <a:pt x="112" y="119"/>
                </a:lnTo>
                <a:lnTo>
                  <a:pt x="102" y="186"/>
                </a:lnTo>
                <a:lnTo>
                  <a:pt x="32" y="217"/>
                </a:lnTo>
                <a:lnTo>
                  <a:pt x="0" y="148"/>
                </a:lnTo>
                <a:lnTo>
                  <a:pt x="2" y="141"/>
                </a:lnTo>
                <a:lnTo>
                  <a:pt x="57" y="38"/>
                </a:lnTo>
                <a:lnTo>
                  <a:pt x="156" y="44"/>
                </a:lnTo>
                <a:lnTo>
                  <a:pt x="166" y="0"/>
                </a:lnTo>
                <a:lnTo>
                  <a:pt x="277" y="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86" name="Freeform 18">
            <a:extLst>
              <a:ext uri="{FF2B5EF4-FFF2-40B4-BE49-F238E27FC236}">
                <a16:creationId xmlns:a16="http://schemas.microsoft.com/office/drawing/2014/main" id="{1A95D988-3006-44DB-A21F-5B12D1602B56}"/>
              </a:ext>
            </a:extLst>
          </p:cNvPr>
          <p:cNvSpPr>
            <a:spLocks/>
          </p:cNvSpPr>
          <p:nvPr/>
        </p:nvSpPr>
        <p:spPr bwMode="auto">
          <a:xfrm>
            <a:off x="5276850" y="6578600"/>
            <a:ext cx="247650" cy="174625"/>
          </a:xfrm>
          <a:custGeom>
            <a:avLst/>
            <a:gdLst>
              <a:gd name="T0" fmla="*/ 2147483647 w 156"/>
              <a:gd name="T1" fmla="*/ 2147483647 h 110"/>
              <a:gd name="T2" fmla="*/ 2147483647 w 156"/>
              <a:gd name="T3" fmla="*/ 2147483647 h 110"/>
              <a:gd name="T4" fmla="*/ 2147483647 w 156"/>
              <a:gd name="T5" fmla="*/ 2147483647 h 110"/>
              <a:gd name="T6" fmla="*/ 2147483647 w 156"/>
              <a:gd name="T7" fmla="*/ 2147483647 h 110"/>
              <a:gd name="T8" fmla="*/ 2147483647 w 156"/>
              <a:gd name="T9" fmla="*/ 2147483647 h 110"/>
              <a:gd name="T10" fmla="*/ 0 w 156"/>
              <a:gd name="T11" fmla="*/ 2147483647 h 110"/>
              <a:gd name="T12" fmla="*/ 2147483647 w 156"/>
              <a:gd name="T13" fmla="*/ 2147483647 h 110"/>
              <a:gd name="T14" fmla="*/ 2147483647 w 156"/>
              <a:gd name="T15" fmla="*/ 0 h 110"/>
              <a:gd name="T16" fmla="*/ 2147483647 w 156"/>
              <a:gd name="T17" fmla="*/ 2147483647 h 110"/>
              <a:gd name="T18" fmla="*/ 2147483647 w 156"/>
              <a:gd name="T19" fmla="*/ 2147483647 h 11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110"/>
              <a:gd name="T32" fmla="*/ 156 w 156"/>
              <a:gd name="T33" fmla="*/ 110 h 11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110">
                <a:moveTo>
                  <a:pt x="142" y="48"/>
                </a:moveTo>
                <a:lnTo>
                  <a:pt x="154" y="105"/>
                </a:lnTo>
                <a:lnTo>
                  <a:pt x="145" y="108"/>
                </a:lnTo>
                <a:lnTo>
                  <a:pt x="33" y="110"/>
                </a:lnTo>
                <a:lnTo>
                  <a:pt x="11" y="41"/>
                </a:lnTo>
                <a:lnTo>
                  <a:pt x="0" y="18"/>
                </a:lnTo>
                <a:lnTo>
                  <a:pt x="3" y="12"/>
                </a:lnTo>
                <a:lnTo>
                  <a:pt x="46" y="0"/>
                </a:lnTo>
                <a:lnTo>
                  <a:pt x="156" y="17"/>
                </a:lnTo>
                <a:lnTo>
                  <a:pt x="14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87" name="Freeform 19">
            <a:extLst>
              <a:ext uri="{FF2B5EF4-FFF2-40B4-BE49-F238E27FC236}">
                <a16:creationId xmlns:a16="http://schemas.microsoft.com/office/drawing/2014/main" id="{F391A24E-CA98-4412-A91C-3BEC9BD79CEA}"/>
              </a:ext>
            </a:extLst>
          </p:cNvPr>
          <p:cNvSpPr>
            <a:spLocks/>
          </p:cNvSpPr>
          <p:nvPr/>
        </p:nvSpPr>
        <p:spPr bwMode="auto">
          <a:xfrm>
            <a:off x="5588000" y="6667500"/>
            <a:ext cx="212725" cy="104775"/>
          </a:xfrm>
          <a:custGeom>
            <a:avLst/>
            <a:gdLst>
              <a:gd name="T0" fmla="*/ 2147483647 w 134"/>
              <a:gd name="T1" fmla="*/ 2147483647 h 66"/>
              <a:gd name="T2" fmla="*/ 2147483647 w 134"/>
              <a:gd name="T3" fmla="*/ 2147483647 h 66"/>
              <a:gd name="T4" fmla="*/ 2147483647 w 134"/>
              <a:gd name="T5" fmla="*/ 2147483647 h 66"/>
              <a:gd name="T6" fmla="*/ 0 w 134"/>
              <a:gd name="T7" fmla="*/ 2147483647 h 66"/>
              <a:gd name="T8" fmla="*/ 2147483647 w 134"/>
              <a:gd name="T9" fmla="*/ 0 h 66"/>
              <a:gd name="T10" fmla="*/ 2147483647 w 134"/>
              <a:gd name="T11" fmla="*/ 2147483647 h 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4"/>
              <a:gd name="T19" fmla="*/ 0 h 66"/>
              <a:gd name="T20" fmla="*/ 134 w 134"/>
              <a:gd name="T21" fmla="*/ 66 h 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4" h="66">
                <a:moveTo>
                  <a:pt x="134" y="32"/>
                </a:moveTo>
                <a:lnTo>
                  <a:pt x="122" y="66"/>
                </a:lnTo>
                <a:lnTo>
                  <a:pt x="37" y="61"/>
                </a:lnTo>
                <a:lnTo>
                  <a:pt x="0" y="57"/>
                </a:lnTo>
                <a:lnTo>
                  <a:pt x="35" y="0"/>
                </a:lnTo>
                <a:lnTo>
                  <a:pt x="134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88" name="Freeform 20">
            <a:extLst>
              <a:ext uri="{FF2B5EF4-FFF2-40B4-BE49-F238E27FC236}">
                <a16:creationId xmlns:a16="http://schemas.microsoft.com/office/drawing/2014/main" id="{7BE2B72F-B705-4D6F-8196-B992F8117EFD}"/>
              </a:ext>
            </a:extLst>
          </p:cNvPr>
          <p:cNvSpPr>
            <a:spLocks/>
          </p:cNvSpPr>
          <p:nvPr/>
        </p:nvSpPr>
        <p:spPr bwMode="auto">
          <a:xfrm>
            <a:off x="7600950" y="1108075"/>
            <a:ext cx="682625" cy="541338"/>
          </a:xfrm>
          <a:custGeom>
            <a:avLst/>
            <a:gdLst>
              <a:gd name="T0" fmla="*/ 2147483647 w 430"/>
              <a:gd name="T1" fmla="*/ 2147483647 h 341"/>
              <a:gd name="T2" fmla="*/ 2147483647 w 430"/>
              <a:gd name="T3" fmla="*/ 2147483647 h 341"/>
              <a:gd name="T4" fmla="*/ 2147483647 w 430"/>
              <a:gd name="T5" fmla="*/ 2147483647 h 341"/>
              <a:gd name="T6" fmla="*/ 2147483647 w 430"/>
              <a:gd name="T7" fmla="*/ 2147483647 h 341"/>
              <a:gd name="T8" fmla="*/ 2147483647 w 430"/>
              <a:gd name="T9" fmla="*/ 2147483647 h 341"/>
              <a:gd name="T10" fmla="*/ 2147483647 w 430"/>
              <a:gd name="T11" fmla="*/ 2147483647 h 341"/>
              <a:gd name="T12" fmla="*/ 2147483647 w 430"/>
              <a:gd name="T13" fmla="*/ 2147483647 h 341"/>
              <a:gd name="T14" fmla="*/ 2147483647 w 430"/>
              <a:gd name="T15" fmla="*/ 2147483647 h 341"/>
              <a:gd name="T16" fmla="*/ 2147483647 w 430"/>
              <a:gd name="T17" fmla="*/ 2147483647 h 341"/>
              <a:gd name="T18" fmla="*/ 2147483647 w 430"/>
              <a:gd name="T19" fmla="*/ 2147483647 h 341"/>
              <a:gd name="T20" fmla="*/ 2147483647 w 430"/>
              <a:gd name="T21" fmla="*/ 2147483647 h 341"/>
              <a:gd name="T22" fmla="*/ 2147483647 w 430"/>
              <a:gd name="T23" fmla="*/ 2147483647 h 341"/>
              <a:gd name="T24" fmla="*/ 2147483647 w 430"/>
              <a:gd name="T25" fmla="*/ 2147483647 h 341"/>
              <a:gd name="T26" fmla="*/ 2147483647 w 430"/>
              <a:gd name="T27" fmla="*/ 2147483647 h 341"/>
              <a:gd name="T28" fmla="*/ 2147483647 w 430"/>
              <a:gd name="T29" fmla="*/ 2147483647 h 341"/>
              <a:gd name="T30" fmla="*/ 2147483647 w 430"/>
              <a:gd name="T31" fmla="*/ 2147483647 h 341"/>
              <a:gd name="T32" fmla="*/ 2147483647 w 430"/>
              <a:gd name="T33" fmla="*/ 2147483647 h 341"/>
              <a:gd name="T34" fmla="*/ 0 w 430"/>
              <a:gd name="T35" fmla="*/ 2147483647 h 341"/>
              <a:gd name="T36" fmla="*/ 2147483647 w 430"/>
              <a:gd name="T37" fmla="*/ 2147483647 h 341"/>
              <a:gd name="T38" fmla="*/ 2147483647 w 430"/>
              <a:gd name="T39" fmla="*/ 2147483647 h 341"/>
              <a:gd name="T40" fmla="*/ 2147483647 w 430"/>
              <a:gd name="T41" fmla="*/ 2147483647 h 341"/>
              <a:gd name="T42" fmla="*/ 2147483647 w 430"/>
              <a:gd name="T43" fmla="*/ 0 h 341"/>
              <a:gd name="T44" fmla="*/ 2147483647 w 430"/>
              <a:gd name="T45" fmla="*/ 2147483647 h 341"/>
              <a:gd name="T46" fmla="*/ 2147483647 w 430"/>
              <a:gd name="T47" fmla="*/ 2147483647 h 34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30"/>
              <a:gd name="T73" fmla="*/ 0 h 341"/>
              <a:gd name="T74" fmla="*/ 430 w 430"/>
              <a:gd name="T75" fmla="*/ 341 h 34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30" h="341">
                <a:moveTo>
                  <a:pt x="265" y="90"/>
                </a:moveTo>
                <a:lnTo>
                  <a:pt x="280" y="100"/>
                </a:lnTo>
                <a:lnTo>
                  <a:pt x="288" y="140"/>
                </a:lnTo>
                <a:lnTo>
                  <a:pt x="338" y="193"/>
                </a:lnTo>
                <a:lnTo>
                  <a:pt x="362" y="192"/>
                </a:lnTo>
                <a:lnTo>
                  <a:pt x="380" y="245"/>
                </a:lnTo>
                <a:lnTo>
                  <a:pt x="407" y="243"/>
                </a:lnTo>
                <a:lnTo>
                  <a:pt x="430" y="341"/>
                </a:lnTo>
                <a:lnTo>
                  <a:pt x="277" y="233"/>
                </a:lnTo>
                <a:lnTo>
                  <a:pt x="274" y="201"/>
                </a:lnTo>
                <a:lnTo>
                  <a:pt x="235" y="168"/>
                </a:lnTo>
                <a:lnTo>
                  <a:pt x="207" y="193"/>
                </a:lnTo>
                <a:lnTo>
                  <a:pt x="181" y="161"/>
                </a:lnTo>
                <a:lnTo>
                  <a:pt x="182" y="122"/>
                </a:lnTo>
                <a:lnTo>
                  <a:pt x="115" y="68"/>
                </a:lnTo>
                <a:lnTo>
                  <a:pt x="51" y="71"/>
                </a:lnTo>
                <a:lnTo>
                  <a:pt x="51" y="74"/>
                </a:lnTo>
                <a:lnTo>
                  <a:pt x="0" y="20"/>
                </a:lnTo>
                <a:lnTo>
                  <a:pt x="78" y="12"/>
                </a:lnTo>
                <a:lnTo>
                  <a:pt x="90" y="7"/>
                </a:lnTo>
                <a:lnTo>
                  <a:pt x="110" y="26"/>
                </a:lnTo>
                <a:lnTo>
                  <a:pt x="131" y="0"/>
                </a:lnTo>
                <a:lnTo>
                  <a:pt x="192" y="36"/>
                </a:lnTo>
                <a:lnTo>
                  <a:pt x="265" y="90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89" name="Freeform 21">
            <a:extLst>
              <a:ext uri="{FF2B5EF4-FFF2-40B4-BE49-F238E27FC236}">
                <a16:creationId xmlns:a16="http://schemas.microsoft.com/office/drawing/2014/main" id="{6E181965-F548-4CB0-B996-690ED5301DFE}"/>
              </a:ext>
            </a:extLst>
          </p:cNvPr>
          <p:cNvSpPr>
            <a:spLocks/>
          </p:cNvSpPr>
          <p:nvPr/>
        </p:nvSpPr>
        <p:spPr bwMode="auto">
          <a:xfrm>
            <a:off x="8543925" y="1120775"/>
            <a:ext cx="304800" cy="239713"/>
          </a:xfrm>
          <a:custGeom>
            <a:avLst/>
            <a:gdLst>
              <a:gd name="T0" fmla="*/ 2147483647 w 192"/>
              <a:gd name="T1" fmla="*/ 2147483647 h 151"/>
              <a:gd name="T2" fmla="*/ 2147483647 w 192"/>
              <a:gd name="T3" fmla="*/ 2147483647 h 151"/>
              <a:gd name="T4" fmla="*/ 2147483647 w 192"/>
              <a:gd name="T5" fmla="*/ 2147483647 h 151"/>
              <a:gd name="T6" fmla="*/ 2147483647 w 192"/>
              <a:gd name="T7" fmla="*/ 2147483647 h 151"/>
              <a:gd name="T8" fmla="*/ 2147483647 w 192"/>
              <a:gd name="T9" fmla="*/ 2147483647 h 151"/>
              <a:gd name="T10" fmla="*/ 0 w 192"/>
              <a:gd name="T11" fmla="*/ 2147483647 h 151"/>
              <a:gd name="T12" fmla="*/ 2147483647 w 192"/>
              <a:gd name="T13" fmla="*/ 0 h 151"/>
              <a:gd name="T14" fmla="*/ 2147483647 w 192"/>
              <a:gd name="T15" fmla="*/ 2147483647 h 1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2"/>
              <a:gd name="T25" fmla="*/ 0 h 151"/>
              <a:gd name="T26" fmla="*/ 192 w 192"/>
              <a:gd name="T27" fmla="*/ 151 h 15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2" h="151">
                <a:moveTo>
                  <a:pt x="192" y="61"/>
                </a:moveTo>
                <a:lnTo>
                  <a:pt x="186" y="145"/>
                </a:lnTo>
                <a:lnTo>
                  <a:pt x="101" y="146"/>
                </a:lnTo>
                <a:lnTo>
                  <a:pt x="50" y="151"/>
                </a:lnTo>
                <a:lnTo>
                  <a:pt x="19" y="80"/>
                </a:lnTo>
                <a:lnTo>
                  <a:pt x="0" y="46"/>
                </a:lnTo>
                <a:lnTo>
                  <a:pt x="86" y="0"/>
                </a:lnTo>
                <a:lnTo>
                  <a:pt x="192" y="61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90" name="Freeform 22">
            <a:extLst>
              <a:ext uri="{FF2B5EF4-FFF2-40B4-BE49-F238E27FC236}">
                <a16:creationId xmlns:a16="http://schemas.microsoft.com/office/drawing/2014/main" id="{A23BE132-23E6-4AA7-8C19-480A67DCB632}"/>
              </a:ext>
            </a:extLst>
          </p:cNvPr>
          <p:cNvSpPr>
            <a:spLocks/>
          </p:cNvSpPr>
          <p:nvPr/>
        </p:nvSpPr>
        <p:spPr bwMode="auto">
          <a:xfrm>
            <a:off x="5076825" y="1160463"/>
            <a:ext cx="800100" cy="1846262"/>
          </a:xfrm>
          <a:custGeom>
            <a:avLst/>
            <a:gdLst>
              <a:gd name="T0" fmla="*/ 2147483647 w 504"/>
              <a:gd name="T1" fmla="*/ 2147483647 h 1163"/>
              <a:gd name="T2" fmla="*/ 2147483647 w 504"/>
              <a:gd name="T3" fmla="*/ 2147483647 h 1163"/>
              <a:gd name="T4" fmla="*/ 2147483647 w 504"/>
              <a:gd name="T5" fmla="*/ 2147483647 h 1163"/>
              <a:gd name="T6" fmla="*/ 2147483647 w 504"/>
              <a:gd name="T7" fmla="*/ 2147483647 h 1163"/>
              <a:gd name="T8" fmla="*/ 2147483647 w 504"/>
              <a:gd name="T9" fmla="*/ 2147483647 h 1163"/>
              <a:gd name="T10" fmla="*/ 2147483647 w 504"/>
              <a:gd name="T11" fmla="*/ 2147483647 h 1163"/>
              <a:gd name="T12" fmla="*/ 2147483647 w 504"/>
              <a:gd name="T13" fmla="*/ 2147483647 h 1163"/>
              <a:gd name="T14" fmla="*/ 2147483647 w 504"/>
              <a:gd name="T15" fmla="*/ 2147483647 h 1163"/>
              <a:gd name="T16" fmla="*/ 2147483647 w 504"/>
              <a:gd name="T17" fmla="*/ 2147483647 h 1163"/>
              <a:gd name="T18" fmla="*/ 2147483647 w 504"/>
              <a:gd name="T19" fmla="*/ 2147483647 h 1163"/>
              <a:gd name="T20" fmla="*/ 2147483647 w 504"/>
              <a:gd name="T21" fmla="*/ 2147483647 h 1163"/>
              <a:gd name="T22" fmla="*/ 2147483647 w 504"/>
              <a:gd name="T23" fmla="*/ 2147483647 h 1163"/>
              <a:gd name="T24" fmla="*/ 2147483647 w 504"/>
              <a:gd name="T25" fmla="*/ 2147483647 h 1163"/>
              <a:gd name="T26" fmla="*/ 2147483647 w 504"/>
              <a:gd name="T27" fmla="*/ 2147483647 h 1163"/>
              <a:gd name="T28" fmla="*/ 2147483647 w 504"/>
              <a:gd name="T29" fmla="*/ 2147483647 h 1163"/>
              <a:gd name="T30" fmla="*/ 2147483647 w 504"/>
              <a:gd name="T31" fmla="*/ 2147483647 h 1163"/>
              <a:gd name="T32" fmla="*/ 2147483647 w 504"/>
              <a:gd name="T33" fmla="*/ 2147483647 h 1163"/>
              <a:gd name="T34" fmla="*/ 2147483647 w 504"/>
              <a:gd name="T35" fmla="*/ 2147483647 h 1163"/>
              <a:gd name="T36" fmla="*/ 2147483647 w 504"/>
              <a:gd name="T37" fmla="*/ 2147483647 h 1163"/>
              <a:gd name="T38" fmla="*/ 2147483647 w 504"/>
              <a:gd name="T39" fmla="*/ 2147483647 h 1163"/>
              <a:gd name="T40" fmla="*/ 2147483647 w 504"/>
              <a:gd name="T41" fmla="*/ 2147483647 h 1163"/>
              <a:gd name="T42" fmla="*/ 2147483647 w 504"/>
              <a:gd name="T43" fmla="*/ 2147483647 h 1163"/>
              <a:gd name="T44" fmla="*/ 2147483647 w 504"/>
              <a:gd name="T45" fmla="*/ 2147483647 h 1163"/>
              <a:gd name="T46" fmla="*/ 2147483647 w 504"/>
              <a:gd name="T47" fmla="*/ 2147483647 h 1163"/>
              <a:gd name="T48" fmla="*/ 2147483647 w 504"/>
              <a:gd name="T49" fmla="*/ 2147483647 h 1163"/>
              <a:gd name="T50" fmla="*/ 2147483647 w 504"/>
              <a:gd name="T51" fmla="*/ 2147483647 h 1163"/>
              <a:gd name="T52" fmla="*/ 2147483647 w 504"/>
              <a:gd name="T53" fmla="*/ 2147483647 h 1163"/>
              <a:gd name="T54" fmla="*/ 0 w 504"/>
              <a:gd name="T55" fmla="*/ 2147483647 h 1163"/>
              <a:gd name="T56" fmla="*/ 2147483647 w 504"/>
              <a:gd name="T57" fmla="*/ 2147483647 h 1163"/>
              <a:gd name="T58" fmla="*/ 2147483647 w 504"/>
              <a:gd name="T59" fmla="*/ 2147483647 h 1163"/>
              <a:gd name="T60" fmla="*/ 2147483647 w 504"/>
              <a:gd name="T61" fmla="*/ 2147483647 h 1163"/>
              <a:gd name="T62" fmla="*/ 2147483647 w 504"/>
              <a:gd name="T63" fmla="*/ 2147483647 h 1163"/>
              <a:gd name="T64" fmla="*/ 2147483647 w 504"/>
              <a:gd name="T65" fmla="*/ 2147483647 h 1163"/>
              <a:gd name="T66" fmla="*/ 2147483647 w 504"/>
              <a:gd name="T67" fmla="*/ 2147483647 h 1163"/>
              <a:gd name="T68" fmla="*/ 2147483647 w 504"/>
              <a:gd name="T69" fmla="*/ 2147483647 h 1163"/>
              <a:gd name="T70" fmla="*/ 2147483647 w 504"/>
              <a:gd name="T71" fmla="*/ 2147483647 h 1163"/>
              <a:gd name="T72" fmla="*/ 2147483647 w 504"/>
              <a:gd name="T73" fmla="*/ 2147483647 h 1163"/>
              <a:gd name="T74" fmla="*/ 2147483647 w 504"/>
              <a:gd name="T75" fmla="*/ 2147483647 h 1163"/>
              <a:gd name="T76" fmla="*/ 2147483647 w 504"/>
              <a:gd name="T77" fmla="*/ 2147483647 h 1163"/>
              <a:gd name="T78" fmla="*/ 2147483647 w 504"/>
              <a:gd name="T79" fmla="*/ 2147483647 h 1163"/>
              <a:gd name="T80" fmla="*/ 2147483647 w 504"/>
              <a:gd name="T81" fmla="*/ 2147483647 h 1163"/>
              <a:gd name="T82" fmla="*/ 2147483647 w 504"/>
              <a:gd name="T83" fmla="*/ 2147483647 h 1163"/>
              <a:gd name="T84" fmla="*/ 2147483647 w 504"/>
              <a:gd name="T85" fmla="*/ 2147483647 h 1163"/>
              <a:gd name="T86" fmla="*/ 2147483647 w 504"/>
              <a:gd name="T87" fmla="*/ 0 h 1163"/>
              <a:gd name="T88" fmla="*/ 2147483647 w 504"/>
              <a:gd name="T89" fmla="*/ 2147483647 h 116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504"/>
              <a:gd name="T136" fmla="*/ 0 h 1163"/>
              <a:gd name="T137" fmla="*/ 504 w 504"/>
              <a:gd name="T138" fmla="*/ 1163 h 1163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504" h="1163">
                <a:moveTo>
                  <a:pt x="504" y="55"/>
                </a:moveTo>
                <a:lnTo>
                  <a:pt x="427" y="111"/>
                </a:lnTo>
                <a:lnTo>
                  <a:pt x="411" y="92"/>
                </a:lnTo>
                <a:lnTo>
                  <a:pt x="400" y="88"/>
                </a:lnTo>
                <a:lnTo>
                  <a:pt x="378" y="145"/>
                </a:lnTo>
                <a:lnTo>
                  <a:pt x="329" y="155"/>
                </a:lnTo>
                <a:lnTo>
                  <a:pt x="274" y="307"/>
                </a:lnTo>
                <a:lnTo>
                  <a:pt x="248" y="315"/>
                </a:lnTo>
                <a:lnTo>
                  <a:pt x="229" y="377"/>
                </a:lnTo>
                <a:lnTo>
                  <a:pt x="180" y="402"/>
                </a:lnTo>
                <a:lnTo>
                  <a:pt x="164" y="434"/>
                </a:lnTo>
                <a:lnTo>
                  <a:pt x="224" y="452"/>
                </a:lnTo>
                <a:lnTo>
                  <a:pt x="192" y="558"/>
                </a:lnTo>
                <a:lnTo>
                  <a:pt x="149" y="591"/>
                </a:lnTo>
                <a:lnTo>
                  <a:pt x="174" y="618"/>
                </a:lnTo>
                <a:lnTo>
                  <a:pt x="130" y="717"/>
                </a:lnTo>
                <a:lnTo>
                  <a:pt x="130" y="720"/>
                </a:lnTo>
                <a:lnTo>
                  <a:pt x="158" y="745"/>
                </a:lnTo>
                <a:lnTo>
                  <a:pt x="126" y="825"/>
                </a:lnTo>
                <a:lnTo>
                  <a:pt x="147" y="872"/>
                </a:lnTo>
                <a:lnTo>
                  <a:pt x="120" y="911"/>
                </a:lnTo>
                <a:lnTo>
                  <a:pt x="68" y="1091"/>
                </a:lnTo>
                <a:lnTo>
                  <a:pt x="90" y="1137"/>
                </a:lnTo>
                <a:lnTo>
                  <a:pt x="61" y="1163"/>
                </a:lnTo>
                <a:lnTo>
                  <a:pt x="34" y="1122"/>
                </a:lnTo>
                <a:lnTo>
                  <a:pt x="52" y="1042"/>
                </a:lnTo>
                <a:lnTo>
                  <a:pt x="52" y="1039"/>
                </a:lnTo>
                <a:lnTo>
                  <a:pt x="0" y="973"/>
                </a:lnTo>
                <a:lnTo>
                  <a:pt x="33" y="869"/>
                </a:lnTo>
                <a:lnTo>
                  <a:pt x="70" y="850"/>
                </a:lnTo>
                <a:lnTo>
                  <a:pt x="71" y="848"/>
                </a:lnTo>
                <a:lnTo>
                  <a:pt x="49" y="821"/>
                </a:lnTo>
                <a:lnTo>
                  <a:pt x="83" y="725"/>
                </a:lnTo>
                <a:lnTo>
                  <a:pt x="104" y="711"/>
                </a:lnTo>
                <a:lnTo>
                  <a:pt x="101" y="700"/>
                </a:lnTo>
                <a:lnTo>
                  <a:pt x="76" y="524"/>
                </a:lnTo>
                <a:lnTo>
                  <a:pt x="116" y="499"/>
                </a:lnTo>
                <a:lnTo>
                  <a:pt x="123" y="374"/>
                </a:lnTo>
                <a:lnTo>
                  <a:pt x="206" y="314"/>
                </a:lnTo>
                <a:lnTo>
                  <a:pt x="221" y="319"/>
                </a:lnTo>
                <a:lnTo>
                  <a:pt x="310" y="77"/>
                </a:lnTo>
                <a:lnTo>
                  <a:pt x="353" y="82"/>
                </a:lnTo>
                <a:lnTo>
                  <a:pt x="387" y="1"/>
                </a:lnTo>
                <a:lnTo>
                  <a:pt x="476" y="0"/>
                </a:lnTo>
                <a:lnTo>
                  <a:pt x="504" y="55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91" name="Freeform 23">
            <a:extLst>
              <a:ext uri="{FF2B5EF4-FFF2-40B4-BE49-F238E27FC236}">
                <a16:creationId xmlns:a16="http://schemas.microsoft.com/office/drawing/2014/main" id="{0BB1182F-4446-4AFC-9FA3-47402936D7DE}"/>
              </a:ext>
            </a:extLst>
          </p:cNvPr>
          <p:cNvSpPr>
            <a:spLocks/>
          </p:cNvSpPr>
          <p:nvPr/>
        </p:nvSpPr>
        <p:spPr bwMode="auto">
          <a:xfrm>
            <a:off x="6953250" y="1358900"/>
            <a:ext cx="268288" cy="63500"/>
          </a:xfrm>
          <a:custGeom>
            <a:avLst/>
            <a:gdLst>
              <a:gd name="T0" fmla="*/ 2147483647 w 169"/>
              <a:gd name="T1" fmla="*/ 2147483647 h 40"/>
              <a:gd name="T2" fmla="*/ 2147483647 w 169"/>
              <a:gd name="T3" fmla="*/ 2147483647 h 40"/>
              <a:gd name="T4" fmla="*/ 2147483647 w 169"/>
              <a:gd name="T5" fmla="*/ 2147483647 h 40"/>
              <a:gd name="T6" fmla="*/ 2147483647 w 169"/>
              <a:gd name="T7" fmla="*/ 2147483647 h 40"/>
              <a:gd name="T8" fmla="*/ 2147483647 w 169"/>
              <a:gd name="T9" fmla="*/ 2147483647 h 40"/>
              <a:gd name="T10" fmla="*/ 2147483647 w 169"/>
              <a:gd name="T11" fmla="*/ 2147483647 h 40"/>
              <a:gd name="T12" fmla="*/ 2147483647 w 169"/>
              <a:gd name="T13" fmla="*/ 2147483647 h 40"/>
              <a:gd name="T14" fmla="*/ 2147483647 w 169"/>
              <a:gd name="T15" fmla="*/ 2147483647 h 40"/>
              <a:gd name="T16" fmla="*/ 0 w 169"/>
              <a:gd name="T17" fmla="*/ 2147483647 h 40"/>
              <a:gd name="T18" fmla="*/ 2147483647 w 169"/>
              <a:gd name="T19" fmla="*/ 2147483647 h 40"/>
              <a:gd name="T20" fmla="*/ 2147483647 w 169"/>
              <a:gd name="T21" fmla="*/ 2147483647 h 40"/>
              <a:gd name="T22" fmla="*/ 2147483647 w 169"/>
              <a:gd name="T23" fmla="*/ 0 h 40"/>
              <a:gd name="T24" fmla="*/ 2147483647 w 169"/>
              <a:gd name="T25" fmla="*/ 2147483647 h 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9"/>
              <a:gd name="T40" fmla="*/ 0 h 40"/>
              <a:gd name="T41" fmla="*/ 169 w 169"/>
              <a:gd name="T42" fmla="*/ 40 h 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9" h="40">
                <a:moveTo>
                  <a:pt x="138" y="13"/>
                </a:moveTo>
                <a:lnTo>
                  <a:pt x="169" y="15"/>
                </a:lnTo>
                <a:lnTo>
                  <a:pt x="161" y="32"/>
                </a:lnTo>
                <a:lnTo>
                  <a:pt x="153" y="31"/>
                </a:lnTo>
                <a:lnTo>
                  <a:pt x="152" y="40"/>
                </a:lnTo>
                <a:lnTo>
                  <a:pt x="104" y="31"/>
                </a:lnTo>
                <a:lnTo>
                  <a:pt x="44" y="29"/>
                </a:lnTo>
                <a:lnTo>
                  <a:pt x="41" y="35"/>
                </a:lnTo>
                <a:lnTo>
                  <a:pt x="0" y="20"/>
                </a:lnTo>
                <a:lnTo>
                  <a:pt x="54" y="4"/>
                </a:lnTo>
                <a:lnTo>
                  <a:pt x="58" y="10"/>
                </a:lnTo>
                <a:lnTo>
                  <a:pt x="131" y="0"/>
                </a:lnTo>
                <a:lnTo>
                  <a:pt x="138" y="13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92" name="Freeform 24">
            <a:extLst>
              <a:ext uri="{FF2B5EF4-FFF2-40B4-BE49-F238E27FC236}">
                <a16:creationId xmlns:a16="http://schemas.microsoft.com/office/drawing/2014/main" id="{9A663EC9-026B-478A-82B3-411223A3D826}"/>
              </a:ext>
            </a:extLst>
          </p:cNvPr>
          <p:cNvSpPr>
            <a:spLocks/>
          </p:cNvSpPr>
          <p:nvPr/>
        </p:nvSpPr>
        <p:spPr bwMode="auto">
          <a:xfrm>
            <a:off x="8740775" y="1401763"/>
            <a:ext cx="279400" cy="623887"/>
          </a:xfrm>
          <a:custGeom>
            <a:avLst/>
            <a:gdLst>
              <a:gd name="T0" fmla="*/ 2147483647 w 176"/>
              <a:gd name="T1" fmla="*/ 2147483647 h 393"/>
              <a:gd name="T2" fmla="*/ 2147483647 w 176"/>
              <a:gd name="T3" fmla="*/ 2147483647 h 393"/>
              <a:gd name="T4" fmla="*/ 2147483647 w 176"/>
              <a:gd name="T5" fmla="*/ 2147483647 h 393"/>
              <a:gd name="T6" fmla="*/ 2147483647 w 176"/>
              <a:gd name="T7" fmla="*/ 2147483647 h 393"/>
              <a:gd name="T8" fmla="*/ 2147483647 w 176"/>
              <a:gd name="T9" fmla="*/ 2147483647 h 393"/>
              <a:gd name="T10" fmla="*/ 2147483647 w 176"/>
              <a:gd name="T11" fmla="*/ 2147483647 h 393"/>
              <a:gd name="T12" fmla="*/ 2147483647 w 176"/>
              <a:gd name="T13" fmla="*/ 2147483647 h 393"/>
              <a:gd name="T14" fmla="*/ 2147483647 w 176"/>
              <a:gd name="T15" fmla="*/ 2147483647 h 393"/>
              <a:gd name="T16" fmla="*/ 2147483647 w 176"/>
              <a:gd name="T17" fmla="*/ 2147483647 h 393"/>
              <a:gd name="T18" fmla="*/ 2147483647 w 176"/>
              <a:gd name="T19" fmla="*/ 2147483647 h 393"/>
              <a:gd name="T20" fmla="*/ 2147483647 w 176"/>
              <a:gd name="T21" fmla="*/ 2147483647 h 393"/>
              <a:gd name="T22" fmla="*/ 2147483647 w 176"/>
              <a:gd name="T23" fmla="*/ 2147483647 h 393"/>
              <a:gd name="T24" fmla="*/ 2147483647 w 176"/>
              <a:gd name="T25" fmla="*/ 2147483647 h 393"/>
              <a:gd name="T26" fmla="*/ 0 w 176"/>
              <a:gd name="T27" fmla="*/ 2147483647 h 393"/>
              <a:gd name="T28" fmla="*/ 2147483647 w 176"/>
              <a:gd name="T29" fmla="*/ 2147483647 h 393"/>
              <a:gd name="T30" fmla="*/ 2147483647 w 176"/>
              <a:gd name="T31" fmla="*/ 2147483647 h 393"/>
              <a:gd name="T32" fmla="*/ 2147483647 w 176"/>
              <a:gd name="T33" fmla="*/ 0 h 393"/>
              <a:gd name="T34" fmla="*/ 2147483647 w 176"/>
              <a:gd name="T35" fmla="*/ 2147483647 h 39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76"/>
              <a:gd name="T55" fmla="*/ 0 h 393"/>
              <a:gd name="T56" fmla="*/ 176 w 176"/>
              <a:gd name="T57" fmla="*/ 393 h 39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76" h="393">
                <a:moveTo>
                  <a:pt x="143" y="58"/>
                </a:moveTo>
                <a:lnTo>
                  <a:pt x="124" y="117"/>
                </a:lnTo>
                <a:lnTo>
                  <a:pt x="130" y="133"/>
                </a:lnTo>
                <a:lnTo>
                  <a:pt x="141" y="192"/>
                </a:lnTo>
                <a:lnTo>
                  <a:pt x="176" y="334"/>
                </a:lnTo>
                <a:lnTo>
                  <a:pt x="151" y="393"/>
                </a:lnTo>
                <a:lnTo>
                  <a:pt x="131" y="351"/>
                </a:lnTo>
                <a:lnTo>
                  <a:pt x="80" y="339"/>
                </a:lnTo>
                <a:lnTo>
                  <a:pt x="52" y="272"/>
                </a:lnTo>
                <a:lnTo>
                  <a:pt x="96" y="237"/>
                </a:lnTo>
                <a:lnTo>
                  <a:pt x="87" y="186"/>
                </a:lnTo>
                <a:lnTo>
                  <a:pt x="55" y="191"/>
                </a:lnTo>
                <a:lnTo>
                  <a:pt x="35" y="142"/>
                </a:lnTo>
                <a:lnTo>
                  <a:pt x="0" y="77"/>
                </a:lnTo>
                <a:lnTo>
                  <a:pt x="37" y="37"/>
                </a:lnTo>
                <a:lnTo>
                  <a:pt x="23" y="3"/>
                </a:lnTo>
                <a:lnTo>
                  <a:pt x="107" y="0"/>
                </a:lnTo>
                <a:lnTo>
                  <a:pt x="143" y="58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93" name="Freeform 25">
            <a:extLst>
              <a:ext uri="{FF2B5EF4-FFF2-40B4-BE49-F238E27FC236}">
                <a16:creationId xmlns:a16="http://schemas.microsoft.com/office/drawing/2014/main" id="{CF2B42AE-0E1F-45B0-8B48-2B56990FE899}"/>
              </a:ext>
            </a:extLst>
          </p:cNvPr>
          <p:cNvSpPr>
            <a:spLocks/>
          </p:cNvSpPr>
          <p:nvPr/>
        </p:nvSpPr>
        <p:spPr bwMode="auto">
          <a:xfrm>
            <a:off x="7240588" y="1435100"/>
            <a:ext cx="155575" cy="133350"/>
          </a:xfrm>
          <a:custGeom>
            <a:avLst/>
            <a:gdLst>
              <a:gd name="T0" fmla="*/ 2147483647 w 98"/>
              <a:gd name="T1" fmla="*/ 2147483647 h 84"/>
              <a:gd name="T2" fmla="*/ 2147483647 w 98"/>
              <a:gd name="T3" fmla="*/ 2147483647 h 84"/>
              <a:gd name="T4" fmla="*/ 2147483647 w 98"/>
              <a:gd name="T5" fmla="*/ 2147483647 h 84"/>
              <a:gd name="T6" fmla="*/ 2147483647 w 98"/>
              <a:gd name="T7" fmla="*/ 2147483647 h 84"/>
              <a:gd name="T8" fmla="*/ 2147483647 w 98"/>
              <a:gd name="T9" fmla="*/ 2147483647 h 84"/>
              <a:gd name="T10" fmla="*/ 2147483647 w 98"/>
              <a:gd name="T11" fmla="*/ 2147483647 h 84"/>
              <a:gd name="T12" fmla="*/ 0 w 98"/>
              <a:gd name="T13" fmla="*/ 2147483647 h 84"/>
              <a:gd name="T14" fmla="*/ 2147483647 w 98"/>
              <a:gd name="T15" fmla="*/ 0 h 84"/>
              <a:gd name="T16" fmla="*/ 2147483647 w 98"/>
              <a:gd name="T17" fmla="*/ 2147483647 h 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8"/>
              <a:gd name="T28" fmla="*/ 0 h 84"/>
              <a:gd name="T29" fmla="*/ 98 w 98"/>
              <a:gd name="T30" fmla="*/ 84 h 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8" h="84">
                <a:moveTo>
                  <a:pt x="83" y="32"/>
                </a:moveTo>
                <a:lnTo>
                  <a:pt x="81" y="42"/>
                </a:lnTo>
                <a:lnTo>
                  <a:pt x="98" y="53"/>
                </a:lnTo>
                <a:lnTo>
                  <a:pt x="92" y="84"/>
                </a:lnTo>
                <a:lnTo>
                  <a:pt x="55" y="71"/>
                </a:lnTo>
                <a:lnTo>
                  <a:pt x="57" y="48"/>
                </a:lnTo>
                <a:lnTo>
                  <a:pt x="0" y="10"/>
                </a:lnTo>
                <a:lnTo>
                  <a:pt x="5" y="0"/>
                </a:lnTo>
                <a:lnTo>
                  <a:pt x="83" y="32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94" name="Freeform 26">
            <a:extLst>
              <a:ext uri="{FF2B5EF4-FFF2-40B4-BE49-F238E27FC236}">
                <a16:creationId xmlns:a16="http://schemas.microsoft.com/office/drawing/2014/main" id="{3851B62A-0511-45DC-A0AF-84BCA9ECF255}"/>
              </a:ext>
            </a:extLst>
          </p:cNvPr>
          <p:cNvSpPr>
            <a:spLocks/>
          </p:cNvSpPr>
          <p:nvPr/>
        </p:nvSpPr>
        <p:spPr bwMode="auto">
          <a:xfrm>
            <a:off x="6008688" y="1482725"/>
            <a:ext cx="349250" cy="236538"/>
          </a:xfrm>
          <a:custGeom>
            <a:avLst/>
            <a:gdLst>
              <a:gd name="T0" fmla="*/ 2147483647 w 220"/>
              <a:gd name="T1" fmla="*/ 2147483647 h 149"/>
              <a:gd name="T2" fmla="*/ 2147483647 w 220"/>
              <a:gd name="T3" fmla="*/ 2147483647 h 149"/>
              <a:gd name="T4" fmla="*/ 2147483647 w 220"/>
              <a:gd name="T5" fmla="*/ 2147483647 h 149"/>
              <a:gd name="T6" fmla="*/ 2147483647 w 220"/>
              <a:gd name="T7" fmla="*/ 2147483647 h 149"/>
              <a:gd name="T8" fmla="*/ 2147483647 w 220"/>
              <a:gd name="T9" fmla="*/ 2147483647 h 149"/>
              <a:gd name="T10" fmla="*/ 2147483647 w 220"/>
              <a:gd name="T11" fmla="*/ 2147483647 h 149"/>
              <a:gd name="T12" fmla="*/ 2147483647 w 220"/>
              <a:gd name="T13" fmla="*/ 2147483647 h 149"/>
              <a:gd name="T14" fmla="*/ 0 w 220"/>
              <a:gd name="T15" fmla="*/ 2147483647 h 149"/>
              <a:gd name="T16" fmla="*/ 0 w 220"/>
              <a:gd name="T17" fmla="*/ 2147483647 h 149"/>
              <a:gd name="T18" fmla="*/ 2147483647 w 220"/>
              <a:gd name="T19" fmla="*/ 2147483647 h 149"/>
              <a:gd name="T20" fmla="*/ 2147483647 w 220"/>
              <a:gd name="T21" fmla="*/ 2147483647 h 149"/>
              <a:gd name="T22" fmla="*/ 2147483647 w 220"/>
              <a:gd name="T23" fmla="*/ 2147483647 h 149"/>
              <a:gd name="T24" fmla="*/ 2147483647 w 220"/>
              <a:gd name="T25" fmla="*/ 2147483647 h 149"/>
              <a:gd name="T26" fmla="*/ 2147483647 w 220"/>
              <a:gd name="T27" fmla="*/ 2147483647 h 149"/>
              <a:gd name="T28" fmla="*/ 2147483647 w 220"/>
              <a:gd name="T29" fmla="*/ 0 h 149"/>
              <a:gd name="T30" fmla="*/ 2147483647 w 220"/>
              <a:gd name="T31" fmla="*/ 2147483647 h 1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0"/>
              <a:gd name="T49" fmla="*/ 0 h 149"/>
              <a:gd name="T50" fmla="*/ 220 w 220"/>
              <a:gd name="T51" fmla="*/ 149 h 1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0" h="149">
                <a:moveTo>
                  <a:pt x="196" y="32"/>
                </a:moveTo>
                <a:lnTo>
                  <a:pt x="141" y="51"/>
                </a:lnTo>
                <a:lnTo>
                  <a:pt x="142" y="81"/>
                </a:lnTo>
                <a:lnTo>
                  <a:pt x="101" y="92"/>
                </a:lnTo>
                <a:lnTo>
                  <a:pt x="91" y="83"/>
                </a:lnTo>
                <a:lnTo>
                  <a:pt x="87" y="92"/>
                </a:lnTo>
                <a:lnTo>
                  <a:pt x="20" y="149"/>
                </a:lnTo>
                <a:lnTo>
                  <a:pt x="0" y="121"/>
                </a:lnTo>
                <a:lnTo>
                  <a:pt x="0" y="115"/>
                </a:lnTo>
                <a:lnTo>
                  <a:pt x="71" y="76"/>
                </a:lnTo>
                <a:lnTo>
                  <a:pt x="60" y="48"/>
                </a:lnTo>
                <a:lnTo>
                  <a:pt x="60" y="46"/>
                </a:lnTo>
                <a:lnTo>
                  <a:pt x="119" y="11"/>
                </a:lnTo>
                <a:lnTo>
                  <a:pt x="135" y="29"/>
                </a:lnTo>
                <a:lnTo>
                  <a:pt x="220" y="0"/>
                </a:lnTo>
                <a:lnTo>
                  <a:pt x="196" y="32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95" name="Freeform 27">
            <a:extLst>
              <a:ext uri="{FF2B5EF4-FFF2-40B4-BE49-F238E27FC236}">
                <a16:creationId xmlns:a16="http://schemas.microsoft.com/office/drawing/2014/main" id="{33923136-8C78-446F-ACBE-ED8AB17A6404}"/>
              </a:ext>
            </a:extLst>
          </p:cNvPr>
          <p:cNvSpPr>
            <a:spLocks/>
          </p:cNvSpPr>
          <p:nvPr/>
        </p:nvSpPr>
        <p:spPr bwMode="auto">
          <a:xfrm>
            <a:off x="7439025" y="1552575"/>
            <a:ext cx="231775" cy="200025"/>
          </a:xfrm>
          <a:custGeom>
            <a:avLst/>
            <a:gdLst>
              <a:gd name="T0" fmla="*/ 2147483647 w 146"/>
              <a:gd name="T1" fmla="*/ 2147483647 h 126"/>
              <a:gd name="T2" fmla="*/ 2147483647 w 146"/>
              <a:gd name="T3" fmla="*/ 2147483647 h 126"/>
              <a:gd name="T4" fmla="*/ 2147483647 w 146"/>
              <a:gd name="T5" fmla="*/ 2147483647 h 126"/>
              <a:gd name="T6" fmla="*/ 2147483647 w 146"/>
              <a:gd name="T7" fmla="*/ 2147483647 h 126"/>
              <a:gd name="T8" fmla="*/ 2147483647 w 146"/>
              <a:gd name="T9" fmla="*/ 2147483647 h 126"/>
              <a:gd name="T10" fmla="*/ 2147483647 w 146"/>
              <a:gd name="T11" fmla="*/ 2147483647 h 126"/>
              <a:gd name="T12" fmla="*/ 2147483647 w 146"/>
              <a:gd name="T13" fmla="*/ 2147483647 h 126"/>
              <a:gd name="T14" fmla="*/ 2147483647 w 146"/>
              <a:gd name="T15" fmla="*/ 2147483647 h 126"/>
              <a:gd name="T16" fmla="*/ 2147483647 w 146"/>
              <a:gd name="T17" fmla="*/ 2147483647 h 126"/>
              <a:gd name="T18" fmla="*/ 2147483647 w 146"/>
              <a:gd name="T19" fmla="*/ 2147483647 h 126"/>
              <a:gd name="T20" fmla="*/ 2147483647 w 146"/>
              <a:gd name="T21" fmla="*/ 2147483647 h 126"/>
              <a:gd name="T22" fmla="*/ 0 w 146"/>
              <a:gd name="T23" fmla="*/ 2147483647 h 126"/>
              <a:gd name="T24" fmla="*/ 2147483647 w 146"/>
              <a:gd name="T25" fmla="*/ 0 h 126"/>
              <a:gd name="T26" fmla="*/ 2147483647 w 146"/>
              <a:gd name="T27" fmla="*/ 2147483647 h 12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46"/>
              <a:gd name="T43" fmla="*/ 0 h 126"/>
              <a:gd name="T44" fmla="*/ 146 w 146"/>
              <a:gd name="T45" fmla="*/ 126 h 12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46" h="126">
                <a:moveTo>
                  <a:pt x="64" y="30"/>
                </a:moveTo>
                <a:lnTo>
                  <a:pt x="75" y="12"/>
                </a:lnTo>
                <a:lnTo>
                  <a:pt x="78" y="12"/>
                </a:lnTo>
                <a:lnTo>
                  <a:pt x="112" y="38"/>
                </a:lnTo>
                <a:lnTo>
                  <a:pt x="114" y="39"/>
                </a:lnTo>
                <a:lnTo>
                  <a:pt x="108" y="56"/>
                </a:lnTo>
                <a:lnTo>
                  <a:pt x="137" y="84"/>
                </a:lnTo>
                <a:lnTo>
                  <a:pt x="134" y="95"/>
                </a:lnTo>
                <a:lnTo>
                  <a:pt x="146" y="126"/>
                </a:lnTo>
                <a:lnTo>
                  <a:pt x="72" y="49"/>
                </a:lnTo>
                <a:lnTo>
                  <a:pt x="64" y="52"/>
                </a:lnTo>
                <a:lnTo>
                  <a:pt x="0" y="8"/>
                </a:lnTo>
                <a:lnTo>
                  <a:pt x="2" y="0"/>
                </a:lnTo>
                <a:lnTo>
                  <a:pt x="64" y="30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96" name="Freeform 28">
            <a:extLst>
              <a:ext uri="{FF2B5EF4-FFF2-40B4-BE49-F238E27FC236}">
                <a16:creationId xmlns:a16="http://schemas.microsoft.com/office/drawing/2014/main" id="{EC5AF9C5-1D9C-401C-A82D-B7F0F0A46F01}"/>
              </a:ext>
            </a:extLst>
          </p:cNvPr>
          <p:cNvSpPr>
            <a:spLocks/>
          </p:cNvSpPr>
          <p:nvPr/>
        </p:nvSpPr>
        <p:spPr bwMode="auto">
          <a:xfrm>
            <a:off x="5824538" y="1725613"/>
            <a:ext cx="153987" cy="222250"/>
          </a:xfrm>
          <a:custGeom>
            <a:avLst/>
            <a:gdLst>
              <a:gd name="T0" fmla="*/ 2147483647 w 97"/>
              <a:gd name="T1" fmla="*/ 2147483647 h 140"/>
              <a:gd name="T2" fmla="*/ 2147483647 w 97"/>
              <a:gd name="T3" fmla="*/ 2147483647 h 140"/>
              <a:gd name="T4" fmla="*/ 2147483647 w 97"/>
              <a:gd name="T5" fmla="*/ 2147483647 h 140"/>
              <a:gd name="T6" fmla="*/ 2147483647 w 97"/>
              <a:gd name="T7" fmla="*/ 2147483647 h 140"/>
              <a:gd name="T8" fmla="*/ 2147483647 w 97"/>
              <a:gd name="T9" fmla="*/ 2147483647 h 140"/>
              <a:gd name="T10" fmla="*/ 0 w 97"/>
              <a:gd name="T11" fmla="*/ 2147483647 h 140"/>
              <a:gd name="T12" fmla="*/ 2147483647 w 97"/>
              <a:gd name="T13" fmla="*/ 2147483647 h 140"/>
              <a:gd name="T14" fmla="*/ 2147483647 w 97"/>
              <a:gd name="T15" fmla="*/ 2147483647 h 140"/>
              <a:gd name="T16" fmla="*/ 2147483647 w 97"/>
              <a:gd name="T17" fmla="*/ 0 h 140"/>
              <a:gd name="T18" fmla="*/ 2147483647 w 97"/>
              <a:gd name="T19" fmla="*/ 2147483647 h 1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7"/>
              <a:gd name="T31" fmla="*/ 0 h 140"/>
              <a:gd name="T32" fmla="*/ 97 w 97"/>
              <a:gd name="T33" fmla="*/ 140 h 1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7" h="140">
                <a:moveTo>
                  <a:pt x="97" y="13"/>
                </a:moveTo>
                <a:lnTo>
                  <a:pt x="73" y="59"/>
                </a:lnTo>
                <a:lnTo>
                  <a:pt x="90" y="78"/>
                </a:lnTo>
                <a:lnTo>
                  <a:pt x="51" y="120"/>
                </a:lnTo>
                <a:lnTo>
                  <a:pt x="33" y="106"/>
                </a:lnTo>
                <a:lnTo>
                  <a:pt x="0" y="140"/>
                </a:lnTo>
                <a:lnTo>
                  <a:pt x="23" y="73"/>
                </a:lnTo>
                <a:lnTo>
                  <a:pt x="45" y="68"/>
                </a:lnTo>
                <a:lnTo>
                  <a:pt x="83" y="0"/>
                </a:lnTo>
                <a:lnTo>
                  <a:pt x="97" y="13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97" name="Freeform 29">
            <a:extLst>
              <a:ext uri="{FF2B5EF4-FFF2-40B4-BE49-F238E27FC236}">
                <a16:creationId xmlns:a16="http://schemas.microsoft.com/office/drawing/2014/main" id="{685B077F-21C6-4E3D-9E1D-40D1CCFFF5AE}"/>
              </a:ext>
            </a:extLst>
          </p:cNvPr>
          <p:cNvSpPr>
            <a:spLocks/>
          </p:cNvSpPr>
          <p:nvPr/>
        </p:nvSpPr>
        <p:spPr bwMode="auto">
          <a:xfrm>
            <a:off x="7686675" y="1800225"/>
            <a:ext cx="206375" cy="306388"/>
          </a:xfrm>
          <a:custGeom>
            <a:avLst/>
            <a:gdLst>
              <a:gd name="T0" fmla="*/ 2147483647 w 130"/>
              <a:gd name="T1" fmla="*/ 2147483647 h 193"/>
              <a:gd name="T2" fmla="*/ 2147483647 w 130"/>
              <a:gd name="T3" fmla="*/ 2147483647 h 193"/>
              <a:gd name="T4" fmla="*/ 2147483647 w 130"/>
              <a:gd name="T5" fmla="*/ 2147483647 h 193"/>
              <a:gd name="T6" fmla="*/ 2147483647 w 130"/>
              <a:gd name="T7" fmla="*/ 2147483647 h 193"/>
              <a:gd name="T8" fmla="*/ 2147483647 w 130"/>
              <a:gd name="T9" fmla="*/ 2147483647 h 193"/>
              <a:gd name="T10" fmla="*/ 2147483647 w 130"/>
              <a:gd name="T11" fmla="*/ 2147483647 h 193"/>
              <a:gd name="T12" fmla="*/ 2147483647 w 130"/>
              <a:gd name="T13" fmla="*/ 2147483647 h 193"/>
              <a:gd name="T14" fmla="*/ 2147483647 w 130"/>
              <a:gd name="T15" fmla="*/ 2147483647 h 193"/>
              <a:gd name="T16" fmla="*/ 2147483647 w 130"/>
              <a:gd name="T17" fmla="*/ 2147483647 h 193"/>
              <a:gd name="T18" fmla="*/ 2147483647 w 130"/>
              <a:gd name="T19" fmla="*/ 2147483647 h 193"/>
              <a:gd name="T20" fmla="*/ 2147483647 w 130"/>
              <a:gd name="T21" fmla="*/ 2147483647 h 193"/>
              <a:gd name="T22" fmla="*/ 2147483647 w 130"/>
              <a:gd name="T23" fmla="*/ 2147483647 h 193"/>
              <a:gd name="T24" fmla="*/ 0 w 130"/>
              <a:gd name="T25" fmla="*/ 2147483647 h 193"/>
              <a:gd name="T26" fmla="*/ 2147483647 w 130"/>
              <a:gd name="T27" fmla="*/ 0 h 193"/>
              <a:gd name="T28" fmla="*/ 2147483647 w 130"/>
              <a:gd name="T29" fmla="*/ 2147483647 h 19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0"/>
              <a:gd name="T46" fmla="*/ 0 h 193"/>
              <a:gd name="T47" fmla="*/ 130 w 130"/>
              <a:gd name="T48" fmla="*/ 193 h 19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0" h="193">
                <a:moveTo>
                  <a:pt x="57" y="12"/>
                </a:moveTo>
                <a:lnTo>
                  <a:pt x="48" y="17"/>
                </a:lnTo>
                <a:lnTo>
                  <a:pt x="100" y="112"/>
                </a:lnTo>
                <a:lnTo>
                  <a:pt x="83" y="125"/>
                </a:lnTo>
                <a:lnTo>
                  <a:pt x="92" y="147"/>
                </a:lnTo>
                <a:lnTo>
                  <a:pt x="116" y="155"/>
                </a:lnTo>
                <a:lnTo>
                  <a:pt x="130" y="179"/>
                </a:lnTo>
                <a:lnTo>
                  <a:pt x="114" y="193"/>
                </a:lnTo>
                <a:lnTo>
                  <a:pt x="36" y="77"/>
                </a:lnTo>
                <a:lnTo>
                  <a:pt x="50" y="56"/>
                </a:lnTo>
                <a:lnTo>
                  <a:pt x="38" y="27"/>
                </a:lnTo>
                <a:lnTo>
                  <a:pt x="17" y="31"/>
                </a:lnTo>
                <a:lnTo>
                  <a:pt x="0" y="4"/>
                </a:lnTo>
                <a:lnTo>
                  <a:pt x="39" y="0"/>
                </a:lnTo>
                <a:lnTo>
                  <a:pt x="57" y="12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98" name="Freeform 30">
            <a:extLst>
              <a:ext uri="{FF2B5EF4-FFF2-40B4-BE49-F238E27FC236}">
                <a16:creationId xmlns:a16="http://schemas.microsoft.com/office/drawing/2014/main" id="{3DB3D60E-31BD-4C16-B6DE-060D705F9EB4}"/>
              </a:ext>
            </a:extLst>
          </p:cNvPr>
          <p:cNvSpPr>
            <a:spLocks/>
          </p:cNvSpPr>
          <p:nvPr/>
        </p:nvSpPr>
        <p:spPr bwMode="auto">
          <a:xfrm>
            <a:off x="5537200" y="1973263"/>
            <a:ext cx="295275" cy="781050"/>
          </a:xfrm>
          <a:custGeom>
            <a:avLst/>
            <a:gdLst>
              <a:gd name="T0" fmla="*/ 2147483647 w 186"/>
              <a:gd name="T1" fmla="*/ 2147483647 h 492"/>
              <a:gd name="T2" fmla="*/ 2147483647 w 186"/>
              <a:gd name="T3" fmla="*/ 2147483647 h 492"/>
              <a:gd name="T4" fmla="*/ 2147483647 w 186"/>
              <a:gd name="T5" fmla="*/ 2147483647 h 492"/>
              <a:gd name="T6" fmla="*/ 2147483647 w 186"/>
              <a:gd name="T7" fmla="*/ 2147483647 h 492"/>
              <a:gd name="T8" fmla="*/ 2147483647 w 186"/>
              <a:gd name="T9" fmla="*/ 2147483647 h 492"/>
              <a:gd name="T10" fmla="*/ 2147483647 w 186"/>
              <a:gd name="T11" fmla="*/ 2147483647 h 492"/>
              <a:gd name="T12" fmla="*/ 2147483647 w 186"/>
              <a:gd name="T13" fmla="*/ 2147483647 h 492"/>
              <a:gd name="T14" fmla="*/ 2147483647 w 186"/>
              <a:gd name="T15" fmla="*/ 2147483647 h 492"/>
              <a:gd name="T16" fmla="*/ 2147483647 w 186"/>
              <a:gd name="T17" fmla="*/ 2147483647 h 492"/>
              <a:gd name="T18" fmla="*/ 0 w 186"/>
              <a:gd name="T19" fmla="*/ 2147483647 h 492"/>
              <a:gd name="T20" fmla="*/ 2147483647 w 186"/>
              <a:gd name="T21" fmla="*/ 2147483647 h 492"/>
              <a:gd name="T22" fmla="*/ 2147483647 w 186"/>
              <a:gd name="T23" fmla="*/ 2147483647 h 492"/>
              <a:gd name="T24" fmla="*/ 2147483647 w 186"/>
              <a:gd name="T25" fmla="*/ 2147483647 h 492"/>
              <a:gd name="T26" fmla="*/ 2147483647 w 186"/>
              <a:gd name="T27" fmla="*/ 2147483647 h 492"/>
              <a:gd name="T28" fmla="*/ 2147483647 w 186"/>
              <a:gd name="T29" fmla="*/ 2147483647 h 492"/>
              <a:gd name="T30" fmla="*/ 2147483647 w 186"/>
              <a:gd name="T31" fmla="*/ 2147483647 h 492"/>
              <a:gd name="T32" fmla="*/ 2147483647 w 186"/>
              <a:gd name="T33" fmla="*/ 2147483647 h 492"/>
              <a:gd name="T34" fmla="*/ 2147483647 w 186"/>
              <a:gd name="T35" fmla="*/ 0 h 492"/>
              <a:gd name="T36" fmla="*/ 2147483647 w 186"/>
              <a:gd name="T37" fmla="*/ 2147483647 h 492"/>
              <a:gd name="T38" fmla="*/ 2147483647 w 186"/>
              <a:gd name="T39" fmla="*/ 2147483647 h 49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86"/>
              <a:gd name="T61" fmla="*/ 0 h 492"/>
              <a:gd name="T62" fmla="*/ 186 w 186"/>
              <a:gd name="T63" fmla="*/ 492 h 49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86" h="492">
                <a:moveTo>
                  <a:pt x="165" y="55"/>
                </a:moveTo>
                <a:lnTo>
                  <a:pt x="153" y="43"/>
                </a:lnTo>
                <a:lnTo>
                  <a:pt x="80" y="170"/>
                </a:lnTo>
                <a:lnTo>
                  <a:pt x="108" y="175"/>
                </a:lnTo>
                <a:lnTo>
                  <a:pt x="64" y="290"/>
                </a:lnTo>
                <a:lnTo>
                  <a:pt x="58" y="301"/>
                </a:lnTo>
                <a:lnTo>
                  <a:pt x="74" y="300"/>
                </a:lnTo>
                <a:lnTo>
                  <a:pt x="65" y="319"/>
                </a:lnTo>
                <a:lnTo>
                  <a:pt x="50" y="321"/>
                </a:lnTo>
                <a:lnTo>
                  <a:pt x="0" y="492"/>
                </a:lnTo>
                <a:lnTo>
                  <a:pt x="11" y="427"/>
                </a:lnTo>
                <a:lnTo>
                  <a:pt x="45" y="300"/>
                </a:lnTo>
                <a:lnTo>
                  <a:pt x="44" y="291"/>
                </a:lnTo>
                <a:lnTo>
                  <a:pt x="14" y="285"/>
                </a:lnTo>
                <a:lnTo>
                  <a:pt x="48" y="215"/>
                </a:lnTo>
                <a:lnTo>
                  <a:pt x="79" y="141"/>
                </a:lnTo>
                <a:lnTo>
                  <a:pt x="69" y="126"/>
                </a:lnTo>
                <a:lnTo>
                  <a:pt x="164" y="0"/>
                </a:lnTo>
                <a:lnTo>
                  <a:pt x="186" y="19"/>
                </a:lnTo>
                <a:lnTo>
                  <a:pt x="165" y="55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3999" name="Freeform 31">
            <a:extLst>
              <a:ext uri="{FF2B5EF4-FFF2-40B4-BE49-F238E27FC236}">
                <a16:creationId xmlns:a16="http://schemas.microsoft.com/office/drawing/2014/main" id="{57AE49DA-C7AF-4EE1-95B6-213A7FB722BF}"/>
              </a:ext>
            </a:extLst>
          </p:cNvPr>
          <p:cNvSpPr>
            <a:spLocks/>
          </p:cNvSpPr>
          <p:nvPr/>
        </p:nvSpPr>
        <p:spPr bwMode="auto">
          <a:xfrm>
            <a:off x="5434013" y="2865438"/>
            <a:ext cx="74612" cy="450850"/>
          </a:xfrm>
          <a:custGeom>
            <a:avLst/>
            <a:gdLst>
              <a:gd name="T0" fmla="*/ 2147483647 w 47"/>
              <a:gd name="T1" fmla="*/ 2147483647 h 284"/>
              <a:gd name="T2" fmla="*/ 2147483647 w 47"/>
              <a:gd name="T3" fmla="*/ 2147483647 h 284"/>
              <a:gd name="T4" fmla="*/ 2147483647 w 47"/>
              <a:gd name="T5" fmla="*/ 2147483647 h 284"/>
              <a:gd name="T6" fmla="*/ 2147483647 w 47"/>
              <a:gd name="T7" fmla="*/ 2147483647 h 284"/>
              <a:gd name="T8" fmla="*/ 2147483647 w 47"/>
              <a:gd name="T9" fmla="*/ 2147483647 h 284"/>
              <a:gd name="T10" fmla="*/ 2147483647 w 47"/>
              <a:gd name="T11" fmla="*/ 2147483647 h 284"/>
              <a:gd name="T12" fmla="*/ 0 w 47"/>
              <a:gd name="T13" fmla="*/ 2147483647 h 284"/>
              <a:gd name="T14" fmla="*/ 2147483647 w 47"/>
              <a:gd name="T15" fmla="*/ 2147483647 h 284"/>
              <a:gd name="T16" fmla="*/ 2147483647 w 47"/>
              <a:gd name="T17" fmla="*/ 2147483647 h 284"/>
              <a:gd name="T18" fmla="*/ 2147483647 w 47"/>
              <a:gd name="T19" fmla="*/ 2147483647 h 284"/>
              <a:gd name="T20" fmla="*/ 2147483647 w 47"/>
              <a:gd name="T21" fmla="*/ 2147483647 h 284"/>
              <a:gd name="T22" fmla="*/ 2147483647 w 47"/>
              <a:gd name="T23" fmla="*/ 0 h 284"/>
              <a:gd name="T24" fmla="*/ 2147483647 w 47"/>
              <a:gd name="T25" fmla="*/ 2147483647 h 2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7"/>
              <a:gd name="T40" fmla="*/ 0 h 284"/>
              <a:gd name="T41" fmla="*/ 47 w 47"/>
              <a:gd name="T42" fmla="*/ 284 h 28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7" h="284">
                <a:moveTo>
                  <a:pt x="47" y="7"/>
                </a:moveTo>
                <a:lnTo>
                  <a:pt x="29" y="179"/>
                </a:lnTo>
                <a:lnTo>
                  <a:pt x="37" y="185"/>
                </a:lnTo>
                <a:lnTo>
                  <a:pt x="13" y="284"/>
                </a:lnTo>
                <a:lnTo>
                  <a:pt x="6" y="283"/>
                </a:lnTo>
                <a:lnTo>
                  <a:pt x="19" y="206"/>
                </a:lnTo>
                <a:lnTo>
                  <a:pt x="0" y="195"/>
                </a:lnTo>
                <a:lnTo>
                  <a:pt x="3" y="146"/>
                </a:lnTo>
                <a:lnTo>
                  <a:pt x="21" y="150"/>
                </a:lnTo>
                <a:lnTo>
                  <a:pt x="36" y="59"/>
                </a:lnTo>
                <a:lnTo>
                  <a:pt x="28" y="56"/>
                </a:lnTo>
                <a:lnTo>
                  <a:pt x="39" y="0"/>
                </a:lnTo>
                <a:lnTo>
                  <a:pt x="47" y="7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00" name="Freeform 32">
            <a:extLst>
              <a:ext uri="{FF2B5EF4-FFF2-40B4-BE49-F238E27FC236}">
                <a16:creationId xmlns:a16="http://schemas.microsoft.com/office/drawing/2014/main" id="{A6392F64-6573-4086-920B-D6AA05EE51F8}"/>
              </a:ext>
            </a:extLst>
          </p:cNvPr>
          <p:cNvSpPr>
            <a:spLocks/>
          </p:cNvSpPr>
          <p:nvPr/>
        </p:nvSpPr>
        <p:spPr bwMode="auto">
          <a:xfrm>
            <a:off x="8823325" y="2963863"/>
            <a:ext cx="238125" cy="1838325"/>
          </a:xfrm>
          <a:custGeom>
            <a:avLst/>
            <a:gdLst>
              <a:gd name="T0" fmla="*/ 2147483647 w 150"/>
              <a:gd name="T1" fmla="*/ 2147483647 h 1158"/>
              <a:gd name="T2" fmla="*/ 2147483647 w 150"/>
              <a:gd name="T3" fmla="*/ 2147483647 h 1158"/>
              <a:gd name="T4" fmla="*/ 2147483647 w 150"/>
              <a:gd name="T5" fmla="*/ 2147483647 h 1158"/>
              <a:gd name="T6" fmla="*/ 2147483647 w 150"/>
              <a:gd name="T7" fmla="*/ 2147483647 h 1158"/>
              <a:gd name="T8" fmla="*/ 2147483647 w 150"/>
              <a:gd name="T9" fmla="*/ 2147483647 h 1158"/>
              <a:gd name="T10" fmla="*/ 2147483647 w 150"/>
              <a:gd name="T11" fmla="*/ 2147483647 h 1158"/>
              <a:gd name="T12" fmla="*/ 2147483647 w 150"/>
              <a:gd name="T13" fmla="*/ 2147483647 h 1158"/>
              <a:gd name="T14" fmla="*/ 2147483647 w 150"/>
              <a:gd name="T15" fmla="*/ 2147483647 h 1158"/>
              <a:gd name="T16" fmla="*/ 2147483647 w 150"/>
              <a:gd name="T17" fmla="*/ 2147483647 h 1158"/>
              <a:gd name="T18" fmla="*/ 2147483647 w 150"/>
              <a:gd name="T19" fmla="*/ 2147483647 h 1158"/>
              <a:gd name="T20" fmla="*/ 2147483647 w 150"/>
              <a:gd name="T21" fmla="*/ 2147483647 h 1158"/>
              <a:gd name="T22" fmla="*/ 2147483647 w 150"/>
              <a:gd name="T23" fmla="*/ 2147483647 h 1158"/>
              <a:gd name="T24" fmla="*/ 2147483647 w 150"/>
              <a:gd name="T25" fmla="*/ 2147483647 h 1158"/>
              <a:gd name="T26" fmla="*/ 2147483647 w 150"/>
              <a:gd name="T27" fmla="*/ 2147483647 h 1158"/>
              <a:gd name="T28" fmla="*/ 2147483647 w 150"/>
              <a:gd name="T29" fmla="*/ 2147483647 h 1158"/>
              <a:gd name="T30" fmla="*/ 2147483647 w 150"/>
              <a:gd name="T31" fmla="*/ 2147483647 h 1158"/>
              <a:gd name="T32" fmla="*/ 2147483647 w 150"/>
              <a:gd name="T33" fmla="*/ 2147483647 h 1158"/>
              <a:gd name="T34" fmla="*/ 2147483647 w 150"/>
              <a:gd name="T35" fmla="*/ 2147483647 h 1158"/>
              <a:gd name="T36" fmla="*/ 2147483647 w 150"/>
              <a:gd name="T37" fmla="*/ 2147483647 h 1158"/>
              <a:gd name="T38" fmla="*/ 2147483647 w 150"/>
              <a:gd name="T39" fmla="*/ 2147483647 h 1158"/>
              <a:gd name="T40" fmla="*/ 2147483647 w 150"/>
              <a:gd name="T41" fmla="*/ 2147483647 h 1158"/>
              <a:gd name="T42" fmla="*/ 2147483647 w 150"/>
              <a:gd name="T43" fmla="*/ 2147483647 h 1158"/>
              <a:gd name="T44" fmla="*/ 2147483647 w 150"/>
              <a:gd name="T45" fmla="*/ 2147483647 h 1158"/>
              <a:gd name="T46" fmla="*/ 2147483647 w 150"/>
              <a:gd name="T47" fmla="*/ 2147483647 h 1158"/>
              <a:gd name="T48" fmla="*/ 2147483647 w 150"/>
              <a:gd name="T49" fmla="*/ 2147483647 h 1158"/>
              <a:gd name="T50" fmla="*/ 2147483647 w 150"/>
              <a:gd name="T51" fmla="*/ 2147483647 h 1158"/>
              <a:gd name="T52" fmla="*/ 2147483647 w 150"/>
              <a:gd name="T53" fmla="*/ 2147483647 h 1158"/>
              <a:gd name="T54" fmla="*/ 2147483647 w 150"/>
              <a:gd name="T55" fmla="*/ 2147483647 h 1158"/>
              <a:gd name="T56" fmla="*/ 2147483647 w 150"/>
              <a:gd name="T57" fmla="*/ 2147483647 h 1158"/>
              <a:gd name="T58" fmla="*/ 2147483647 w 150"/>
              <a:gd name="T59" fmla="*/ 2147483647 h 1158"/>
              <a:gd name="T60" fmla="*/ 2147483647 w 150"/>
              <a:gd name="T61" fmla="*/ 2147483647 h 1158"/>
              <a:gd name="T62" fmla="*/ 2147483647 w 150"/>
              <a:gd name="T63" fmla="*/ 2147483647 h 1158"/>
              <a:gd name="T64" fmla="*/ 2147483647 w 150"/>
              <a:gd name="T65" fmla="*/ 2147483647 h 1158"/>
              <a:gd name="T66" fmla="*/ 2147483647 w 150"/>
              <a:gd name="T67" fmla="*/ 2147483647 h 1158"/>
              <a:gd name="T68" fmla="*/ 2147483647 w 150"/>
              <a:gd name="T69" fmla="*/ 2147483647 h 1158"/>
              <a:gd name="T70" fmla="*/ 2147483647 w 150"/>
              <a:gd name="T71" fmla="*/ 2147483647 h 1158"/>
              <a:gd name="T72" fmla="*/ 2147483647 w 150"/>
              <a:gd name="T73" fmla="*/ 2147483647 h 1158"/>
              <a:gd name="T74" fmla="*/ 2147483647 w 150"/>
              <a:gd name="T75" fmla="*/ 2147483647 h 1158"/>
              <a:gd name="T76" fmla="*/ 2147483647 w 150"/>
              <a:gd name="T77" fmla="*/ 2147483647 h 1158"/>
              <a:gd name="T78" fmla="*/ 2147483647 w 150"/>
              <a:gd name="T79" fmla="*/ 2147483647 h 1158"/>
              <a:gd name="T80" fmla="*/ 2147483647 w 150"/>
              <a:gd name="T81" fmla="*/ 2147483647 h 1158"/>
              <a:gd name="T82" fmla="*/ 2147483647 w 150"/>
              <a:gd name="T83" fmla="*/ 2147483647 h 1158"/>
              <a:gd name="T84" fmla="*/ 0 w 150"/>
              <a:gd name="T85" fmla="*/ 2147483647 h 1158"/>
              <a:gd name="T86" fmla="*/ 2147483647 w 150"/>
              <a:gd name="T87" fmla="*/ 0 h 1158"/>
              <a:gd name="T88" fmla="*/ 2147483647 w 150"/>
              <a:gd name="T89" fmla="*/ 2147483647 h 1158"/>
              <a:gd name="T90" fmla="*/ 2147483647 w 150"/>
              <a:gd name="T91" fmla="*/ 2147483647 h 115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50"/>
              <a:gd name="T139" fmla="*/ 0 h 1158"/>
              <a:gd name="T140" fmla="*/ 150 w 150"/>
              <a:gd name="T141" fmla="*/ 1158 h 1158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50" h="1158">
                <a:moveTo>
                  <a:pt x="49" y="97"/>
                </a:moveTo>
                <a:lnTo>
                  <a:pt x="84" y="140"/>
                </a:lnTo>
                <a:lnTo>
                  <a:pt x="56" y="175"/>
                </a:lnTo>
                <a:lnTo>
                  <a:pt x="46" y="183"/>
                </a:lnTo>
                <a:lnTo>
                  <a:pt x="63" y="283"/>
                </a:lnTo>
                <a:lnTo>
                  <a:pt x="73" y="347"/>
                </a:lnTo>
                <a:lnTo>
                  <a:pt x="102" y="365"/>
                </a:lnTo>
                <a:lnTo>
                  <a:pt x="108" y="397"/>
                </a:lnTo>
                <a:lnTo>
                  <a:pt x="84" y="421"/>
                </a:lnTo>
                <a:lnTo>
                  <a:pt x="80" y="426"/>
                </a:lnTo>
                <a:lnTo>
                  <a:pt x="116" y="461"/>
                </a:lnTo>
                <a:lnTo>
                  <a:pt x="123" y="527"/>
                </a:lnTo>
                <a:lnTo>
                  <a:pt x="134" y="680"/>
                </a:lnTo>
                <a:lnTo>
                  <a:pt x="111" y="702"/>
                </a:lnTo>
                <a:lnTo>
                  <a:pt x="150" y="760"/>
                </a:lnTo>
                <a:lnTo>
                  <a:pt x="141" y="869"/>
                </a:lnTo>
                <a:lnTo>
                  <a:pt x="136" y="921"/>
                </a:lnTo>
                <a:lnTo>
                  <a:pt x="116" y="934"/>
                </a:lnTo>
                <a:lnTo>
                  <a:pt x="132" y="1062"/>
                </a:lnTo>
                <a:lnTo>
                  <a:pt x="144" y="1129"/>
                </a:lnTo>
                <a:lnTo>
                  <a:pt x="144" y="1139"/>
                </a:lnTo>
                <a:lnTo>
                  <a:pt x="96" y="1158"/>
                </a:lnTo>
                <a:lnTo>
                  <a:pt x="64" y="1057"/>
                </a:lnTo>
                <a:lnTo>
                  <a:pt x="99" y="1032"/>
                </a:lnTo>
                <a:lnTo>
                  <a:pt x="96" y="1007"/>
                </a:lnTo>
                <a:lnTo>
                  <a:pt x="63" y="992"/>
                </a:lnTo>
                <a:lnTo>
                  <a:pt x="91" y="834"/>
                </a:lnTo>
                <a:lnTo>
                  <a:pt x="116" y="831"/>
                </a:lnTo>
                <a:lnTo>
                  <a:pt x="117" y="805"/>
                </a:lnTo>
                <a:lnTo>
                  <a:pt x="102" y="802"/>
                </a:lnTo>
                <a:lnTo>
                  <a:pt x="43" y="695"/>
                </a:lnTo>
                <a:lnTo>
                  <a:pt x="89" y="648"/>
                </a:lnTo>
                <a:lnTo>
                  <a:pt x="89" y="645"/>
                </a:lnTo>
                <a:lnTo>
                  <a:pt x="86" y="639"/>
                </a:lnTo>
                <a:lnTo>
                  <a:pt x="72" y="493"/>
                </a:lnTo>
                <a:lnTo>
                  <a:pt x="67" y="462"/>
                </a:lnTo>
                <a:lnTo>
                  <a:pt x="35" y="447"/>
                </a:lnTo>
                <a:lnTo>
                  <a:pt x="23" y="442"/>
                </a:lnTo>
                <a:lnTo>
                  <a:pt x="18" y="379"/>
                </a:lnTo>
                <a:lnTo>
                  <a:pt x="48" y="354"/>
                </a:lnTo>
                <a:lnTo>
                  <a:pt x="3" y="139"/>
                </a:lnTo>
                <a:lnTo>
                  <a:pt x="34" y="89"/>
                </a:lnTo>
                <a:lnTo>
                  <a:pt x="0" y="48"/>
                </a:lnTo>
                <a:lnTo>
                  <a:pt x="33" y="0"/>
                </a:lnTo>
                <a:lnTo>
                  <a:pt x="78" y="51"/>
                </a:lnTo>
                <a:lnTo>
                  <a:pt x="49" y="97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01" name="Freeform 33">
            <a:extLst>
              <a:ext uri="{FF2B5EF4-FFF2-40B4-BE49-F238E27FC236}">
                <a16:creationId xmlns:a16="http://schemas.microsoft.com/office/drawing/2014/main" id="{50CCE3BA-87B9-4299-AC0B-949C0AA0A5D7}"/>
              </a:ext>
            </a:extLst>
          </p:cNvPr>
          <p:cNvSpPr>
            <a:spLocks/>
          </p:cNvSpPr>
          <p:nvPr/>
        </p:nvSpPr>
        <p:spPr bwMode="auto">
          <a:xfrm>
            <a:off x="5091113" y="3059113"/>
            <a:ext cx="176212" cy="541337"/>
          </a:xfrm>
          <a:custGeom>
            <a:avLst/>
            <a:gdLst>
              <a:gd name="T0" fmla="*/ 2147483647 w 111"/>
              <a:gd name="T1" fmla="*/ 2147483647 h 341"/>
              <a:gd name="T2" fmla="*/ 2147483647 w 111"/>
              <a:gd name="T3" fmla="*/ 2147483647 h 341"/>
              <a:gd name="T4" fmla="*/ 2147483647 w 111"/>
              <a:gd name="T5" fmla="*/ 2147483647 h 341"/>
              <a:gd name="T6" fmla="*/ 2147483647 w 111"/>
              <a:gd name="T7" fmla="*/ 2147483647 h 341"/>
              <a:gd name="T8" fmla="*/ 2147483647 w 111"/>
              <a:gd name="T9" fmla="*/ 2147483647 h 341"/>
              <a:gd name="T10" fmla="*/ 0 w 111"/>
              <a:gd name="T11" fmla="*/ 2147483647 h 341"/>
              <a:gd name="T12" fmla="*/ 2147483647 w 111"/>
              <a:gd name="T13" fmla="*/ 2147483647 h 341"/>
              <a:gd name="T14" fmla="*/ 2147483647 w 111"/>
              <a:gd name="T15" fmla="*/ 2147483647 h 341"/>
              <a:gd name="T16" fmla="*/ 2147483647 w 111"/>
              <a:gd name="T17" fmla="*/ 2147483647 h 341"/>
              <a:gd name="T18" fmla="*/ 2147483647 w 111"/>
              <a:gd name="T19" fmla="*/ 0 h 341"/>
              <a:gd name="T20" fmla="*/ 2147483647 w 111"/>
              <a:gd name="T21" fmla="*/ 2147483647 h 3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1"/>
              <a:gd name="T34" fmla="*/ 0 h 341"/>
              <a:gd name="T35" fmla="*/ 111 w 111"/>
              <a:gd name="T36" fmla="*/ 341 h 34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1" h="341">
                <a:moveTo>
                  <a:pt x="111" y="41"/>
                </a:moveTo>
                <a:lnTo>
                  <a:pt x="43" y="268"/>
                </a:lnTo>
                <a:lnTo>
                  <a:pt x="86" y="314"/>
                </a:lnTo>
                <a:lnTo>
                  <a:pt x="76" y="341"/>
                </a:lnTo>
                <a:lnTo>
                  <a:pt x="11" y="307"/>
                </a:lnTo>
                <a:lnTo>
                  <a:pt x="0" y="247"/>
                </a:lnTo>
                <a:lnTo>
                  <a:pt x="36" y="108"/>
                </a:lnTo>
                <a:lnTo>
                  <a:pt x="14" y="72"/>
                </a:lnTo>
                <a:lnTo>
                  <a:pt x="49" y="2"/>
                </a:lnTo>
                <a:lnTo>
                  <a:pt x="87" y="0"/>
                </a:lnTo>
                <a:lnTo>
                  <a:pt x="111" y="41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02" name="Freeform 34">
            <a:extLst>
              <a:ext uri="{FF2B5EF4-FFF2-40B4-BE49-F238E27FC236}">
                <a16:creationId xmlns:a16="http://schemas.microsoft.com/office/drawing/2014/main" id="{B296D235-E5EF-4135-AE4E-45055AF878A7}"/>
              </a:ext>
            </a:extLst>
          </p:cNvPr>
          <p:cNvSpPr>
            <a:spLocks/>
          </p:cNvSpPr>
          <p:nvPr/>
        </p:nvSpPr>
        <p:spPr bwMode="auto">
          <a:xfrm>
            <a:off x="8383588" y="3200400"/>
            <a:ext cx="69850" cy="192088"/>
          </a:xfrm>
          <a:custGeom>
            <a:avLst/>
            <a:gdLst>
              <a:gd name="T0" fmla="*/ 2147483647 w 44"/>
              <a:gd name="T1" fmla="*/ 2147483647 h 121"/>
              <a:gd name="T2" fmla="*/ 2147483647 w 44"/>
              <a:gd name="T3" fmla="*/ 2147483647 h 121"/>
              <a:gd name="T4" fmla="*/ 2147483647 w 44"/>
              <a:gd name="T5" fmla="*/ 2147483647 h 121"/>
              <a:gd name="T6" fmla="*/ 2147483647 w 44"/>
              <a:gd name="T7" fmla="*/ 2147483647 h 121"/>
              <a:gd name="T8" fmla="*/ 2147483647 w 44"/>
              <a:gd name="T9" fmla="*/ 2147483647 h 121"/>
              <a:gd name="T10" fmla="*/ 2147483647 w 44"/>
              <a:gd name="T11" fmla="*/ 2147483647 h 121"/>
              <a:gd name="T12" fmla="*/ 2147483647 w 44"/>
              <a:gd name="T13" fmla="*/ 2147483647 h 121"/>
              <a:gd name="T14" fmla="*/ 0 w 44"/>
              <a:gd name="T15" fmla="*/ 2147483647 h 121"/>
              <a:gd name="T16" fmla="*/ 2147483647 w 44"/>
              <a:gd name="T17" fmla="*/ 0 h 121"/>
              <a:gd name="T18" fmla="*/ 2147483647 w 44"/>
              <a:gd name="T19" fmla="*/ 2147483647 h 1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4"/>
              <a:gd name="T31" fmla="*/ 0 h 121"/>
              <a:gd name="T32" fmla="*/ 44 w 44"/>
              <a:gd name="T33" fmla="*/ 121 h 12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4" h="121">
                <a:moveTo>
                  <a:pt x="16" y="20"/>
                </a:moveTo>
                <a:lnTo>
                  <a:pt x="19" y="47"/>
                </a:lnTo>
                <a:lnTo>
                  <a:pt x="44" y="48"/>
                </a:lnTo>
                <a:lnTo>
                  <a:pt x="44" y="121"/>
                </a:lnTo>
                <a:lnTo>
                  <a:pt x="25" y="119"/>
                </a:lnTo>
                <a:lnTo>
                  <a:pt x="29" y="81"/>
                </a:lnTo>
                <a:lnTo>
                  <a:pt x="6" y="75"/>
                </a:lnTo>
                <a:lnTo>
                  <a:pt x="0" y="2"/>
                </a:lnTo>
                <a:lnTo>
                  <a:pt x="9" y="0"/>
                </a:lnTo>
                <a:lnTo>
                  <a:pt x="16" y="20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03" name="Freeform 35">
            <a:extLst>
              <a:ext uri="{FF2B5EF4-FFF2-40B4-BE49-F238E27FC236}">
                <a16:creationId xmlns:a16="http://schemas.microsoft.com/office/drawing/2014/main" id="{46C2AA5F-7BC3-42A8-B632-3C78A11D8D70}"/>
              </a:ext>
            </a:extLst>
          </p:cNvPr>
          <p:cNvSpPr>
            <a:spLocks/>
          </p:cNvSpPr>
          <p:nvPr/>
        </p:nvSpPr>
        <p:spPr bwMode="auto">
          <a:xfrm>
            <a:off x="5351463" y="3419475"/>
            <a:ext cx="98425" cy="596900"/>
          </a:xfrm>
          <a:custGeom>
            <a:avLst/>
            <a:gdLst>
              <a:gd name="T0" fmla="*/ 2147483647 w 62"/>
              <a:gd name="T1" fmla="*/ 2147483647 h 376"/>
              <a:gd name="T2" fmla="*/ 2147483647 w 62"/>
              <a:gd name="T3" fmla="*/ 2147483647 h 376"/>
              <a:gd name="T4" fmla="*/ 2147483647 w 62"/>
              <a:gd name="T5" fmla="*/ 2147483647 h 376"/>
              <a:gd name="T6" fmla="*/ 2147483647 w 62"/>
              <a:gd name="T7" fmla="*/ 2147483647 h 376"/>
              <a:gd name="T8" fmla="*/ 2147483647 w 62"/>
              <a:gd name="T9" fmla="*/ 2147483647 h 376"/>
              <a:gd name="T10" fmla="*/ 2147483647 w 62"/>
              <a:gd name="T11" fmla="*/ 2147483647 h 376"/>
              <a:gd name="T12" fmla="*/ 2147483647 w 62"/>
              <a:gd name="T13" fmla="*/ 2147483647 h 376"/>
              <a:gd name="T14" fmla="*/ 2147483647 w 62"/>
              <a:gd name="T15" fmla="*/ 2147483647 h 376"/>
              <a:gd name="T16" fmla="*/ 2147483647 w 62"/>
              <a:gd name="T17" fmla="*/ 2147483647 h 376"/>
              <a:gd name="T18" fmla="*/ 0 w 62"/>
              <a:gd name="T19" fmla="*/ 2147483647 h 376"/>
              <a:gd name="T20" fmla="*/ 2147483647 w 62"/>
              <a:gd name="T21" fmla="*/ 2147483647 h 376"/>
              <a:gd name="T22" fmla="*/ 2147483647 w 62"/>
              <a:gd name="T23" fmla="*/ 2147483647 h 376"/>
              <a:gd name="T24" fmla="*/ 2147483647 w 62"/>
              <a:gd name="T25" fmla="*/ 2147483647 h 376"/>
              <a:gd name="T26" fmla="*/ 2147483647 w 62"/>
              <a:gd name="T27" fmla="*/ 2147483647 h 376"/>
              <a:gd name="T28" fmla="*/ 2147483647 w 62"/>
              <a:gd name="T29" fmla="*/ 2147483647 h 376"/>
              <a:gd name="T30" fmla="*/ 2147483647 w 62"/>
              <a:gd name="T31" fmla="*/ 2147483647 h 376"/>
              <a:gd name="T32" fmla="*/ 2147483647 w 62"/>
              <a:gd name="T33" fmla="*/ 2147483647 h 376"/>
              <a:gd name="T34" fmla="*/ 2147483647 w 62"/>
              <a:gd name="T35" fmla="*/ 2147483647 h 376"/>
              <a:gd name="T36" fmla="*/ 2147483647 w 62"/>
              <a:gd name="T37" fmla="*/ 2147483647 h 376"/>
              <a:gd name="T38" fmla="*/ 2147483647 w 62"/>
              <a:gd name="T39" fmla="*/ 0 h 376"/>
              <a:gd name="T40" fmla="*/ 2147483647 w 62"/>
              <a:gd name="T41" fmla="*/ 0 h 376"/>
              <a:gd name="T42" fmla="*/ 2147483647 w 62"/>
              <a:gd name="T43" fmla="*/ 2147483647 h 37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62"/>
              <a:gd name="T67" fmla="*/ 0 h 376"/>
              <a:gd name="T68" fmla="*/ 62 w 62"/>
              <a:gd name="T69" fmla="*/ 376 h 37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62" h="376">
                <a:moveTo>
                  <a:pt x="62" y="59"/>
                </a:moveTo>
                <a:lnTo>
                  <a:pt x="48" y="68"/>
                </a:lnTo>
                <a:lnTo>
                  <a:pt x="45" y="158"/>
                </a:lnTo>
                <a:lnTo>
                  <a:pt x="32" y="165"/>
                </a:lnTo>
                <a:lnTo>
                  <a:pt x="55" y="284"/>
                </a:lnTo>
                <a:lnTo>
                  <a:pt x="44" y="297"/>
                </a:lnTo>
                <a:lnTo>
                  <a:pt x="53" y="317"/>
                </a:lnTo>
                <a:lnTo>
                  <a:pt x="26" y="328"/>
                </a:lnTo>
                <a:lnTo>
                  <a:pt x="35" y="376"/>
                </a:lnTo>
                <a:lnTo>
                  <a:pt x="0" y="375"/>
                </a:lnTo>
                <a:lnTo>
                  <a:pt x="4" y="306"/>
                </a:lnTo>
                <a:lnTo>
                  <a:pt x="27" y="289"/>
                </a:lnTo>
                <a:lnTo>
                  <a:pt x="35" y="229"/>
                </a:lnTo>
                <a:lnTo>
                  <a:pt x="21" y="219"/>
                </a:lnTo>
                <a:lnTo>
                  <a:pt x="29" y="145"/>
                </a:lnTo>
                <a:lnTo>
                  <a:pt x="16" y="141"/>
                </a:lnTo>
                <a:lnTo>
                  <a:pt x="14" y="81"/>
                </a:lnTo>
                <a:lnTo>
                  <a:pt x="32" y="75"/>
                </a:lnTo>
                <a:lnTo>
                  <a:pt x="39" y="58"/>
                </a:lnTo>
                <a:lnTo>
                  <a:pt x="43" y="0"/>
                </a:lnTo>
                <a:lnTo>
                  <a:pt x="55" y="0"/>
                </a:lnTo>
                <a:lnTo>
                  <a:pt x="62" y="59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04" name="Freeform 36">
            <a:extLst>
              <a:ext uri="{FF2B5EF4-FFF2-40B4-BE49-F238E27FC236}">
                <a16:creationId xmlns:a16="http://schemas.microsoft.com/office/drawing/2014/main" id="{A2651DB5-E0E3-4D23-BDE5-33592C7344AA}"/>
              </a:ext>
            </a:extLst>
          </p:cNvPr>
          <p:cNvSpPr>
            <a:spLocks/>
          </p:cNvSpPr>
          <p:nvPr/>
        </p:nvSpPr>
        <p:spPr bwMode="auto">
          <a:xfrm>
            <a:off x="8451850" y="3473450"/>
            <a:ext cx="65088" cy="79375"/>
          </a:xfrm>
          <a:custGeom>
            <a:avLst/>
            <a:gdLst>
              <a:gd name="T0" fmla="*/ 2147483647 w 41"/>
              <a:gd name="T1" fmla="*/ 2147483647 h 50"/>
              <a:gd name="T2" fmla="*/ 2147483647 w 41"/>
              <a:gd name="T3" fmla="*/ 2147483647 h 50"/>
              <a:gd name="T4" fmla="*/ 0 w 41"/>
              <a:gd name="T5" fmla="*/ 2147483647 h 50"/>
              <a:gd name="T6" fmla="*/ 2147483647 w 41"/>
              <a:gd name="T7" fmla="*/ 0 h 50"/>
              <a:gd name="T8" fmla="*/ 2147483647 w 41"/>
              <a:gd name="T9" fmla="*/ 2147483647 h 50"/>
              <a:gd name="T10" fmla="*/ 2147483647 w 41"/>
              <a:gd name="T11" fmla="*/ 2147483647 h 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"/>
              <a:gd name="T19" fmla="*/ 0 h 50"/>
              <a:gd name="T20" fmla="*/ 41 w 41"/>
              <a:gd name="T21" fmla="*/ 50 h 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1" h="50">
                <a:moveTo>
                  <a:pt x="41" y="37"/>
                </a:moveTo>
                <a:lnTo>
                  <a:pt x="29" y="50"/>
                </a:lnTo>
                <a:lnTo>
                  <a:pt x="0" y="8"/>
                </a:lnTo>
                <a:lnTo>
                  <a:pt x="17" y="0"/>
                </a:lnTo>
                <a:lnTo>
                  <a:pt x="26" y="7"/>
                </a:lnTo>
                <a:lnTo>
                  <a:pt x="41" y="37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05" name="Freeform 37">
            <a:extLst>
              <a:ext uri="{FF2B5EF4-FFF2-40B4-BE49-F238E27FC236}">
                <a16:creationId xmlns:a16="http://schemas.microsoft.com/office/drawing/2014/main" id="{2D16A393-0921-4DB1-BF81-DF47F7431C52}"/>
              </a:ext>
            </a:extLst>
          </p:cNvPr>
          <p:cNvSpPr>
            <a:spLocks/>
          </p:cNvSpPr>
          <p:nvPr/>
        </p:nvSpPr>
        <p:spPr bwMode="auto">
          <a:xfrm>
            <a:off x="5053013" y="3633788"/>
            <a:ext cx="190500" cy="1055687"/>
          </a:xfrm>
          <a:custGeom>
            <a:avLst/>
            <a:gdLst>
              <a:gd name="T0" fmla="*/ 2147483647 w 120"/>
              <a:gd name="T1" fmla="*/ 2147483647 h 665"/>
              <a:gd name="T2" fmla="*/ 2147483647 w 120"/>
              <a:gd name="T3" fmla="*/ 2147483647 h 665"/>
              <a:gd name="T4" fmla="*/ 2147483647 w 120"/>
              <a:gd name="T5" fmla="*/ 2147483647 h 665"/>
              <a:gd name="T6" fmla="*/ 2147483647 w 120"/>
              <a:gd name="T7" fmla="*/ 2147483647 h 665"/>
              <a:gd name="T8" fmla="*/ 2147483647 w 120"/>
              <a:gd name="T9" fmla="*/ 2147483647 h 665"/>
              <a:gd name="T10" fmla="*/ 2147483647 w 120"/>
              <a:gd name="T11" fmla="*/ 2147483647 h 665"/>
              <a:gd name="T12" fmla="*/ 2147483647 w 120"/>
              <a:gd name="T13" fmla="*/ 2147483647 h 665"/>
              <a:gd name="T14" fmla="*/ 2147483647 w 120"/>
              <a:gd name="T15" fmla="*/ 2147483647 h 665"/>
              <a:gd name="T16" fmla="*/ 2147483647 w 120"/>
              <a:gd name="T17" fmla="*/ 2147483647 h 665"/>
              <a:gd name="T18" fmla="*/ 2147483647 w 120"/>
              <a:gd name="T19" fmla="*/ 2147483647 h 665"/>
              <a:gd name="T20" fmla="*/ 0 w 120"/>
              <a:gd name="T21" fmla="*/ 2147483647 h 665"/>
              <a:gd name="T22" fmla="*/ 2147483647 w 120"/>
              <a:gd name="T23" fmla="*/ 2147483647 h 665"/>
              <a:gd name="T24" fmla="*/ 2147483647 w 120"/>
              <a:gd name="T25" fmla="*/ 2147483647 h 665"/>
              <a:gd name="T26" fmla="*/ 2147483647 w 120"/>
              <a:gd name="T27" fmla="*/ 2147483647 h 665"/>
              <a:gd name="T28" fmla="*/ 2147483647 w 120"/>
              <a:gd name="T29" fmla="*/ 2147483647 h 665"/>
              <a:gd name="T30" fmla="*/ 2147483647 w 120"/>
              <a:gd name="T31" fmla="*/ 0 h 665"/>
              <a:gd name="T32" fmla="*/ 2147483647 w 120"/>
              <a:gd name="T33" fmla="*/ 2147483647 h 6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0"/>
              <a:gd name="T52" fmla="*/ 0 h 665"/>
              <a:gd name="T53" fmla="*/ 120 w 120"/>
              <a:gd name="T54" fmla="*/ 665 h 66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0" h="665">
                <a:moveTo>
                  <a:pt x="104" y="14"/>
                </a:moveTo>
                <a:lnTo>
                  <a:pt x="68" y="198"/>
                </a:lnTo>
                <a:lnTo>
                  <a:pt x="98" y="227"/>
                </a:lnTo>
                <a:lnTo>
                  <a:pt x="95" y="265"/>
                </a:lnTo>
                <a:lnTo>
                  <a:pt x="97" y="294"/>
                </a:lnTo>
                <a:lnTo>
                  <a:pt x="59" y="347"/>
                </a:lnTo>
                <a:lnTo>
                  <a:pt x="62" y="505"/>
                </a:lnTo>
                <a:lnTo>
                  <a:pt x="109" y="514"/>
                </a:lnTo>
                <a:lnTo>
                  <a:pt x="120" y="621"/>
                </a:lnTo>
                <a:lnTo>
                  <a:pt x="63" y="665"/>
                </a:lnTo>
                <a:lnTo>
                  <a:pt x="0" y="618"/>
                </a:lnTo>
                <a:lnTo>
                  <a:pt x="28" y="260"/>
                </a:lnTo>
                <a:lnTo>
                  <a:pt x="46" y="244"/>
                </a:lnTo>
                <a:lnTo>
                  <a:pt x="25" y="141"/>
                </a:lnTo>
                <a:lnTo>
                  <a:pt x="33" y="50"/>
                </a:lnTo>
                <a:lnTo>
                  <a:pt x="77" y="0"/>
                </a:lnTo>
                <a:lnTo>
                  <a:pt x="104" y="14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06" name="Freeform 38">
            <a:extLst>
              <a:ext uri="{FF2B5EF4-FFF2-40B4-BE49-F238E27FC236}">
                <a16:creationId xmlns:a16="http://schemas.microsoft.com/office/drawing/2014/main" id="{E5B5150B-9E86-4336-B937-43D8F02CFCF0}"/>
              </a:ext>
            </a:extLst>
          </p:cNvPr>
          <p:cNvSpPr>
            <a:spLocks/>
          </p:cNvSpPr>
          <p:nvPr/>
        </p:nvSpPr>
        <p:spPr bwMode="auto">
          <a:xfrm>
            <a:off x="8609013" y="3946525"/>
            <a:ext cx="101600" cy="374650"/>
          </a:xfrm>
          <a:custGeom>
            <a:avLst/>
            <a:gdLst>
              <a:gd name="T0" fmla="*/ 2147483647 w 64"/>
              <a:gd name="T1" fmla="*/ 2147483647 h 236"/>
              <a:gd name="T2" fmla="*/ 2147483647 w 64"/>
              <a:gd name="T3" fmla="*/ 2147483647 h 236"/>
              <a:gd name="T4" fmla="*/ 2147483647 w 64"/>
              <a:gd name="T5" fmla="*/ 2147483647 h 236"/>
              <a:gd name="T6" fmla="*/ 2147483647 w 64"/>
              <a:gd name="T7" fmla="*/ 2147483647 h 236"/>
              <a:gd name="T8" fmla="*/ 2147483647 w 64"/>
              <a:gd name="T9" fmla="*/ 2147483647 h 236"/>
              <a:gd name="T10" fmla="*/ 2147483647 w 64"/>
              <a:gd name="T11" fmla="*/ 2147483647 h 236"/>
              <a:gd name="T12" fmla="*/ 2147483647 w 64"/>
              <a:gd name="T13" fmla="*/ 2147483647 h 236"/>
              <a:gd name="T14" fmla="*/ 2147483647 w 64"/>
              <a:gd name="T15" fmla="*/ 2147483647 h 236"/>
              <a:gd name="T16" fmla="*/ 2147483647 w 64"/>
              <a:gd name="T17" fmla="*/ 2147483647 h 236"/>
              <a:gd name="T18" fmla="*/ 2147483647 w 64"/>
              <a:gd name="T19" fmla="*/ 2147483647 h 236"/>
              <a:gd name="T20" fmla="*/ 2147483647 w 64"/>
              <a:gd name="T21" fmla="*/ 2147483647 h 236"/>
              <a:gd name="T22" fmla="*/ 2147483647 w 64"/>
              <a:gd name="T23" fmla="*/ 2147483647 h 236"/>
              <a:gd name="T24" fmla="*/ 2147483647 w 64"/>
              <a:gd name="T25" fmla="*/ 2147483647 h 236"/>
              <a:gd name="T26" fmla="*/ 2147483647 w 64"/>
              <a:gd name="T27" fmla="*/ 2147483647 h 236"/>
              <a:gd name="T28" fmla="*/ 2147483647 w 64"/>
              <a:gd name="T29" fmla="*/ 2147483647 h 236"/>
              <a:gd name="T30" fmla="*/ 2147483647 w 64"/>
              <a:gd name="T31" fmla="*/ 2147483647 h 236"/>
              <a:gd name="T32" fmla="*/ 0 w 64"/>
              <a:gd name="T33" fmla="*/ 2147483647 h 236"/>
              <a:gd name="T34" fmla="*/ 2147483647 w 64"/>
              <a:gd name="T35" fmla="*/ 0 h 236"/>
              <a:gd name="T36" fmla="*/ 2147483647 w 64"/>
              <a:gd name="T37" fmla="*/ 2147483647 h 2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236"/>
              <a:gd name="T59" fmla="*/ 64 w 64"/>
              <a:gd name="T60" fmla="*/ 236 h 2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236">
                <a:moveTo>
                  <a:pt x="34" y="26"/>
                </a:moveTo>
                <a:lnTo>
                  <a:pt x="37" y="61"/>
                </a:lnTo>
                <a:lnTo>
                  <a:pt x="49" y="65"/>
                </a:lnTo>
                <a:lnTo>
                  <a:pt x="58" y="114"/>
                </a:lnTo>
                <a:lnTo>
                  <a:pt x="37" y="138"/>
                </a:lnTo>
                <a:lnTo>
                  <a:pt x="40" y="156"/>
                </a:lnTo>
                <a:lnTo>
                  <a:pt x="54" y="161"/>
                </a:lnTo>
                <a:lnTo>
                  <a:pt x="64" y="191"/>
                </a:lnTo>
                <a:lnTo>
                  <a:pt x="48" y="236"/>
                </a:lnTo>
                <a:lnTo>
                  <a:pt x="17" y="224"/>
                </a:lnTo>
                <a:lnTo>
                  <a:pt x="33" y="173"/>
                </a:lnTo>
                <a:lnTo>
                  <a:pt x="5" y="162"/>
                </a:lnTo>
                <a:lnTo>
                  <a:pt x="5" y="122"/>
                </a:lnTo>
                <a:lnTo>
                  <a:pt x="30" y="113"/>
                </a:lnTo>
                <a:lnTo>
                  <a:pt x="20" y="73"/>
                </a:lnTo>
                <a:lnTo>
                  <a:pt x="5" y="69"/>
                </a:lnTo>
                <a:lnTo>
                  <a:pt x="0" y="8"/>
                </a:lnTo>
                <a:lnTo>
                  <a:pt x="27" y="0"/>
                </a:lnTo>
                <a:lnTo>
                  <a:pt x="34" y="26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07" name="Freeform 39">
            <a:extLst>
              <a:ext uri="{FF2B5EF4-FFF2-40B4-BE49-F238E27FC236}">
                <a16:creationId xmlns:a16="http://schemas.microsoft.com/office/drawing/2014/main" id="{46F71128-0D66-42CA-BA0D-2411983C371E}"/>
              </a:ext>
            </a:extLst>
          </p:cNvPr>
          <p:cNvSpPr>
            <a:spLocks/>
          </p:cNvSpPr>
          <p:nvPr/>
        </p:nvSpPr>
        <p:spPr bwMode="auto">
          <a:xfrm>
            <a:off x="5329238" y="4075113"/>
            <a:ext cx="117475" cy="511175"/>
          </a:xfrm>
          <a:custGeom>
            <a:avLst/>
            <a:gdLst>
              <a:gd name="T0" fmla="*/ 2147483647 w 74"/>
              <a:gd name="T1" fmla="*/ 2147483647 h 322"/>
              <a:gd name="T2" fmla="*/ 2147483647 w 74"/>
              <a:gd name="T3" fmla="*/ 2147483647 h 322"/>
              <a:gd name="T4" fmla="*/ 2147483647 w 74"/>
              <a:gd name="T5" fmla="*/ 2147483647 h 322"/>
              <a:gd name="T6" fmla="*/ 2147483647 w 74"/>
              <a:gd name="T7" fmla="*/ 2147483647 h 322"/>
              <a:gd name="T8" fmla="*/ 2147483647 w 74"/>
              <a:gd name="T9" fmla="*/ 2147483647 h 322"/>
              <a:gd name="T10" fmla="*/ 2147483647 w 74"/>
              <a:gd name="T11" fmla="*/ 2147483647 h 322"/>
              <a:gd name="T12" fmla="*/ 2147483647 w 74"/>
              <a:gd name="T13" fmla="*/ 2147483647 h 322"/>
              <a:gd name="T14" fmla="*/ 2147483647 w 74"/>
              <a:gd name="T15" fmla="*/ 2147483647 h 322"/>
              <a:gd name="T16" fmla="*/ 2147483647 w 74"/>
              <a:gd name="T17" fmla="*/ 2147483647 h 322"/>
              <a:gd name="T18" fmla="*/ 2147483647 w 74"/>
              <a:gd name="T19" fmla="*/ 2147483647 h 322"/>
              <a:gd name="T20" fmla="*/ 2147483647 w 74"/>
              <a:gd name="T21" fmla="*/ 2147483647 h 322"/>
              <a:gd name="T22" fmla="*/ 2147483647 w 74"/>
              <a:gd name="T23" fmla="*/ 2147483647 h 322"/>
              <a:gd name="T24" fmla="*/ 2147483647 w 74"/>
              <a:gd name="T25" fmla="*/ 2147483647 h 322"/>
              <a:gd name="T26" fmla="*/ 2147483647 w 74"/>
              <a:gd name="T27" fmla="*/ 2147483647 h 322"/>
              <a:gd name="T28" fmla="*/ 2147483647 w 74"/>
              <a:gd name="T29" fmla="*/ 2147483647 h 322"/>
              <a:gd name="T30" fmla="*/ 0 w 74"/>
              <a:gd name="T31" fmla="*/ 2147483647 h 322"/>
              <a:gd name="T32" fmla="*/ 2147483647 w 74"/>
              <a:gd name="T33" fmla="*/ 2147483647 h 322"/>
              <a:gd name="T34" fmla="*/ 2147483647 w 74"/>
              <a:gd name="T35" fmla="*/ 0 h 322"/>
              <a:gd name="T36" fmla="*/ 2147483647 w 74"/>
              <a:gd name="T37" fmla="*/ 2147483647 h 322"/>
              <a:gd name="T38" fmla="*/ 2147483647 w 74"/>
              <a:gd name="T39" fmla="*/ 2147483647 h 32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74"/>
              <a:gd name="T61" fmla="*/ 0 h 322"/>
              <a:gd name="T62" fmla="*/ 74 w 74"/>
              <a:gd name="T63" fmla="*/ 322 h 322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74" h="322">
                <a:moveTo>
                  <a:pt x="27" y="52"/>
                </a:moveTo>
                <a:lnTo>
                  <a:pt x="21" y="163"/>
                </a:lnTo>
                <a:lnTo>
                  <a:pt x="39" y="163"/>
                </a:lnTo>
                <a:lnTo>
                  <a:pt x="47" y="190"/>
                </a:lnTo>
                <a:lnTo>
                  <a:pt x="74" y="257"/>
                </a:lnTo>
                <a:lnTo>
                  <a:pt x="74" y="269"/>
                </a:lnTo>
                <a:lnTo>
                  <a:pt x="63" y="271"/>
                </a:lnTo>
                <a:lnTo>
                  <a:pt x="54" y="321"/>
                </a:lnTo>
                <a:lnTo>
                  <a:pt x="53" y="322"/>
                </a:lnTo>
                <a:lnTo>
                  <a:pt x="19" y="319"/>
                </a:lnTo>
                <a:lnTo>
                  <a:pt x="23" y="274"/>
                </a:lnTo>
                <a:lnTo>
                  <a:pt x="37" y="262"/>
                </a:lnTo>
                <a:lnTo>
                  <a:pt x="30" y="204"/>
                </a:lnTo>
                <a:lnTo>
                  <a:pt x="30" y="202"/>
                </a:lnTo>
                <a:lnTo>
                  <a:pt x="12" y="199"/>
                </a:lnTo>
                <a:lnTo>
                  <a:pt x="0" y="133"/>
                </a:lnTo>
                <a:lnTo>
                  <a:pt x="13" y="124"/>
                </a:lnTo>
                <a:lnTo>
                  <a:pt x="21" y="0"/>
                </a:lnTo>
                <a:lnTo>
                  <a:pt x="34" y="16"/>
                </a:lnTo>
                <a:lnTo>
                  <a:pt x="27" y="52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08" name="Freeform 40">
            <a:extLst>
              <a:ext uri="{FF2B5EF4-FFF2-40B4-BE49-F238E27FC236}">
                <a16:creationId xmlns:a16="http://schemas.microsoft.com/office/drawing/2014/main" id="{DB964A4C-6B0A-48D4-A59C-07DE2F42349E}"/>
              </a:ext>
            </a:extLst>
          </p:cNvPr>
          <p:cNvSpPr>
            <a:spLocks/>
          </p:cNvSpPr>
          <p:nvPr/>
        </p:nvSpPr>
        <p:spPr bwMode="auto">
          <a:xfrm>
            <a:off x="8693150" y="4340225"/>
            <a:ext cx="47625" cy="68263"/>
          </a:xfrm>
          <a:custGeom>
            <a:avLst/>
            <a:gdLst>
              <a:gd name="T0" fmla="*/ 2147483647 w 30"/>
              <a:gd name="T1" fmla="*/ 2147483647 h 43"/>
              <a:gd name="T2" fmla="*/ 2147483647 w 30"/>
              <a:gd name="T3" fmla="*/ 2147483647 h 43"/>
              <a:gd name="T4" fmla="*/ 0 w 30"/>
              <a:gd name="T5" fmla="*/ 2147483647 h 43"/>
              <a:gd name="T6" fmla="*/ 2147483647 w 30"/>
              <a:gd name="T7" fmla="*/ 0 h 43"/>
              <a:gd name="T8" fmla="*/ 2147483647 w 30"/>
              <a:gd name="T9" fmla="*/ 2147483647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43"/>
              <a:gd name="T17" fmla="*/ 30 w 30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43">
                <a:moveTo>
                  <a:pt x="30" y="10"/>
                </a:moveTo>
                <a:lnTo>
                  <a:pt x="15" y="43"/>
                </a:lnTo>
                <a:lnTo>
                  <a:pt x="0" y="31"/>
                </a:lnTo>
                <a:lnTo>
                  <a:pt x="17" y="0"/>
                </a:lnTo>
                <a:lnTo>
                  <a:pt x="30" y="10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09" name="Freeform 41">
            <a:extLst>
              <a:ext uri="{FF2B5EF4-FFF2-40B4-BE49-F238E27FC236}">
                <a16:creationId xmlns:a16="http://schemas.microsoft.com/office/drawing/2014/main" id="{547B95C1-276B-49E4-B7AD-A638C1439589}"/>
              </a:ext>
            </a:extLst>
          </p:cNvPr>
          <p:cNvSpPr>
            <a:spLocks/>
          </p:cNvSpPr>
          <p:nvPr/>
        </p:nvSpPr>
        <p:spPr bwMode="auto">
          <a:xfrm>
            <a:off x="8716963" y="4484688"/>
            <a:ext cx="36512" cy="68262"/>
          </a:xfrm>
          <a:custGeom>
            <a:avLst/>
            <a:gdLst>
              <a:gd name="T0" fmla="*/ 2147483647 w 23"/>
              <a:gd name="T1" fmla="*/ 2147483647 h 43"/>
              <a:gd name="T2" fmla="*/ 2147483647 w 23"/>
              <a:gd name="T3" fmla="*/ 2147483647 h 43"/>
              <a:gd name="T4" fmla="*/ 0 w 23"/>
              <a:gd name="T5" fmla="*/ 2147483647 h 43"/>
              <a:gd name="T6" fmla="*/ 2147483647 w 23"/>
              <a:gd name="T7" fmla="*/ 0 h 43"/>
              <a:gd name="T8" fmla="*/ 2147483647 w 23"/>
              <a:gd name="T9" fmla="*/ 2147483647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"/>
              <a:gd name="T16" fmla="*/ 0 h 43"/>
              <a:gd name="T17" fmla="*/ 23 w 23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" h="43">
                <a:moveTo>
                  <a:pt x="23" y="40"/>
                </a:moveTo>
                <a:lnTo>
                  <a:pt x="18" y="43"/>
                </a:lnTo>
                <a:lnTo>
                  <a:pt x="0" y="7"/>
                </a:lnTo>
                <a:lnTo>
                  <a:pt x="9" y="0"/>
                </a:lnTo>
                <a:lnTo>
                  <a:pt x="23" y="40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10" name="Freeform 42">
            <a:extLst>
              <a:ext uri="{FF2B5EF4-FFF2-40B4-BE49-F238E27FC236}">
                <a16:creationId xmlns:a16="http://schemas.microsoft.com/office/drawing/2014/main" id="{DCCB9F26-F62E-4391-9C12-CDE2881A512B}"/>
              </a:ext>
            </a:extLst>
          </p:cNvPr>
          <p:cNvSpPr>
            <a:spLocks/>
          </p:cNvSpPr>
          <p:nvPr/>
        </p:nvSpPr>
        <p:spPr bwMode="auto">
          <a:xfrm>
            <a:off x="5359400" y="4649788"/>
            <a:ext cx="117475" cy="409575"/>
          </a:xfrm>
          <a:custGeom>
            <a:avLst/>
            <a:gdLst>
              <a:gd name="T0" fmla="*/ 2147483647 w 74"/>
              <a:gd name="T1" fmla="*/ 2147483647 h 258"/>
              <a:gd name="T2" fmla="*/ 2147483647 w 74"/>
              <a:gd name="T3" fmla="*/ 2147483647 h 258"/>
              <a:gd name="T4" fmla="*/ 2147483647 w 74"/>
              <a:gd name="T5" fmla="*/ 2147483647 h 258"/>
              <a:gd name="T6" fmla="*/ 2147483647 w 74"/>
              <a:gd name="T7" fmla="*/ 2147483647 h 258"/>
              <a:gd name="T8" fmla="*/ 2147483647 w 74"/>
              <a:gd name="T9" fmla="*/ 2147483647 h 258"/>
              <a:gd name="T10" fmla="*/ 2147483647 w 74"/>
              <a:gd name="T11" fmla="*/ 2147483647 h 258"/>
              <a:gd name="T12" fmla="*/ 2147483647 w 74"/>
              <a:gd name="T13" fmla="*/ 2147483647 h 258"/>
              <a:gd name="T14" fmla="*/ 2147483647 w 74"/>
              <a:gd name="T15" fmla="*/ 2147483647 h 258"/>
              <a:gd name="T16" fmla="*/ 2147483647 w 74"/>
              <a:gd name="T17" fmla="*/ 2147483647 h 258"/>
              <a:gd name="T18" fmla="*/ 2147483647 w 74"/>
              <a:gd name="T19" fmla="*/ 2147483647 h 258"/>
              <a:gd name="T20" fmla="*/ 2147483647 w 74"/>
              <a:gd name="T21" fmla="*/ 2147483647 h 258"/>
              <a:gd name="T22" fmla="*/ 0 w 74"/>
              <a:gd name="T23" fmla="*/ 2147483647 h 258"/>
              <a:gd name="T24" fmla="*/ 0 w 74"/>
              <a:gd name="T25" fmla="*/ 2147483647 h 258"/>
              <a:gd name="T26" fmla="*/ 2147483647 w 74"/>
              <a:gd name="T27" fmla="*/ 2147483647 h 258"/>
              <a:gd name="T28" fmla="*/ 2147483647 w 74"/>
              <a:gd name="T29" fmla="*/ 2147483647 h 258"/>
              <a:gd name="T30" fmla="*/ 2147483647 w 74"/>
              <a:gd name="T31" fmla="*/ 0 h 258"/>
              <a:gd name="T32" fmla="*/ 2147483647 w 74"/>
              <a:gd name="T33" fmla="*/ 2147483647 h 25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4"/>
              <a:gd name="T52" fmla="*/ 0 h 258"/>
              <a:gd name="T53" fmla="*/ 74 w 74"/>
              <a:gd name="T54" fmla="*/ 258 h 25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4" h="258">
                <a:moveTo>
                  <a:pt x="11" y="104"/>
                </a:moveTo>
                <a:lnTo>
                  <a:pt x="29" y="112"/>
                </a:lnTo>
                <a:lnTo>
                  <a:pt x="31" y="154"/>
                </a:lnTo>
                <a:lnTo>
                  <a:pt x="20" y="164"/>
                </a:lnTo>
                <a:lnTo>
                  <a:pt x="27" y="198"/>
                </a:lnTo>
                <a:lnTo>
                  <a:pt x="59" y="190"/>
                </a:lnTo>
                <a:lnTo>
                  <a:pt x="73" y="228"/>
                </a:lnTo>
                <a:lnTo>
                  <a:pt x="74" y="246"/>
                </a:lnTo>
                <a:lnTo>
                  <a:pt x="45" y="258"/>
                </a:lnTo>
                <a:lnTo>
                  <a:pt x="41" y="238"/>
                </a:lnTo>
                <a:lnTo>
                  <a:pt x="14" y="219"/>
                </a:lnTo>
                <a:lnTo>
                  <a:pt x="0" y="136"/>
                </a:lnTo>
                <a:lnTo>
                  <a:pt x="0" y="122"/>
                </a:lnTo>
                <a:lnTo>
                  <a:pt x="11" y="48"/>
                </a:lnTo>
                <a:lnTo>
                  <a:pt x="13" y="14"/>
                </a:lnTo>
                <a:lnTo>
                  <a:pt x="24" y="0"/>
                </a:lnTo>
                <a:lnTo>
                  <a:pt x="11" y="104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11" name="Freeform 43">
            <a:extLst>
              <a:ext uri="{FF2B5EF4-FFF2-40B4-BE49-F238E27FC236}">
                <a16:creationId xmlns:a16="http://schemas.microsoft.com/office/drawing/2014/main" id="{F9242BE1-17FE-41E8-B15B-92E21A5EDF1F}"/>
              </a:ext>
            </a:extLst>
          </p:cNvPr>
          <p:cNvSpPr>
            <a:spLocks/>
          </p:cNvSpPr>
          <p:nvPr/>
        </p:nvSpPr>
        <p:spPr bwMode="auto">
          <a:xfrm>
            <a:off x="5414963" y="5099050"/>
            <a:ext cx="92075" cy="541338"/>
          </a:xfrm>
          <a:custGeom>
            <a:avLst/>
            <a:gdLst>
              <a:gd name="T0" fmla="*/ 2147483647 w 58"/>
              <a:gd name="T1" fmla="*/ 2147483647 h 341"/>
              <a:gd name="T2" fmla="*/ 2147483647 w 58"/>
              <a:gd name="T3" fmla="*/ 2147483647 h 341"/>
              <a:gd name="T4" fmla="*/ 2147483647 w 58"/>
              <a:gd name="T5" fmla="*/ 2147483647 h 341"/>
              <a:gd name="T6" fmla="*/ 2147483647 w 58"/>
              <a:gd name="T7" fmla="*/ 2147483647 h 341"/>
              <a:gd name="T8" fmla="*/ 2147483647 w 58"/>
              <a:gd name="T9" fmla="*/ 2147483647 h 341"/>
              <a:gd name="T10" fmla="*/ 2147483647 w 58"/>
              <a:gd name="T11" fmla="*/ 2147483647 h 341"/>
              <a:gd name="T12" fmla="*/ 2147483647 w 58"/>
              <a:gd name="T13" fmla="*/ 2147483647 h 341"/>
              <a:gd name="T14" fmla="*/ 2147483647 w 58"/>
              <a:gd name="T15" fmla="*/ 2147483647 h 341"/>
              <a:gd name="T16" fmla="*/ 2147483647 w 58"/>
              <a:gd name="T17" fmla="*/ 2147483647 h 341"/>
              <a:gd name="T18" fmla="*/ 2147483647 w 58"/>
              <a:gd name="T19" fmla="*/ 2147483647 h 341"/>
              <a:gd name="T20" fmla="*/ 0 w 58"/>
              <a:gd name="T21" fmla="*/ 2147483647 h 341"/>
              <a:gd name="T22" fmla="*/ 2147483647 w 58"/>
              <a:gd name="T23" fmla="*/ 2147483647 h 341"/>
              <a:gd name="T24" fmla="*/ 2147483647 w 58"/>
              <a:gd name="T25" fmla="*/ 2147483647 h 341"/>
              <a:gd name="T26" fmla="*/ 2147483647 w 58"/>
              <a:gd name="T27" fmla="*/ 2147483647 h 341"/>
              <a:gd name="T28" fmla="*/ 2147483647 w 58"/>
              <a:gd name="T29" fmla="*/ 2147483647 h 341"/>
              <a:gd name="T30" fmla="*/ 2147483647 w 58"/>
              <a:gd name="T31" fmla="*/ 0 h 341"/>
              <a:gd name="T32" fmla="*/ 2147483647 w 58"/>
              <a:gd name="T33" fmla="*/ 2147483647 h 3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8"/>
              <a:gd name="T52" fmla="*/ 0 h 341"/>
              <a:gd name="T53" fmla="*/ 58 w 58"/>
              <a:gd name="T54" fmla="*/ 341 h 34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8" h="341">
                <a:moveTo>
                  <a:pt x="46" y="89"/>
                </a:moveTo>
                <a:lnTo>
                  <a:pt x="34" y="104"/>
                </a:lnTo>
                <a:lnTo>
                  <a:pt x="33" y="188"/>
                </a:lnTo>
                <a:lnTo>
                  <a:pt x="38" y="191"/>
                </a:lnTo>
                <a:lnTo>
                  <a:pt x="58" y="282"/>
                </a:lnTo>
                <a:lnTo>
                  <a:pt x="50" y="300"/>
                </a:lnTo>
                <a:lnTo>
                  <a:pt x="55" y="341"/>
                </a:lnTo>
                <a:lnTo>
                  <a:pt x="29" y="218"/>
                </a:lnTo>
                <a:lnTo>
                  <a:pt x="12" y="208"/>
                </a:lnTo>
                <a:lnTo>
                  <a:pt x="16" y="143"/>
                </a:lnTo>
                <a:lnTo>
                  <a:pt x="0" y="131"/>
                </a:lnTo>
                <a:lnTo>
                  <a:pt x="9" y="84"/>
                </a:lnTo>
                <a:lnTo>
                  <a:pt x="13" y="82"/>
                </a:lnTo>
                <a:lnTo>
                  <a:pt x="29" y="79"/>
                </a:lnTo>
                <a:lnTo>
                  <a:pt x="10" y="46"/>
                </a:lnTo>
                <a:lnTo>
                  <a:pt x="39" y="0"/>
                </a:lnTo>
                <a:lnTo>
                  <a:pt x="46" y="89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12" name="Freeform 44">
            <a:extLst>
              <a:ext uri="{FF2B5EF4-FFF2-40B4-BE49-F238E27FC236}">
                <a16:creationId xmlns:a16="http://schemas.microsoft.com/office/drawing/2014/main" id="{726AA34C-6FA0-4A78-AB0B-02B5E4C51A93}"/>
              </a:ext>
            </a:extLst>
          </p:cNvPr>
          <p:cNvSpPr>
            <a:spLocks/>
          </p:cNvSpPr>
          <p:nvPr/>
        </p:nvSpPr>
        <p:spPr bwMode="auto">
          <a:xfrm>
            <a:off x="7516813" y="5391150"/>
            <a:ext cx="101600" cy="39688"/>
          </a:xfrm>
          <a:custGeom>
            <a:avLst/>
            <a:gdLst>
              <a:gd name="T0" fmla="*/ 2147483647 w 64"/>
              <a:gd name="T1" fmla="*/ 2147483647 h 25"/>
              <a:gd name="T2" fmla="*/ 0 w 64"/>
              <a:gd name="T3" fmla="*/ 2147483647 h 25"/>
              <a:gd name="T4" fmla="*/ 2147483647 w 64"/>
              <a:gd name="T5" fmla="*/ 2147483647 h 25"/>
              <a:gd name="T6" fmla="*/ 2147483647 w 64"/>
              <a:gd name="T7" fmla="*/ 0 h 25"/>
              <a:gd name="T8" fmla="*/ 2147483647 w 64"/>
              <a:gd name="T9" fmla="*/ 2147483647 h 25"/>
              <a:gd name="T10" fmla="*/ 2147483647 w 64"/>
              <a:gd name="T11" fmla="*/ 2147483647 h 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25"/>
              <a:gd name="T20" fmla="*/ 64 w 64"/>
              <a:gd name="T21" fmla="*/ 25 h 2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25">
                <a:moveTo>
                  <a:pt x="62" y="25"/>
                </a:moveTo>
                <a:lnTo>
                  <a:pt x="0" y="20"/>
                </a:lnTo>
                <a:lnTo>
                  <a:pt x="4" y="12"/>
                </a:lnTo>
                <a:lnTo>
                  <a:pt x="14" y="0"/>
                </a:lnTo>
                <a:lnTo>
                  <a:pt x="64" y="5"/>
                </a:lnTo>
                <a:lnTo>
                  <a:pt x="62" y="25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13" name="Freeform 45">
            <a:extLst>
              <a:ext uri="{FF2B5EF4-FFF2-40B4-BE49-F238E27FC236}">
                <a16:creationId xmlns:a16="http://schemas.microsoft.com/office/drawing/2014/main" id="{6868C10D-D521-4C01-9157-8ECFA6AB1AFE}"/>
              </a:ext>
            </a:extLst>
          </p:cNvPr>
          <p:cNvSpPr>
            <a:spLocks/>
          </p:cNvSpPr>
          <p:nvPr/>
        </p:nvSpPr>
        <p:spPr bwMode="auto">
          <a:xfrm>
            <a:off x="7218363" y="5421313"/>
            <a:ext cx="150812" cy="84137"/>
          </a:xfrm>
          <a:custGeom>
            <a:avLst/>
            <a:gdLst>
              <a:gd name="T0" fmla="*/ 2147483647 w 95"/>
              <a:gd name="T1" fmla="*/ 2147483647 h 53"/>
              <a:gd name="T2" fmla="*/ 2147483647 w 95"/>
              <a:gd name="T3" fmla="*/ 2147483647 h 53"/>
              <a:gd name="T4" fmla="*/ 2147483647 w 95"/>
              <a:gd name="T5" fmla="*/ 2147483647 h 53"/>
              <a:gd name="T6" fmla="*/ 0 w 95"/>
              <a:gd name="T7" fmla="*/ 2147483647 h 53"/>
              <a:gd name="T8" fmla="*/ 2147483647 w 95"/>
              <a:gd name="T9" fmla="*/ 2147483647 h 53"/>
              <a:gd name="T10" fmla="*/ 2147483647 w 95"/>
              <a:gd name="T11" fmla="*/ 2147483647 h 53"/>
              <a:gd name="T12" fmla="*/ 2147483647 w 95"/>
              <a:gd name="T13" fmla="*/ 2147483647 h 53"/>
              <a:gd name="T14" fmla="*/ 2147483647 w 95"/>
              <a:gd name="T15" fmla="*/ 0 h 53"/>
              <a:gd name="T16" fmla="*/ 2147483647 w 95"/>
              <a:gd name="T17" fmla="*/ 2147483647 h 5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5"/>
              <a:gd name="T28" fmla="*/ 0 h 53"/>
              <a:gd name="T29" fmla="*/ 95 w 95"/>
              <a:gd name="T30" fmla="*/ 53 h 5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5" h="53">
                <a:moveTo>
                  <a:pt x="95" y="17"/>
                </a:moveTo>
                <a:lnTo>
                  <a:pt x="41" y="22"/>
                </a:lnTo>
                <a:lnTo>
                  <a:pt x="17" y="53"/>
                </a:lnTo>
                <a:lnTo>
                  <a:pt x="0" y="31"/>
                </a:lnTo>
                <a:lnTo>
                  <a:pt x="1" y="24"/>
                </a:lnTo>
                <a:lnTo>
                  <a:pt x="25" y="1"/>
                </a:lnTo>
                <a:lnTo>
                  <a:pt x="80" y="1"/>
                </a:lnTo>
                <a:lnTo>
                  <a:pt x="95" y="0"/>
                </a:lnTo>
                <a:lnTo>
                  <a:pt x="95" y="17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14" name="Freeform 46">
            <a:extLst>
              <a:ext uri="{FF2B5EF4-FFF2-40B4-BE49-F238E27FC236}">
                <a16:creationId xmlns:a16="http://schemas.microsoft.com/office/drawing/2014/main" id="{95D12D82-E62A-4884-BD28-79E4120FAE01}"/>
              </a:ext>
            </a:extLst>
          </p:cNvPr>
          <p:cNvSpPr>
            <a:spLocks/>
          </p:cNvSpPr>
          <p:nvPr/>
        </p:nvSpPr>
        <p:spPr bwMode="auto">
          <a:xfrm>
            <a:off x="6981825" y="5437188"/>
            <a:ext cx="134938" cy="73025"/>
          </a:xfrm>
          <a:custGeom>
            <a:avLst/>
            <a:gdLst>
              <a:gd name="T0" fmla="*/ 2147483647 w 85"/>
              <a:gd name="T1" fmla="*/ 2147483647 h 46"/>
              <a:gd name="T2" fmla="*/ 2147483647 w 85"/>
              <a:gd name="T3" fmla="*/ 2147483647 h 46"/>
              <a:gd name="T4" fmla="*/ 2147483647 w 85"/>
              <a:gd name="T5" fmla="*/ 2147483647 h 46"/>
              <a:gd name="T6" fmla="*/ 0 w 85"/>
              <a:gd name="T7" fmla="*/ 2147483647 h 46"/>
              <a:gd name="T8" fmla="*/ 2147483647 w 85"/>
              <a:gd name="T9" fmla="*/ 2147483647 h 46"/>
              <a:gd name="T10" fmla="*/ 2147483647 w 85"/>
              <a:gd name="T11" fmla="*/ 2147483647 h 46"/>
              <a:gd name="T12" fmla="*/ 2147483647 w 85"/>
              <a:gd name="T13" fmla="*/ 0 h 46"/>
              <a:gd name="T14" fmla="*/ 2147483647 w 85"/>
              <a:gd name="T15" fmla="*/ 2147483647 h 46"/>
              <a:gd name="T16" fmla="*/ 2147483647 w 85"/>
              <a:gd name="T17" fmla="*/ 2147483647 h 4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5"/>
              <a:gd name="T28" fmla="*/ 0 h 46"/>
              <a:gd name="T29" fmla="*/ 85 w 85"/>
              <a:gd name="T30" fmla="*/ 46 h 4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5" h="46">
                <a:moveTo>
                  <a:pt x="64" y="44"/>
                </a:moveTo>
                <a:lnTo>
                  <a:pt x="42" y="30"/>
                </a:lnTo>
                <a:lnTo>
                  <a:pt x="22" y="46"/>
                </a:lnTo>
                <a:lnTo>
                  <a:pt x="0" y="25"/>
                </a:lnTo>
                <a:lnTo>
                  <a:pt x="12" y="6"/>
                </a:lnTo>
                <a:lnTo>
                  <a:pt x="48" y="21"/>
                </a:lnTo>
                <a:lnTo>
                  <a:pt x="68" y="0"/>
                </a:lnTo>
                <a:lnTo>
                  <a:pt x="85" y="21"/>
                </a:lnTo>
                <a:lnTo>
                  <a:pt x="64" y="44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15" name="Freeform 47">
            <a:extLst>
              <a:ext uri="{FF2B5EF4-FFF2-40B4-BE49-F238E27FC236}">
                <a16:creationId xmlns:a16="http://schemas.microsoft.com/office/drawing/2014/main" id="{637646C8-D97F-48EB-9411-08B820E1C3FD}"/>
              </a:ext>
            </a:extLst>
          </p:cNvPr>
          <p:cNvSpPr>
            <a:spLocks/>
          </p:cNvSpPr>
          <p:nvPr/>
        </p:nvSpPr>
        <p:spPr bwMode="auto">
          <a:xfrm>
            <a:off x="7673975" y="5443538"/>
            <a:ext cx="68263" cy="63500"/>
          </a:xfrm>
          <a:custGeom>
            <a:avLst/>
            <a:gdLst>
              <a:gd name="T0" fmla="*/ 2147483647 w 43"/>
              <a:gd name="T1" fmla="*/ 2147483647 h 40"/>
              <a:gd name="T2" fmla="*/ 2147483647 w 43"/>
              <a:gd name="T3" fmla="*/ 2147483647 h 40"/>
              <a:gd name="T4" fmla="*/ 0 w 43"/>
              <a:gd name="T5" fmla="*/ 2147483647 h 40"/>
              <a:gd name="T6" fmla="*/ 2147483647 w 43"/>
              <a:gd name="T7" fmla="*/ 0 h 40"/>
              <a:gd name="T8" fmla="*/ 2147483647 w 43"/>
              <a:gd name="T9" fmla="*/ 2147483647 h 40"/>
              <a:gd name="T10" fmla="*/ 2147483647 w 43"/>
              <a:gd name="T11" fmla="*/ 2147483647 h 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"/>
              <a:gd name="T19" fmla="*/ 0 h 40"/>
              <a:gd name="T20" fmla="*/ 43 w 43"/>
              <a:gd name="T21" fmla="*/ 40 h 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" h="40">
                <a:moveTo>
                  <a:pt x="32" y="40"/>
                </a:moveTo>
                <a:lnTo>
                  <a:pt x="5" y="13"/>
                </a:lnTo>
                <a:lnTo>
                  <a:pt x="0" y="7"/>
                </a:lnTo>
                <a:lnTo>
                  <a:pt x="16" y="0"/>
                </a:lnTo>
                <a:lnTo>
                  <a:pt x="43" y="17"/>
                </a:lnTo>
                <a:lnTo>
                  <a:pt x="32" y="40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16" name="Freeform 48">
            <a:extLst>
              <a:ext uri="{FF2B5EF4-FFF2-40B4-BE49-F238E27FC236}">
                <a16:creationId xmlns:a16="http://schemas.microsoft.com/office/drawing/2014/main" id="{9C231B1E-AE7B-4936-AA58-25BBC6354EC7}"/>
              </a:ext>
            </a:extLst>
          </p:cNvPr>
          <p:cNvSpPr>
            <a:spLocks/>
          </p:cNvSpPr>
          <p:nvPr/>
        </p:nvSpPr>
        <p:spPr bwMode="auto">
          <a:xfrm>
            <a:off x="7400925" y="5446713"/>
            <a:ext cx="184150" cy="69850"/>
          </a:xfrm>
          <a:custGeom>
            <a:avLst/>
            <a:gdLst>
              <a:gd name="T0" fmla="*/ 2147483647 w 116"/>
              <a:gd name="T1" fmla="*/ 2147483647 h 44"/>
              <a:gd name="T2" fmla="*/ 2147483647 w 116"/>
              <a:gd name="T3" fmla="*/ 2147483647 h 44"/>
              <a:gd name="T4" fmla="*/ 2147483647 w 116"/>
              <a:gd name="T5" fmla="*/ 2147483647 h 44"/>
              <a:gd name="T6" fmla="*/ 2147483647 w 116"/>
              <a:gd name="T7" fmla="*/ 2147483647 h 44"/>
              <a:gd name="T8" fmla="*/ 2147483647 w 116"/>
              <a:gd name="T9" fmla="*/ 2147483647 h 44"/>
              <a:gd name="T10" fmla="*/ 0 w 116"/>
              <a:gd name="T11" fmla="*/ 2147483647 h 44"/>
              <a:gd name="T12" fmla="*/ 2147483647 w 116"/>
              <a:gd name="T13" fmla="*/ 2147483647 h 44"/>
              <a:gd name="T14" fmla="*/ 2147483647 w 116"/>
              <a:gd name="T15" fmla="*/ 0 h 44"/>
              <a:gd name="T16" fmla="*/ 2147483647 w 116"/>
              <a:gd name="T17" fmla="*/ 2147483647 h 44"/>
              <a:gd name="T18" fmla="*/ 2147483647 w 116"/>
              <a:gd name="T19" fmla="*/ 2147483647 h 4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"/>
              <a:gd name="T31" fmla="*/ 0 h 44"/>
              <a:gd name="T32" fmla="*/ 116 w 116"/>
              <a:gd name="T33" fmla="*/ 44 h 4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" h="44">
                <a:moveTo>
                  <a:pt x="116" y="23"/>
                </a:moveTo>
                <a:lnTo>
                  <a:pt x="113" y="35"/>
                </a:lnTo>
                <a:lnTo>
                  <a:pt x="63" y="24"/>
                </a:lnTo>
                <a:lnTo>
                  <a:pt x="49" y="20"/>
                </a:lnTo>
                <a:lnTo>
                  <a:pt x="30" y="44"/>
                </a:lnTo>
                <a:lnTo>
                  <a:pt x="0" y="21"/>
                </a:lnTo>
                <a:lnTo>
                  <a:pt x="14" y="14"/>
                </a:lnTo>
                <a:lnTo>
                  <a:pt x="42" y="0"/>
                </a:lnTo>
                <a:lnTo>
                  <a:pt x="57" y="6"/>
                </a:lnTo>
                <a:lnTo>
                  <a:pt x="116" y="23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17" name="Freeform 49">
            <a:extLst>
              <a:ext uri="{FF2B5EF4-FFF2-40B4-BE49-F238E27FC236}">
                <a16:creationId xmlns:a16="http://schemas.microsoft.com/office/drawing/2014/main" id="{F3F09226-E345-4E81-A5F3-4591FEB6D711}"/>
              </a:ext>
            </a:extLst>
          </p:cNvPr>
          <p:cNvSpPr>
            <a:spLocks/>
          </p:cNvSpPr>
          <p:nvPr/>
        </p:nvSpPr>
        <p:spPr bwMode="auto">
          <a:xfrm>
            <a:off x="7031038" y="5567363"/>
            <a:ext cx="331787" cy="115887"/>
          </a:xfrm>
          <a:custGeom>
            <a:avLst/>
            <a:gdLst>
              <a:gd name="T0" fmla="*/ 2147483647 w 209"/>
              <a:gd name="T1" fmla="*/ 2147483647 h 73"/>
              <a:gd name="T2" fmla="*/ 2147483647 w 209"/>
              <a:gd name="T3" fmla="*/ 2147483647 h 73"/>
              <a:gd name="T4" fmla="*/ 2147483647 w 209"/>
              <a:gd name="T5" fmla="*/ 2147483647 h 73"/>
              <a:gd name="T6" fmla="*/ 2147483647 w 209"/>
              <a:gd name="T7" fmla="*/ 2147483647 h 73"/>
              <a:gd name="T8" fmla="*/ 2147483647 w 209"/>
              <a:gd name="T9" fmla="*/ 2147483647 h 73"/>
              <a:gd name="T10" fmla="*/ 2147483647 w 209"/>
              <a:gd name="T11" fmla="*/ 2147483647 h 73"/>
              <a:gd name="T12" fmla="*/ 2147483647 w 209"/>
              <a:gd name="T13" fmla="*/ 2147483647 h 73"/>
              <a:gd name="T14" fmla="*/ 2147483647 w 209"/>
              <a:gd name="T15" fmla="*/ 2147483647 h 73"/>
              <a:gd name="T16" fmla="*/ 2147483647 w 209"/>
              <a:gd name="T17" fmla="*/ 2147483647 h 73"/>
              <a:gd name="T18" fmla="*/ 2147483647 w 209"/>
              <a:gd name="T19" fmla="*/ 2147483647 h 73"/>
              <a:gd name="T20" fmla="*/ 2147483647 w 209"/>
              <a:gd name="T21" fmla="*/ 2147483647 h 73"/>
              <a:gd name="T22" fmla="*/ 2147483647 w 209"/>
              <a:gd name="T23" fmla="*/ 2147483647 h 73"/>
              <a:gd name="T24" fmla="*/ 2147483647 w 209"/>
              <a:gd name="T25" fmla="*/ 2147483647 h 73"/>
              <a:gd name="T26" fmla="*/ 2147483647 w 209"/>
              <a:gd name="T27" fmla="*/ 2147483647 h 73"/>
              <a:gd name="T28" fmla="*/ 2147483647 w 209"/>
              <a:gd name="T29" fmla="*/ 2147483647 h 73"/>
              <a:gd name="T30" fmla="*/ 2147483647 w 209"/>
              <a:gd name="T31" fmla="*/ 2147483647 h 73"/>
              <a:gd name="T32" fmla="*/ 2147483647 w 209"/>
              <a:gd name="T33" fmla="*/ 2147483647 h 73"/>
              <a:gd name="T34" fmla="*/ 2147483647 w 209"/>
              <a:gd name="T35" fmla="*/ 2147483647 h 73"/>
              <a:gd name="T36" fmla="*/ 0 w 209"/>
              <a:gd name="T37" fmla="*/ 2147483647 h 73"/>
              <a:gd name="T38" fmla="*/ 2147483647 w 209"/>
              <a:gd name="T39" fmla="*/ 2147483647 h 73"/>
              <a:gd name="T40" fmla="*/ 2147483647 w 209"/>
              <a:gd name="T41" fmla="*/ 0 h 73"/>
              <a:gd name="T42" fmla="*/ 2147483647 w 209"/>
              <a:gd name="T43" fmla="*/ 2147483647 h 73"/>
              <a:gd name="T44" fmla="*/ 2147483647 w 209"/>
              <a:gd name="T45" fmla="*/ 2147483647 h 7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09"/>
              <a:gd name="T70" fmla="*/ 0 h 73"/>
              <a:gd name="T71" fmla="*/ 209 w 209"/>
              <a:gd name="T72" fmla="*/ 73 h 73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09" h="73">
                <a:moveTo>
                  <a:pt x="49" y="19"/>
                </a:moveTo>
                <a:lnTo>
                  <a:pt x="88" y="12"/>
                </a:lnTo>
                <a:lnTo>
                  <a:pt x="107" y="36"/>
                </a:lnTo>
                <a:lnTo>
                  <a:pt x="116" y="33"/>
                </a:lnTo>
                <a:lnTo>
                  <a:pt x="166" y="12"/>
                </a:lnTo>
                <a:lnTo>
                  <a:pt x="195" y="33"/>
                </a:lnTo>
                <a:lnTo>
                  <a:pt x="209" y="48"/>
                </a:lnTo>
                <a:lnTo>
                  <a:pt x="209" y="67"/>
                </a:lnTo>
                <a:lnTo>
                  <a:pt x="181" y="73"/>
                </a:lnTo>
                <a:lnTo>
                  <a:pt x="180" y="63"/>
                </a:lnTo>
                <a:lnTo>
                  <a:pt x="174" y="58"/>
                </a:lnTo>
                <a:lnTo>
                  <a:pt x="135" y="48"/>
                </a:lnTo>
                <a:lnTo>
                  <a:pt x="113" y="70"/>
                </a:lnTo>
                <a:lnTo>
                  <a:pt x="82" y="43"/>
                </a:lnTo>
                <a:lnTo>
                  <a:pt x="42" y="43"/>
                </a:lnTo>
                <a:lnTo>
                  <a:pt x="35" y="41"/>
                </a:lnTo>
                <a:lnTo>
                  <a:pt x="21" y="64"/>
                </a:lnTo>
                <a:lnTo>
                  <a:pt x="2" y="58"/>
                </a:lnTo>
                <a:lnTo>
                  <a:pt x="0" y="53"/>
                </a:lnTo>
                <a:lnTo>
                  <a:pt x="5" y="28"/>
                </a:lnTo>
                <a:lnTo>
                  <a:pt x="14" y="0"/>
                </a:lnTo>
                <a:lnTo>
                  <a:pt x="30" y="6"/>
                </a:lnTo>
                <a:lnTo>
                  <a:pt x="49" y="19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18" name="Freeform 50">
            <a:extLst>
              <a:ext uri="{FF2B5EF4-FFF2-40B4-BE49-F238E27FC236}">
                <a16:creationId xmlns:a16="http://schemas.microsoft.com/office/drawing/2014/main" id="{5A196A66-678A-4239-AB4E-D0A7E5C6028F}"/>
              </a:ext>
            </a:extLst>
          </p:cNvPr>
          <p:cNvSpPr>
            <a:spLocks/>
          </p:cNvSpPr>
          <p:nvPr/>
        </p:nvSpPr>
        <p:spPr bwMode="auto">
          <a:xfrm>
            <a:off x="7435850" y="5567363"/>
            <a:ext cx="290513" cy="76200"/>
          </a:xfrm>
          <a:custGeom>
            <a:avLst/>
            <a:gdLst>
              <a:gd name="T0" fmla="*/ 2147483647 w 183"/>
              <a:gd name="T1" fmla="*/ 2147483647 h 48"/>
              <a:gd name="T2" fmla="*/ 2147483647 w 183"/>
              <a:gd name="T3" fmla="*/ 2147483647 h 48"/>
              <a:gd name="T4" fmla="*/ 2147483647 w 183"/>
              <a:gd name="T5" fmla="*/ 2147483647 h 48"/>
              <a:gd name="T6" fmla="*/ 2147483647 w 183"/>
              <a:gd name="T7" fmla="*/ 2147483647 h 48"/>
              <a:gd name="T8" fmla="*/ 2147483647 w 183"/>
              <a:gd name="T9" fmla="*/ 2147483647 h 48"/>
              <a:gd name="T10" fmla="*/ 2147483647 w 183"/>
              <a:gd name="T11" fmla="*/ 2147483647 h 48"/>
              <a:gd name="T12" fmla="*/ 2147483647 w 183"/>
              <a:gd name="T13" fmla="*/ 2147483647 h 48"/>
              <a:gd name="T14" fmla="*/ 0 w 183"/>
              <a:gd name="T15" fmla="*/ 2147483647 h 48"/>
              <a:gd name="T16" fmla="*/ 2147483647 w 183"/>
              <a:gd name="T17" fmla="*/ 2147483647 h 48"/>
              <a:gd name="T18" fmla="*/ 2147483647 w 183"/>
              <a:gd name="T19" fmla="*/ 2147483647 h 48"/>
              <a:gd name="T20" fmla="*/ 2147483647 w 183"/>
              <a:gd name="T21" fmla="*/ 2147483647 h 48"/>
              <a:gd name="T22" fmla="*/ 2147483647 w 183"/>
              <a:gd name="T23" fmla="*/ 2147483647 h 48"/>
              <a:gd name="T24" fmla="*/ 2147483647 w 183"/>
              <a:gd name="T25" fmla="*/ 0 h 48"/>
              <a:gd name="T26" fmla="*/ 2147483647 w 183"/>
              <a:gd name="T27" fmla="*/ 2147483647 h 48"/>
              <a:gd name="T28" fmla="*/ 2147483647 w 183"/>
              <a:gd name="T29" fmla="*/ 2147483647 h 4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83"/>
              <a:gd name="T46" fmla="*/ 0 h 48"/>
              <a:gd name="T47" fmla="*/ 183 w 183"/>
              <a:gd name="T48" fmla="*/ 48 h 4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83" h="48">
                <a:moveTo>
                  <a:pt x="183" y="10"/>
                </a:moveTo>
                <a:lnTo>
                  <a:pt x="183" y="26"/>
                </a:lnTo>
                <a:lnTo>
                  <a:pt x="146" y="24"/>
                </a:lnTo>
                <a:lnTo>
                  <a:pt x="126" y="22"/>
                </a:lnTo>
                <a:lnTo>
                  <a:pt x="84" y="48"/>
                </a:lnTo>
                <a:lnTo>
                  <a:pt x="46" y="29"/>
                </a:lnTo>
                <a:lnTo>
                  <a:pt x="17" y="41"/>
                </a:lnTo>
                <a:lnTo>
                  <a:pt x="0" y="23"/>
                </a:lnTo>
                <a:lnTo>
                  <a:pt x="13" y="8"/>
                </a:lnTo>
                <a:lnTo>
                  <a:pt x="73" y="11"/>
                </a:lnTo>
                <a:lnTo>
                  <a:pt x="79" y="24"/>
                </a:lnTo>
                <a:lnTo>
                  <a:pt x="84" y="30"/>
                </a:lnTo>
                <a:lnTo>
                  <a:pt x="125" y="0"/>
                </a:lnTo>
                <a:lnTo>
                  <a:pt x="146" y="6"/>
                </a:lnTo>
                <a:lnTo>
                  <a:pt x="183" y="10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19" name="Freeform 51">
            <a:extLst>
              <a:ext uri="{FF2B5EF4-FFF2-40B4-BE49-F238E27FC236}">
                <a16:creationId xmlns:a16="http://schemas.microsoft.com/office/drawing/2014/main" id="{DBDE284D-574B-4F89-9602-6DA41D225433}"/>
              </a:ext>
            </a:extLst>
          </p:cNvPr>
          <p:cNvSpPr>
            <a:spLocks/>
          </p:cNvSpPr>
          <p:nvPr/>
        </p:nvSpPr>
        <p:spPr bwMode="auto">
          <a:xfrm>
            <a:off x="6718300" y="5607050"/>
            <a:ext cx="271463" cy="158750"/>
          </a:xfrm>
          <a:custGeom>
            <a:avLst/>
            <a:gdLst>
              <a:gd name="T0" fmla="*/ 2147483647 w 171"/>
              <a:gd name="T1" fmla="*/ 2147483647 h 100"/>
              <a:gd name="T2" fmla="*/ 2147483647 w 171"/>
              <a:gd name="T3" fmla="*/ 2147483647 h 100"/>
              <a:gd name="T4" fmla="*/ 2147483647 w 171"/>
              <a:gd name="T5" fmla="*/ 2147483647 h 100"/>
              <a:gd name="T6" fmla="*/ 2147483647 w 171"/>
              <a:gd name="T7" fmla="*/ 2147483647 h 100"/>
              <a:gd name="T8" fmla="*/ 2147483647 w 171"/>
              <a:gd name="T9" fmla="*/ 2147483647 h 100"/>
              <a:gd name="T10" fmla="*/ 2147483647 w 171"/>
              <a:gd name="T11" fmla="*/ 2147483647 h 100"/>
              <a:gd name="T12" fmla="*/ 2147483647 w 171"/>
              <a:gd name="T13" fmla="*/ 2147483647 h 100"/>
              <a:gd name="T14" fmla="*/ 2147483647 w 171"/>
              <a:gd name="T15" fmla="*/ 2147483647 h 100"/>
              <a:gd name="T16" fmla="*/ 2147483647 w 171"/>
              <a:gd name="T17" fmla="*/ 2147483647 h 100"/>
              <a:gd name="T18" fmla="*/ 2147483647 w 171"/>
              <a:gd name="T19" fmla="*/ 2147483647 h 100"/>
              <a:gd name="T20" fmla="*/ 2147483647 w 171"/>
              <a:gd name="T21" fmla="*/ 2147483647 h 100"/>
              <a:gd name="T22" fmla="*/ 2147483647 w 171"/>
              <a:gd name="T23" fmla="*/ 2147483647 h 100"/>
              <a:gd name="T24" fmla="*/ 2147483647 w 171"/>
              <a:gd name="T25" fmla="*/ 2147483647 h 100"/>
              <a:gd name="T26" fmla="*/ 2147483647 w 171"/>
              <a:gd name="T27" fmla="*/ 2147483647 h 100"/>
              <a:gd name="T28" fmla="*/ 0 w 171"/>
              <a:gd name="T29" fmla="*/ 2147483647 h 100"/>
              <a:gd name="T30" fmla="*/ 2147483647 w 171"/>
              <a:gd name="T31" fmla="*/ 2147483647 h 100"/>
              <a:gd name="T32" fmla="*/ 2147483647 w 171"/>
              <a:gd name="T33" fmla="*/ 2147483647 h 100"/>
              <a:gd name="T34" fmla="*/ 2147483647 w 171"/>
              <a:gd name="T35" fmla="*/ 2147483647 h 100"/>
              <a:gd name="T36" fmla="*/ 2147483647 w 171"/>
              <a:gd name="T37" fmla="*/ 2147483647 h 100"/>
              <a:gd name="T38" fmla="*/ 2147483647 w 171"/>
              <a:gd name="T39" fmla="*/ 0 h 100"/>
              <a:gd name="T40" fmla="*/ 2147483647 w 171"/>
              <a:gd name="T41" fmla="*/ 2147483647 h 100"/>
              <a:gd name="T42" fmla="*/ 2147483647 w 171"/>
              <a:gd name="T43" fmla="*/ 2147483647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71"/>
              <a:gd name="T67" fmla="*/ 0 h 100"/>
              <a:gd name="T68" fmla="*/ 171 w 171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71" h="100">
                <a:moveTo>
                  <a:pt x="93" y="11"/>
                </a:moveTo>
                <a:lnTo>
                  <a:pt x="105" y="28"/>
                </a:lnTo>
                <a:lnTo>
                  <a:pt x="127" y="23"/>
                </a:lnTo>
                <a:lnTo>
                  <a:pt x="144" y="15"/>
                </a:lnTo>
                <a:lnTo>
                  <a:pt x="161" y="8"/>
                </a:lnTo>
                <a:lnTo>
                  <a:pt x="166" y="23"/>
                </a:lnTo>
                <a:lnTo>
                  <a:pt x="171" y="28"/>
                </a:lnTo>
                <a:lnTo>
                  <a:pt x="168" y="32"/>
                </a:lnTo>
                <a:lnTo>
                  <a:pt x="129" y="48"/>
                </a:lnTo>
                <a:lnTo>
                  <a:pt x="118" y="54"/>
                </a:lnTo>
                <a:lnTo>
                  <a:pt x="102" y="38"/>
                </a:lnTo>
                <a:lnTo>
                  <a:pt x="92" y="49"/>
                </a:lnTo>
                <a:lnTo>
                  <a:pt x="38" y="53"/>
                </a:lnTo>
                <a:lnTo>
                  <a:pt x="13" y="100"/>
                </a:lnTo>
                <a:lnTo>
                  <a:pt x="0" y="100"/>
                </a:lnTo>
                <a:lnTo>
                  <a:pt x="19" y="70"/>
                </a:lnTo>
                <a:lnTo>
                  <a:pt x="12" y="38"/>
                </a:lnTo>
                <a:lnTo>
                  <a:pt x="18" y="32"/>
                </a:lnTo>
                <a:lnTo>
                  <a:pt x="40" y="11"/>
                </a:lnTo>
                <a:lnTo>
                  <a:pt x="48" y="0"/>
                </a:lnTo>
                <a:lnTo>
                  <a:pt x="67" y="2"/>
                </a:lnTo>
                <a:lnTo>
                  <a:pt x="93" y="11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20" name="Freeform 52">
            <a:extLst>
              <a:ext uri="{FF2B5EF4-FFF2-40B4-BE49-F238E27FC236}">
                <a16:creationId xmlns:a16="http://schemas.microsoft.com/office/drawing/2014/main" id="{408C62AB-BE99-4305-9656-E8311327DD18}"/>
              </a:ext>
            </a:extLst>
          </p:cNvPr>
          <p:cNvSpPr>
            <a:spLocks/>
          </p:cNvSpPr>
          <p:nvPr/>
        </p:nvSpPr>
        <p:spPr bwMode="auto">
          <a:xfrm>
            <a:off x="6904038" y="5719763"/>
            <a:ext cx="96837" cy="61912"/>
          </a:xfrm>
          <a:custGeom>
            <a:avLst/>
            <a:gdLst>
              <a:gd name="T0" fmla="*/ 2147483647 w 61"/>
              <a:gd name="T1" fmla="*/ 2147483647 h 39"/>
              <a:gd name="T2" fmla="*/ 2147483647 w 61"/>
              <a:gd name="T3" fmla="*/ 2147483647 h 39"/>
              <a:gd name="T4" fmla="*/ 2147483647 w 61"/>
              <a:gd name="T5" fmla="*/ 2147483647 h 39"/>
              <a:gd name="T6" fmla="*/ 0 w 61"/>
              <a:gd name="T7" fmla="*/ 2147483647 h 39"/>
              <a:gd name="T8" fmla="*/ 2147483647 w 61"/>
              <a:gd name="T9" fmla="*/ 0 h 39"/>
              <a:gd name="T10" fmla="*/ 2147483647 w 61"/>
              <a:gd name="T11" fmla="*/ 2147483647 h 3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1"/>
              <a:gd name="T19" fmla="*/ 0 h 39"/>
              <a:gd name="T20" fmla="*/ 61 w 61"/>
              <a:gd name="T21" fmla="*/ 39 h 3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1" h="39">
                <a:moveTo>
                  <a:pt x="61" y="23"/>
                </a:moveTo>
                <a:lnTo>
                  <a:pt x="61" y="25"/>
                </a:lnTo>
                <a:lnTo>
                  <a:pt x="16" y="39"/>
                </a:lnTo>
                <a:lnTo>
                  <a:pt x="0" y="22"/>
                </a:lnTo>
                <a:lnTo>
                  <a:pt x="52" y="0"/>
                </a:lnTo>
                <a:lnTo>
                  <a:pt x="61" y="23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21" name="Freeform 53">
            <a:extLst>
              <a:ext uri="{FF2B5EF4-FFF2-40B4-BE49-F238E27FC236}">
                <a16:creationId xmlns:a16="http://schemas.microsoft.com/office/drawing/2014/main" id="{ADB71AF7-1279-4B6C-B411-578359987664}"/>
              </a:ext>
            </a:extLst>
          </p:cNvPr>
          <p:cNvSpPr>
            <a:spLocks/>
          </p:cNvSpPr>
          <p:nvPr/>
        </p:nvSpPr>
        <p:spPr bwMode="auto">
          <a:xfrm>
            <a:off x="8653463" y="6421438"/>
            <a:ext cx="271462" cy="200025"/>
          </a:xfrm>
          <a:custGeom>
            <a:avLst/>
            <a:gdLst>
              <a:gd name="T0" fmla="*/ 2147483647 w 171"/>
              <a:gd name="T1" fmla="*/ 2147483647 h 126"/>
              <a:gd name="T2" fmla="*/ 2147483647 w 171"/>
              <a:gd name="T3" fmla="*/ 2147483647 h 126"/>
              <a:gd name="T4" fmla="*/ 2147483647 w 171"/>
              <a:gd name="T5" fmla="*/ 2147483647 h 126"/>
              <a:gd name="T6" fmla="*/ 2147483647 w 171"/>
              <a:gd name="T7" fmla="*/ 2147483647 h 126"/>
              <a:gd name="T8" fmla="*/ 0 w 171"/>
              <a:gd name="T9" fmla="*/ 2147483647 h 126"/>
              <a:gd name="T10" fmla="*/ 2147483647 w 171"/>
              <a:gd name="T11" fmla="*/ 2147483647 h 126"/>
              <a:gd name="T12" fmla="*/ 2147483647 w 171"/>
              <a:gd name="T13" fmla="*/ 0 h 126"/>
              <a:gd name="T14" fmla="*/ 2147483647 w 171"/>
              <a:gd name="T15" fmla="*/ 2147483647 h 1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1"/>
              <a:gd name="T25" fmla="*/ 0 h 126"/>
              <a:gd name="T26" fmla="*/ 171 w 171"/>
              <a:gd name="T27" fmla="*/ 126 h 12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1" h="126">
                <a:moveTo>
                  <a:pt x="171" y="48"/>
                </a:moveTo>
                <a:lnTo>
                  <a:pt x="146" y="80"/>
                </a:lnTo>
                <a:lnTo>
                  <a:pt x="114" y="54"/>
                </a:lnTo>
                <a:lnTo>
                  <a:pt x="70" y="84"/>
                </a:lnTo>
                <a:lnTo>
                  <a:pt x="0" y="126"/>
                </a:lnTo>
                <a:lnTo>
                  <a:pt x="81" y="17"/>
                </a:lnTo>
                <a:lnTo>
                  <a:pt x="123" y="0"/>
                </a:lnTo>
                <a:lnTo>
                  <a:pt x="171" y="48"/>
                </a:lnTo>
                <a:close/>
              </a:path>
            </a:pathLst>
          </a:custGeom>
          <a:solidFill>
            <a:srgbClr val="EFEF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22" name="Freeform 54">
            <a:extLst>
              <a:ext uri="{FF2B5EF4-FFF2-40B4-BE49-F238E27FC236}">
                <a16:creationId xmlns:a16="http://schemas.microsoft.com/office/drawing/2014/main" id="{953BDCCB-AAE9-4D66-BDF7-750680104100}"/>
              </a:ext>
            </a:extLst>
          </p:cNvPr>
          <p:cNvSpPr>
            <a:spLocks/>
          </p:cNvSpPr>
          <p:nvPr/>
        </p:nvSpPr>
        <p:spPr bwMode="auto">
          <a:xfrm>
            <a:off x="8966200" y="6423025"/>
            <a:ext cx="115888" cy="134938"/>
          </a:xfrm>
          <a:custGeom>
            <a:avLst/>
            <a:gdLst>
              <a:gd name="T0" fmla="*/ 2147483647 w 73"/>
              <a:gd name="T1" fmla="*/ 2147483647 h 85"/>
              <a:gd name="T2" fmla="*/ 2147483647 w 73"/>
              <a:gd name="T3" fmla="*/ 2147483647 h 85"/>
              <a:gd name="T4" fmla="*/ 0 w 73"/>
              <a:gd name="T5" fmla="*/ 2147483647 h 85"/>
              <a:gd name="T6" fmla="*/ 2147483647 w 73"/>
              <a:gd name="T7" fmla="*/ 0 h 85"/>
              <a:gd name="T8" fmla="*/ 2147483647 w 73"/>
              <a:gd name="T9" fmla="*/ 2147483647 h 85"/>
              <a:gd name="T10" fmla="*/ 2147483647 w 73"/>
              <a:gd name="T11" fmla="*/ 2147483647 h 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3"/>
              <a:gd name="T19" fmla="*/ 0 h 85"/>
              <a:gd name="T20" fmla="*/ 73 w 73"/>
              <a:gd name="T21" fmla="*/ 85 h 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3" h="85">
                <a:moveTo>
                  <a:pt x="73" y="10"/>
                </a:moveTo>
                <a:lnTo>
                  <a:pt x="52" y="85"/>
                </a:lnTo>
                <a:lnTo>
                  <a:pt x="0" y="66"/>
                </a:lnTo>
                <a:lnTo>
                  <a:pt x="30" y="0"/>
                </a:lnTo>
                <a:lnTo>
                  <a:pt x="44" y="5"/>
                </a:lnTo>
                <a:lnTo>
                  <a:pt x="73" y="10"/>
                </a:lnTo>
                <a:close/>
              </a:path>
            </a:pathLst>
          </a:custGeom>
          <a:solidFill>
            <a:srgbClr val="EFEF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23" name="Freeform 55">
            <a:extLst>
              <a:ext uri="{FF2B5EF4-FFF2-40B4-BE49-F238E27FC236}">
                <a16:creationId xmlns:a16="http://schemas.microsoft.com/office/drawing/2014/main" id="{E673FA4A-DF9F-41CE-9552-36F87C1F1D33}"/>
              </a:ext>
            </a:extLst>
          </p:cNvPr>
          <p:cNvSpPr>
            <a:spLocks/>
          </p:cNvSpPr>
          <p:nvPr/>
        </p:nvSpPr>
        <p:spPr bwMode="auto">
          <a:xfrm>
            <a:off x="8462963" y="6654800"/>
            <a:ext cx="128587" cy="93663"/>
          </a:xfrm>
          <a:custGeom>
            <a:avLst/>
            <a:gdLst>
              <a:gd name="T0" fmla="*/ 2147483647 w 81"/>
              <a:gd name="T1" fmla="*/ 2147483647 h 59"/>
              <a:gd name="T2" fmla="*/ 2147483647 w 81"/>
              <a:gd name="T3" fmla="*/ 2147483647 h 59"/>
              <a:gd name="T4" fmla="*/ 0 w 81"/>
              <a:gd name="T5" fmla="*/ 2147483647 h 59"/>
              <a:gd name="T6" fmla="*/ 2147483647 w 81"/>
              <a:gd name="T7" fmla="*/ 0 h 59"/>
              <a:gd name="T8" fmla="*/ 2147483647 w 81"/>
              <a:gd name="T9" fmla="*/ 2147483647 h 59"/>
              <a:gd name="T10" fmla="*/ 2147483647 w 81"/>
              <a:gd name="T11" fmla="*/ 2147483647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"/>
              <a:gd name="T19" fmla="*/ 0 h 59"/>
              <a:gd name="T20" fmla="*/ 81 w 81"/>
              <a:gd name="T21" fmla="*/ 59 h 5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" h="59">
                <a:moveTo>
                  <a:pt x="49" y="46"/>
                </a:moveTo>
                <a:lnTo>
                  <a:pt x="10" y="59"/>
                </a:lnTo>
                <a:lnTo>
                  <a:pt x="0" y="35"/>
                </a:lnTo>
                <a:lnTo>
                  <a:pt x="60" y="0"/>
                </a:lnTo>
                <a:lnTo>
                  <a:pt x="81" y="31"/>
                </a:lnTo>
                <a:lnTo>
                  <a:pt x="49" y="46"/>
                </a:lnTo>
                <a:close/>
              </a:path>
            </a:pathLst>
          </a:custGeom>
          <a:solidFill>
            <a:srgbClr val="EFEF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24" name="Freeform 56">
            <a:extLst>
              <a:ext uri="{FF2B5EF4-FFF2-40B4-BE49-F238E27FC236}">
                <a16:creationId xmlns:a16="http://schemas.microsoft.com/office/drawing/2014/main" id="{3966E3BF-DB98-468C-9424-E2C03E9E1DDC}"/>
              </a:ext>
            </a:extLst>
          </p:cNvPr>
          <p:cNvSpPr>
            <a:spLocks/>
          </p:cNvSpPr>
          <p:nvPr/>
        </p:nvSpPr>
        <p:spPr bwMode="auto">
          <a:xfrm>
            <a:off x="7142163" y="4219575"/>
            <a:ext cx="57150" cy="80963"/>
          </a:xfrm>
          <a:custGeom>
            <a:avLst/>
            <a:gdLst>
              <a:gd name="T0" fmla="*/ 2147483647 w 36"/>
              <a:gd name="T1" fmla="*/ 2147483647 h 51"/>
              <a:gd name="T2" fmla="*/ 0 w 36"/>
              <a:gd name="T3" fmla="*/ 2147483647 h 51"/>
              <a:gd name="T4" fmla="*/ 2147483647 w 36"/>
              <a:gd name="T5" fmla="*/ 0 h 51"/>
              <a:gd name="T6" fmla="*/ 2147483647 w 36"/>
              <a:gd name="T7" fmla="*/ 2147483647 h 51"/>
              <a:gd name="T8" fmla="*/ 2147483647 w 36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"/>
              <a:gd name="T16" fmla="*/ 0 h 51"/>
              <a:gd name="T17" fmla="*/ 36 w 36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" h="51">
                <a:moveTo>
                  <a:pt x="8" y="51"/>
                </a:moveTo>
                <a:lnTo>
                  <a:pt x="0" y="48"/>
                </a:lnTo>
                <a:lnTo>
                  <a:pt x="16" y="0"/>
                </a:lnTo>
                <a:lnTo>
                  <a:pt x="36" y="7"/>
                </a:lnTo>
                <a:lnTo>
                  <a:pt x="8" y="51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25" name="Freeform 57">
            <a:extLst>
              <a:ext uri="{FF2B5EF4-FFF2-40B4-BE49-F238E27FC236}">
                <a16:creationId xmlns:a16="http://schemas.microsoft.com/office/drawing/2014/main" id="{BAB93AC5-2122-412E-A51A-4DB61094E963}"/>
              </a:ext>
            </a:extLst>
          </p:cNvPr>
          <p:cNvSpPr>
            <a:spLocks/>
          </p:cNvSpPr>
          <p:nvPr/>
        </p:nvSpPr>
        <p:spPr bwMode="auto">
          <a:xfrm>
            <a:off x="6805613" y="4510088"/>
            <a:ext cx="52387" cy="85725"/>
          </a:xfrm>
          <a:custGeom>
            <a:avLst/>
            <a:gdLst>
              <a:gd name="T0" fmla="*/ 2147483647 w 33"/>
              <a:gd name="T1" fmla="*/ 2147483647 h 54"/>
              <a:gd name="T2" fmla="*/ 0 w 33"/>
              <a:gd name="T3" fmla="*/ 2147483647 h 54"/>
              <a:gd name="T4" fmla="*/ 2147483647 w 33"/>
              <a:gd name="T5" fmla="*/ 0 h 54"/>
              <a:gd name="T6" fmla="*/ 2147483647 w 33"/>
              <a:gd name="T7" fmla="*/ 2147483647 h 54"/>
              <a:gd name="T8" fmla="*/ 2147483647 w 33"/>
              <a:gd name="T9" fmla="*/ 2147483647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"/>
              <a:gd name="T16" fmla="*/ 0 h 54"/>
              <a:gd name="T17" fmla="*/ 33 w 33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" h="54">
                <a:moveTo>
                  <a:pt x="9" y="54"/>
                </a:moveTo>
                <a:lnTo>
                  <a:pt x="0" y="50"/>
                </a:lnTo>
                <a:lnTo>
                  <a:pt x="22" y="0"/>
                </a:lnTo>
                <a:lnTo>
                  <a:pt x="33" y="2"/>
                </a:lnTo>
                <a:lnTo>
                  <a:pt x="9" y="54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26" name="Freeform 58">
            <a:extLst>
              <a:ext uri="{FF2B5EF4-FFF2-40B4-BE49-F238E27FC236}">
                <a16:creationId xmlns:a16="http://schemas.microsoft.com/office/drawing/2014/main" id="{45B902CA-91E7-4403-AC0E-332FA9FD1C53}"/>
              </a:ext>
            </a:extLst>
          </p:cNvPr>
          <p:cNvSpPr>
            <a:spLocks/>
          </p:cNvSpPr>
          <p:nvPr/>
        </p:nvSpPr>
        <p:spPr bwMode="auto">
          <a:xfrm>
            <a:off x="7267575" y="1787525"/>
            <a:ext cx="1522413" cy="2181225"/>
          </a:xfrm>
          <a:custGeom>
            <a:avLst/>
            <a:gdLst>
              <a:gd name="T0" fmla="*/ 2147483647 w 959"/>
              <a:gd name="T1" fmla="*/ 2147483647 h 1374"/>
              <a:gd name="T2" fmla="*/ 2147483647 w 959"/>
              <a:gd name="T3" fmla="*/ 2147483647 h 1374"/>
              <a:gd name="T4" fmla="*/ 2147483647 w 959"/>
              <a:gd name="T5" fmla="*/ 2147483647 h 1374"/>
              <a:gd name="T6" fmla="*/ 2147483647 w 959"/>
              <a:gd name="T7" fmla="*/ 2147483647 h 1374"/>
              <a:gd name="T8" fmla="*/ 2147483647 w 959"/>
              <a:gd name="T9" fmla="*/ 2147483647 h 1374"/>
              <a:gd name="T10" fmla="*/ 2147483647 w 959"/>
              <a:gd name="T11" fmla="*/ 2147483647 h 1374"/>
              <a:gd name="T12" fmla="*/ 2147483647 w 959"/>
              <a:gd name="T13" fmla="*/ 2147483647 h 1374"/>
              <a:gd name="T14" fmla="*/ 2147483647 w 959"/>
              <a:gd name="T15" fmla="*/ 2147483647 h 1374"/>
              <a:gd name="T16" fmla="*/ 2147483647 w 959"/>
              <a:gd name="T17" fmla="*/ 2147483647 h 1374"/>
              <a:gd name="T18" fmla="*/ 2147483647 w 959"/>
              <a:gd name="T19" fmla="*/ 2147483647 h 1374"/>
              <a:gd name="T20" fmla="*/ 2147483647 w 959"/>
              <a:gd name="T21" fmla="*/ 2147483647 h 1374"/>
              <a:gd name="T22" fmla="*/ 2147483647 w 959"/>
              <a:gd name="T23" fmla="*/ 2147483647 h 1374"/>
              <a:gd name="T24" fmla="*/ 2147483647 w 959"/>
              <a:gd name="T25" fmla="*/ 2147483647 h 1374"/>
              <a:gd name="T26" fmla="*/ 2147483647 w 959"/>
              <a:gd name="T27" fmla="*/ 2147483647 h 1374"/>
              <a:gd name="T28" fmla="*/ 2147483647 w 959"/>
              <a:gd name="T29" fmla="*/ 2147483647 h 1374"/>
              <a:gd name="T30" fmla="*/ 2147483647 w 959"/>
              <a:gd name="T31" fmla="*/ 2147483647 h 1374"/>
              <a:gd name="T32" fmla="*/ 2147483647 w 959"/>
              <a:gd name="T33" fmla="*/ 2147483647 h 1374"/>
              <a:gd name="T34" fmla="*/ 2147483647 w 959"/>
              <a:gd name="T35" fmla="*/ 2147483647 h 1374"/>
              <a:gd name="T36" fmla="*/ 2147483647 w 959"/>
              <a:gd name="T37" fmla="*/ 2147483647 h 1374"/>
              <a:gd name="T38" fmla="*/ 2147483647 w 959"/>
              <a:gd name="T39" fmla="*/ 2147483647 h 1374"/>
              <a:gd name="T40" fmla="*/ 2147483647 w 959"/>
              <a:gd name="T41" fmla="*/ 2147483647 h 1374"/>
              <a:gd name="T42" fmla="*/ 2147483647 w 959"/>
              <a:gd name="T43" fmla="*/ 2147483647 h 1374"/>
              <a:gd name="T44" fmla="*/ 2147483647 w 959"/>
              <a:gd name="T45" fmla="*/ 2147483647 h 1374"/>
              <a:gd name="T46" fmla="*/ 2147483647 w 959"/>
              <a:gd name="T47" fmla="*/ 2147483647 h 1374"/>
              <a:gd name="T48" fmla="*/ 2147483647 w 959"/>
              <a:gd name="T49" fmla="*/ 2147483647 h 1374"/>
              <a:gd name="T50" fmla="*/ 2147483647 w 959"/>
              <a:gd name="T51" fmla="*/ 2147483647 h 1374"/>
              <a:gd name="T52" fmla="*/ 2147483647 w 959"/>
              <a:gd name="T53" fmla="*/ 2147483647 h 1374"/>
              <a:gd name="T54" fmla="*/ 2147483647 w 959"/>
              <a:gd name="T55" fmla="*/ 2147483647 h 1374"/>
              <a:gd name="T56" fmla="*/ 2147483647 w 959"/>
              <a:gd name="T57" fmla="*/ 2147483647 h 1374"/>
              <a:gd name="T58" fmla="*/ 2147483647 w 959"/>
              <a:gd name="T59" fmla="*/ 2147483647 h 1374"/>
              <a:gd name="T60" fmla="*/ 2147483647 w 959"/>
              <a:gd name="T61" fmla="*/ 2147483647 h 1374"/>
              <a:gd name="T62" fmla="*/ 2147483647 w 959"/>
              <a:gd name="T63" fmla="*/ 2147483647 h 1374"/>
              <a:gd name="T64" fmla="*/ 2147483647 w 959"/>
              <a:gd name="T65" fmla="*/ 2147483647 h 1374"/>
              <a:gd name="T66" fmla="*/ 2147483647 w 959"/>
              <a:gd name="T67" fmla="*/ 2147483647 h 1374"/>
              <a:gd name="T68" fmla="*/ 2147483647 w 959"/>
              <a:gd name="T69" fmla="*/ 2147483647 h 1374"/>
              <a:gd name="T70" fmla="*/ 2147483647 w 959"/>
              <a:gd name="T71" fmla="*/ 2147483647 h 1374"/>
              <a:gd name="T72" fmla="*/ 0 w 959"/>
              <a:gd name="T73" fmla="*/ 2147483647 h 137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959"/>
              <a:gd name="T112" fmla="*/ 0 h 1374"/>
              <a:gd name="T113" fmla="*/ 959 w 959"/>
              <a:gd name="T114" fmla="*/ 1374 h 1374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959" h="1374">
                <a:moveTo>
                  <a:pt x="0" y="291"/>
                </a:moveTo>
                <a:lnTo>
                  <a:pt x="211" y="246"/>
                </a:lnTo>
                <a:lnTo>
                  <a:pt x="442" y="261"/>
                </a:lnTo>
                <a:lnTo>
                  <a:pt x="514" y="350"/>
                </a:lnTo>
                <a:lnTo>
                  <a:pt x="502" y="398"/>
                </a:lnTo>
                <a:lnTo>
                  <a:pt x="530" y="403"/>
                </a:lnTo>
                <a:lnTo>
                  <a:pt x="593" y="542"/>
                </a:lnTo>
                <a:lnTo>
                  <a:pt x="567" y="587"/>
                </a:lnTo>
                <a:lnTo>
                  <a:pt x="603" y="652"/>
                </a:lnTo>
                <a:lnTo>
                  <a:pt x="723" y="487"/>
                </a:lnTo>
                <a:lnTo>
                  <a:pt x="676" y="183"/>
                </a:lnTo>
                <a:lnTo>
                  <a:pt x="689" y="167"/>
                </a:lnTo>
                <a:lnTo>
                  <a:pt x="645" y="0"/>
                </a:lnTo>
                <a:lnTo>
                  <a:pt x="776" y="137"/>
                </a:lnTo>
                <a:lnTo>
                  <a:pt x="814" y="355"/>
                </a:lnTo>
                <a:lnTo>
                  <a:pt x="882" y="360"/>
                </a:lnTo>
                <a:lnTo>
                  <a:pt x="922" y="420"/>
                </a:lnTo>
                <a:lnTo>
                  <a:pt x="959" y="566"/>
                </a:lnTo>
                <a:lnTo>
                  <a:pt x="957" y="579"/>
                </a:lnTo>
                <a:lnTo>
                  <a:pt x="903" y="718"/>
                </a:lnTo>
                <a:lnTo>
                  <a:pt x="898" y="723"/>
                </a:lnTo>
                <a:lnTo>
                  <a:pt x="910" y="770"/>
                </a:lnTo>
                <a:lnTo>
                  <a:pt x="949" y="989"/>
                </a:lnTo>
                <a:lnTo>
                  <a:pt x="873" y="1286"/>
                </a:lnTo>
                <a:lnTo>
                  <a:pt x="860" y="1284"/>
                </a:lnTo>
                <a:lnTo>
                  <a:pt x="850" y="1279"/>
                </a:lnTo>
                <a:lnTo>
                  <a:pt x="839" y="1109"/>
                </a:lnTo>
                <a:lnTo>
                  <a:pt x="784" y="837"/>
                </a:lnTo>
                <a:lnTo>
                  <a:pt x="776" y="810"/>
                </a:lnTo>
                <a:lnTo>
                  <a:pt x="737" y="839"/>
                </a:lnTo>
                <a:lnTo>
                  <a:pt x="709" y="821"/>
                </a:lnTo>
                <a:lnTo>
                  <a:pt x="704" y="849"/>
                </a:lnTo>
                <a:lnTo>
                  <a:pt x="691" y="844"/>
                </a:lnTo>
                <a:lnTo>
                  <a:pt x="599" y="956"/>
                </a:lnTo>
                <a:lnTo>
                  <a:pt x="603" y="970"/>
                </a:lnTo>
                <a:lnTo>
                  <a:pt x="612" y="1024"/>
                </a:lnTo>
                <a:lnTo>
                  <a:pt x="623" y="1065"/>
                </a:lnTo>
                <a:lnTo>
                  <a:pt x="606" y="1105"/>
                </a:lnTo>
                <a:lnTo>
                  <a:pt x="621" y="1204"/>
                </a:lnTo>
                <a:lnTo>
                  <a:pt x="585" y="1298"/>
                </a:lnTo>
                <a:lnTo>
                  <a:pt x="588" y="1310"/>
                </a:lnTo>
                <a:lnTo>
                  <a:pt x="606" y="1374"/>
                </a:lnTo>
                <a:lnTo>
                  <a:pt x="551" y="1300"/>
                </a:lnTo>
                <a:lnTo>
                  <a:pt x="582" y="1212"/>
                </a:lnTo>
                <a:lnTo>
                  <a:pt x="545" y="1181"/>
                </a:lnTo>
                <a:lnTo>
                  <a:pt x="544" y="1131"/>
                </a:lnTo>
                <a:lnTo>
                  <a:pt x="575" y="1100"/>
                </a:lnTo>
                <a:lnTo>
                  <a:pt x="572" y="1095"/>
                </a:lnTo>
                <a:lnTo>
                  <a:pt x="590" y="978"/>
                </a:lnTo>
                <a:lnTo>
                  <a:pt x="585" y="972"/>
                </a:lnTo>
                <a:lnTo>
                  <a:pt x="442" y="1148"/>
                </a:lnTo>
                <a:lnTo>
                  <a:pt x="425" y="1124"/>
                </a:lnTo>
                <a:lnTo>
                  <a:pt x="454" y="1086"/>
                </a:lnTo>
                <a:lnTo>
                  <a:pt x="680" y="791"/>
                </a:lnTo>
                <a:lnTo>
                  <a:pt x="677" y="780"/>
                </a:lnTo>
                <a:lnTo>
                  <a:pt x="670" y="711"/>
                </a:lnTo>
                <a:lnTo>
                  <a:pt x="648" y="696"/>
                </a:lnTo>
                <a:lnTo>
                  <a:pt x="376" y="1054"/>
                </a:lnTo>
                <a:lnTo>
                  <a:pt x="346" y="1013"/>
                </a:lnTo>
                <a:lnTo>
                  <a:pt x="594" y="667"/>
                </a:lnTo>
                <a:lnTo>
                  <a:pt x="579" y="639"/>
                </a:lnTo>
                <a:lnTo>
                  <a:pt x="533" y="692"/>
                </a:lnTo>
                <a:lnTo>
                  <a:pt x="535" y="650"/>
                </a:lnTo>
                <a:lnTo>
                  <a:pt x="509" y="590"/>
                </a:lnTo>
                <a:lnTo>
                  <a:pt x="544" y="532"/>
                </a:lnTo>
                <a:lnTo>
                  <a:pt x="497" y="432"/>
                </a:lnTo>
                <a:lnTo>
                  <a:pt x="434" y="434"/>
                </a:lnTo>
                <a:lnTo>
                  <a:pt x="471" y="373"/>
                </a:lnTo>
                <a:lnTo>
                  <a:pt x="436" y="297"/>
                </a:lnTo>
                <a:lnTo>
                  <a:pt x="425" y="297"/>
                </a:lnTo>
                <a:lnTo>
                  <a:pt x="223" y="261"/>
                </a:lnTo>
                <a:lnTo>
                  <a:pt x="115" y="280"/>
                </a:lnTo>
                <a:lnTo>
                  <a:pt x="12" y="299"/>
                </a:lnTo>
                <a:lnTo>
                  <a:pt x="0" y="291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27" name="Freeform 59">
            <a:extLst>
              <a:ext uri="{FF2B5EF4-FFF2-40B4-BE49-F238E27FC236}">
                <a16:creationId xmlns:a16="http://schemas.microsoft.com/office/drawing/2014/main" id="{1141AD9B-F5FA-4B33-8376-40FBE6518344}"/>
              </a:ext>
            </a:extLst>
          </p:cNvPr>
          <p:cNvSpPr>
            <a:spLocks/>
          </p:cNvSpPr>
          <p:nvPr/>
        </p:nvSpPr>
        <p:spPr bwMode="auto">
          <a:xfrm>
            <a:off x="7546975" y="2382838"/>
            <a:ext cx="338138" cy="771525"/>
          </a:xfrm>
          <a:custGeom>
            <a:avLst/>
            <a:gdLst>
              <a:gd name="T0" fmla="*/ 2147483647 w 213"/>
              <a:gd name="T1" fmla="*/ 2147483647 h 486"/>
              <a:gd name="T2" fmla="*/ 2147483647 w 213"/>
              <a:gd name="T3" fmla="*/ 2147483647 h 486"/>
              <a:gd name="T4" fmla="*/ 2147483647 w 213"/>
              <a:gd name="T5" fmla="*/ 2147483647 h 486"/>
              <a:gd name="T6" fmla="*/ 2147483647 w 213"/>
              <a:gd name="T7" fmla="*/ 2147483647 h 486"/>
              <a:gd name="T8" fmla="*/ 2147483647 w 213"/>
              <a:gd name="T9" fmla="*/ 2147483647 h 486"/>
              <a:gd name="T10" fmla="*/ 2147483647 w 213"/>
              <a:gd name="T11" fmla="*/ 2147483647 h 486"/>
              <a:gd name="T12" fmla="*/ 2147483647 w 213"/>
              <a:gd name="T13" fmla="*/ 2147483647 h 486"/>
              <a:gd name="T14" fmla="*/ 2147483647 w 213"/>
              <a:gd name="T15" fmla="*/ 2147483647 h 486"/>
              <a:gd name="T16" fmla="*/ 2147483647 w 213"/>
              <a:gd name="T17" fmla="*/ 2147483647 h 486"/>
              <a:gd name="T18" fmla="*/ 2147483647 w 213"/>
              <a:gd name="T19" fmla="*/ 2147483647 h 486"/>
              <a:gd name="T20" fmla="*/ 2147483647 w 213"/>
              <a:gd name="T21" fmla="*/ 2147483647 h 486"/>
              <a:gd name="T22" fmla="*/ 2147483647 w 213"/>
              <a:gd name="T23" fmla="*/ 2147483647 h 486"/>
              <a:gd name="T24" fmla="*/ 2147483647 w 213"/>
              <a:gd name="T25" fmla="*/ 2147483647 h 486"/>
              <a:gd name="T26" fmla="*/ 2147483647 w 213"/>
              <a:gd name="T27" fmla="*/ 2147483647 h 486"/>
              <a:gd name="T28" fmla="*/ 2147483647 w 213"/>
              <a:gd name="T29" fmla="*/ 2147483647 h 486"/>
              <a:gd name="T30" fmla="*/ 2147483647 w 213"/>
              <a:gd name="T31" fmla="*/ 2147483647 h 486"/>
              <a:gd name="T32" fmla="*/ 2147483647 w 213"/>
              <a:gd name="T33" fmla="*/ 2147483647 h 486"/>
              <a:gd name="T34" fmla="*/ 2147483647 w 213"/>
              <a:gd name="T35" fmla="*/ 2147483647 h 486"/>
              <a:gd name="T36" fmla="*/ 2147483647 w 213"/>
              <a:gd name="T37" fmla="*/ 2147483647 h 486"/>
              <a:gd name="T38" fmla="*/ 2147483647 w 213"/>
              <a:gd name="T39" fmla="*/ 2147483647 h 486"/>
              <a:gd name="T40" fmla="*/ 2147483647 w 213"/>
              <a:gd name="T41" fmla="*/ 2147483647 h 486"/>
              <a:gd name="T42" fmla="*/ 2147483647 w 213"/>
              <a:gd name="T43" fmla="*/ 2147483647 h 486"/>
              <a:gd name="T44" fmla="*/ 0 w 213"/>
              <a:gd name="T45" fmla="*/ 2147483647 h 486"/>
              <a:gd name="T46" fmla="*/ 2147483647 w 213"/>
              <a:gd name="T47" fmla="*/ 2147483647 h 486"/>
              <a:gd name="T48" fmla="*/ 2147483647 w 213"/>
              <a:gd name="T49" fmla="*/ 2147483647 h 486"/>
              <a:gd name="T50" fmla="*/ 2147483647 w 213"/>
              <a:gd name="T51" fmla="*/ 2147483647 h 486"/>
              <a:gd name="T52" fmla="*/ 2147483647 w 213"/>
              <a:gd name="T53" fmla="*/ 2147483647 h 486"/>
              <a:gd name="T54" fmla="*/ 2147483647 w 213"/>
              <a:gd name="T55" fmla="*/ 2147483647 h 486"/>
              <a:gd name="T56" fmla="*/ 2147483647 w 213"/>
              <a:gd name="T57" fmla="*/ 2147483647 h 486"/>
              <a:gd name="T58" fmla="*/ 2147483647 w 213"/>
              <a:gd name="T59" fmla="*/ 2147483647 h 486"/>
              <a:gd name="T60" fmla="*/ 2147483647 w 213"/>
              <a:gd name="T61" fmla="*/ 2147483647 h 486"/>
              <a:gd name="T62" fmla="*/ 2147483647 w 213"/>
              <a:gd name="T63" fmla="*/ 2147483647 h 486"/>
              <a:gd name="T64" fmla="*/ 2147483647 w 213"/>
              <a:gd name="T65" fmla="*/ 2147483647 h 486"/>
              <a:gd name="T66" fmla="*/ 2147483647 w 213"/>
              <a:gd name="T67" fmla="*/ 2147483647 h 486"/>
              <a:gd name="T68" fmla="*/ 2147483647 w 213"/>
              <a:gd name="T69" fmla="*/ 2147483647 h 486"/>
              <a:gd name="T70" fmla="*/ 2147483647 w 213"/>
              <a:gd name="T71" fmla="*/ 2147483647 h 486"/>
              <a:gd name="T72" fmla="*/ 2147483647 w 213"/>
              <a:gd name="T73" fmla="*/ 2147483647 h 486"/>
              <a:gd name="T74" fmla="*/ 2147483647 w 213"/>
              <a:gd name="T75" fmla="*/ 2147483647 h 486"/>
              <a:gd name="T76" fmla="*/ 2147483647 w 213"/>
              <a:gd name="T77" fmla="*/ 0 h 486"/>
              <a:gd name="T78" fmla="*/ 2147483647 w 213"/>
              <a:gd name="T79" fmla="*/ 2147483647 h 48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213"/>
              <a:gd name="T121" fmla="*/ 0 h 486"/>
              <a:gd name="T122" fmla="*/ 213 w 213"/>
              <a:gd name="T123" fmla="*/ 486 h 48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213" h="486">
                <a:moveTo>
                  <a:pt x="185" y="31"/>
                </a:moveTo>
                <a:lnTo>
                  <a:pt x="192" y="91"/>
                </a:lnTo>
                <a:lnTo>
                  <a:pt x="193" y="98"/>
                </a:lnTo>
                <a:lnTo>
                  <a:pt x="192" y="105"/>
                </a:lnTo>
                <a:lnTo>
                  <a:pt x="148" y="172"/>
                </a:lnTo>
                <a:lnTo>
                  <a:pt x="136" y="192"/>
                </a:lnTo>
                <a:lnTo>
                  <a:pt x="136" y="226"/>
                </a:lnTo>
                <a:lnTo>
                  <a:pt x="209" y="208"/>
                </a:lnTo>
                <a:lnTo>
                  <a:pt x="213" y="243"/>
                </a:lnTo>
                <a:lnTo>
                  <a:pt x="176" y="275"/>
                </a:lnTo>
                <a:lnTo>
                  <a:pt x="72" y="351"/>
                </a:lnTo>
                <a:lnTo>
                  <a:pt x="72" y="358"/>
                </a:lnTo>
                <a:lnTo>
                  <a:pt x="83" y="371"/>
                </a:lnTo>
                <a:lnTo>
                  <a:pt x="116" y="365"/>
                </a:lnTo>
                <a:lnTo>
                  <a:pt x="136" y="398"/>
                </a:lnTo>
                <a:lnTo>
                  <a:pt x="61" y="486"/>
                </a:lnTo>
                <a:lnTo>
                  <a:pt x="39" y="457"/>
                </a:lnTo>
                <a:lnTo>
                  <a:pt x="80" y="405"/>
                </a:lnTo>
                <a:lnTo>
                  <a:pt x="82" y="404"/>
                </a:lnTo>
                <a:lnTo>
                  <a:pt x="34" y="388"/>
                </a:lnTo>
                <a:lnTo>
                  <a:pt x="10" y="381"/>
                </a:lnTo>
                <a:lnTo>
                  <a:pt x="8" y="377"/>
                </a:lnTo>
                <a:lnTo>
                  <a:pt x="0" y="328"/>
                </a:lnTo>
                <a:lnTo>
                  <a:pt x="95" y="265"/>
                </a:lnTo>
                <a:lnTo>
                  <a:pt x="116" y="251"/>
                </a:lnTo>
                <a:lnTo>
                  <a:pt x="106" y="169"/>
                </a:lnTo>
                <a:lnTo>
                  <a:pt x="102" y="158"/>
                </a:lnTo>
                <a:lnTo>
                  <a:pt x="88" y="163"/>
                </a:lnTo>
                <a:lnTo>
                  <a:pt x="61" y="173"/>
                </a:lnTo>
                <a:lnTo>
                  <a:pt x="50" y="157"/>
                </a:lnTo>
                <a:lnTo>
                  <a:pt x="110" y="109"/>
                </a:lnTo>
                <a:lnTo>
                  <a:pt x="112" y="104"/>
                </a:lnTo>
                <a:lnTo>
                  <a:pt x="71" y="47"/>
                </a:lnTo>
                <a:lnTo>
                  <a:pt x="91" y="33"/>
                </a:lnTo>
                <a:lnTo>
                  <a:pt x="126" y="59"/>
                </a:lnTo>
                <a:lnTo>
                  <a:pt x="131" y="53"/>
                </a:lnTo>
                <a:lnTo>
                  <a:pt x="131" y="12"/>
                </a:lnTo>
                <a:lnTo>
                  <a:pt x="156" y="7"/>
                </a:lnTo>
                <a:lnTo>
                  <a:pt x="180" y="0"/>
                </a:lnTo>
                <a:lnTo>
                  <a:pt x="185" y="31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28" name="Freeform 60">
            <a:extLst>
              <a:ext uri="{FF2B5EF4-FFF2-40B4-BE49-F238E27FC236}">
                <a16:creationId xmlns:a16="http://schemas.microsoft.com/office/drawing/2014/main" id="{07032FD2-226D-4FC7-AC2D-EC80E8F3D999}"/>
              </a:ext>
            </a:extLst>
          </p:cNvPr>
          <p:cNvSpPr>
            <a:spLocks/>
          </p:cNvSpPr>
          <p:nvPr/>
        </p:nvSpPr>
        <p:spPr bwMode="auto">
          <a:xfrm>
            <a:off x="7345363" y="2401888"/>
            <a:ext cx="239712" cy="446087"/>
          </a:xfrm>
          <a:custGeom>
            <a:avLst/>
            <a:gdLst>
              <a:gd name="T0" fmla="*/ 2147483647 w 151"/>
              <a:gd name="T1" fmla="*/ 2147483647 h 281"/>
              <a:gd name="T2" fmla="*/ 2147483647 w 151"/>
              <a:gd name="T3" fmla="*/ 2147483647 h 281"/>
              <a:gd name="T4" fmla="*/ 2147483647 w 151"/>
              <a:gd name="T5" fmla="*/ 2147483647 h 281"/>
              <a:gd name="T6" fmla="*/ 2147483647 w 151"/>
              <a:gd name="T7" fmla="*/ 2147483647 h 281"/>
              <a:gd name="T8" fmla="*/ 2147483647 w 151"/>
              <a:gd name="T9" fmla="*/ 2147483647 h 281"/>
              <a:gd name="T10" fmla="*/ 2147483647 w 151"/>
              <a:gd name="T11" fmla="*/ 2147483647 h 281"/>
              <a:gd name="T12" fmla="*/ 0 w 151"/>
              <a:gd name="T13" fmla="*/ 2147483647 h 281"/>
              <a:gd name="T14" fmla="*/ 2147483647 w 151"/>
              <a:gd name="T15" fmla="*/ 0 h 281"/>
              <a:gd name="T16" fmla="*/ 2147483647 w 151"/>
              <a:gd name="T17" fmla="*/ 2147483647 h 281"/>
              <a:gd name="T18" fmla="*/ 2147483647 w 151"/>
              <a:gd name="T19" fmla="*/ 2147483647 h 28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1"/>
              <a:gd name="T31" fmla="*/ 0 h 281"/>
              <a:gd name="T32" fmla="*/ 151 w 151"/>
              <a:gd name="T33" fmla="*/ 281 h 28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1" h="281">
                <a:moveTo>
                  <a:pt x="151" y="215"/>
                </a:moveTo>
                <a:lnTo>
                  <a:pt x="50" y="281"/>
                </a:lnTo>
                <a:lnTo>
                  <a:pt x="25" y="247"/>
                </a:lnTo>
                <a:lnTo>
                  <a:pt x="34" y="238"/>
                </a:lnTo>
                <a:lnTo>
                  <a:pt x="86" y="198"/>
                </a:lnTo>
                <a:lnTo>
                  <a:pt x="81" y="190"/>
                </a:lnTo>
                <a:lnTo>
                  <a:pt x="0" y="68"/>
                </a:lnTo>
                <a:lnTo>
                  <a:pt x="20" y="0"/>
                </a:lnTo>
                <a:lnTo>
                  <a:pt x="151" y="211"/>
                </a:lnTo>
                <a:lnTo>
                  <a:pt x="151" y="215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29" name="Freeform 61">
            <a:extLst>
              <a:ext uri="{FF2B5EF4-FFF2-40B4-BE49-F238E27FC236}">
                <a16:creationId xmlns:a16="http://schemas.microsoft.com/office/drawing/2014/main" id="{696C4950-139A-4A62-AA50-65167B471B40}"/>
              </a:ext>
            </a:extLst>
          </p:cNvPr>
          <p:cNvSpPr>
            <a:spLocks/>
          </p:cNvSpPr>
          <p:nvPr/>
        </p:nvSpPr>
        <p:spPr bwMode="auto">
          <a:xfrm>
            <a:off x="7753350" y="2940050"/>
            <a:ext cx="261938" cy="404813"/>
          </a:xfrm>
          <a:custGeom>
            <a:avLst/>
            <a:gdLst>
              <a:gd name="T0" fmla="*/ 2147483647 w 165"/>
              <a:gd name="T1" fmla="*/ 2147483647 h 255"/>
              <a:gd name="T2" fmla="*/ 2147483647 w 165"/>
              <a:gd name="T3" fmla="*/ 2147483647 h 255"/>
              <a:gd name="T4" fmla="*/ 2147483647 w 165"/>
              <a:gd name="T5" fmla="*/ 2147483647 h 255"/>
              <a:gd name="T6" fmla="*/ 2147483647 w 165"/>
              <a:gd name="T7" fmla="*/ 2147483647 h 255"/>
              <a:gd name="T8" fmla="*/ 2147483647 w 165"/>
              <a:gd name="T9" fmla="*/ 2147483647 h 255"/>
              <a:gd name="T10" fmla="*/ 0 w 165"/>
              <a:gd name="T11" fmla="*/ 2147483647 h 255"/>
              <a:gd name="T12" fmla="*/ 0 w 165"/>
              <a:gd name="T13" fmla="*/ 2147483647 h 255"/>
              <a:gd name="T14" fmla="*/ 2147483647 w 165"/>
              <a:gd name="T15" fmla="*/ 2147483647 h 255"/>
              <a:gd name="T16" fmla="*/ 2147483647 w 165"/>
              <a:gd name="T17" fmla="*/ 2147483647 h 255"/>
              <a:gd name="T18" fmla="*/ 2147483647 w 165"/>
              <a:gd name="T19" fmla="*/ 2147483647 h 255"/>
              <a:gd name="T20" fmla="*/ 2147483647 w 165"/>
              <a:gd name="T21" fmla="*/ 0 h 255"/>
              <a:gd name="T22" fmla="*/ 2147483647 w 165"/>
              <a:gd name="T23" fmla="*/ 2147483647 h 255"/>
              <a:gd name="T24" fmla="*/ 2147483647 w 165"/>
              <a:gd name="T25" fmla="*/ 2147483647 h 25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5"/>
              <a:gd name="T40" fmla="*/ 0 h 255"/>
              <a:gd name="T41" fmla="*/ 165 w 165"/>
              <a:gd name="T42" fmla="*/ 255 h 25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5" h="255">
                <a:moveTo>
                  <a:pt x="165" y="19"/>
                </a:moveTo>
                <a:lnTo>
                  <a:pt x="165" y="23"/>
                </a:lnTo>
                <a:lnTo>
                  <a:pt x="82" y="105"/>
                </a:lnTo>
                <a:lnTo>
                  <a:pt x="70" y="196"/>
                </a:lnTo>
                <a:lnTo>
                  <a:pt x="20" y="255"/>
                </a:lnTo>
                <a:lnTo>
                  <a:pt x="0" y="230"/>
                </a:lnTo>
                <a:lnTo>
                  <a:pt x="0" y="224"/>
                </a:lnTo>
                <a:lnTo>
                  <a:pt x="59" y="162"/>
                </a:lnTo>
                <a:lnTo>
                  <a:pt x="63" y="79"/>
                </a:lnTo>
                <a:lnTo>
                  <a:pt x="145" y="9"/>
                </a:lnTo>
                <a:lnTo>
                  <a:pt x="152" y="0"/>
                </a:lnTo>
                <a:lnTo>
                  <a:pt x="164" y="17"/>
                </a:lnTo>
                <a:lnTo>
                  <a:pt x="165" y="19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30" name="Freeform 62">
            <a:extLst>
              <a:ext uri="{FF2B5EF4-FFF2-40B4-BE49-F238E27FC236}">
                <a16:creationId xmlns:a16="http://schemas.microsoft.com/office/drawing/2014/main" id="{6CA16403-9397-4808-AB40-CEF70ADE325B}"/>
              </a:ext>
            </a:extLst>
          </p:cNvPr>
          <p:cNvSpPr>
            <a:spLocks/>
          </p:cNvSpPr>
          <p:nvPr/>
        </p:nvSpPr>
        <p:spPr bwMode="auto">
          <a:xfrm>
            <a:off x="6872288" y="3475038"/>
            <a:ext cx="1276350" cy="1276350"/>
          </a:xfrm>
          <a:custGeom>
            <a:avLst/>
            <a:gdLst>
              <a:gd name="T0" fmla="*/ 2147483647 w 804"/>
              <a:gd name="T1" fmla="*/ 2147483647 h 804"/>
              <a:gd name="T2" fmla="*/ 2147483647 w 804"/>
              <a:gd name="T3" fmla="*/ 2147483647 h 804"/>
              <a:gd name="T4" fmla="*/ 2147483647 w 804"/>
              <a:gd name="T5" fmla="*/ 2147483647 h 804"/>
              <a:gd name="T6" fmla="*/ 2147483647 w 804"/>
              <a:gd name="T7" fmla="*/ 2147483647 h 804"/>
              <a:gd name="T8" fmla="*/ 2147483647 w 804"/>
              <a:gd name="T9" fmla="*/ 2147483647 h 804"/>
              <a:gd name="T10" fmla="*/ 2147483647 w 804"/>
              <a:gd name="T11" fmla="*/ 2147483647 h 804"/>
              <a:gd name="T12" fmla="*/ 2147483647 w 804"/>
              <a:gd name="T13" fmla="*/ 2147483647 h 804"/>
              <a:gd name="T14" fmla="*/ 2147483647 w 804"/>
              <a:gd name="T15" fmla="*/ 2147483647 h 804"/>
              <a:gd name="T16" fmla="*/ 2147483647 w 804"/>
              <a:gd name="T17" fmla="*/ 2147483647 h 804"/>
              <a:gd name="T18" fmla="*/ 2147483647 w 804"/>
              <a:gd name="T19" fmla="*/ 2147483647 h 804"/>
              <a:gd name="T20" fmla="*/ 2147483647 w 804"/>
              <a:gd name="T21" fmla="*/ 2147483647 h 804"/>
              <a:gd name="T22" fmla="*/ 2147483647 w 804"/>
              <a:gd name="T23" fmla="*/ 2147483647 h 804"/>
              <a:gd name="T24" fmla="*/ 2147483647 w 804"/>
              <a:gd name="T25" fmla="*/ 2147483647 h 804"/>
              <a:gd name="T26" fmla="*/ 2147483647 w 804"/>
              <a:gd name="T27" fmla="*/ 2147483647 h 804"/>
              <a:gd name="T28" fmla="*/ 2147483647 w 804"/>
              <a:gd name="T29" fmla="*/ 2147483647 h 804"/>
              <a:gd name="T30" fmla="*/ 2147483647 w 804"/>
              <a:gd name="T31" fmla="*/ 2147483647 h 804"/>
              <a:gd name="T32" fmla="*/ 2147483647 w 804"/>
              <a:gd name="T33" fmla="*/ 2147483647 h 804"/>
              <a:gd name="T34" fmla="*/ 2147483647 w 804"/>
              <a:gd name="T35" fmla="*/ 2147483647 h 804"/>
              <a:gd name="T36" fmla="*/ 2147483647 w 804"/>
              <a:gd name="T37" fmla="*/ 2147483647 h 804"/>
              <a:gd name="T38" fmla="*/ 2147483647 w 804"/>
              <a:gd name="T39" fmla="*/ 2147483647 h 804"/>
              <a:gd name="T40" fmla="*/ 2147483647 w 804"/>
              <a:gd name="T41" fmla="*/ 2147483647 h 804"/>
              <a:gd name="T42" fmla="*/ 2147483647 w 804"/>
              <a:gd name="T43" fmla="*/ 2147483647 h 804"/>
              <a:gd name="T44" fmla="*/ 2147483647 w 804"/>
              <a:gd name="T45" fmla="*/ 2147483647 h 804"/>
              <a:gd name="T46" fmla="*/ 2147483647 w 804"/>
              <a:gd name="T47" fmla="*/ 2147483647 h 804"/>
              <a:gd name="T48" fmla="*/ 2147483647 w 804"/>
              <a:gd name="T49" fmla="*/ 2147483647 h 804"/>
              <a:gd name="T50" fmla="*/ 2147483647 w 804"/>
              <a:gd name="T51" fmla="*/ 2147483647 h 804"/>
              <a:gd name="T52" fmla="*/ 2147483647 w 804"/>
              <a:gd name="T53" fmla="*/ 2147483647 h 804"/>
              <a:gd name="T54" fmla="*/ 2147483647 w 804"/>
              <a:gd name="T55" fmla="*/ 2147483647 h 804"/>
              <a:gd name="T56" fmla="*/ 2147483647 w 804"/>
              <a:gd name="T57" fmla="*/ 2147483647 h 804"/>
              <a:gd name="T58" fmla="*/ 2147483647 w 804"/>
              <a:gd name="T59" fmla="*/ 2147483647 h 804"/>
              <a:gd name="T60" fmla="*/ 2147483647 w 804"/>
              <a:gd name="T61" fmla="*/ 2147483647 h 804"/>
              <a:gd name="T62" fmla="*/ 2147483647 w 804"/>
              <a:gd name="T63" fmla="*/ 2147483647 h 804"/>
              <a:gd name="T64" fmla="*/ 2147483647 w 804"/>
              <a:gd name="T65" fmla="*/ 2147483647 h 804"/>
              <a:gd name="T66" fmla="*/ 2147483647 w 804"/>
              <a:gd name="T67" fmla="*/ 2147483647 h 804"/>
              <a:gd name="T68" fmla="*/ 2147483647 w 804"/>
              <a:gd name="T69" fmla="*/ 2147483647 h 804"/>
              <a:gd name="T70" fmla="*/ 2147483647 w 804"/>
              <a:gd name="T71" fmla="*/ 2147483647 h 804"/>
              <a:gd name="T72" fmla="*/ 2147483647 w 804"/>
              <a:gd name="T73" fmla="*/ 2147483647 h 804"/>
              <a:gd name="T74" fmla="*/ 2147483647 w 804"/>
              <a:gd name="T75" fmla="*/ 2147483647 h 804"/>
              <a:gd name="T76" fmla="*/ 2147483647 w 804"/>
              <a:gd name="T77" fmla="*/ 2147483647 h 804"/>
              <a:gd name="T78" fmla="*/ 2147483647 w 804"/>
              <a:gd name="T79" fmla="*/ 2147483647 h 804"/>
              <a:gd name="T80" fmla="*/ 2147483647 w 804"/>
              <a:gd name="T81" fmla="*/ 2147483647 h 804"/>
              <a:gd name="T82" fmla="*/ 2147483647 w 804"/>
              <a:gd name="T83" fmla="*/ 2147483647 h 804"/>
              <a:gd name="T84" fmla="*/ 2147483647 w 804"/>
              <a:gd name="T85" fmla="*/ 2147483647 h 804"/>
              <a:gd name="T86" fmla="*/ 2147483647 w 804"/>
              <a:gd name="T87" fmla="*/ 2147483647 h 804"/>
              <a:gd name="T88" fmla="*/ 2147483647 w 804"/>
              <a:gd name="T89" fmla="*/ 2147483647 h 804"/>
              <a:gd name="T90" fmla="*/ 2147483647 w 804"/>
              <a:gd name="T91" fmla="*/ 2147483647 h 804"/>
              <a:gd name="T92" fmla="*/ 2147483647 w 804"/>
              <a:gd name="T93" fmla="*/ 2147483647 h 804"/>
              <a:gd name="T94" fmla="*/ 2147483647 w 804"/>
              <a:gd name="T95" fmla="*/ 2147483647 h 804"/>
              <a:gd name="T96" fmla="*/ 2147483647 w 804"/>
              <a:gd name="T97" fmla="*/ 2147483647 h 804"/>
              <a:gd name="T98" fmla="*/ 2147483647 w 804"/>
              <a:gd name="T99" fmla="*/ 2147483647 h 804"/>
              <a:gd name="T100" fmla="*/ 2147483647 w 804"/>
              <a:gd name="T101" fmla="*/ 2147483647 h 804"/>
              <a:gd name="T102" fmla="*/ 2147483647 w 804"/>
              <a:gd name="T103" fmla="*/ 2147483647 h 804"/>
              <a:gd name="T104" fmla="*/ 2147483647 w 804"/>
              <a:gd name="T105" fmla="*/ 2147483647 h 804"/>
              <a:gd name="T106" fmla="*/ 2147483647 w 804"/>
              <a:gd name="T107" fmla="*/ 2147483647 h 804"/>
              <a:gd name="T108" fmla="*/ 2147483647 w 804"/>
              <a:gd name="T109" fmla="*/ 2147483647 h 804"/>
              <a:gd name="T110" fmla="*/ 2147483647 w 804"/>
              <a:gd name="T111" fmla="*/ 2147483647 h 804"/>
              <a:gd name="T112" fmla="*/ 2147483647 w 804"/>
              <a:gd name="T113" fmla="*/ 2147483647 h 804"/>
              <a:gd name="T114" fmla="*/ 2147483647 w 804"/>
              <a:gd name="T115" fmla="*/ 2147483647 h 804"/>
              <a:gd name="T116" fmla="*/ 2147483647 w 804"/>
              <a:gd name="T117" fmla="*/ 2147483647 h 804"/>
              <a:gd name="T118" fmla="*/ 2147483647 w 804"/>
              <a:gd name="T119" fmla="*/ 2147483647 h 804"/>
              <a:gd name="T120" fmla="*/ 2147483647 w 804"/>
              <a:gd name="T121" fmla="*/ 2147483647 h 804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804"/>
              <a:gd name="T184" fmla="*/ 0 h 804"/>
              <a:gd name="T185" fmla="*/ 804 w 804"/>
              <a:gd name="T186" fmla="*/ 804 h 804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804" h="804">
                <a:moveTo>
                  <a:pt x="667" y="60"/>
                </a:moveTo>
                <a:lnTo>
                  <a:pt x="533" y="233"/>
                </a:lnTo>
                <a:lnTo>
                  <a:pt x="257" y="588"/>
                </a:lnTo>
                <a:lnTo>
                  <a:pt x="198" y="662"/>
                </a:lnTo>
                <a:lnTo>
                  <a:pt x="215" y="689"/>
                </a:lnTo>
                <a:lnTo>
                  <a:pt x="228" y="679"/>
                </a:lnTo>
                <a:lnTo>
                  <a:pt x="242" y="667"/>
                </a:lnTo>
                <a:lnTo>
                  <a:pt x="315" y="575"/>
                </a:lnTo>
                <a:lnTo>
                  <a:pt x="459" y="392"/>
                </a:lnTo>
                <a:lnTo>
                  <a:pt x="693" y="96"/>
                </a:lnTo>
                <a:lnTo>
                  <a:pt x="793" y="236"/>
                </a:lnTo>
                <a:lnTo>
                  <a:pt x="786" y="257"/>
                </a:lnTo>
                <a:lnTo>
                  <a:pt x="788" y="265"/>
                </a:lnTo>
                <a:lnTo>
                  <a:pt x="804" y="318"/>
                </a:lnTo>
                <a:lnTo>
                  <a:pt x="804" y="323"/>
                </a:lnTo>
                <a:lnTo>
                  <a:pt x="778" y="347"/>
                </a:lnTo>
                <a:lnTo>
                  <a:pt x="774" y="347"/>
                </a:lnTo>
                <a:lnTo>
                  <a:pt x="740" y="300"/>
                </a:lnTo>
                <a:lnTo>
                  <a:pt x="713" y="268"/>
                </a:lnTo>
                <a:lnTo>
                  <a:pt x="706" y="258"/>
                </a:lnTo>
                <a:lnTo>
                  <a:pt x="714" y="244"/>
                </a:lnTo>
                <a:lnTo>
                  <a:pt x="658" y="184"/>
                </a:lnTo>
                <a:lnTo>
                  <a:pt x="654" y="175"/>
                </a:lnTo>
                <a:lnTo>
                  <a:pt x="630" y="207"/>
                </a:lnTo>
                <a:lnTo>
                  <a:pt x="611" y="219"/>
                </a:lnTo>
                <a:lnTo>
                  <a:pt x="611" y="224"/>
                </a:lnTo>
                <a:lnTo>
                  <a:pt x="621" y="231"/>
                </a:lnTo>
                <a:lnTo>
                  <a:pt x="635" y="256"/>
                </a:lnTo>
                <a:lnTo>
                  <a:pt x="606" y="258"/>
                </a:lnTo>
                <a:lnTo>
                  <a:pt x="594" y="262"/>
                </a:lnTo>
                <a:lnTo>
                  <a:pt x="590" y="268"/>
                </a:lnTo>
                <a:lnTo>
                  <a:pt x="588" y="282"/>
                </a:lnTo>
                <a:lnTo>
                  <a:pt x="646" y="300"/>
                </a:lnTo>
                <a:lnTo>
                  <a:pt x="679" y="310"/>
                </a:lnTo>
                <a:lnTo>
                  <a:pt x="699" y="317"/>
                </a:lnTo>
                <a:lnTo>
                  <a:pt x="725" y="388"/>
                </a:lnTo>
                <a:lnTo>
                  <a:pt x="715" y="401"/>
                </a:lnTo>
                <a:lnTo>
                  <a:pt x="673" y="359"/>
                </a:lnTo>
                <a:lnTo>
                  <a:pt x="652" y="337"/>
                </a:lnTo>
                <a:lnTo>
                  <a:pt x="618" y="304"/>
                </a:lnTo>
                <a:lnTo>
                  <a:pt x="590" y="336"/>
                </a:lnTo>
                <a:lnTo>
                  <a:pt x="590" y="340"/>
                </a:lnTo>
                <a:lnTo>
                  <a:pt x="646" y="395"/>
                </a:lnTo>
                <a:lnTo>
                  <a:pt x="653" y="405"/>
                </a:lnTo>
                <a:lnTo>
                  <a:pt x="658" y="467"/>
                </a:lnTo>
                <a:lnTo>
                  <a:pt x="627" y="499"/>
                </a:lnTo>
                <a:lnTo>
                  <a:pt x="600" y="486"/>
                </a:lnTo>
                <a:lnTo>
                  <a:pt x="593" y="480"/>
                </a:lnTo>
                <a:lnTo>
                  <a:pt x="590" y="482"/>
                </a:lnTo>
                <a:lnTo>
                  <a:pt x="586" y="516"/>
                </a:lnTo>
                <a:lnTo>
                  <a:pt x="577" y="557"/>
                </a:lnTo>
                <a:lnTo>
                  <a:pt x="493" y="591"/>
                </a:lnTo>
                <a:lnTo>
                  <a:pt x="473" y="551"/>
                </a:lnTo>
                <a:lnTo>
                  <a:pt x="454" y="504"/>
                </a:lnTo>
                <a:lnTo>
                  <a:pt x="440" y="464"/>
                </a:lnTo>
                <a:lnTo>
                  <a:pt x="428" y="449"/>
                </a:lnTo>
                <a:lnTo>
                  <a:pt x="404" y="487"/>
                </a:lnTo>
                <a:lnTo>
                  <a:pt x="429" y="539"/>
                </a:lnTo>
                <a:lnTo>
                  <a:pt x="438" y="562"/>
                </a:lnTo>
                <a:lnTo>
                  <a:pt x="425" y="600"/>
                </a:lnTo>
                <a:lnTo>
                  <a:pt x="416" y="606"/>
                </a:lnTo>
                <a:lnTo>
                  <a:pt x="384" y="615"/>
                </a:lnTo>
                <a:lnTo>
                  <a:pt x="399" y="579"/>
                </a:lnTo>
                <a:lnTo>
                  <a:pt x="402" y="566"/>
                </a:lnTo>
                <a:lnTo>
                  <a:pt x="383" y="555"/>
                </a:lnTo>
                <a:lnTo>
                  <a:pt x="255" y="763"/>
                </a:lnTo>
                <a:lnTo>
                  <a:pt x="203" y="782"/>
                </a:lnTo>
                <a:lnTo>
                  <a:pt x="202" y="782"/>
                </a:lnTo>
                <a:lnTo>
                  <a:pt x="222" y="765"/>
                </a:lnTo>
                <a:lnTo>
                  <a:pt x="214" y="748"/>
                </a:lnTo>
                <a:lnTo>
                  <a:pt x="219" y="743"/>
                </a:lnTo>
                <a:lnTo>
                  <a:pt x="260" y="735"/>
                </a:lnTo>
                <a:lnTo>
                  <a:pt x="268" y="721"/>
                </a:lnTo>
                <a:lnTo>
                  <a:pt x="313" y="629"/>
                </a:lnTo>
                <a:lnTo>
                  <a:pt x="299" y="620"/>
                </a:lnTo>
                <a:lnTo>
                  <a:pt x="294" y="620"/>
                </a:lnTo>
                <a:lnTo>
                  <a:pt x="234" y="700"/>
                </a:lnTo>
                <a:lnTo>
                  <a:pt x="181" y="710"/>
                </a:lnTo>
                <a:lnTo>
                  <a:pt x="178" y="712"/>
                </a:lnTo>
                <a:lnTo>
                  <a:pt x="173" y="745"/>
                </a:lnTo>
                <a:lnTo>
                  <a:pt x="137" y="743"/>
                </a:lnTo>
                <a:lnTo>
                  <a:pt x="133" y="750"/>
                </a:lnTo>
                <a:lnTo>
                  <a:pt x="132" y="781"/>
                </a:lnTo>
                <a:lnTo>
                  <a:pt x="85" y="804"/>
                </a:lnTo>
                <a:lnTo>
                  <a:pt x="39" y="789"/>
                </a:lnTo>
                <a:lnTo>
                  <a:pt x="29" y="786"/>
                </a:lnTo>
                <a:lnTo>
                  <a:pt x="14" y="758"/>
                </a:lnTo>
                <a:lnTo>
                  <a:pt x="0" y="723"/>
                </a:lnTo>
                <a:lnTo>
                  <a:pt x="14" y="676"/>
                </a:lnTo>
                <a:lnTo>
                  <a:pt x="18" y="721"/>
                </a:lnTo>
                <a:lnTo>
                  <a:pt x="22" y="724"/>
                </a:lnTo>
                <a:lnTo>
                  <a:pt x="36" y="717"/>
                </a:lnTo>
                <a:lnTo>
                  <a:pt x="44" y="730"/>
                </a:lnTo>
                <a:lnTo>
                  <a:pt x="46" y="743"/>
                </a:lnTo>
                <a:lnTo>
                  <a:pt x="50" y="746"/>
                </a:lnTo>
                <a:lnTo>
                  <a:pt x="76" y="729"/>
                </a:lnTo>
                <a:lnTo>
                  <a:pt x="45" y="672"/>
                </a:lnTo>
                <a:lnTo>
                  <a:pt x="56" y="621"/>
                </a:lnTo>
                <a:lnTo>
                  <a:pt x="56" y="611"/>
                </a:lnTo>
                <a:lnTo>
                  <a:pt x="78" y="606"/>
                </a:lnTo>
                <a:lnTo>
                  <a:pt x="68" y="659"/>
                </a:lnTo>
                <a:lnTo>
                  <a:pt x="68" y="662"/>
                </a:lnTo>
                <a:lnTo>
                  <a:pt x="105" y="691"/>
                </a:lnTo>
                <a:lnTo>
                  <a:pt x="116" y="698"/>
                </a:lnTo>
                <a:lnTo>
                  <a:pt x="129" y="688"/>
                </a:lnTo>
                <a:lnTo>
                  <a:pt x="143" y="673"/>
                </a:lnTo>
                <a:lnTo>
                  <a:pt x="114" y="611"/>
                </a:lnTo>
                <a:lnTo>
                  <a:pt x="128" y="561"/>
                </a:lnTo>
                <a:lnTo>
                  <a:pt x="149" y="564"/>
                </a:lnTo>
                <a:lnTo>
                  <a:pt x="151" y="576"/>
                </a:lnTo>
                <a:lnTo>
                  <a:pt x="149" y="615"/>
                </a:lnTo>
                <a:lnTo>
                  <a:pt x="202" y="615"/>
                </a:lnTo>
                <a:lnTo>
                  <a:pt x="217" y="590"/>
                </a:lnTo>
                <a:lnTo>
                  <a:pt x="217" y="586"/>
                </a:lnTo>
                <a:lnTo>
                  <a:pt x="196" y="576"/>
                </a:lnTo>
                <a:lnTo>
                  <a:pt x="193" y="574"/>
                </a:lnTo>
                <a:lnTo>
                  <a:pt x="202" y="528"/>
                </a:lnTo>
                <a:lnTo>
                  <a:pt x="215" y="528"/>
                </a:lnTo>
                <a:lnTo>
                  <a:pt x="430" y="249"/>
                </a:lnTo>
                <a:lnTo>
                  <a:pt x="625" y="0"/>
                </a:lnTo>
                <a:lnTo>
                  <a:pt x="667" y="60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31" name="Freeform 63">
            <a:extLst>
              <a:ext uri="{FF2B5EF4-FFF2-40B4-BE49-F238E27FC236}">
                <a16:creationId xmlns:a16="http://schemas.microsoft.com/office/drawing/2014/main" id="{A27FBBB6-27F5-4916-883B-16C67FD7982A}"/>
              </a:ext>
            </a:extLst>
          </p:cNvPr>
          <p:cNvSpPr>
            <a:spLocks/>
          </p:cNvSpPr>
          <p:nvPr/>
        </p:nvSpPr>
        <p:spPr bwMode="auto">
          <a:xfrm>
            <a:off x="5929313" y="4065588"/>
            <a:ext cx="441325" cy="657225"/>
          </a:xfrm>
          <a:custGeom>
            <a:avLst/>
            <a:gdLst>
              <a:gd name="T0" fmla="*/ 2147483647 w 278"/>
              <a:gd name="T1" fmla="*/ 2147483647 h 414"/>
              <a:gd name="T2" fmla="*/ 2147483647 w 278"/>
              <a:gd name="T3" fmla="*/ 2147483647 h 414"/>
              <a:gd name="T4" fmla="*/ 2147483647 w 278"/>
              <a:gd name="T5" fmla="*/ 2147483647 h 414"/>
              <a:gd name="T6" fmla="*/ 2147483647 w 278"/>
              <a:gd name="T7" fmla="*/ 2147483647 h 414"/>
              <a:gd name="T8" fmla="*/ 2147483647 w 278"/>
              <a:gd name="T9" fmla="*/ 2147483647 h 414"/>
              <a:gd name="T10" fmla="*/ 2147483647 w 278"/>
              <a:gd name="T11" fmla="*/ 2147483647 h 414"/>
              <a:gd name="T12" fmla="*/ 2147483647 w 278"/>
              <a:gd name="T13" fmla="*/ 2147483647 h 414"/>
              <a:gd name="T14" fmla="*/ 2147483647 w 278"/>
              <a:gd name="T15" fmla="*/ 2147483647 h 414"/>
              <a:gd name="T16" fmla="*/ 2147483647 w 278"/>
              <a:gd name="T17" fmla="*/ 2147483647 h 414"/>
              <a:gd name="T18" fmla="*/ 2147483647 w 278"/>
              <a:gd name="T19" fmla="*/ 2147483647 h 414"/>
              <a:gd name="T20" fmla="*/ 2147483647 w 278"/>
              <a:gd name="T21" fmla="*/ 2147483647 h 414"/>
              <a:gd name="T22" fmla="*/ 2147483647 w 278"/>
              <a:gd name="T23" fmla="*/ 2147483647 h 414"/>
              <a:gd name="T24" fmla="*/ 2147483647 w 278"/>
              <a:gd name="T25" fmla="*/ 2147483647 h 414"/>
              <a:gd name="T26" fmla="*/ 2147483647 w 278"/>
              <a:gd name="T27" fmla="*/ 2147483647 h 414"/>
              <a:gd name="T28" fmla="*/ 2147483647 w 278"/>
              <a:gd name="T29" fmla="*/ 2147483647 h 414"/>
              <a:gd name="T30" fmla="*/ 2147483647 w 278"/>
              <a:gd name="T31" fmla="*/ 2147483647 h 414"/>
              <a:gd name="T32" fmla="*/ 2147483647 w 278"/>
              <a:gd name="T33" fmla="*/ 2147483647 h 414"/>
              <a:gd name="T34" fmla="*/ 2147483647 w 278"/>
              <a:gd name="T35" fmla="*/ 2147483647 h 414"/>
              <a:gd name="T36" fmla="*/ 2147483647 w 278"/>
              <a:gd name="T37" fmla="*/ 2147483647 h 414"/>
              <a:gd name="T38" fmla="*/ 2147483647 w 278"/>
              <a:gd name="T39" fmla="*/ 2147483647 h 414"/>
              <a:gd name="T40" fmla="*/ 2147483647 w 278"/>
              <a:gd name="T41" fmla="*/ 2147483647 h 414"/>
              <a:gd name="T42" fmla="*/ 2147483647 w 278"/>
              <a:gd name="T43" fmla="*/ 2147483647 h 414"/>
              <a:gd name="T44" fmla="*/ 2147483647 w 278"/>
              <a:gd name="T45" fmla="*/ 2147483647 h 414"/>
              <a:gd name="T46" fmla="*/ 0 w 278"/>
              <a:gd name="T47" fmla="*/ 2147483647 h 414"/>
              <a:gd name="T48" fmla="*/ 2147483647 w 278"/>
              <a:gd name="T49" fmla="*/ 2147483647 h 414"/>
              <a:gd name="T50" fmla="*/ 2147483647 w 278"/>
              <a:gd name="T51" fmla="*/ 2147483647 h 414"/>
              <a:gd name="T52" fmla="*/ 2147483647 w 278"/>
              <a:gd name="T53" fmla="*/ 2147483647 h 414"/>
              <a:gd name="T54" fmla="*/ 2147483647 w 278"/>
              <a:gd name="T55" fmla="*/ 2147483647 h 414"/>
              <a:gd name="T56" fmla="*/ 2147483647 w 278"/>
              <a:gd name="T57" fmla="*/ 2147483647 h 414"/>
              <a:gd name="T58" fmla="*/ 2147483647 w 278"/>
              <a:gd name="T59" fmla="*/ 2147483647 h 414"/>
              <a:gd name="T60" fmla="*/ 2147483647 w 278"/>
              <a:gd name="T61" fmla="*/ 2147483647 h 414"/>
              <a:gd name="T62" fmla="*/ 2147483647 w 278"/>
              <a:gd name="T63" fmla="*/ 0 h 414"/>
              <a:gd name="T64" fmla="*/ 2147483647 w 278"/>
              <a:gd name="T65" fmla="*/ 2147483647 h 414"/>
              <a:gd name="T66" fmla="*/ 2147483647 w 278"/>
              <a:gd name="T67" fmla="*/ 2147483647 h 41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278"/>
              <a:gd name="T103" fmla="*/ 0 h 414"/>
              <a:gd name="T104" fmla="*/ 278 w 278"/>
              <a:gd name="T105" fmla="*/ 414 h 414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278" h="414">
                <a:moveTo>
                  <a:pt x="128" y="52"/>
                </a:moveTo>
                <a:lnTo>
                  <a:pt x="159" y="105"/>
                </a:lnTo>
                <a:lnTo>
                  <a:pt x="206" y="181"/>
                </a:lnTo>
                <a:lnTo>
                  <a:pt x="226" y="210"/>
                </a:lnTo>
                <a:lnTo>
                  <a:pt x="266" y="201"/>
                </a:lnTo>
                <a:lnTo>
                  <a:pt x="271" y="198"/>
                </a:lnTo>
                <a:lnTo>
                  <a:pt x="276" y="204"/>
                </a:lnTo>
                <a:lnTo>
                  <a:pt x="278" y="216"/>
                </a:lnTo>
                <a:lnTo>
                  <a:pt x="259" y="248"/>
                </a:lnTo>
                <a:lnTo>
                  <a:pt x="197" y="335"/>
                </a:lnTo>
                <a:lnTo>
                  <a:pt x="200" y="343"/>
                </a:lnTo>
                <a:lnTo>
                  <a:pt x="192" y="414"/>
                </a:lnTo>
                <a:lnTo>
                  <a:pt x="177" y="410"/>
                </a:lnTo>
                <a:lnTo>
                  <a:pt x="176" y="364"/>
                </a:lnTo>
                <a:lnTo>
                  <a:pt x="176" y="306"/>
                </a:lnTo>
                <a:lnTo>
                  <a:pt x="247" y="240"/>
                </a:lnTo>
                <a:lnTo>
                  <a:pt x="247" y="234"/>
                </a:lnTo>
                <a:lnTo>
                  <a:pt x="228" y="216"/>
                </a:lnTo>
                <a:lnTo>
                  <a:pt x="164" y="259"/>
                </a:lnTo>
                <a:lnTo>
                  <a:pt x="103" y="305"/>
                </a:lnTo>
                <a:lnTo>
                  <a:pt x="109" y="351"/>
                </a:lnTo>
                <a:lnTo>
                  <a:pt x="115" y="395"/>
                </a:lnTo>
                <a:lnTo>
                  <a:pt x="40" y="334"/>
                </a:lnTo>
                <a:lnTo>
                  <a:pt x="0" y="298"/>
                </a:lnTo>
                <a:lnTo>
                  <a:pt x="75" y="77"/>
                </a:lnTo>
                <a:lnTo>
                  <a:pt x="115" y="47"/>
                </a:lnTo>
                <a:lnTo>
                  <a:pt x="119" y="43"/>
                </a:lnTo>
                <a:lnTo>
                  <a:pt x="114" y="19"/>
                </a:lnTo>
                <a:lnTo>
                  <a:pt x="111" y="16"/>
                </a:lnTo>
                <a:lnTo>
                  <a:pt x="95" y="21"/>
                </a:lnTo>
                <a:lnTo>
                  <a:pt x="93" y="21"/>
                </a:lnTo>
                <a:lnTo>
                  <a:pt x="101" y="0"/>
                </a:lnTo>
                <a:lnTo>
                  <a:pt x="136" y="15"/>
                </a:lnTo>
                <a:lnTo>
                  <a:pt x="128" y="52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32" name="Freeform 64">
            <a:extLst>
              <a:ext uri="{FF2B5EF4-FFF2-40B4-BE49-F238E27FC236}">
                <a16:creationId xmlns:a16="http://schemas.microsoft.com/office/drawing/2014/main" id="{0449BB2B-DC7B-4A5F-86AE-CC5F5650053C}"/>
              </a:ext>
            </a:extLst>
          </p:cNvPr>
          <p:cNvSpPr>
            <a:spLocks/>
          </p:cNvSpPr>
          <p:nvPr/>
        </p:nvSpPr>
        <p:spPr bwMode="auto">
          <a:xfrm>
            <a:off x="6511925" y="4675188"/>
            <a:ext cx="449263" cy="485775"/>
          </a:xfrm>
          <a:custGeom>
            <a:avLst/>
            <a:gdLst>
              <a:gd name="T0" fmla="*/ 2147483647 w 283"/>
              <a:gd name="T1" fmla="*/ 2147483647 h 306"/>
              <a:gd name="T2" fmla="*/ 2147483647 w 283"/>
              <a:gd name="T3" fmla="*/ 2147483647 h 306"/>
              <a:gd name="T4" fmla="*/ 2147483647 w 283"/>
              <a:gd name="T5" fmla="*/ 2147483647 h 306"/>
              <a:gd name="T6" fmla="*/ 2147483647 w 283"/>
              <a:gd name="T7" fmla="*/ 2147483647 h 306"/>
              <a:gd name="T8" fmla="*/ 2147483647 w 283"/>
              <a:gd name="T9" fmla="*/ 2147483647 h 306"/>
              <a:gd name="T10" fmla="*/ 2147483647 w 283"/>
              <a:gd name="T11" fmla="*/ 2147483647 h 306"/>
              <a:gd name="T12" fmla="*/ 2147483647 w 283"/>
              <a:gd name="T13" fmla="*/ 2147483647 h 306"/>
              <a:gd name="T14" fmla="*/ 2147483647 w 283"/>
              <a:gd name="T15" fmla="*/ 2147483647 h 306"/>
              <a:gd name="T16" fmla="*/ 2147483647 w 283"/>
              <a:gd name="T17" fmla="*/ 2147483647 h 306"/>
              <a:gd name="T18" fmla="*/ 2147483647 w 283"/>
              <a:gd name="T19" fmla="*/ 2147483647 h 306"/>
              <a:gd name="T20" fmla="*/ 2147483647 w 283"/>
              <a:gd name="T21" fmla="*/ 2147483647 h 306"/>
              <a:gd name="T22" fmla="*/ 2147483647 w 283"/>
              <a:gd name="T23" fmla="*/ 2147483647 h 306"/>
              <a:gd name="T24" fmla="*/ 2147483647 w 283"/>
              <a:gd name="T25" fmla="*/ 2147483647 h 306"/>
              <a:gd name="T26" fmla="*/ 2147483647 w 283"/>
              <a:gd name="T27" fmla="*/ 2147483647 h 306"/>
              <a:gd name="T28" fmla="*/ 2147483647 w 283"/>
              <a:gd name="T29" fmla="*/ 2147483647 h 306"/>
              <a:gd name="T30" fmla="*/ 2147483647 w 283"/>
              <a:gd name="T31" fmla="*/ 2147483647 h 306"/>
              <a:gd name="T32" fmla="*/ 2147483647 w 283"/>
              <a:gd name="T33" fmla="*/ 2147483647 h 306"/>
              <a:gd name="T34" fmla="*/ 2147483647 w 283"/>
              <a:gd name="T35" fmla="*/ 2147483647 h 306"/>
              <a:gd name="T36" fmla="*/ 2147483647 w 283"/>
              <a:gd name="T37" fmla="*/ 2147483647 h 306"/>
              <a:gd name="T38" fmla="*/ 2147483647 w 283"/>
              <a:gd name="T39" fmla="*/ 2147483647 h 306"/>
              <a:gd name="T40" fmla="*/ 2147483647 w 283"/>
              <a:gd name="T41" fmla="*/ 2147483647 h 306"/>
              <a:gd name="T42" fmla="*/ 2147483647 w 283"/>
              <a:gd name="T43" fmla="*/ 2147483647 h 306"/>
              <a:gd name="T44" fmla="*/ 2147483647 w 283"/>
              <a:gd name="T45" fmla="*/ 2147483647 h 306"/>
              <a:gd name="T46" fmla="*/ 2147483647 w 283"/>
              <a:gd name="T47" fmla="*/ 2147483647 h 306"/>
              <a:gd name="T48" fmla="*/ 2147483647 w 283"/>
              <a:gd name="T49" fmla="*/ 2147483647 h 306"/>
              <a:gd name="T50" fmla="*/ 2147483647 w 283"/>
              <a:gd name="T51" fmla="*/ 2147483647 h 306"/>
              <a:gd name="T52" fmla="*/ 2147483647 w 283"/>
              <a:gd name="T53" fmla="*/ 2147483647 h 306"/>
              <a:gd name="T54" fmla="*/ 0 w 283"/>
              <a:gd name="T55" fmla="*/ 2147483647 h 306"/>
              <a:gd name="T56" fmla="*/ 2147483647 w 283"/>
              <a:gd name="T57" fmla="*/ 2147483647 h 306"/>
              <a:gd name="T58" fmla="*/ 2147483647 w 283"/>
              <a:gd name="T59" fmla="*/ 2147483647 h 306"/>
              <a:gd name="T60" fmla="*/ 2147483647 w 283"/>
              <a:gd name="T61" fmla="*/ 2147483647 h 306"/>
              <a:gd name="T62" fmla="*/ 2147483647 w 283"/>
              <a:gd name="T63" fmla="*/ 2147483647 h 306"/>
              <a:gd name="T64" fmla="*/ 2147483647 w 283"/>
              <a:gd name="T65" fmla="*/ 2147483647 h 306"/>
              <a:gd name="T66" fmla="*/ 2147483647 w 283"/>
              <a:gd name="T67" fmla="*/ 2147483647 h 306"/>
              <a:gd name="T68" fmla="*/ 2147483647 w 283"/>
              <a:gd name="T69" fmla="*/ 2147483647 h 306"/>
              <a:gd name="T70" fmla="*/ 2147483647 w 283"/>
              <a:gd name="T71" fmla="*/ 2147483647 h 306"/>
              <a:gd name="T72" fmla="*/ 2147483647 w 283"/>
              <a:gd name="T73" fmla="*/ 2147483647 h 306"/>
              <a:gd name="T74" fmla="*/ 2147483647 w 283"/>
              <a:gd name="T75" fmla="*/ 2147483647 h 306"/>
              <a:gd name="T76" fmla="*/ 2147483647 w 283"/>
              <a:gd name="T77" fmla="*/ 2147483647 h 306"/>
              <a:gd name="T78" fmla="*/ 2147483647 w 283"/>
              <a:gd name="T79" fmla="*/ 2147483647 h 306"/>
              <a:gd name="T80" fmla="*/ 2147483647 w 283"/>
              <a:gd name="T81" fmla="*/ 2147483647 h 306"/>
              <a:gd name="T82" fmla="*/ 2147483647 w 283"/>
              <a:gd name="T83" fmla="*/ 2147483647 h 306"/>
              <a:gd name="T84" fmla="*/ 2147483647 w 283"/>
              <a:gd name="T85" fmla="*/ 2147483647 h 306"/>
              <a:gd name="T86" fmla="*/ 2147483647 w 283"/>
              <a:gd name="T87" fmla="*/ 0 h 306"/>
              <a:gd name="T88" fmla="*/ 2147483647 w 283"/>
              <a:gd name="T89" fmla="*/ 2147483647 h 306"/>
              <a:gd name="T90" fmla="*/ 2147483647 w 283"/>
              <a:gd name="T91" fmla="*/ 2147483647 h 30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83"/>
              <a:gd name="T139" fmla="*/ 0 h 306"/>
              <a:gd name="T140" fmla="*/ 283 w 283"/>
              <a:gd name="T141" fmla="*/ 306 h 30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83" h="306">
                <a:moveTo>
                  <a:pt x="210" y="38"/>
                </a:moveTo>
                <a:lnTo>
                  <a:pt x="224" y="64"/>
                </a:lnTo>
                <a:lnTo>
                  <a:pt x="229" y="69"/>
                </a:lnTo>
                <a:lnTo>
                  <a:pt x="283" y="95"/>
                </a:lnTo>
                <a:lnTo>
                  <a:pt x="240" y="103"/>
                </a:lnTo>
                <a:lnTo>
                  <a:pt x="223" y="126"/>
                </a:lnTo>
                <a:lnTo>
                  <a:pt x="229" y="132"/>
                </a:lnTo>
                <a:lnTo>
                  <a:pt x="261" y="140"/>
                </a:lnTo>
                <a:lnTo>
                  <a:pt x="249" y="162"/>
                </a:lnTo>
                <a:lnTo>
                  <a:pt x="234" y="185"/>
                </a:lnTo>
                <a:lnTo>
                  <a:pt x="207" y="184"/>
                </a:lnTo>
                <a:lnTo>
                  <a:pt x="150" y="174"/>
                </a:lnTo>
                <a:lnTo>
                  <a:pt x="128" y="198"/>
                </a:lnTo>
                <a:lnTo>
                  <a:pt x="130" y="202"/>
                </a:lnTo>
                <a:lnTo>
                  <a:pt x="174" y="221"/>
                </a:lnTo>
                <a:lnTo>
                  <a:pt x="202" y="232"/>
                </a:lnTo>
                <a:lnTo>
                  <a:pt x="185" y="246"/>
                </a:lnTo>
                <a:lnTo>
                  <a:pt x="131" y="237"/>
                </a:lnTo>
                <a:lnTo>
                  <a:pt x="99" y="227"/>
                </a:lnTo>
                <a:lnTo>
                  <a:pt x="83" y="246"/>
                </a:lnTo>
                <a:lnTo>
                  <a:pt x="94" y="257"/>
                </a:lnTo>
                <a:lnTo>
                  <a:pt x="158" y="297"/>
                </a:lnTo>
                <a:lnTo>
                  <a:pt x="154" y="306"/>
                </a:lnTo>
                <a:lnTo>
                  <a:pt x="76" y="285"/>
                </a:lnTo>
                <a:lnTo>
                  <a:pt x="62" y="274"/>
                </a:lnTo>
                <a:lnTo>
                  <a:pt x="16" y="244"/>
                </a:lnTo>
                <a:lnTo>
                  <a:pt x="12" y="238"/>
                </a:lnTo>
                <a:lnTo>
                  <a:pt x="0" y="216"/>
                </a:lnTo>
                <a:lnTo>
                  <a:pt x="7" y="179"/>
                </a:lnTo>
                <a:lnTo>
                  <a:pt x="8" y="173"/>
                </a:lnTo>
                <a:lnTo>
                  <a:pt x="38" y="157"/>
                </a:lnTo>
                <a:lnTo>
                  <a:pt x="49" y="159"/>
                </a:lnTo>
                <a:lnTo>
                  <a:pt x="71" y="168"/>
                </a:lnTo>
                <a:lnTo>
                  <a:pt x="97" y="142"/>
                </a:lnTo>
                <a:lnTo>
                  <a:pt x="84" y="112"/>
                </a:lnTo>
                <a:lnTo>
                  <a:pt x="85" y="94"/>
                </a:lnTo>
                <a:lnTo>
                  <a:pt x="103" y="78"/>
                </a:lnTo>
                <a:lnTo>
                  <a:pt x="122" y="82"/>
                </a:lnTo>
                <a:lnTo>
                  <a:pt x="135" y="100"/>
                </a:lnTo>
                <a:lnTo>
                  <a:pt x="142" y="97"/>
                </a:lnTo>
                <a:lnTo>
                  <a:pt x="171" y="68"/>
                </a:lnTo>
                <a:lnTo>
                  <a:pt x="164" y="35"/>
                </a:lnTo>
                <a:lnTo>
                  <a:pt x="174" y="16"/>
                </a:lnTo>
                <a:lnTo>
                  <a:pt x="194" y="0"/>
                </a:lnTo>
                <a:lnTo>
                  <a:pt x="198" y="25"/>
                </a:lnTo>
                <a:lnTo>
                  <a:pt x="210" y="38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33" name="Freeform 65">
            <a:extLst>
              <a:ext uri="{FF2B5EF4-FFF2-40B4-BE49-F238E27FC236}">
                <a16:creationId xmlns:a16="http://schemas.microsoft.com/office/drawing/2014/main" id="{6900CBBB-4141-45AA-B5FF-E781E0CF9864}"/>
              </a:ext>
            </a:extLst>
          </p:cNvPr>
          <p:cNvSpPr>
            <a:spLocks/>
          </p:cNvSpPr>
          <p:nvPr/>
        </p:nvSpPr>
        <p:spPr bwMode="auto">
          <a:xfrm>
            <a:off x="6242050" y="5716588"/>
            <a:ext cx="295275" cy="706437"/>
          </a:xfrm>
          <a:custGeom>
            <a:avLst/>
            <a:gdLst>
              <a:gd name="T0" fmla="*/ 2147483647 w 186"/>
              <a:gd name="T1" fmla="*/ 2147483647 h 445"/>
              <a:gd name="T2" fmla="*/ 2147483647 w 186"/>
              <a:gd name="T3" fmla="*/ 2147483647 h 445"/>
              <a:gd name="T4" fmla="*/ 2147483647 w 186"/>
              <a:gd name="T5" fmla="*/ 2147483647 h 445"/>
              <a:gd name="T6" fmla="*/ 2147483647 w 186"/>
              <a:gd name="T7" fmla="*/ 2147483647 h 445"/>
              <a:gd name="T8" fmla="*/ 0 w 186"/>
              <a:gd name="T9" fmla="*/ 2147483647 h 445"/>
              <a:gd name="T10" fmla="*/ 2147483647 w 186"/>
              <a:gd name="T11" fmla="*/ 2147483647 h 445"/>
              <a:gd name="T12" fmla="*/ 2147483647 w 186"/>
              <a:gd name="T13" fmla="*/ 2147483647 h 445"/>
              <a:gd name="T14" fmla="*/ 2147483647 w 186"/>
              <a:gd name="T15" fmla="*/ 2147483647 h 445"/>
              <a:gd name="T16" fmla="*/ 2147483647 w 186"/>
              <a:gd name="T17" fmla="*/ 2147483647 h 445"/>
              <a:gd name="T18" fmla="*/ 2147483647 w 186"/>
              <a:gd name="T19" fmla="*/ 0 h 445"/>
              <a:gd name="T20" fmla="*/ 2147483647 w 186"/>
              <a:gd name="T21" fmla="*/ 2147483647 h 445"/>
              <a:gd name="T22" fmla="*/ 2147483647 w 186"/>
              <a:gd name="T23" fmla="*/ 2147483647 h 4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86"/>
              <a:gd name="T37" fmla="*/ 0 h 445"/>
              <a:gd name="T38" fmla="*/ 186 w 186"/>
              <a:gd name="T39" fmla="*/ 445 h 44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86" h="445">
                <a:moveTo>
                  <a:pt x="147" y="265"/>
                </a:moveTo>
                <a:lnTo>
                  <a:pt x="111" y="285"/>
                </a:lnTo>
                <a:lnTo>
                  <a:pt x="110" y="289"/>
                </a:lnTo>
                <a:lnTo>
                  <a:pt x="102" y="445"/>
                </a:lnTo>
                <a:lnTo>
                  <a:pt x="0" y="352"/>
                </a:lnTo>
                <a:lnTo>
                  <a:pt x="60" y="289"/>
                </a:lnTo>
                <a:lnTo>
                  <a:pt x="67" y="285"/>
                </a:lnTo>
                <a:lnTo>
                  <a:pt x="151" y="63"/>
                </a:lnTo>
                <a:lnTo>
                  <a:pt x="147" y="52"/>
                </a:lnTo>
                <a:lnTo>
                  <a:pt x="186" y="0"/>
                </a:lnTo>
                <a:lnTo>
                  <a:pt x="166" y="143"/>
                </a:lnTo>
                <a:lnTo>
                  <a:pt x="147" y="265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34" name="Freeform 66">
            <a:extLst>
              <a:ext uri="{FF2B5EF4-FFF2-40B4-BE49-F238E27FC236}">
                <a16:creationId xmlns:a16="http://schemas.microsoft.com/office/drawing/2014/main" id="{C6AD3850-DD89-4188-B93E-FAF768AF6BA5}"/>
              </a:ext>
            </a:extLst>
          </p:cNvPr>
          <p:cNvSpPr>
            <a:spLocks/>
          </p:cNvSpPr>
          <p:nvPr/>
        </p:nvSpPr>
        <p:spPr bwMode="auto">
          <a:xfrm>
            <a:off x="8366125" y="1992313"/>
            <a:ext cx="376238" cy="1627187"/>
          </a:xfrm>
          <a:custGeom>
            <a:avLst/>
            <a:gdLst>
              <a:gd name="T0" fmla="*/ 2147483647 w 237"/>
              <a:gd name="T1" fmla="*/ 2147483647 h 1025"/>
              <a:gd name="T2" fmla="*/ 2147483647 w 237"/>
              <a:gd name="T3" fmla="*/ 2147483647 h 1025"/>
              <a:gd name="T4" fmla="*/ 2147483647 w 237"/>
              <a:gd name="T5" fmla="*/ 2147483647 h 1025"/>
              <a:gd name="T6" fmla="*/ 2147483647 w 237"/>
              <a:gd name="T7" fmla="*/ 2147483647 h 1025"/>
              <a:gd name="T8" fmla="*/ 2147483647 w 237"/>
              <a:gd name="T9" fmla="*/ 2147483647 h 1025"/>
              <a:gd name="T10" fmla="*/ 2147483647 w 237"/>
              <a:gd name="T11" fmla="*/ 2147483647 h 1025"/>
              <a:gd name="T12" fmla="*/ 2147483647 w 237"/>
              <a:gd name="T13" fmla="*/ 2147483647 h 1025"/>
              <a:gd name="T14" fmla="*/ 2147483647 w 237"/>
              <a:gd name="T15" fmla="*/ 2147483647 h 1025"/>
              <a:gd name="T16" fmla="*/ 2147483647 w 237"/>
              <a:gd name="T17" fmla="*/ 2147483647 h 1025"/>
              <a:gd name="T18" fmla="*/ 2147483647 w 237"/>
              <a:gd name="T19" fmla="*/ 2147483647 h 1025"/>
              <a:gd name="T20" fmla="*/ 2147483647 w 237"/>
              <a:gd name="T21" fmla="*/ 2147483647 h 1025"/>
              <a:gd name="T22" fmla="*/ 2147483647 w 237"/>
              <a:gd name="T23" fmla="*/ 2147483647 h 1025"/>
              <a:gd name="T24" fmla="*/ 2147483647 w 237"/>
              <a:gd name="T25" fmla="*/ 2147483647 h 1025"/>
              <a:gd name="T26" fmla="*/ 2147483647 w 237"/>
              <a:gd name="T27" fmla="*/ 2147483647 h 1025"/>
              <a:gd name="T28" fmla="*/ 2147483647 w 237"/>
              <a:gd name="T29" fmla="*/ 2147483647 h 1025"/>
              <a:gd name="T30" fmla="*/ 2147483647 w 237"/>
              <a:gd name="T31" fmla="*/ 2147483647 h 1025"/>
              <a:gd name="T32" fmla="*/ 2147483647 w 237"/>
              <a:gd name="T33" fmla="*/ 2147483647 h 1025"/>
              <a:gd name="T34" fmla="*/ 2147483647 w 237"/>
              <a:gd name="T35" fmla="*/ 2147483647 h 1025"/>
              <a:gd name="T36" fmla="*/ 2147483647 w 237"/>
              <a:gd name="T37" fmla="*/ 2147483647 h 1025"/>
              <a:gd name="T38" fmla="*/ 2147483647 w 237"/>
              <a:gd name="T39" fmla="*/ 2147483647 h 1025"/>
              <a:gd name="T40" fmla="*/ 2147483647 w 237"/>
              <a:gd name="T41" fmla="*/ 2147483647 h 1025"/>
              <a:gd name="T42" fmla="*/ 2147483647 w 237"/>
              <a:gd name="T43" fmla="*/ 2147483647 h 1025"/>
              <a:gd name="T44" fmla="*/ 2147483647 w 237"/>
              <a:gd name="T45" fmla="*/ 2147483647 h 1025"/>
              <a:gd name="T46" fmla="*/ 2147483647 w 237"/>
              <a:gd name="T47" fmla="*/ 2147483647 h 1025"/>
              <a:gd name="T48" fmla="*/ 0 w 237"/>
              <a:gd name="T49" fmla="*/ 2147483647 h 1025"/>
              <a:gd name="T50" fmla="*/ 2147483647 w 237"/>
              <a:gd name="T51" fmla="*/ 2147483647 h 1025"/>
              <a:gd name="T52" fmla="*/ 2147483647 w 237"/>
              <a:gd name="T53" fmla="*/ 2147483647 h 1025"/>
              <a:gd name="T54" fmla="*/ 2147483647 w 237"/>
              <a:gd name="T55" fmla="*/ 2147483647 h 1025"/>
              <a:gd name="T56" fmla="*/ 2147483647 w 237"/>
              <a:gd name="T57" fmla="*/ 2147483647 h 1025"/>
              <a:gd name="T58" fmla="*/ 2147483647 w 237"/>
              <a:gd name="T59" fmla="*/ 2147483647 h 1025"/>
              <a:gd name="T60" fmla="*/ 2147483647 w 237"/>
              <a:gd name="T61" fmla="*/ 2147483647 h 1025"/>
              <a:gd name="T62" fmla="*/ 2147483647 w 237"/>
              <a:gd name="T63" fmla="*/ 2147483647 h 1025"/>
              <a:gd name="T64" fmla="*/ 2147483647 w 237"/>
              <a:gd name="T65" fmla="*/ 2147483647 h 1025"/>
              <a:gd name="T66" fmla="*/ 2147483647 w 237"/>
              <a:gd name="T67" fmla="*/ 2147483647 h 1025"/>
              <a:gd name="T68" fmla="*/ 2147483647 w 237"/>
              <a:gd name="T69" fmla="*/ 0 h 1025"/>
              <a:gd name="T70" fmla="*/ 2147483647 w 237"/>
              <a:gd name="T71" fmla="*/ 2147483647 h 102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37"/>
              <a:gd name="T109" fmla="*/ 0 h 1025"/>
              <a:gd name="T110" fmla="*/ 237 w 237"/>
              <a:gd name="T111" fmla="*/ 1025 h 1025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37" h="1025">
                <a:moveTo>
                  <a:pt x="62" y="37"/>
                </a:moveTo>
                <a:lnTo>
                  <a:pt x="73" y="51"/>
                </a:lnTo>
                <a:lnTo>
                  <a:pt x="76" y="51"/>
                </a:lnTo>
                <a:lnTo>
                  <a:pt x="81" y="65"/>
                </a:lnTo>
                <a:lnTo>
                  <a:pt x="93" y="167"/>
                </a:lnTo>
                <a:lnTo>
                  <a:pt x="106" y="272"/>
                </a:lnTo>
                <a:lnTo>
                  <a:pt x="142" y="268"/>
                </a:lnTo>
                <a:lnTo>
                  <a:pt x="146" y="288"/>
                </a:lnTo>
                <a:lnTo>
                  <a:pt x="101" y="332"/>
                </a:lnTo>
                <a:lnTo>
                  <a:pt x="87" y="498"/>
                </a:lnTo>
                <a:lnTo>
                  <a:pt x="128" y="551"/>
                </a:lnTo>
                <a:lnTo>
                  <a:pt x="193" y="537"/>
                </a:lnTo>
                <a:lnTo>
                  <a:pt x="202" y="548"/>
                </a:lnTo>
                <a:lnTo>
                  <a:pt x="191" y="583"/>
                </a:lnTo>
                <a:lnTo>
                  <a:pt x="188" y="589"/>
                </a:lnTo>
                <a:lnTo>
                  <a:pt x="237" y="870"/>
                </a:lnTo>
                <a:lnTo>
                  <a:pt x="232" y="880"/>
                </a:lnTo>
                <a:lnTo>
                  <a:pt x="202" y="992"/>
                </a:lnTo>
                <a:lnTo>
                  <a:pt x="196" y="1012"/>
                </a:lnTo>
                <a:lnTo>
                  <a:pt x="174" y="1025"/>
                </a:lnTo>
                <a:lnTo>
                  <a:pt x="170" y="909"/>
                </a:lnTo>
                <a:lnTo>
                  <a:pt x="121" y="631"/>
                </a:lnTo>
                <a:lnTo>
                  <a:pt x="118" y="626"/>
                </a:lnTo>
                <a:lnTo>
                  <a:pt x="49" y="631"/>
                </a:lnTo>
                <a:lnTo>
                  <a:pt x="0" y="544"/>
                </a:lnTo>
                <a:lnTo>
                  <a:pt x="12" y="500"/>
                </a:lnTo>
                <a:lnTo>
                  <a:pt x="24" y="441"/>
                </a:lnTo>
                <a:lnTo>
                  <a:pt x="53" y="314"/>
                </a:lnTo>
                <a:lnTo>
                  <a:pt x="47" y="268"/>
                </a:lnTo>
                <a:lnTo>
                  <a:pt x="30" y="164"/>
                </a:lnTo>
                <a:lnTo>
                  <a:pt x="16" y="77"/>
                </a:lnTo>
                <a:lnTo>
                  <a:pt x="32" y="68"/>
                </a:lnTo>
                <a:lnTo>
                  <a:pt x="31" y="39"/>
                </a:lnTo>
                <a:lnTo>
                  <a:pt x="26" y="4"/>
                </a:lnTo>
                <a:lnTo>
                  <a:pt x="31" y="0"/>
                </a:lnTo>
                <a:lnTo>
                  <a:pt x="62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35" name="Freeform 67">
            <a:extLst>
              <a:ext uri="{FF2B5EF4-FFF2-40B4-BE49-F238E27FC236}">
                <a16:creationId xmlns:a16="http://schemas.microsoft.com/office/drawing/2014/main" id="{3530247A-238C-4A75-9298-3C6FD590DC6D}"/>
              </a:ext>
            </a:extLst>
          </p:cNvPr>
          <p:cNvSpPr>
            <a:spLocks/>
          </p:cNvSpPr>
          <p:nvPr/>
        </p:nvSpPr>
        <p:spPr bwMode="auto">
          <a:xfrm>
            <a:off x="6300788" y="2273300"/>
            <a:ext cx="123825" cy="117475"/>
          </a:xfrm>
          <a:custGeom>
            <a:avLst/>
            <a:gdLst>
              <a:gd name="T0" fmla="*/ 2147483647 w 78"/>
              <a:gd name="T1" fmla="*/ 2147483647 h 74"/>
              <a:gd name="T2" fmla="*/ 2147483647 w 78"/>
              <a:gd name="T3" fmla="*/ 2147483647 h 74"/>
              <a:gd name="T4" fmla="*/ 2147483647 w 78"/>
              <a:gd name="T5" fmla="*/ 2147483647 h 74"/>
              <a:gd name="T6" fmla="*/ 2147483647 w 78"/>
              <a:gd name="T7" fmla="*/ 2147483647 h 74"/>
              <a:gd name="T8" fmla="*/ 2147483647 w 78"/>
              <a:gd name="T9" fmla="*/ 2147483647 h 74"/>
              <a:gd name="T10" fmla="*/ 0 w 78"/>
              <a:gd name="T11" fmla="*/ 2147483647 h 74"/>
              <a:gd name="T12" fmla="*/ 2147483647 w 78"/>
              <a:gd name="T13" fmla="*/ 0 h 74"/>
              <a:gd name="T14" fmla="*/ 2147483647 w 78"/>
              <a:gd name="T15" fmla="*/ 2147483647 h 74"/>
              <a:gd name="T16" fmla="*/ 2147483647 w 78"/>
              <a:gd name="T17" fmla="*/ 2147483647 h 7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8"/>
              <a:gd name="T28" fmla="*/ 0 h 74"/>
              <a:gd name="T29" fmla="*/ 78 w 78"/>
              <a:gd name="T30" fmla="*/ 74 h 7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8" h="74">
                <a:moveTo>
                  <a:pt x="54" y="22"/>
                </a:moveTo>
                <a:lnTo>
                  <a:pt x="78" y="73"/>
                </a:lnTo>
                <a:lnTo>
                  <a:pt x="75" y="74"/>
                </a:lnTo>
                <a:lnTo>
                  <a:pt x="16" y="48"/>
                </a:lnTo>
                <a:lnTo>
                  <a:pt x="8" y="20"/>
                </a:lnTo>
                <a:lnTo>
                  <a:pt x="0" y="4"/>
                </a:lnTo>
                <a:lnTo>
                  <a:pt x="1" y="0"/>
                </a:lnTo>
                <a:lnTo>
                  <a:pt x="12" y="2"/>
                </a:lnTo>
                <a:lnTo>
                  <a:pt x="54" y="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36" name="Freeform 68">
            <a:extLst>
              <a:ext uri="{FF2B5EF4-FFF2-40B4-BE49-F238E27FC236}">
                <a16:creationId xmlns:a16="http://schemas.microsoft.com/office/drawing/2014/main" id="{5091C0B4-650E-4B7D-AEBE-0DE5AF040E84}"/>
              </a:ext>
            </a:extLst>
          </p:cNvPr>
          <p:cNvSpPr>
            <a:spLocks/>
          </p:cNvSpPr>
          <p:nvPr/>
        </p:nvSpPr>
        <p:spPr bwMode="auto">
          <a:xfrm>
            <a:off x="8542338" y="2465388"/>
            <a:ext cx="211137" cy="354012"/>
          </a:xfrm>
          <a:custGeom>
            <a:avLst/>
            <a:gdLst>
              <a:gd name="T0" fmla="*/ 2147483647 w 133"/>
              <a:gd name="T1" fmla="*/ 2147483647 h 223"/>
              <a:gd name="T2" fmla="*/ 2147483647 w 133"/>
              <a:gd name="T3" fmla="*/ 2147483647 h 223"/>
              <a:gd name="T4" fmla="*/ 2147483647 w 133"/>
              <a:gd name="T5" fmla="*/ 2147483647 h 223"/>
              <a:gd name="T6" fmla="*/ 2147483647 w 133"/>
              <a:gd name="T7" fmla="*/ 2147483647 h 223"/>
              <a:gd name="T8" fmla="*/ 2147483647 w 133"/>
              <a:gd name="T9" fmla="*/ 2147483647 h 223"/>
              <a:gd name="T10" fmla="*/ 2147483647 w 133"/>
              <a:gd name="T11" fmla="*/ 2147483647 h 223"/>
              <a:gd name="T12" fmla="*/ 2147483647 w 133"/>
              <a:gd name="T13" fmla="*/ 2147483647 h 223"/>
              <a:gd name="T14" fmla="*/ 2147483647 w 133"/>
              <a:gd name="T15" fmla="*/ 2147483647 h 223"/>
              <a:gd name="T16" fmla="*/ 2147483647 w 133"/>
              <a:gd name="T17" fmla="*/ 2147483647 h 223"/>
              <a:gd name="T18" fmla="*/ 2147483647 w 133"/>
              <a:gd name="T19" fmla="*/ 2147483647 h 223"/>
              <a:gd name="T20" fmla="*/ 0 w 133"/>
              <a:gd name="T21" fmla="*/ 2147483647 h 223"/>
              <a:gd name="T22" fmla="*/ 2147483647 w 133"/>
              <a:gd name="T23" fmla="*/ 2147483647 h 223"/>
              <a:gd name="T24" fmla="*/ 2147483647 w 133"/>
              <a:gd name="T25" fmla="*/ 2147483647 h 223"/>
              <a:gd name="T26" fmla="*/ 2147483647 w 133"/>
              <a:gd name="T27" fmla="*/ 2147483647 h 223"/>
              <a:gd name="T28" fmla="*/ 2147483647 w 133"/>
              <a:gd name="T29" fmla="*/ 2147483647 h 223"/>
              <a:gd name="T30" fmla="*/ 2147483647 w 133"/>
              <a:gd name="T31" fmla="*/ 2147483647 h 223"/>
              <a:gd name="T32" fmla="*/ 2147483647 w 133"/>
              <a:gd name="T33" fmla="*/ 2147483647 h 223"/>
              <a:gd name="T34" fmla="*/ 2147483647 w 133"/>
              <a:gd name="T35" fmla="*/ 0 h 223"/>
              <a:gd name="T36" fmla="*/ 2147483647 w 133"/>
              <a:gd name="T37" fmla="*/ 2147483647 h 22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33"/>
              <a:gd name="T58" fmla="*/ 0 h 223"/>
              <a:gd name="T59" fmla="*/ 133 w 133"/>
              <a:gd name="T60" fmla="*/ 223 h 22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33" h="223">
                <a:moveTo>
                  <a:pt x="115" y="37"/>
                </a:moveTo>
                <a:lnTo>
                  <a:pt x="102" y="52"/>
                </a:lnTo>
                <a:lnTo>
                  <a:pt x="89" y="60"/>
                </a:lnTo>
                <a:lnTo>
                  <a:pt x="85" y="64"/>
                </a:lnTo>
                <a:lnTo>
                  <a:pt x="91" y="139"/>
                </a:lnTo>
                <a:lnTo>
                  <a:pt x="133" y="144"/>
                </a:lnTo>
                <a:lnTo>
                  <a:pt x="109" y="209"/>
                </a:lnTo>
                <a:lnTo>
                  <a:pt x="67" y="217"/>
                </a:lnTo>
                <a:lnTo>
                  <a:pt x="53" y="223"/>
                </a:lnTo>
                <a:lnTo>
                  <a:pt x="46" y="214"/>
                </a:lnTo>
                <a:lnTo>
                  <a:pt x="0" y="149"/>
                </a:lnTo>
                <a:lnTo>
                  <a:pt x="16" y="132"/>
                </a:lnTo>
                <a:lnTo>
                  <a:pt x="2" y="110"/>
                </a:lnTo>
                <a:lnTo>
                  <a:pt x="21" y="99"/>
                </a:lnTo>
                <a:lnTo>
                  <a:pt x="29" y="91"/>
                </a:lnTo>
                <a:lnTo>
                  <a:pt x="40" y="31"/>
                </a:lnTo>
                <a:lnTo>
                  <a:pt x="63" y="17"/>
                </a:lnTo>
                <a:lnTo>
                  <a:pt x="86" y="0"/>
                </a:lnTo>
                <a:lnTo>
                  <a:pt x="115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37" name="Freeform 69">
            <a:extLst>
              <a:ext uri="{FF2B5EF4-FFF2-40B4-BE49-F238E27FC236}">
                <a16:creationId xmlns:a16="http://schemas.microsoft.com/office/drawing/2014/main" id="{D8A32CDD-EC13-4819-AAE5-D724D7F11A48}"/>
              </a:ext>
            </a:extLst>
          </p:cNvPr>
          <p:cNvSpPr>
            <a:spLocks/>
          </p:cNvSpPr>
          <p:nvPr/>
        </p:nvSpPr>
        <p:spPr bwMode="auto">
          <a:xfrm>
            <a:off x="8026400" y="3810000"/>
            <a:ext cx="79375" cy="130175"/>
          </a:xfrm>
          <a:custGeom>
            <a:avLst/>
            <a:gdLst>
              <a:gd name="T0" fmla="*/ 2147483647 w 50"/>
              <a:gd name="T1" fmla="*/ 2147483647 h 82"/>
              <a:gd name="T2" fmla="*/ 2147483647 w 50"/>
              <a:gd name="T3" fmla="*/ 2147483647 h 82"/>
              <a:gd name="T4" fmla="*/ 2147483647 w 50"/>
              <a:gd name="T5" fmla="*/ 2147483647 h 82"/>
              <a:gd name="T6" fmla="*/ 0 w 50"/>
              <a:gd name="T7" fmla="*/ 2147483647 h 82"/>
              <a:gd name="T8" fmla="*/ 2147483647 w 50"/>
              <a:gd name="T9" fmla="*/ 2147483647 h 82"/>
              <a:gd name="T10" fmla="*/ 2147483647 w 50"/>
              <a:gd name="T11" fmla="*/ 0 h 82"/>
              <a:gd name="T12" fmla="*/ 2147483647 w 50"/>
              <a:gd name="T13" fmla="*/ 2147483647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"/>
              <a:gd name="T22" fmla="*/ 0 h 82"/>
              <a:gd name="T23" fmla="*/ 50 w 50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" h="82">
                <a:moveTo>
                  <a:pt x="43" y="34"/>
                </a:moveTo>
                <a:lnTo>
                  <a:pt x="50" y="65"/>
                </a:lnTo>
                <a:lnTo>
                  <a:pt x="39" y="82"/>
                </a:lnTo>
                <a:lnTo>
                  <a:pt x="0" y="20"/>
                </a:lnTo>
                <a:lnTo>
                  <a:pt x="8" y="8"/>
                </a:lnTo>
                <a:lnTo>
                  <a:pt x="28" y="0"/>
                </a:lnTo>
                <a:lnTo>
                  <a:pt x="43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38" name="Freeform 70">
            <a:extLst>
              <a:ext uri="{FF2B5EF4-FFF2-40B4-BE49-F238E27FC236}">
                <a16:creationId xmlns:a16="http://schemas.microsoft.com/office/drawing/2014/main" id="{FEB63ABA-3174-47CA-88EB-BF446B769545}"/>
              </a:ext>
            </a:extLst>
          </p:cNvPr>
          <p:cNvSpPr>
            <a:spLocks/>
          </p:cNvSpPr>
          <p:nvPr/>
        </p:nvSpPr>
        <p:spPr bwMode="auto">
          <a:xfrm>
            <a:off x="7607300" y="4127500"/>
            <a:ext cx="155575" cy="244475"/>
          </a:xfrm>
          <a:custGeom>
            <a:avLst/>
            <a:gdLst>
              <a:gd name="T0" fmla="*/ 2147483647 w 98"/>
              <a:gd name="T1" fmla="*/ 2147483647 h 154"/>
              <a:gd name="T2" fmla="*/ 2147483647 w 98"/>
              <a:gd name="T3" fmla="*/ 2147483647 h 154"/>
              <a:gd name="T4" fmla="*/ 2147483647 w 98"/>
              <a:gd name="T5" fmla="*/ 2147483647 h 154"/>
              <a:gd name="T6" fmla="*/ 2147483647 w 98"/>
              <a:gd name="T7" fmla="*/ 2147483647 h 154"/>
              <a:gd name="T8" fmla="*/ 2147483647 w 98"/>
              <a:gd name="T9" fmla="*/ 2147483647 h 154"/>
              <a:gd name="T10" fmla="*/ 2147483647 w 98"/>
              <a:gd name="T11" fmla="*/ 2147483647 h 154"/>
              <a:gd name="T12" fmla="*/ 2147483647 w 98"/>
              <a:gd name="T13" fmla="*/ 2147483647 h 154"/>
              <a:gd name="T14" fmla="*/ 0 w 98"/>
              <a:gd name="T15" fmla="*/ 2147483647 h 154"/>
              <a:gd name="T16" fmla="*/ 2147483647 w 98"/>
              <a:gd name="T17" fmla="*/ 2147483647 h 154"/>
              <a:gd name="T18" fmla="*/ 2147483647 w 98"/>
              <a:gd name="T19" fmla="*/ 0 h 154"/>
              <a:gd name="T20" fmla="*/ 2147483647 w 98"/>
              <a:gd name="T21" fmla="*/ 2147483647 h 154"/>
              <a:gd name="T22" fmla="*/ 2147483647 w 98"/>
              <a:gd name="T23" fmla="*/ 2147483647 h 15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8"/>
              <a:gd name="T37" fmla="*/ 0 h 154"/>
              <a:gd name="T38" fmla="*/ 98 w 98"/>
              <a:gd name="T39" fmla="*/ 154 h 15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8" h="154">
                <a:moveTo>
                  <a:pt x="95" y="46"/>
                </a:moveTo>
                <a:lnTo>
                  <a:pt x="98" y="47"/>
                </a:lnTo>
                <a:lnTo>
                  <a:pt x="94" y="77"/>
                </a:lnTo>
                <a:lnTo>
                  <a:pt x="90" y="90"/>
                </a:lnTo>
                <a:lnTo>
                  <a:pt x="79" y="134"/>
                </a:lnTo>
                <a:lnTo>
                  <a:pt x="39" y="154"/>
                </a:lnTo>
                <a:lnTo>
                  <a:pt x="23" y="112"/>
                </a:lnTo>
                <a:lnTo>
                  <a:pt x="0" y="46"/>
                </a:lnTo>
                <a:lnTo>
                  <a:pt x="9" y="2"/>
                </a:lnTo>
                <a:lnTo>
                  <a:pt x="12" y="0"/>
                </a:lnTo>
                <a:lnTo>
                  <a:pt x="87" y="43"/>
                </a:lnTo>
                <a:lnTo>
                  <a:pt x="95" y="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39" name="Freeform 71">
            <a:extLst>
              <a:ext uri="{FF2B5EF4-FFF2-40B4-BE49-F238E27FC236}">
                <a16:creationId xmlns:a16="http://schemas.microsoft.com/office/drawing/2014/main" id="{43011382-8FED-43CB-AC39-67CC6FF466A6}"/>
              </a:ext>
            </a:extLst>
          </p:cNvPr>
          <p:cNvSpPr>
            <a:spLocks/>
          </p:cNvSpPr>
          <p:nvPr/>
        </p:nvSpPr>
        <p:spPr bwMode="auto">
          <a:xfrm>
            <a:off x="6521450" y="2659063"/>
            <a:ext cx="55563" cy="104775"/>
          </a:xfrm>
          <a:custGeom>
            <a:avLst/>
            <a:gdLst>
              <a:gd name="T0" fmla="*/ 0 w 35"/>
              <a:gd name="T1" fmla="*/ 2147483647 h 66"/>
              <a:gd name="T2" fmla="*/ 2147483647 w 35"/>
              <a:gd name="T3" fmla="*/ 0 h 66"/>
              <a:gd name="T4" fmla="*/ 2147483647 w 35"/>
              <a:gd name="T5" fmla="*/ 2147483647 h 66"/>
              <a:gd name="T6" fmla="*/ 0 w 35"/>
              <a:gd name="T7" fmla="*/ 2147483647 h 66"/>
              <a:gd name="T8" fmla="*/ 0 60000 65536"/>
              <a:gd name="T9" fmla="*/ 0 60000 65536"/>
              <a:gd name="T10" fmla="*/ 0 60000 65536"/>
              <a:gd name="T11" fmla="*/ 0 60000 65536"/>
              <a:gd name="T12" fmla="*/ 0 w 35"/>
              <a:gd name="T13" fmla="*/ 0 h 66"/>
              <a:gd name="T14" fmla="*/ 35 w 35"/>
              <a:gd name="T15" fmla="*/ 66 h 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" h="66">
                <a:moveTo>
                  <a:pt x="0" y="66"/>
                </a:moveTo>
                <a:lnTo>
                  <a:pt x="23" y="0"/>
                </a:lnTo>
                <a:lnTo>
                  <a:pt x="35" y="45"/>
                </a:lnTo>
                <a:lnTo>
                  <a:pt x="0" y="66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40" name="Freeform 72">
            <a:extLst>
              <a:ext uri="{FF2B5EF4-FFF2-40B4-BE49-F238E27FC236}">
                <a16:creationId xmlns:a16="http://schemas.microsoft.com/office/drawing/2014/main" id="{3F5B3C03-857C-4F84-8911-C4F0740172E6}"/>
              </a:ext>
            </a:extLst>
          </p:cNvPr>
          <p:cNvSpPr>
            <a:spLocks/>
          </p:cNvSpPr>
          <p:nvPr/>
        </p:nvSpPr>
        <p:spPr bwMode="auto">
          <a:xfrm>
            <a:off x="6299200" y="3389313"/>
            <a:ext cx="65088" cy="58737"/>
          </a:xfrm>
          <a:custGeom>
            <a:avLst/>
            <a:gdLst>
              <a:gd name="T0" fmla="*/ 0 w 41"/>
              <a:gd name="T1" fmla="*/ 2147483647 h 37"/>
              <a:gd name="T2" fmla="*/ 2147483647 w 41"/>
              <a:gd name="T3" fmla="*/ 0 h 37"/>
              <a:gd name="T4" fmla="*/ 2147483647 w 41"/>
              <a:gd name="T5" fmla="*/ 2147483647 h 37"/>
              <a:gd name="T6" fmla="*/ 0 w 41"/>
              <a:gd name="T7" fmla="*/ 2147483647 h 37"/>
              <a:gd name="T8" fmla="*/ 0 60000 65536"/>
              <a:gd name="T9" fmla="*/ 0 60000 65536"/>
              <a:gd name="T10" fmla="*/ 0 60000 65536"/>
              <a:gd name="T11" fmla="*/ 0 60000 65536"/>
              <a:gd name="T12" fmla="*/ 0 w 41"/>
              <a:gd name="T13" fmla="*/ 0 h 37"/>
              <a:gd name="T14" fmla="*/ 41 w 41"/>
              <a:gd name="T15" fmla="*/ 37 h 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" h="37">
                <a:moveTo>
                  <a:pt x="0" y="30"/>
                </a:moveTo>
                <a:lnTo>
                  <a:pt x="10" y="0"/>
                </a:lnTo>
                <a:lnTo>
                  <a:pt x="41" y="37"/>
                </a:lnTo>
                <a:lnTo>
                  <a:pt x="0" y="30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41" name="Freeform 73">
            <a:extLst>
              <a:ext uri="{FF2B5EF4-FFF2-40B4-BE49-F238E27FC236}">
                <a16:creationId xmlns:a16="http://schemas.microsoft.com/office/drawing/2014/main" id="{488550BF-D515-48B2-8388-76E198225E14}"/>
              </a:ext>
            </a:extLst>
          </p:cNvPr>
          <p:cNvSpPr>
            <a:spLocks/>
          </p:cNvSpPr>
          <p:nvPr/>
        </p:nvSpPr>
        <p:spPr bwMode="auto">
          <a:xfrm>
            <a:off x="5903913" y="3101975"/>
            <a:ext cx="458787" cy="422275"/>
          </a:xfrm>
          <a:custGeom>
            <a:avLst/>
            <a:gdLst>
              <a:gd name="T0" fmla="*/ 2147483647 w 289"/>
              <a:gd name="T1" fmla="*/ 2147483647 h 266"/>
              <a:gd name="T2" fmla="*/ 2147483647 w 289"/>
              <a:gd name="T3" fmla="*/ 2147483647 h 266"/>
              <a:gd name="T4" fmla="*/ 2147483647 w 289"/>
              <a:gd name="T5" fmla="*/ 2147483647 h 266"/>
              <a:gd name="T6" fmla="*/ 2147483647 w 289"/>
              <a:gd name="T7" fmla="*/ 2147483647 h 266"/>
              <a:gd name="T8" fmla="*/ 2147483647 w 289"/>
              <a:gd name="T9" fmla="*/ 2147483647 h 266"/>
              <a:gd name="T10" fmla="*/ 2147483647 w 289"/>
              <a:gd name="T11" fmla="*/ 2147483647 h 266"/>
              <a:gd name="T12" fmla="*/ 2147483647 w 289"/>
              <a:gd name="T13" fmla="*/ 2147483647 h 266"/>
              <a:gd name="T14" fmla="*/ 2147483647 w 289"/>
              <a:gd name="T15" fmla="*/ 2147483647 h 266"/>
              <a:gd name="T16" fmla="*/ 2147483647 w 289"/>
              <a:gd name="T17" fmla="*/ 2147483647 h 266"/>
              <a:gd name="T18" fmla="*/ 2147483647 w 289"/>
              <a:gd name="T19" fmla="*/ 2147483647 h 266"/>
              <a:gd name="T20" fmla="*/ 2147483647 w 289"/>
              <a:gd name="T21" fmla="*/ 2147483647 h 266"/>
              <a:gd name="T22" fmla="*/ 2147483647 w 289"/>
              <a:gd name="T23" fmla="*/ 2147483647 h 266"/>
              <a:gd name="T24" fmla="*/ 2147483647 w 289"/>
              <a:gd name="T25" fmla="*/ 2147483647 h 266"/>
              <a:gd name="T26" fmla="*/ 2147483647 w 289"/>
              <a:gd name="T27" fmla="*/ 2147483647 h 266"/>
              <a:gd name="T28" fmla="*/ 0 w 289"/>
              <a:gd name="T29" fmla="*/ 2147483647 h 266"/>
              <a:gd name="T30" fmla="*/ 2147483647 w 289"/>
              <a:gd name="T31" fmla="*/ 2147483647 h 266"/>
              <a:gd name="T32" fmla="*/ 2147483647 w 289"/>
              <a:gd name="T33" fmla="*/ 2147483647 h 266"/>
              <a:gd name="T34" fmla="*/ 2147483647 w 289"/>
              <a:gd name="T35" fmla="*/ 2147483647 h 266"/>
              <a:gd name="T36" fmla="*/ 2147483647 w 289"/>
              <a:gd name="T37" fmla="*/ 2147483647 h 266"/>
              <a:gd name="T38" fmla="*/ 2147483647 w 289"/>
              <a:gd name="T39" fmla="*/ 2147483647 h 266"/>
              <a:gd name="T40" fmla="*/ 2147483647 w 289"/>
              <a:gd name="T41" fmla="*/ 2147483647 h 266"/>
              <a:gd name="T42" fmla="*/ 2147483647 w 289"/>
              <a:gd name="T43" fmla="*/ 2147483647 h 266"/>
              <a:gd name="T44" fmla="*/ 2147483647 w 289"/>
              <a:gd name="T45" fmla="*/ 2147483647 h 266"/>
              <a:gd name="T46" fmla="*/ 2147483647 w 289"/>
              <a:gd name="T47" fmla="*/ 2147483647 h 266"/>
              <a:gd name="T48" fmla="*/ 2147483647 w 289"/>
              <a:gd name="T49" fmla="*/ 2147483647 h 266"/>
              <a:gd name="T50" fmla="*/ 2147483647 w 289"/>
              <a:gd name="T51" fmla="*/ 2147483647 h 266"/>
              <a:gd name="T52" fmla="*/ 2147483647 w 289"/>
              <a:gd name="T53" fmla="*/ 0 h 266"/>
              <a:gd name="T54" fmla="*/ 2147483647 w 289"/>
              <a:gd name="T55" fmla="*/ 2147483647 h 266"/>
              <a:gd name="T56" fmla="*/ 2147483647 w 289"/>
              <a:gd name="T57" fmla="*/ 2147483647 h 26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289"/>
              <a:gd name="T88" fmla="*/ 0 h 266"/>
              <a:gd name="T89" fmla="*/ 289 w 289"/>
              <a:gd name="T90" fmla="*/ 266 h 26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289" h="266">
                <a:moveTo>
                  <a:pt x="270" y="130"/>
                </a:moveTo>
                <a:lnTo>
                  <a:pt x="260" y="163"/>
                </a:lnTo>
                <a:lnTo>
                  <a:pt x="256" y="169"/>
                </a:lnTo>
                <a:lnTo>
                  <a:pt x="223" y="116"/>
                </a:lnTo>
                <a:lnTo>
                  <a:pt x="215" y="109"/>
                </a:lnTo>
                <a:lnTo>
                  <a:pt x="215" y="110"/>
                </a:lnTo>
                <a:lnTo>
                  <a:pt x="202" y="156"/>
                </a:lnTo>
                <a:lnTo>
                  <a:pt x="163" y="178"/>
                </a:lnTo>
                <a:lnTo>
                  <a:pt x="158" y="182"/>
                </a:lnTo>
                <a:lnTo>
                  <a:pt x="159" y="184"/>
                </a:lnTo>
                <a:lnTo>
                  <a:pt x="241" y="218"/>
                </a:lnTo>
                <a:lnTo>
                  <a:pt x="223" y="266"/>
                </a:lnTo>
                <a:lnTo>
                  <a:pt x="148" y="233"/>
                </a:lnTo>
                <a:lnTo>
                  <a:pt x="89" y="231"/>
                </a:lnTo>
                <a:lnTo>
                  <a:pt x="0" y="144"/>
                </a:lnTo>
                <a:lnTo>
                  <a:pt x="2" y="134"/>
                </a:lnTo>
                <a:lnTo>
                  <a:pt x="7" y="129"/>
                </a:lnTo>
                <a:lnTo>
                  <a:pt x="26" y="146"/>
                </a:lnTo>
                <a:lnTo>
                  <a:pt x="75" y="193"/>
                </a:lnTo>
                <a:lnTo>
                  <a:pt x="112" y="193"/>
                </a:lnTo>
                <a:lnTo>
                  <a:pt x="115" y="156"/>
                </a:lnTo>
                <a:lnTo>
                  <a:pt x="117" y="152"/>
                </a:lnTo>
                <a:lnTo>
                  <a:pt x="173" y="146"/>
                </a:lnTo>
                <a:lnTo>
                  <a:pt x="181" y="145"/>
                </a:lnTo>
                <a:lnTo>
                  <a:pt x="203" y="80"/>
                </a:lnTo>
                <a:lnTo>
                  <a:pt x="113" y="40"/>
                </a:lnTo>
                <a:lnTo>
                  <a:pt x="158" y="0"/>
                </a:lnTo>
                <a:lnTo>
                  <a:pt x="289" y="77"/>
                </a:lnTo>
                <a:lnTo>
                  <a:pt x="270" y="130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42" name="Freeform 74">
            <a:extLst>
              <a:ext uri="{FF2B5EF4-FFF2-40B4-BE49-F238E27FC236}">
                <a16:creationId xmlns:a16="http://schemas.microsoft.com/office/drawing/2014/main" id="{12877E11-393B-44F1-AB1D-707A26EBFEE5}"/>
              </a:ext>
            </a:extLst>
          </p:cNvPr>
          <p:cNvSpPr>
            <a:spLocks/>
          </p:cNvSpPr>
          <p:nvPr/>
        </p:nvSpPr>
        <p:spPr bwMode="auto">
          <a:xfrm>
            <a:off x="5489575" y="1362075"/>
            <a:ext cx="1797050" cy="3252788"/>
          </a:xfrm>
          <a:custGeom>
            <a:avLst/>
            <a:gdLst>
              <a:gd name="T0" fmla="*/ 2147483647 w 1132"/>
              <a:gd name="T1" fmla="*/ 2147483647 h 2049"/>
              <a:gd name="T2" fmla="*/ 2147483647 w 1132"/>
              <a:gd name="T3" fmla="*/ 2147483647 h 2049"/>
              <a:gd name="T4" fmla="*/ 2147483647 w 1132"/>
              <a:gd name="T5" fmla="*/ 2147483647 h 2049"/>
              <a:gd name="T6" fmla="*/ 2147483647 w 1132"/>
              <a:gd name="T7" fmla="*/ 2147483647 h 2049"/>
              <a:gd name="T8" fmla="*/ 2147483647 w 1132"/>
              <a:gd name="T9" fmla="*/ 2147483647 h 2049"/>
              <a:gd name="T10" fmla="*/ 2147483647 w 1132"/>
              <a:gd name="T11" fmla="*/ 2147483647 h 2049"/>
              <a:gd name="T12" fmla="*/ 2147483647 w 1132"/>
              <a:gd name="T13" fmla="*/ 2147483647 h 2049"/>
              <a:gd name="T14" fmla="*/ 2147483647 w 1132"/>
              <a:gd name="T15" fmla="*/ 0 h 2049"/>
              <a:gd name="T16" fmla="*/ 2147483647 w 1132"/>
              <a:gd name="T17" fmla="*/ 2147483647 h 2049"/>
              <a:gd name="T18" fmla="*/ 2147483647 w 1132"/>
              <a:gd name="T19" fmla="*/ 2147483647 h 2049"/>
              <a:gd name="T20" fmla="*/ 2147483647 w 1132"/>
              <a:gd name="T21" fmla="*/ 2147483647 h 2049"/>
              <a:gd name="T22" fmla="*/ 2147483647 w 1132"/>
              <a:gd name="T23" fmla="*/ 2147483647 h 2049"/>
              <a:gd name="T24" fmla="*/ 2147483647 w 1132"/>
              <a:gd name="T25" fmla="*/ 2147483647 h 2049"/>
              <a:gd name="T26" fmla="*/ 2147483647 w 1132"/>
              <a:gd name="T27" fmla="*/ 2147483647 h 2049"/>
              <a:gd name="T28" fmla="*/ 2147483647 w 1132"/>
              <a:gd name="T29" fmla="*/ 2147483647 h 2049"/>
              <a:gd name="T30" fmla="*/ 2147483647 w 1132"/>
              <a:gd name="T31" fmla="*/ 2147483647 h 2049"/>
              <a:gd name="T32" fmla="*/ 2147483647 w 1132"/>
              <a:gd name="T33" fmla="*/ 2147483647 h 2049"/>
              <a:gd name="T34" fmla="*/ 2147483647 w 1132"/>
              <a:gd name="T35" fmla="*/ 2147483647 h 2049"/>
              <a:gd name="T36" fmla="*/ 2147483647 w 1132"/>
              <a:gd name="T37" fmla="*/ 2147483647 h 2049"/>
              <a:gd name="T38" fmla="*/ 2147483647 w 1132"/>
              <a:gd name="T39" fmla="*/ 2147483647 h 2049"/>
              <a:gd name="T40" fmla="*/ 2147483647 w 1132"/>
              <a:gd name="T41" fmla="*/ 2147483647 h 2049"/>
              <a:gd name="T42" fmla="*/ 2147483647 w 1132"/>
              <a:gd name="T43" fmla="*/ 2147483647 h 2049"/>
              <a:gd name="T44" fmla="*/ 2147483647 w 1132"/>
              <a:gd name="T45" fmla="*/ 2147483647 h 2049"/>
              <a:gd name="T46" fmla="*/ 2147483647 w 1132"/>
              <a:gd name="T47" fmla="*/ 2147483647 h 2049"/>
              <a:gd name="T48" fmla="*/ 2147483647 w 1132"/>
              <a:gd name="T49" fmla="*/ 2147483647 h 2049"/>
              <a:gd name="T50" fmla="*/ 2147483647 w 1132"/>
              <a:gd name="T51" fmla="*/ 2147483647 h 2049"/>
              <a:gd name="T52" fmla="*/ 2147483647 w 1132"/>
              <a:gd name="T53" fmla="*/ 2147483647 h 2049"/>
              <a:gd name="T54" fmla="*/ 2147483647 w 1132"/>
              <a:gd name="T55" fmla="*/ 2147483647 h 2049"/>
              <a:gd name="T56" fmla="*/ 2147483647 w 1132"/>
              <a:gd name="T57" fmla="*/ 2147483647 h 2049"/>
              <a:gd name="T58" fmla="*/ 2147483647 w 1132"/>
              <a:gd name="T59" fmla="*/ 2147483647 h 2049"/>
              <a:gd name="T60" fmla="*/ 2147483647 w 1132"/>
              <a:gd name="T61" fmla="*/ 2147483647 h 2049"/>
              <a:gd name="T62" fmla="*/ 2147483647 w 1132"/>
              <a:gd name="T63" fmla="*/ 2147483647 h 2049"/>
              <a:gd name="T64" fmla="*/ 2147483647 w 1132"/>
              <a:gd name="T65" fmla="*/ 2147483647 h 2049"/>
              <a:gd name="T66" fmla="*/ 2147483647 w 1132"/>
              <a:gd name="T67" fmla="*/ 2147483647 h 2049"/>
              <a:gd name="T68" fmla="*/ 2147483647 w 1132"/>
              <a:gd name="T69" fmla="*/ 2147483647 h 2049"/>
              <a:gd name="T70" fmla="*/ 2147483647 w 1132"/>
              <a:gd name="T71" fmla="*/ 2147483647 h 2049"/>
              <a:gd name="T72" fmla="*/ 2147483647 w 1132"/>
              <a:gd name="T73" fmla="*/ 2147483647 h 2049"/>
              <a:gd name="T74" fmla="*/ 2147483647 w 1132"/>
              <a:gd name="T75" fmla="*/ 2147483647 h 2049"/>
              <a:gd name="T76" fmla="*/ 2147483647 w 1132"/>
              <a:gd name="T77" fmla="*/ 2147483647 h 2049"/>
              <a:gd name="T78" fmla="*/ 2147483647 w 1132"/>
              <a:gd name="T79" fmla="*/ 2147483647 h 2049"/>
              <a:gd name="T80" fmla="*/ 2147483647 w 1132"/>
              <a:gd name="T81" fmla="*/ 2147483647 h 2049"/>
              <a:gd name="T82" fmla="*/ 2147483647 w 1132"/>
              <a:gd name="T83" fmla="*/ 2147483647 h 2049"/>
              <a:gd name="T84" fmla="*/ 2147483647 w 1132"/>
              <a:gd name="T85" fmla="*/ 2147483647 h 2049"/>
              <a:gd name="T86" fmla="*/ 2147483647 w 1132"/>
              <a:gd name="T87" fmla="*/ 2147483647 h 2049"/>
              <a:gd name="T88" fmla="*/ 2147483647 w 1132"/>
              <a:gd name="T89" fmla="*/ 2147483647 h 2049"/>
              <a:gd name="T90" fmla="*/ 2147483647 w 1132"/>
              <a:gd name="T91" fmla="*/ 2147483647 h 2049"/>
              <a:gd name="T92" fmla="*/ 2147483647 w 1132"/>
              <a:gd name="T93" fmla="*/ 2147483647 h 2049"/>
              <a:gd name="T94" fmla="*/ 2147483647 w 1132"/>
              <a:gd name="T95" fmla="*/ 2147483647 h 2049"/>
              <a:gd name="T96" fmla="*/ 2147483647 w 1132"/>
              <a:gd name="T97" fmla="*/ 2147483647 h 2049"/>
              <a:gd name="T98" fmla="*/ 2147483647 w 1132"/>
              <a:gd name="T99" fmla="*/ 2147483647 h 2049"/>
              <a:gd name="T100" fmla="*/ 2147483647 w 1132"/>
              <a:gd name="T101" fmla="*/ 2147483647 h 2049"/>
              <a:gd name="T102" fmla="*/ 2147483647 w 1132"/>
              <a:gd name="T103" fmla="*/ 2147483647 h 2049"/>
              <a:gd name="T104" fmla="*/ 2147483647 w 1132"/>
              <a:gd name="T105" fmla="*/ 2147483647 h 2049"/>
              <a:gd name="T106" fmla="*/ 2147483647 w 1132"/>
              <a:gd name="T107" fmla="*/ 2147483647 h 2049"/>
              <a:gd name="T108" fmla="*/ 2147483647 w 1132"/>
              <a:gd name="T109" fmla="*/ 2147483647 h 2049"/>
              <a:gd name="T110" fmla="*/ 2147483647 w 1132"/>
              <a:gd name="T111" fmla="*/ 2147483647 h 204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32"/>
              <a:gd name="T169" fmla="*/ 0 h 2049"/>
              <a:gd name="T170" fmla="*/ 1132 w 1132"/>
              <a:gd name="T171" fmla="*/ 2049 h 204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32" h="2049">
                <a:moveTo>
                  <a:pt x="1016" y="501"/>
                </a:moveTo>
                <a:lnTo>
                  <a:pt x="1020" y="669"/>
                </a:lnTo>
                <a:lnTo>
                  <a:pt x="1022" y="670"/>
                </a:lnTo>
                <a:lnTo>
                  <a:pt x="1029" y="665"/>
                </a:lnTo>
                <a:lnTo>
                  <a:pt x="1050" y="567"/>
                </a:lnTo>
                <a:lnTo>
                  <a:pt x="1064" y="567"/>
                </a:lnTo>
                <a:lnTo>
                  <a:pt x="1067" y="570"/>
                </a:lnTo>
                <a:lnTo>
                  <a:pt x="1063" y="578"/>
                </a:lnTo>
                <a:lnTo>
                  <a:pt x="1057" y="737"/>
                </a:lnTo>
                <a:lnTo>
                  <a:pt x="1057" y="773"/>
                </a:lnTo>
                <a:lnTo>
                  <a:pt x="1071" y="783"/>
                </a:lnTo>
                <a:lnTo>
                  <a:pt x="1075" y="743"/>
                </a:lnTo>
                <a:lnTo>
                  <a:pt x="1121" y="718"/>
                </a:lnTo>
                <a:lnTo>
                  <a:pt x="1102" y="587"/>
                </a:lnTo>
                <a:lnTo>
                  <a:pt x="1132" y="567"/>
                </a:lnTo>
                <a:lnTo>
                  <a:pt x="1120" y="559"/>
                </a:lnTo>
                <a:lnTo>
                  <a:pt x="1082" y="532"/>
                </a:lnTo>
                <a:lnTo>
                  <a:pt x="1074" y="405"/>
                </a:lnTo>
                <a:lnTo>
                  <a:pt x="1113" y="372"/>
                </a:lnTo>
                <a:lnTo>
                  <a:pt x="1073" y="192"/>
                </a:lnTo>
                <a:lnTo>
                  <a:pt x="1012" y="116"/>
                </a:lnTo>
                <a:lnTo>
                  <a:pt x="975" y="74"/>
                </a:lnTo>
                <a:lnTo>
                  <a:pt x="798" y="12"/>
                </a:lnTo>
                <a:lnTo>
                  <a:pt x="770" y="0"/>
                </a:lnTo>
                <a:lnTo>
                  <a:pt x="656" y="28"/>
                </a:lnTo>
                <a:lnTo>
                  <a:pt x="650" y="30"/>
                </a:lnTo>
                <a:lnTo>
                  <a:pt x="476" y="222"/>
                </a:lnTo>
                <a:lnTo>
                  <a:pt x="475" y="255"/>
                </a:lnTo>
                <a:lnTo>
                  <a:pt x="448" y="489"/>
                </a:lnTo>
                <a:lnTo>
                  <a:pt x="487" y="527"/>
                </a:lnTo>
                <a:lnTo>
                  <a:pt x="521" y="676"/>
                </a:lnTo>
                <a:lnTo>
                  <a:pt x="322" y="712"/>
                </a:lnTo>
                <a:lnTo>
                  <a:pt x="317" y="723"/>
                </a:lnTo>
                <a:lnTo>
                  <a:pt x="225" y="866"/>
                </a:lnTo>
                <a:lnTo>
                  <a:pt x="241" y="886"/>
                </a:lnTo>
                <a:lnTo>
                  <a:pt x="232" y="914"/>
                </a:lnTo>
                <a:lnTo>
                  <a:pt x="188" y="929"/>
                </a:lnTo>
                <a:lnTo>
                  <a:pt x="108" y="1052"/>
                </a:lnTo>
                <a:lnTo>
                  <a:pt x="104" y="1069"/>
                </a:lnTo>
                <a:lnTo>
                  <a:pt x="68" y="1325"/>
                </a:lnTo>
                <a:lnTo>
                  <a:pt x="91" y="1333"/>
                </a:lnTo>
                <a:lnTo>
                  <a:pt x="99" y="1340"/>
                </a:lnTo>
                <a:lnTo>
                  <a:pt x="97" y="1361"/>
                </a:lnTo>
                <a:lnTo>
                  <a:pt x="59" y="1381"/>
                </a:lnTo>
                <a:lnTo>
                  <a:pt x="14" y="1679"/>
                </a:lnTo>
                <a:lnTo>
                  <a:pt x="21" y="1684"/>
                </a:lnTo>
                <a:lnTo>
                  <a:pt x="36" y="1695"/>
                </a:lnTo>
                <a:lnTo>
                  <a:pt x="5" y="1717"/>
                </a:lnTo>
                <a:lnTo>
                  <a:pt x="0" y="1751"/>
                </a:lnTo>
                <a:lnTo>
                  <a:pt x="30" y="1748"/>
                </a:lnTo>
                <a:lnTo>
                  <a:pt x="13" y="1774"/>
                </a:lnTo>
                <a:lnTo>
                  <a:pt x="10" y="1780"/>
                </a:lnTo>
                <a:lnTo>
                  <a:pt x="39" y="1771"/>
                </a:lnTo>
                <a:lnTo>
                  <a:pt x="54" y="1785"/>
                </a:lnTo>
                <a:lnTo>
                  <a:pt x="31" y="1862"/>
                </a:lnTo>
                <a:lnTo>
                  <a:pt x="26" y="1877"/>
                </a:lnTo>
                <a:lnTo>
                  <a:pt x="25" y="1889"/>
                </a:lnTo>
                <a:lnTo>
                  <a:pt x="47" y="1907"/>
                </a:lnTo>
                <a:lnTo>
                  <a:pt x="45" y="1936"/>
                </a:lnTo>
                <a:lnTo>
                  <a:pt x="87" y="1964"/>
                </a:lnTo>
                <a:lnTo>
                  <a:pt x="98" y="1942"/>
                </a:lnTo>
                <a:lnTo>
                  <a:pt x="139" y="1971"/>
                </a:lnTo>
                <a:lnTo>
                  <a:pt x="170" y="1948"/>
                </a:lnTo>
                <a:lnTo>
                  <a:pt x="176" y="1949"/>
                </a:lnTo>
                <a:lnTo>
                  <a:pt x="184" y="2001"/>
                </a:lnTo>
                <a:lnTo>
                  <a:pt x="248" y="2047"/>
                </a:lnTo>
                <a:lnTo>
                  <a:pt x="255" y="2049"/>
                </a:lnTo>
                <a:lnTo>
                  <a:pt x="269" y="2005"/>
                </a:lnTo>
                <a:lnTo>
                  <a:pt x="224" y="1968"/>
                </a:lnTo>
                <a:lnTo>
                  <a:pt x="220" y="1959"/>
                </a:lnTo>
                <a:lnTo>
                  <a:pt x="195" y="1884"/>
                </a:lnTo>
                <a:lnTo>
                  <a:pt x="199" y="1879"/>
                </a:lnTo>
                <a:lnTo>
                  <a:pt x="200" y="1881"/>
                </a:lnTo>
                <a:lnTo>
                  <a:pt x="200" y="1884"/>
                </a:lnTo>
                <a:lnTo>
                  <a:pt x="345" y="1778"/>
                </a:lnTo>
                <a:lnTo>
                  <a:pt x="361" y="1733"/>
                </a:lnTo>
                <a:lnTo>
                  <a:pt x="235" y="1763"/>
                </a:lnTo>
                <a:lnTo>
                  <a:pt x="117" y="1860"/>
                </a:lnTo>
                <a:lnTo>
                  <a:pt x="107" y="1864"/>
                </a:lnTo>
                <a:lnTo>
                  <a:pt x="84" y="1843"/>
                </a:lnTo>
                <a:lnTo>
                  <a:pt x="157" y="1783"/>
                </a:lnTo>
                <a:lnTo>
                  <a:pt x="219" y="1730"/>
                </a:lnTo>
                <a:lnTo>
                  <a:pt x="291" y="1712"/>
                </a:lnTo>
                <a:lnTo>
                  <a:pt x="246" y="1696"/>
                </a:lnTo>
                <a:lnTo>
                  <a:pt x="155" y="1741"/>
                </a:lnTo>
                <a:lnTo>
                  <a:pt x="146" y="1748"/>
                </a:lnTo>
                <a:lnTo>
                  <a:pt x="131" y="1741"/>
                </a:lnTo>
                <a:lnTo>
                  <a:pt x="239" y="1629"/>
                </a:lnTo>
                <a:lnTo>
                  <a:pt x="346" y="1630"/>
                </a:lnTo>
                <a:lnTo>
                  <a:pt x="360" y="1661"/>
                </a:lnTo>
                <a:lnTo>
                  <a:pt x="372" y="1694"/>
                </a:lnTo>
                <a:lnTo>
                  <a:pt x="403" y="1606"/>
                </a:lnTo>
                <a:lnTo>
                  <a:pt x="407" y="1587"/>
                </a:lnTo>
                <a:lnTo>
                  <a:pt x="410" y="1560"/>
                </a:lnTo>
                <a:lnTo>
                  <a:pt x="349" y="1613"/>
                </a:lnTo>
                <a:lnTo>
                  <a:pt x="211" y="1596"/>
                </a:lnTo>
                <a:lnTo>
                  <a:pt x="72" y="1731"/>
                </a:lnTo>
                <a:lnTo>
                  <a:pt x="66" y="1732"/>
                </a:lnTo>
                <a:lnTo>
                  <a:pt x="70" y="1590"/>
                </a:lnTo>
                <a:lnTo>
                  <a:pt x="77" y="1430"/>
                </a:lnTo>
                <a:lnTo>
                  <a:pt x="75" y="1422"/>
                </a:lnTo>
                <a:lnTo>
                  <a:pt x="94" y="1413"/>
                </a:lnTo>
                <a:lnTo>
                  <a:pt x="159" y="1384"/>
                </a:lnTo>
                <a:lnTo>
                  <a:pt x="162" y="1358"/>
                </a:lnTo>
                <a:lnTo>
                  <a:pt x="107" y="1314"/>
                </a:lnTo>
                <a:lnTo>
                  <a:pt x="159" y="1053"/>
                </a:lnTo>
                <a:lnTo>
                  <a:pt x="195" y="1000"/>
                </a:lnTo>
                <a:lnTo>
                  <a:pt x="239" y="993"/>
                </a:lnTo>
                <a:lnTo>
                  <a:pt x="225" y="964"/>
                </a:lnTo>
                <a:lnTo>
                  <a:pt x="221" y="962"/>
                </a:lnTo>
                <a:lnTo>
                  <a:pt x="272" y="887"/>
                </a:lnTo>
                <a:lnTo>
                  <a:pt x="285" y="887"/>
                </a:lnTo>
                <a:lnTo>
                  <a:pt x="329" y="885"/>
                </a:lnTo>
                <a:lnTo>
                  <a:pt x="297" y="853"/>
                </a:lnTo>
                <a:lnTo>
                  <a:pt x="307" y="841"/>
                </a:lnTo>
                <a:lnTo>
                  <a:pt x="364" y="756"/>
                </a:lnTo>
                <a:lnTo>
                  <a:pt x="369" y="759"/>
                </a:lnTo>
                <a:lnTo>
                  <a:pt x="463" y="788"/>
                </a:lnTo>
                <a:lnTo>
                  <a:pt x="505" y="894"/>
                </a:lnTo>
                <a:lnTo>
                  <a:pt x="467" y="895"/>
                </a:lnTo>
                <a:lnTo>
                  <a:pt x="467" y="918"/>
                </a:lnTo>
                <a:lnTo>
                  <a:pt x="476" y="924"/>
                </a:lnTo>
                <a:lnTo>
                  <a:pt x="519" y="933"/>
                </a:lnTo>
                <a:lnTo>
                  <a:pt x="545" y="995"/>
                </a:lnTo>
                <a:lnTo>
                  <a:pt x="574" y="928"/>
                </a:lnTo>
                <a:lnTo>
                  <a:pt x="558" y="893"/>
                </a:lnTo>
                <a:lnTo>
                  <a:pt x="497" y="779"/>
                </a:lnTo>
                <a:lnTo>
                  <a:pt x="499" y="773"/>
                </a:lnTo>
                <a:lnTo>
                  <a:pt x="543" y="756"/>
                </a:lnTo>
                <a:lnTo>
                  <a:pt x="554" y="771"/>
                </a:lnTo>
                <a:lnTo>
                  <a:pt x="632" y="914"/>
                </a:lnTo>
                <a:lnTo>
                  <a:pt x="637" y="906"/>
                </a:lnTo>
                <a:lnTo>
                  <a:pt x="644" y="885"/>
                </a:lnTo>
                <a:lnTo>
                  <a:pt x="627" y="852"/>
                </a:lnTo>
                <a:lnTo>
                  <a:pt x="550" y="669"/>
                </a:lnTo>
                <a:lnTo>
                  <a:pt x="548" y="660"/>
                </a:lnTo>
                <a:lnTo>
                  <a:pt x="580" y="669"/>
                </a:lnTo>
                <a:lnTo>
                  <a:pt x="602" y="676"/>
                </a:lnTo>
                <a:lnTo>
                  <a:pt x="651" y="783"/>
                </a:lnTo>
                <a:lnTo>
                  <a:pt x="721" y="846"/>
                </a:lnTo>
                <a:lnTo>
                  <a:pt x="725" y="836"/>
                </a:lnTo>
                <a:lnTo>
                  <a:pt x="661" y="784"/>
                </a:lnTo>
                <a:lnTo>
                  <a:pt x="588" y="595"/>
                </a:lnTo>
                <a:lnTo>
                  <a:pt x="518" y="546"/>
                </a:lnTo>
                <a:lnTo>
                  <a:pt x="514" y="522"/>
                </a:lnTo>
                <a:lnTo>
                  <a:pt x="588" y="537"/>
                </a:lnTo>
                <a:lnTo>
                  <a:pt x="595" y="540"/>
                </a:lnTo>
                <a:lnTo>
                  <a:pt x="645" y="529"/>
                </a:lnTo>
                <a:lnTo>
                  <a:pt x="709" y="512"/>
                </a:lnTo>
                <a:lnTo>
                  <a:pt x="711" y="543"/>
                </a:lnTo>
                <a:lnTo>
                  <a:pt x="744" y="553"/>
                </a:lnTo>
                <a:lnTo>
                  <a:pt x="751" y="546"/>
                </a:lnTo>
                <a:lnTo>
                  <a:pt x="752" y="543"/>
                </a:lnTo>
                <a:lnTo>
                  <a:pt x="729" y="531"/>
                </a:lnTo>
                <a:lnTo>
                  <a:pt x="728" y="498"/>
                </a:lnTo>
                <a:lnTo>
                  <a:pt x="729" y="481"/>
                </a:lnTo>
                <a:lnTo>
                  <a:pt x="758" y="445"/>
                </a:lnTo>
                <a:lnTo>
                  <a:pt x="779" y="420"/>
                </a:lnTo>
                <a:lnTo>
                  <a:pt x="845" y="416"/>
                </a:lnTo>
                <a:lnTo>
                  <a:pt x="871" y="436"/>
                </a:lnTo>
                <a:lnTo>
                  <a:pt x="926" y="476"/>
                </a:lnTo>
                <a:lnTo>
                  <a:pt x="947" y="486"/>
                </a:lnTo>
                <a:lnTo>
                  <a:pt x="949" y="470"/>
                </a:lnTo>
                <a:lnTo>
                  <a:pt x="1049" y="416"/>
                </a:lnTo>
                <a:lnTo>
                  <a:pt x="1052" y="417"/>
                </a:lnTo>
                <a:lnTo>
                  <a:pt x="1052" y="429"/>
                </a:lnTo>
                <a:lnTo>
                  <a:pt x="1013" y="460"/>
                </a:lnTo>
                <a:lnTo>
                  <a:pt x="1016" y="501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43" name="Freeform 75">
            <a:extLst>
              <a:ext uri="{FF2B5EF4-FFF2-40B4-BE49-F238E27FC236}">
                <a16:creationId xmlns:a16="http://schemas.microsoft.com/office/drawing/2014/main" id="{0D6F39EC-E1EE-461D-A55C-116081A89960}"/>
              </a:ext>
            </a:extLst>
          </p:cNvPr>
          <p:cNvSpPr>
            <a:spLocks/>
          </p:cNvSpPr>
          <p:nvPr/>
        </p:nvSpPr>
        <p:spPr bwMode="auto">
          <a:xfrm>
            <a:off x="7013575" y="2376488"/>
            <a:ext cx="44450" cy="68262"/>
          </a:xfrm>
          <a:custGeom>
            <a:avLst/>
            <a:gdLst>
              <a:gd name="T0" fmla="*/ 2147483647 w 28"/>
              <a:gd name="T1" fmla="*/ 2147483647 h 43"/>
              <a:gd name="T2" fmla="*/ 0 w 28"/>
              <a:gd name="T3" fmla="*/ 2147483647 h 43"/>
              <a:gd name="T4" fmla="*/ 2147483647 w 28"/>
              <a:gd name="T5" fmla="*/ 2147483647 h 43"/>
              <a:gd name="T6" fmla="*/ 2147483647 w 28"/>
              <a:gd name="T7" fmla="*/ 0 h 43"/>
              <a:gd name="T8" fmla="*/ 2147483647 w 28"/>
              <a:gd name="T9" fmla="*/ 2147483647 h 43"/>
              <a:gd name="T10" fmla="*/ 2147483647 w 28"/>
              <a:gd name="T11" fmla="*/ 2147483647 h 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"/>
              <a:gd name="T19" fmla="*/ 0 h 43"/>
              <a:gd name="T20" fmla="*/ 28 w 28"/>
              <a:gd name="T21" fmla="*/ 43 h 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" h="43">
                <a:moveTo>
                  <a:pt x="2" y="43"/>
                </a:moveTo>
                <a:lnTo>
                  <a:pt x="0" y="22"/>
                </a:lnTo>
                <a:lnTo>
                  <a:pt x="8" y="17"/>
                </a:lnTo>
                <a:lnTo>
                  <a:pt x="28" y="0"/>
                </a:lnTo>
                <a:lnTo>
                  <a:pt x="27" y="23"/>
                </a:lnTo>
                <a:lnTo>
                  <a:pt x="2" y="43"/>
                </a:lnTo>
                <a:close/>
              </a:path>
            </a:pathLst>
          </a:custGeom>
          <a:solidFill>
            <a:srgbClr val="E5E5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44" name="Freeform 76">
            <a:extLst>
              <a:ext uri="{FF2B5EF4-FFF2-40B4-BE49-F238E27FC236}">
                <a16:creationId xmlns:a16="http://schemas.microsoft.com/office/drawing/2014/main" id="{50C02A05-4FB4-4CA3-B4CB-7323B6E3F2CA}"/>
              </a:ext>
            </a:extLst>
          </p:cNvPr>
          <p:cNvSpPr>
            <a:spLocks/>
          </p:cNvSpPr>
          <p:nvPr/>
        </p:nvSpPr>
        <p:spPr bwMode="auto">
          <a:xfrm>
            <a:off x="6629400" y="2238375"/>
            <a:ext cx="403225" cy="515938"/>
          </a:xfrm>
          <a:custGeom>
            <a:avLst/>
            <a:gdLst>
              <a:gd name="T0" fmla="*/ 2147483647 w 254"/>
              <a:gd name="T1" fmla="*/ 2147483647 h 325"/>
              <a:gd name="T2" fmla="*/ 2147483647 w 254"/>
              <a:gd name="T3" fmla="*/ 2147483647 h 325"/>
              <a:gd name="T4" fmla="*/ 2147483647 w 254"/>
              <a:gd name="T5" fmla="*/ 2147483647 h 325"/>
              <a:gd name="T6" fmla="*/ 2147483647 w 254"/>
              <a:gd name="T7" fmla="*/ 2147483647 h 325"/>
              <a:gd name="T8" fmla="*/ 2147483647 w 254"/>
              <a:gd name="T9" fmla="*/ 2147483647 h 325"/>
              <a:gd name="T10" fmla="*/ 2147483647 w 254"/>
              <a:gd name="T11" fmla="*/ 2147483647 h 325"/>
              <a:gd name="T12" fmla="*/ 2147483647 w 254"/>
              <a:gd name="T13" fmla="*/ 2147483647 h 325"/>
              <a:gd name="T14" fmla="*/ 2147483647 w 254"/>
              <a:gd name="T15" fmla="*/ 2147483647 h 325"/>
              <a:gd name="T16" fmla="*/ 2147483647 w 254"/>
              <a:gd name="T17" fmla="*/ 2147483647 h 325"/>
              <a:gd name="T18" fmla="*/ 2147483647 w 254"/>
              <a:gd name="T19" fmla="*/ 2147483647 h 325"/>
              <a:gd name="T20" fmla="*/ 2147483647 w 254"/>
              <a:gd name="T21" fmla="*/ 2147483647 h 325"/>
              <a:gd name="T22" fmla="*/ 2147483647 w 254"/>
              <a:gd name="T23" fmla="*/ 2147483647 h 325"/>
              <a:gd name="T24" fmla="*/ 2147483647 w 254"/>
              <a:gd name="T25" fmla="*/ 2147483647 h 325"/>
              <a:gd name="T26" fmla="*/ 2147483647 w 254"/>
              <a:gd name="T27" fmla="*/ 2147483647 h 325"/>
              <a:gd name="T28" fmla="*/ 2147483647 w 254"/>
              <a:gd name="T29" fmla="*/ 2147483647 h 325"/>
              <a:gd name="T30" fmla="*/ 2147483647 w 254"/>
              <a:gd name="T31" fmla="*/ 2147483647 h 325"/>
              <a:gd name="T32" fmla="*/ 2147483647 w 254"/>
              <a:gd name="T33" fmla="*/ 2147483647 h 325"/>
              <a:gd name="T34" fmla="*/ 2147483647 w 254"/>
              <a:gd name="T35" fmla="*/ 2147483647 h 325"/>
              <a:gd name="T36" fmla="*/ 2147483647 w 254"/>
              <a:gd name="T37" fmla="*/ 2147483647 h 325"/>
              <a:gd name="T38" fmla="*/ 2147483647 w 254"/>
              <a:gd name="T39" fmla="*/ 2147483647 h 325"/>
              <a:gd name="T40" fmla="*/ 2147483647 w 254"/>
              <a:gd name="T41" fmla="*/ 2147483647 h 325"/>
              <a:gd name="T42" fmla="*/ 2147483647 w 254"/>
              <a:gd name="T43" fmla="*/ 2147483647 h 325"/>
              <a:gd name="T44" fmla="*/ 2147483647 w 254"/>
              <a:gd name="T45" fmla="*/ 2147483647 h 325"/>
              <a:gd name="T46" fmla="*/ 2147483647 w 254"/>
              <a:gd name="T47" fmla="*/ 2147483647 h 325"/>
              <a:gd name="T48" fmla="*/ 2147483647 w 254"/>
              <a:gd name="T49" fmla="*/ 2147483647 h 325"/>
              <a:gd name="T50" fmla="*/ 2147483647 w 254"/>
              <a:gd name="T51" fmla="*/ 2147483647 h 325"/>
              <a:gd name="T52" fmla="*/ 2147483647 w 254"/>
              <a:gd name="T53" fmla="*/ 2147483647 h 325"/>
              <a:gd name="T54" fmla="*/ 2147483647 w 254"/>
              <a:gd name="T55" fmla="*/ 2147483647 h 325"/>
              <a:gd name="T56" fmla="*/ 2147483647 w 254"/>
              <a:gd name="T57" fmla="*/ 2147483647 h 325"/>
              <a:gd name="T58" fmla="*/ 2147483647 w 254"/>
              <a:gd name="T59" fmla="*/ 2147483647 h 325"/>
              <a:gd name="T60" fmla="*/ 2147483647 w 254"/>
              <a:gd name="T61" fmla="*/ 2147483647 h 325"/>
              <a:gd name="T62" fmla="*/ 2147483647 w 254"/>
              <a:gd name="T63" fmla="*/ 2147483647 h 325"/>
              <a:gd name="T64" fmla="*/ 2147483647 w 254"/>
              <a:gd name="T65" fmla="*/ 2147483647 h 325"/>
              <a:gd name="T66" fmla="*/ 2147483647 w 254"/>
              <a:gd name="T67" fmla="*/ 2147483647 h 325"/>
              <a:gd name="T68" fmla="*/ 2147483647 w 254"/>
              <a:gd name="T69" fmla="*/ 2147483647 h 325"/>
              <a:gd name="T70" fmla="*/ 2147483647 w 254"/>
              <a:gd name="T71" fmla="*/ 2147483647 h 325"/>
              <a:gd name="T72" fmla="*/ 2147483647 w 254"/>
              <a:gd name="T73" fmla="*/ 2147483647 h 325"/>
              <a:gd name="T74" fmla="*/ 2147483647 w 254"/>
              <a:gd name="T75" fmla="*/ 2147483647 h 325"/>
              <a:gd name="T76" fmla="*/ 2147483647 w 254"/>
              <a:gd name="T77" fmla="*/ 2147483647 h 325"/>
              <a:gd name="T78" fmla="*/ 2147483647 w 254"/>
              <a:gd name="T79" fmla="*/ 2147483647 h 325"/>
              <a:gd name="T80" fmla="*/ 0 w 254"/>
              <a:gd name="T81" fmla="*/ 2147483647 h 32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254"/>
              <a:gd name="T124" fmla="*/ 0 h 325"/>
              <a:gd name="T125" fmla="*/ 254 w 254"/>
              <a:gd name="T126" fmla="*/ 325 h 32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254" h="325">
                <a:moveTo>
                  <a:pt x="0" y="118"/>
                </a:moveTo>
                <a:lnTo>
                  <a:pt x="13" y="123"/>
                </a:lnTo>
                <a:lnTo>
                  <a:pt x="46" y="194"/>
                </a:lnTo>
                <a:lnTo>
                  <a:pt x="53" y="158"/>
                </a:lnTo>
                <a:lnTo>
                  <a:pt x="69" y="166"/>
                </a:lnTo>
                <a:lnTo>
                  <a:pt x="68" y="211"/>
                </a:lnTo>
                <a:lnTo>
                  <a:pt x="79" y="216"/>
                </a:lnTo>
                <a:lnTo>
                  <a:pt x="111" y="222"/>
                </a:lnTo>
                <a:lnTo>
                  <a:pt x="161" y="211"/>
                </a:lnTo>
                <a:lnTo>
                  <a:pt x="166" y="222"/>
                </a:lnTo>
                <a:lnTo>
                  <a:pt x="166" y="230"/>
                </a:lnTo>
                <a:lnTo>
                  <a:pt x="106" y="251"/>
                </a:lnTo>
                <a:lnTo>
                  <a:pt x="95" y="254"/>
                </a:lnTo>
                <a:lnTo>
                  <a:pt x="95" y="262"/>
                </a:lnTo>
                <a:lnTo>
                  <a:pt x="98" y="263"/>
                </a:lnTo>
                <a:lnTo>
                  <a:pt x="175" y="253"/>
                </a:lnTo>
                <a:lnTo>
                  <a:pt x="177" y="253"/>
                </a:lnTo>
                <a:lnTo>
                  <a:pt x="183" y="278"/>
                </a:lnTo>
                <a:lnTo>
                  <a:pt x="166" y="286"/>
                </a:lnTo>
                <a:lnTo>
                  <a:pt x="108" y="301"/>
                </a:lnTo>
                <a:lnTo>
                  <a:pt x="102" y="309"/>
                </a:lnTo>
                <a:lnTo>
                  <a:pt x="108" y="323"/>
                </a:lnTo>
                <a:lnTo>
                  <a:pt x="112" y="325"/>
                </a:lnTo>
                <a:lnTo>
                  <a:pt x="170" y="315"/>
                </a:lnTo>
                <a:lnTo>
                  <a:pt x="202" y="280"/>
                </a:lnTo>
                <a:lnTo>
                  <a:pt x="200" y="193"/>
                </a:lnTo>
                <a:lnTo>
                  <a:pt x="197" y="182"/>
                </a:lnTo>
                <a:lnTo>
                  <a:pt x="177" y="159"/>
                </a:lnTo>
                <a:lnTo>
                  <a:pt x="176" y="158"/>
                </a:lnTo>
                <a:lnTo>
                  <a:pt x="173" y="158"/>
                </a:lnTo>
                <a:lnTo>
                  <a:pt x="159" y="178"/>
                </a:lnTo>
                <a:lnTo>
                  <a:pt x="114" y="190"/>
                </a:lnTo>
                <a:lnTo>
                  <a:pt x="90" y="171"/>
                </a:lnTo>
                <a:lnTo>
                  <a:pt x="83" y="167"/>
                </a:lnTo>
                <a:lnTo>
                  <a:pt x="80" y="164"/>
                </a:lnTo>
                <a:lnTo>
                  <a:pt x="84" y="140"/>
                </a:lnTo>
                <a:lnTo>
                  <a:pt x="89" y="141"/>
                </a:lnTo>
                <a:lnTo>
                  <a:pt x="106" y="159"/>
                </a:lnTo>
                <a:lnTo>
                  <a:pt x="134" y="151"/>
                </a:lnTo>
                <a:lnTo>
                  <a:pt x="155" y="113"/>
                </a:lnTo>
                <a:lnTo>
                  <a:pt x="161" y="113"/>
                </a:lnTo>
                <a:lnTo>
                  <a:pt x="199" y="133"/>
                </a:lnTo>
                <a:lnTo>
                  <a:pt x="205" y="133"/>
                </a:lnTo>
                <a:lnTo>
                  <a:pt x="206" y="118"/>
                </a:lnTo>
                <a:lnTo>
                  <a:pt x="206" y="86"/>
                </a:lnTo>
                <a:lnTo>
                  <a:pt x="250" y="57"/>
                </a:lnTo>
                <a:lnTo>
                  <a:pt x="254" y="54"/>
                </a:lnTo>
                <a:lnTo>
                  <a:pt x="239" y="35"/>
                </a:lnTo>
                <a:lnTo>
                  <a:pt x="206" y="53"/>
                </a:lnTo>
                <a:lnTo>
                  <a:pt x="192" y="63"/>
                </a:lnTo>
                <a:lnTo>
                  <a:pt x="185" y="63"/>
                </a:lnTo>
                <a:lnTo>
                  <a:pt x="146" y="37"/>
                </a:lnTo>
                <a:lnTo>
                  <a:pt x="145" y="37"/>
                </a:lnTo>
                <a:lnTo>
                  <a:pt x="143" y="35"/>
                </a:lnTo>
                <a:lnTo>
                  <a:pt x="153" y="7"/>
                </a:lnTo>
                <a:lnTo>
                  <a:pt x="155" y="4"/>
                </a:lnTo>
                <a:lnTo>
                  <a:pt x="155" y="0"/>
                </a:lnTo>
                <a:lnTo>
                  <a:pt x="124" y="8"/>
                </a:lnTo>
                <a:lnTo>
                  <a:pt x="123" y="11"/>
                </a:lnTo>
                <a:lnTo>
                  <a:pt x="149" y="86"/>
                </a:lnTo>
                <a:lnTo>
                  <a:pt x="135" y="95"/>
                </a:lnTo>
                <a:lnTo>
                  <a:pt x="132" y="95"/>
                </a:lnTo>
                <a:lnTo>
                  <a:pt x="120" y="77"/>
                </a:lnTo>
                <a:lnTo>
                  <a:pt x="118" y="75"/>
                </a:lnTo>
                <a:lnTo>
                  <a:pt x="103" y="77"/>
                </a:lnTo>
                <a:lnTo>
                  <a:pt x="95" y="104"/>
                </a:lnTo>
                <a:lnTo>
                  <a:pt x="95" y="106"/>
                </a:lnTo>
                <a:lnTo>
                  <a:pt x="91" y="106"/>
                </a:lnTo>
                <a:lnTo>
                  <a:pt x="70" y="77"/>
                </a:lnTo>
                <a:lnTo>
                  <a:pt x="70" y="52"/>
                </a:lnTo>
                <a:lnTo>
                  <a:pt x="76" y="36"/>
                </a:lnTo>
                <a:lnTo>
                  <a:pt x="80" y="27"/>
                </a:lnTo>
                <a:lnTo>
                  <a:pt x="80" y="23"/>
                </a:lnTo>
                <a:lnTo>
                  <a:pt x="57" y="15"/>
                </a:lnTo>
                <a:lnTo>
                  <a:pt x="45" y="27"/>
                </a:lnTo>
                <a:lnTo>
                  <a:pt x="46" y="30"/>
                </a:lnTo>
                <a:lnTo>
                  <a:pt x="67" y="37"/>
                </a:lnTo>
                <a:lnTo>
                  <a:pt x="65" y="50"/>
                </a:lnTo>
                <a:lnTo>
                  <a:pt x="61" y="76"/>
                </a:lnTo>
                <a:lnTo>
                  <a:pt x="38" y="87"/>
                </a:lnTo>
                <a:lnTo>
                  <a:pt x="7" y="103"/>
                </a:lnTo>
                <a:lnTo>
                  <a:pt x="0" y="118"/>
                </a:lnTo>
                <a:close/>
              </a:path>
            </a:pathLst>
          </a:custGeom>
          <a:solidFill>
            <a:srgbClr val="E5E5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45" name="Freeform 77">
            <a:extLst>
              <a:ext uri="{FF2B5EF4-FFF2-40B4-BE49-F238E27FC236}">
                <a16:creationId xmlns:a16="http://schemas.microsoft.com/office/drawing/2014/main" id="{75690841-095A-44DF-BCA3-420AE599BCD9}"/>
              </a:ext>
            </a:extLst>
          </p:cNvPr>
          <p:cNvSpPr>
            <a:spLocks/>
          </p:cNvSpPr>
          <p:nvPr/>
        </p:nvSpPr>
        <p:spPr bwMode="auto">
          <a:xfrm>
            <a:off x="6530975" y="2436813"/>
            <a:ext cx="61913" cy="65087"/>
          </a:xfrm>
          <a:custGeom>
            <a:avLst/>
            <a:gdLst>
              <a:gd name="T0" fmla="*/ 2147483647 w 39"/>
              <a:gd name="T1" fmla="*/ 2147483647 h 41"/>
              <a:gd name="T2" fmla="*/ 2147483647 w 39"/>
              <a:gd name="T3" fmla="*/ 2147483647 h 41"/>
              <a:gd name="T4" fmla="*/ 0 w 39"/>
              <a:gd name="T5" fmla="*/ 0 h 41"/>
              <a:gd name="T6" fmla="*/ 2147483647 w 39"/>
              <a:gd name="T7" fmla="*/ 2147483647 h 41"/>
              <a:gd name="T8" fmla="*/ 2147483647 w 39"/>
              <a:gd name="T9" fmla="*/ 2147483647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"/>
              <a:gd name="T16" fmla="*/ 0 h 41"/>
              <a:gd name="T17" fmla="*/ 39 w 39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" h="41">
                <a:moveTo>
                  <a:pt x="39" y="41"/>
                </a:moveTo>
                <a:lnTo>
                  <a:pt x="4" y="23"/>
                </a:lnTo>
                <a:lnTo>
                  <a:pt x="0" y="0"/>
                </a:lnTo>
                <a:lnTo>
                  <a:pt x="37" y="21"/>
                </a:lnTo>
                <a:lnTo>
                  <a:pt x="39" y="41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46" name="Freeform 78">
            <a:extLst>
              <a:ext uri="{FF2B5EF4-FFF2-40B4-BE49-F238E27FC236}">
                <a16:creationId xmlns:a16="http://schemas.microsoft.com/office/drawing/2014/main" id="{C3A0C58C-1107-448F-9E70-C8ED3C386A7B}"/>
              </a:ext>
            </a:extLst>
          </p:cNvPr>
          <p:cNvSpPr>
            <a:spLocks/>
          </p:cNvSpPr>
          <p:nvPr/>
        </p:nvSpPr>
        <p:spPr bwMode="auto">
          <a:xfrm>
            <a:off x="6900863" y="2092325"/>
            <a:ext cx="203200" cy="231775"/>
          </a:xfrm>
          <a:custGeom>
            <a:avLst/>
            <a:gdLst>
              <a:gd name="T0" fmla="*/ 2147483647 w 128"/>
              <a:gd name="T1" fmla="*/ 2147483647 h 146"/>
              <a:gd name="T2" fmla="*/ 2147483647 w 128"/>
              <a:gd name="T3" fmla="*/ 2147483647 h 146"/>
              <a:gd name="T4" fmla="*/ 2147483647 w 128"/>
              <a:gd name="T5" fmla="*/ 2147483647 h 146"/>
              <a:gd name="T6" fmla="*/ 2147483647 w 128"/>
              <a:gd name="T7" fmla="*/ 2147483647 h 146"/>
              <a:gd name="T8" fmla="*/ 2147483647 w 128"/>
              <a:gd name="T9" fmla="*/ 2147483647 h 146"/>
              <a:gd name="T10" fmla="*/ 2147483647 w 128"/>
              <a:gd name="T11" fmla="*/ 2147483647 h 146"/>
              <a:gd name="T12" fmla="*/ 2147483647 w 128"/>
              <a:gd name="T13" fmla="*/ 2147483647 h 146"/>
              <a:gd name="T14" fmla="*/ 2147483647 w 128"/>
              <a:gd name="T15" fmla="*/ 2147483647 h 146"/>
              <a:gd name="T16" fmla="*/ 2147483647 w 128"/>
              <a:gd name="T17" fmla="*/ 2147483647 h 146"/>
              <a:gd name="T18" fmla="*/ 2147483647 w 128"/>
              <a:gd name="T19" fmla="*/ 2147483647 h 146"/>
              <a:gd name="T20" fmla="*/ 2147483647 w 128"/>
              <a:gd name="T21" fmla="*/ 2147483647 h 146"/>
              <a:gd name="T22" fmla="*/ 0 w 128"/>
              <a:gd name="T23" fmla="*/ 2147483647 h 146"/>
              <a:gd name="T24" fmla="*/ 2147483647 w 128"/>
              <a:gd name="T25" fmla="*/ 2147483647 h 146"/>
              <a:gd name="T26" fmla="*/ 2147483647 w 128"/>
              <a:gd name="T27" fmla="*/ 2147483647 h 146"/>
              <a:gd name="T28" fmla="*/ 2147483647 w 128"/>
              <a:gd name="T29" fmla="*/ 2147483647 h 146"/>
              <a:gd name="T30" fmla="*/ 2147483647 w 128"/>
              <a:gd name="T31" fmla="*/ 2147483647 h 146"/>
              <a:gd name="T32" fmla="*/ 2147483647 w 128"/>
              <a:gd name="T33" fmla="*/ 2147483647 h 146"/>
              <a:gd name="T34" fmla="*/ 2147483647 w 128"/>
              <a:gd name="T35" fmla="*/ 2147483647 h 146"/>
              <a:gd name="T36" fmla="*/ 2147483647 w 128"/>
              <a:gd name="T37" fmla="*/ 0 h 146"/>
              <a:gd name="T38" fmla="*/ 2147483647 w 128"/>
              <a:gd name="T39" fmla="*/ 2147483647 h 146"/>
              <a:gd name="T40" fmla="*/ 2147483647 w 128"/>
              <a:gd name="T41" fmla="*/ 2147483647 h 146"/>
              <a:gd name="T42" fmla="*/ 2147483647 w 128"/>
              <a:gd name="T43" fmla="*/ 2147483647 h 146"/>
              <a:gd name="T44" fmla="*/ 2147483647 w 128"/>
              <a:gd name="T45" fmla="*/ 2147483647 h 146"/>
              <a:gd name="T46" fmla="*/ 2147483647 w 128"/>
              <a:gd name="T47" fmla="*/ 2147483647 h 146"/>
              <a:gd name="T48" fmla="*/ 2147483647 w 128"/>
              <a:gd name="T49" fmla="*/ 2147483647 h 146"/>
              <a:gd name="T50" fmla="*/ 2147483647 w 128"/>
              <a:gd name="T51" fmla="*/ 2147483647 h 146"/>
              <a:gd name="T52" fmla="*/ 2147483647 w 128"/>
              <a:gd name="T53" fmla="*/ 2147483647 h 14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28"/>
              <a:gd name="T82" fmla="*/ 0 h 146"/>
              <a:gd name="T83" fmla="*/ 128 w 128"/>
              <a:gd name="T84" fmla="*/ 146 h 14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28" h="146">
                <a:moveTo>
                  <a:pt x="68" y="126"/>
                </a:moveTo>
                <a:lnTo>
                  <a:pt x="78" y="122"/>
                </a:lnTo>
                <a:lnTo>
                  <a:pt x="83" y="114"/>
                </a:lnTo>
                <a:lnTo>
                  <a:pt x="81" y="95"/>
                </a:lnTo>
                <a:lnTo>
                  <a:pt x="78" y="85"/>
                </a:lnTo>
                <a:lnTo>
                  <a:pt x="76" y="85"/>
                </a:lnTo>
                <a:lnTo>
                  <a:pt x="64" y="95"/>
                </a:lnTo>
                <a:lnTo>
                  <a:pt x="55" y="100"/>
                </a:lnTo>
                <a:lnTo>
                  <a:pt x="46" y="104"/>
                </a:lnTo>
                <a:lnTo>
                  <a:pt x="39" y="100"/>
                </a:lnTo>
                <a:lnTo>
                  <a:pt x="18" y="114"/>
                </a:lnTo>
                <a:lnTo>
                  <a:pt x="0" y="107"/>
                </a:lnTo>
                <a:lnTo>
                  <a:pt x="2" y="99"/>
                </a:lnTo>
                <a:lnTo>
                  <a:pt x="22" y="104"/>
                </a:lnTo>
                <a:lnTo>
                  <a:pt x="28" y="100"/>
                </a:lnTo>
                <a:lnTo>
                  <a:pt x="87" y="54"/>
                </a:lnTo>
                <a:lnTo>
                  <a:pt x="83" y="35"/>
                </a:lnTo>
                <a:lnTo>
                  <a:pt x="102" y="20"/>
                </a:lnTo>
                <a:lnTo>
                  <a:pt x="125" y="0"/>
                </a:lnTo>
                <a:lnTo>
                  <a:pt x="128" y="41"/>
                </a:lnTo>
                <a:lnTo>
                  <a:pt x="111" y="45"/>
                </a:lnTo>
                <a:lnTo>
                  <a:pt x="110" y="55"/>
                </a:lnTo>
                <a:lnTo>
                  <a:pt x="104" y="101"/>
                </a:lnTo>
                <a:lnTo>
                  <a:pt x="102" y="130"/>
                </a:lnTo>
                <a:lnTo>
                  <a:pt x="99" y="133"/>
                </a:lnTo>
                <a:lnTo>
                  <a:pt x="83" y="146"/>
                </a:lnTo>
                <a:lnTo>
                  <a:pt x="68" y="126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47" name="Freeform 79">
            <a:extLst>
              <a:ext uri="{FF2B5EF4-FFF2-40B4-BE49-F238E27FC236}">
                <a16:creationId xmlns:a16="http://schemas.microsoft.com/office/drawing/2014/main" id="{674EBAEB-FCE6-48C9-829B-115474DF03BE}"/>
              </a:ext>
            </a:extLst>
          </p:cNvPr>
          <p:cNvSpPr>
            <a:spLocks/>
          </p:cNvSpPr>
          <p:nvPr/>
        </p:nvSpPr>
        <p:spPr bwMode="auto">
          <a:xfrm>
            <a:off x="6480175" y="2271713"/>
            <a:ext cx="185738" cy="153987"/>
          </a:xfrm>
          <a:custGeom>
            <a:avLst/>
            <a:gdLst>
              <a:gd name="T0" fmla="*/ 2147483647 w 117"/>
              <a:gd name="T1" fmla="*/ 2147483647 h 97"/>
              <a:gd name="T2" fmla="*/ 2147483647 w 117"/>
              <a:gd name="T3" fmla="*/ 2147483647 h 97"/>
              <a:gd name="T4" fmla="*/ 2147483647 w 117"/>
              <a:gd name="T5" fmla="*/ 2147483647 h 97"/>
              <a:gd name="T6" fmla="*/ 2147483647 w 117"/>
              <a:gd name="T7" fmla="*/ 2147483647 h 97"/>
              <a:gd name="T8" fmla="*/ 0 w 117"/>
              <a:gd name="T9" fmla="*/ 0 h 97"/>
              <a:gd name="T10" fmla="*/ 2147483647 w 117"/>
              <a:gd name="T11" fmla="*/ 2147483647 h 97"/>
              <a:gd name="T12" fmla="*/ 2147483647 w 117"/>
              <a:gd name="T13" fmla="*/ 2147483647 h 97"/>
              <a:gd name="T14" fmla="*/ 2147483647 w 117"/>
              <a:gd name="T15" fmla="*/ 2147483647 h 97"/>
              <a:gd name="T16" fmla="*/ 2147483647 w 117"/>
              <a:gd name="T17" fmla="*/ 2147483647 h 97"/>
              <a:gd name="T18" fmla="*/ 2147483647 w 117"/>
              <a:gd name="T19" fmla="*/ 2147483647 h 97"/>
              <a:gd name="T20" fmla="*/ 2147483647 w 117"/>
              <a:gd name="T21" fmla="*/ 2147483647 h 97"/>
              <a:gd name="T22" fmla="*/ 2147483647 w 117"/>
              <a:gd name="T23" fmla="*/ 2147483647 h 97"/>
              <a:gd name="T24" fmla="*/ 2147483647 w 117"/>
              <a:gd name="T25" fmla="*/ 2147483647 h 97"/>
              <a:gd name="T26" fmla="*/ 2147483647 w 117"/>
              <a:gd name="T27" fmla="*/ 2147483647 h 97"/>
              <a:gd name="T28" fmla="*/ 2147483647 w 117"/>
              <a:gd name="T29" fmla="*/ 2147483647 h 97"/>
              <a:gd name="T30" fmla="*/ 2147483647 w 117"/>
              <a:gd name="T31" fmla="*/ 2147483647 h 97"/>
              <a:gd name="T32" fmla="*/ 2147483647 w 117"/>
              <a:gd name="T33" fmla="*/ 2147483647 h 97"/>
              <a:gd name="T34" fmla="*/ 2147483647 w 117"/>
              <a:gd name="T35" fmla="*/ 2147483647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17"/>
              <a:gd name="T55" fmla="*/ 0 h 97"/>
              <a:gd name="T56" fmla="*/ 117 w 117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17" h="97">
                <a:moveTo>
                  <a:pt x="94" y="97"/>
                </a:moveTo>
                <a:lnTo>
                  <a:pt x="90" y="96"/>
                </a:lnTo>
                <a:lnTo>
                  <a:pt x="18" y="61"/>
                </a:lnTo>
                <a:lnTo>
                  <a:pt x="1" y="9"/>
                </a:lnTo>
                <a:lnTo>
                  <a:pt x="0" y="0"/>
                </a:lnTo>
                <a:lnTo>
                  <a:pt x="46" y="33"/>
                </a:lnTo>
                <a:lnTo>
                  <a:pt x="53" y="21"/>
                </a:lnTo>
                <a:lnTo>
                  <a:pt x="67" y="26"/>
                </a:lnTo>
                <a:lnTo>
                  <a:pt x="86" y="29"/>
                </a:lnTo>
                <a:lnTo>
                  <a:pt x="97" y="33"/>
                </a:lnTo>
                <a:lnTo>
                  <a:pt x="114" y="13"/>
                </a:lnTo>
                <a:lnTo>
                  <a:pt x="117" y="15"/>
                </a:lnTo>
                <a:lnTo>
                  <a:pt x="101" y="47"/>
                </a:lnTo>
                <a:lnTo>
                  <a:pt x="48" y="49"/>
                </a:lnTo>
                <a:lnTo>
                  <a:pt x="53" y="65"/>
                </a:lnTo>
                <a:lnTo>
                  <a:pt x="55" y="67"/>
                </a:lnTo>
                <a:lnTo>
                  <a:pt x="101" y="82"/>
                </a:lnTo>
                <a:lnTo>
                  <a:pt x="94" y="97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48" name="Freeform 80">
            <a:extLst>
              <a:ext uri="{FF2B5EF4-FFF2-40B4-BE49-F238E27FC236}">
                <a16:creationId xmlns:a16="http://schemas.microsoft.com/office/drawing/2014/main" id="{A8E2AA05-219E-41F6-B977-0BB612739DBC}"/>
              </a:ext>
            </a:extLst>
          </p:cNvPr>
          <p:cNvSpPr>
            <a:spLocks/>
          </p:cNvSpPr>
          <p:nvPr/>
        </p:nvSpPr>
        <p:spPr bwMode="auto">
          <a:xfrm>
            <a:off x="5849938" y="2589213"/>
            <a:ext cx="2987675" cy="3605212"/>
          </a:xfrm>
          <a:custGeom>
            <a:avLst/>
            <a:gdLst>
              <a:gd name="T0" fmla="*/ 2147483647 w 1882"/>
              <a:gd name="T1" fmla="*/ 2147483647 h 2271"/>
              <a:gd name="T2" fmla="*/ 2147483647 w 1882"/>
              <a:gd name="T3" fmla="*/ 2147483647 h 2271"/>
              <a:gd name="T4" fmla="*/ 2147483647 w 1882"/>
              <a:gd name="T5" fmla="*/ 2147483647 h 2271"/>
              <a:gd name="T6" fmla="*/ 2147483647 w 1882"/>
              <a:gd name="T7" fmla="*/ 2147483647 h 2271"/>
              <a:gd name="T8" fmla="*/ 2147483647 w 1882"/>
              <a:gd name="T9" fmla="*/ 2147483647 h 2271"/>
              <a:gd name="T10" fmla="*/ 2147483647 w 1882"/>
              <a:gd name="T11" fmla="*/ 2147483647 h 2271"/>
              <a:gd name="T12" fmla="*/ 2147483647 w 1882"/>
              <a:gd name="T13" fmla="*/ 2147483647 h 2271"/>
              <a:gd name="T14" fmla="*/ 2147483647 w 1882"/>
              <a:gd name="T15" fmla="*/ 2147483647 h 2271"/>
              <a:gd name="T16" fmla="*/ 2147483647 w 1882"/>
              <a:gd name="T17" fmla="*/ 2147483647 h 2271"/>
              <a:gd name="T18" fmla="*/ 2147483647 w 1882"/>
              <a:gd name="T19" fmla="*/ 2147483647 h 2271"/>
              <a:gd name="T20" fmla="*/ 2147483647 w 1882"/>
              <a:gd name="T21" fmla="*/ 2147483647 h 2271"/>
              <a:gd name="T22" fmla="*/ 2147483647 w 1882"/>
              <a:gd name="T23" fmla="*/ 2147483647 h 2271"/>
              <a:gd name="T24" fmla="*/ 2147483647 w 1882"/>
              <a:gd name="T25" fmla="*/ 2147483647 h 2271"/>
              <a:gd name="T26" fmla="*/ 2147483647 w 1882"/>
              <a:gd name="T27" fmla="*/ 2147483647 h 2271"/>
              <a:gd name="T28" fmla="*/ 2147483647 w 1882"/>
              <a:gd name="T29" fmla="*/ 2147483647 h 2271"/>
              <a:gd name="T30" fmla="*/ 2147483647 w 1882"/>
              <a:gd name="T31" fmla="*/ 2147483647 h 2271"/>
              <a:gd name="T32" fmla="*/ 2147483647 w 1882"/>
              <a:gd name="T33" fmla="*/ 2147483647 h 2271"/>
              <a:gd name="T34" fmla="*/ 2147483647 w 1882"/>
              <a:gd name="T35" fmla="*/ 2147483647 h 2271"/>
              <a:gd name="T36" fmla="*/ 2147483647 w 1882"/>
              <a:gd name="T37" fmla="*/ 2147483647 h 2271"/>
              <a:gd name="T38" fmla="*/ 2147483647 w 1882"/>
              <a:gd name="T39" fmla="*/ 2147483647 h 2271"/>
              <a:gd name="T40" fmla="*/ 2147483647 w 1882"/>
              <a:gd name="T41" fmla="*/ 2147483647 h 2271"/>
              <a:gd name="T42" fmla="*/ 2147483647 w 1882"/>
              <a:gd name="T43" fmla="*/ 2147483647 h 2271"/>
              <a:gd name="T44" fmla="*/ 2147483647 w 1882"/>
              <a:gd name="T45" fmla="*/ 2147483647 h 2271"/>
              <a:gd name="T46" fmla="*/ 2147483647 w 1882"/>
              <a:gd name="T47" fmla="*/ 2147483647 h 2271"/>
              <a:gd name="T48" fmla="*/ 2147483647 w 1882"/>
              <a:gd name="T49" fmla="*/ 2147483647 h 2271"/>
              <a:gd name="T50" fmla="*/ 2147483647 w 1882"/>
              <a:gd name="T51" fmla="*/ 2147483647 h 2271"/>
              <a:gd name="T52" fmla="*/ 2147483647 w 1882"/>
              <a:gd name="T53" fmla="*/ 2147483647 h 2271"/>
              <a:gd name="T54" fmla="*/ 2147483647 w 1882"/>
              <a:gd name="T55" fmla="*/ 2147483647 h 2271"/>
              <a:gd name="T56" fmla="*/ 2147483647 w 1882"/>
              <a:gd name="T57" fmla="*/ 2147483647 h 2271"/>
              <a:gd name="T58" fmla="*/ 2147483647 w 1882"/>
              <a:gd name="T59" fmla="*/ 2147483647 h 2271"/>
              <a:gd name="T60" fmla="*/ 2147483647 w 1882"/>
              <a:gd name="T61" fmla="*/ 2147483647 h 2271"/>
              <a:gd name="T62" fmla="*/ 2147483647 w 1882"/>
              <a:gd name="T63" fmla="*/ 2147483647 h 2271"/>
              <a:gd name="T64" fmla="*/ 2147483647 w 1882"/>
              <a:gd name="T65" fmla="*/ 2147483647 h 2271"/>
              <a:gd name="T66" fmla="*/ 2147483647 w 1882"/>
              <a:gd name="T67" fmla="*/ 2147483647 h 2271"/>
              <a:gd name="T68" fmla="*/ 2147483647 w 1882"/>
              <a:gd name="T69" fmla="*/ 2147483647 h 2271"/>
              <a:gd name="T70" fmla="*/ 2147483647 w 1882"/>
              <a:gd name="T71" fmla="*/ 2147483647 h 2271"/>
              <a:gd name="T72" fmla="*/ 2147483647 w 1882"/>
              <a:gd name="T73" fmla="*/ 2147483647 h 2271"/>
              <a:gd name="T74" fmla="*/ 2147483647 w 1882"/>
              <a:gd name="T75" fmla="*/ 2147483647 h 2271"/>
              <a:gd name="T76" fmla="*/ 2147483647 w 1882"/>
              <a:gd name="T77" fmla="*/ 2147483647 h 2271"/>
              <a:gd name="T78" fmla="*/ 2147483647 w 1882"/>
              <a:gd name="T79" fmla="*/ 2147483647 h 2271"/>
              <a:gd name="T80" fmla="*/ 2147483647 w 1882"/>
              <a:gd name="T81" fmla="*/ 2147483647 h 2271"/>
              <a:gd name="T82" fmla="*/ 2147483647 w 1882"/>
              <a:gd name="T83" fmla="*/ 2147483647 h 2271"/>
              <a:gd name="T84" fmla="*/ 0 w 1882"/>
              <a:gd name="T85" fmla="*/ 2147483647 h 2271"/>
              <a:gd name="T86" fmla="*/ 2147483647 w 1882"/>
              <a:gd name="T87" fmla="*/ 2147483647 h 2271"/>
              <a:gd name="T88" fmla="*/ 2147483647 w 1882"/>
              <a:gd name="T89" fmla="*/ 2147483647 h 2271"/>
              <a:gd name="T90" fmla="*/ 2147483647 w 1882"/>
              <a:gd name="T91" fmla="*/ 2147483647 h 2271"/>
              <a:gd name="T92" fmla="*/ 2147483647 w 1882"/>
              <a:gd name="T93" fmla="*/ 2147483647 h 2271"/>
              <a:gd name="T94" fmla="*/ 2147483647 w 1882"/>
              <a:gd name="T95" fmla="*/ 2147483647 h 2271"/>
              <a:gd name="T96" fmla="*/ 2147483647 w 1882"/>
              <a:gd name="T97" fmla="*/ 2147483647 h 2271"/>
              <a:gd name="T98" fmla="*/ 2147483647 w 1882"/>
              <a:gd name="T99" fmla="*/ 2147483647 h 2271"/>
              <a:gd name="T100" fmla="*/ 2147483647 w 1882"/>
              <a:gd name="T101" fmla="*/ 2147483647 h 2271"/>
              <a:gd name="T102" fmla="*/ 2147483647 w 1882"/>
              <a:gd name="T103" fmla="*/ 2147483647 h 2271"/>
              <a:gd name="T104" fmla="*/ 2147483647 w 1882"/>
              <a:gd name="T105" fmla="*/ 2147483647 h 2271"/>
              <a:gd name="T106" fmla="*/ 2147483647 w 1882"/>
              <a:gd name="T107" fmla="*/ 2147483647 h 2271"/>
              <a:gd name="T108" fmla="*/ 2147483647 w 1882"/>
              <a:gd name="T109" fmla="*/ 2147483647 h 2271"/>
              <a:gd name="T110" fmla="*/ 2147483647 w 1882"/>
              <a:gd name="T111" fmla="*/ 2147483647 h 2271"/>
              <a:gd name="T112" fmla="*/ 2147483647 w 1882"/>
              <a:gd name="T113" fmla="*/ 2147483647 h 227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w 1882"/>
              <a:gd name="T172" fmla="*/ 0 h 2271"/>
              <a:gd name="T173" fmla="*/ 1882 w 1882"/>
              <a:gd name="T174" fmla="*/ 2271 h 2271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T171" t="T172" r="T173" b="T174"/>
            <a:pathLst>
              <a:path w="1882" h="2271">
                <a:moveTo>
                  <a:pt x="336" y="373"/>
                </a:moveTo>
                <a:lnTo>
                  <a:pt x="348" y="344"/>
                </a:lnTo>
                <a:lnTo>
                  <a:pt x="384" y="340"/>
                </a:lnTo>
                <a:lnTo>
                  <a:pt x="384" y="338"/>
                </a:lnTo>
                <a:lnTo>
                  <a:pt x="368" y="286"/>
                </a:lnTo>
                <a:lnTo>
                  <a:pt x="368" y="275"/>
                </a:lnTo>
                <a:lnTo>
                  <a:pt x="411" y="160"/>
                </a:lnTo>
                <a:lnTo>
                  <a:pt x="418" y="173"/>
                </a:lnTo>
                <a:lnTo>
                  <a:pt x="425" y="180"/>
                </a:lnTo>
                <a:lnTo>
                  <a:pt x="514" y="140"/>
                </a:lnTo>
                <a:lnTo>
                  <a:pt x="511" y="115"/>
                </a:lnTo>
                <a:lnTo>
                  <a:pt x="509" y="110"/>
                </a:lnTo>
                <a:lnTo>
                  <a:pt x="508" y="86"/>
                </a:lnTo>
                <a:lnTo>
                  <a:pt x="494" y="73"/>
                </a:lnTo>
                <a:lnTo>
                  <a:pt x="498" y="63"/>
                </a:lnTo>
                <a:lnTo>
                  <a:pt x="511" y="74"/>
                </a:lnTo>
                <a:lnTo>
                  <a:pt x="587" y="139"/>
                </a:lnTo>
                <a:lnTo>
                  <a:pt x="593" y="139"/>
                </a:lnTo>
                <a:lnTo>
                  <a:pt x="640" y="137"/>
                </a:lnTo>
                <a:lnTo>
                  <a:pt x="699" y="109"/>
                </a:lnTo>
                <a:lnTo>
                  <a:pt x="718" y="74"/>
                </a:lnTo>
                <a:lnTo>
                  <a:pt x="736" y="45"/>
                </a:lnTo>
                <a:lnTo>
                  <a:pt x="754" y="44"/>
                </a:lnTo>
                <a:lnTo>
                  <a:pt x="752" y="33"/>
                </a:lnTo>
                <a:lnTo>
                  <a:pt x="752" y="19"/>
                </a:lnTo>
                <a:lnTo>
                  <a:pt x="773" y="32"/>
                </a:lnTo>
                <a:lnTo>
                  <a:pt x="805" y="16"/>
                </a:lnTo>
                <a:lnTo>
                  <a:pt x="830" y="0"/>
                </a:lnTo>
                <a:lnTo>
                  <a:pt x="844" y="10"/>
                </a:lnTo>
                <a:lnTo>
                  <a:pt x="837" y="80"/>
                </a:lnTo>
                <a:lnTo>
                  <a:pt x="807" y="90"/>
                </a:lnTo>
                <a:lnTo>
                  <a:pt x="805" y="59"/>
                </a:lnTo>
                <a:lnTo>
                  <a:pt x="737" y="62"/>
                </a:lnTo>
                <a:lnTo>
                  <a:pt x="731" y="69"/>
                </a:lnTo>
                <a:lnTo>
                  <a:pt x="720" y="115"/>
                </a:lnTo>
                <a:lnTo>
                  <a:pt x="749" y="109"/>
                </a:lnTo>
                <a:lnTo>
                  <a:pt x="717" y="133"/>
                </a:lnTo>
                <a:lnTo>
                  <a:pt x="725" y="152"/>
                </a:lnTo>
                <a:lnTo>
                  <a:pt x="794" y="121"/>
                </a:lnTo>
                <a:lnTo>
                  <a:pt x="865" y="122"/>
                </a:lnTo>
                <a:lnTo>
                  <a:pt x="886" y="27"/>
                </a:lnTo>
                <a:lnTo>
                  <a:pt x="958" y="128"/>
                </a:lnTo>
                <a:lnTo>
                  <a:pt x="934" y="148"/>
                </a:lnTo>
                <a:lnTo>
                  <a:pt x="953" y="275"/>
                </a:lnTo>
                <a:lnTo>
                  <a:pt x="920" y="270"/>
                </a:lnTo>
                <a:lnTo>
                  <a:pt x="894" y="318"/>
                </a:lnTo>
                <a:lnTo>
                  <a:pt x="909" y="312"/>
                </a:lnTo>
                <a:lnTo>
                  <a:pt x="930" y="293"/>
                </a:lnTo>
                <a:lnTo>
                  <a:pt x="959" y="311"/>
                </a:lnTo>
                <a:lnTo>
                  <a:pt x="1010" y="275"/>
                </a:lnTo>
                <a:lnTo>
                  <a:pt x="972" y="189"/>
                </a:lnTo>
                <a:lnTo>
                  <a:pt x="991" y="173"/>
                </a:lnTo>
                <a:lnTo>
                  <a:pt x="1060" y="269"/>
                </a:lnTo>
                <a:lnTo>
                  <a:pt x="1100" y="325"/>
                </a:lnTo>
                <a:lnTo>
                  <a:pt x="1060" y="373"/>
                </a:lnTo>
                <a:lnTo>
                  <a:pt x="1045" y="372"/>
                </a:lnTo>
                <a:lnTo>
                  <a:pt x="1016" y="365"/>
                </a:lnTo>
                <a:lnTo>
                  <a:pt x="974" y="321"/>
                </a:lnTo>
                <a:lnTo>
                  <a:pt x="967" y="319"/>
                </a:lnTo>
                <a:lnTo>
                  <a:pt x="908" y="339"/>
                </a:lnTo>
                <a:lnTo>
                  <a:pt x="858" y="497"/>
                </a:lnTo>
                <a:lnTo>
                  <a:pt x="854" y="507"/>
                </a:lnTo>
                <a:lnTo>
                  <a:pt x="854" y="646"/>
                </a:lnTo>
                <a:lnTo>
                  <a:pt x="877" y="649"/>
                </a:lnTo>
                <a:lnTo>
                  <a:pt x="883" y="491"/>
                </a:lnTo>
                <a:lnTo>
                  <a:pt x="948" y="371"/>
                </a:lnTo>
                <a:lnTo>
                  <a:pt x="979" y="403"/>
                </a:lnTo>
                <a:lnTo>
                  <a:pt x="990" y="516"/>
                </a:lnTo>
                <a:lnTo>
                  <a:pt x="1023" y="507"/>
                </a:lnTo>
                <a:lnTo>
                  <a:pt x="1018" y="675"/>
                </a:lnTo>
                <a:lnTo>
                  <a:pt x="1109" y="642"/>
                </a:lnTo>
                <a:lnTo>
                  <a:pt x="1106" y="636"/>
                </a:lnTo>
                <a:lnTo>
                  <a:pt x="1056" y="643"/>
                </a:lnTo>
                <a:lnTo>
                  <a:pt x="1054" y="623"/>
                </a:lnTo>
                <a:lnTo>
                  <a:pt x="1054" y="457"/>
                </a:lnTo>
                <a:lnTo>
                  <a:pt x="1044" y="457"/>
                </a:lnTo>
                <a:lnTo>
                  <a:pt x="1023" y="463"/>
                </a:lnTo>
                <a:lnTo>
                  <a:pt x="1016" y="410"/>
                </a:lnTo>
                <a:lnTo>
                  <a:pt x="1037" y="403"/>
                </a:lnTo>
                <a:lnTo>
                  <a:pt x="1108" y="494"/>
                </a:lnTo>
                <a:lnTo>
                  <a:pt x="1115" y="492"/>
                </a:lnTo>
                <a:lnTo>
                  <a:pt x="1111" y="462"/>
                </a:lnTo>
                <a:lnTo>
                  <a:pt x="1109" y="388"/>
                </a:lnTo>
                <a:lnTo>
                  <a:pt x="1129" y="366"/>
                </a:lnTo>
                <a:lnTo>
                  <a:pt x="1143" y="383"/>
                </a:lnTo>
                <a:lnTo>
                  <a:pt x="1187" y="445"/>
                </a:lnTo>
                <a:lnTo>
                  <a:pt x="1165" y="468"/>
                </a:lnTo>
                <a:lnTo>
                  <a:pt x="1165" y="479"/>
                </a:lnTo>
                <a:lnTo>
                  <a:pt x="1174" y="509"/>
                </a:lnTo>
                <a:lnTo>
                  <a:pt x="1179" y="528"/>
                </a:lnTo>
                <a:lnTo>
                  <a:pt x="1181" y="532"/>
                </a:lnTo>
                <a:lnTo>
                  <a:pt x="1208" y="498"/>
                </a:lnTo>
                <a:lnTo>
                  <a:pt x="1217" y="488"/>
                </a:lnTo>
                <a:lnTo>
                  <a:pt x="1230" y="504"/>
                </a:lnTo>
                <a:lnTo>
                  <a:pt x="870" y="1000"/>
                </a:lnTo>
                <a:lnTo>
                  <a:pt x="842" y="998"/>
                </a:lnTo>
                <a:lnTo>
                  <a:pt x="796" y="989"/>
                </a:lnTo>
                <a:lnTo>
                  <a:pt x="775" y="1036"/>
                </a:lnTo>
                <a:lnTo>
                  <a:pt x="733" y="1042"/>
                </a:lnTo>
                <a:lnTo>
                  <a:pt x="712" y="1095"/>
                </a:lnTo>
                <a:lnTo>
                  <a:pt x="678" y="1104"/>
                </a:lnTo>
                <a:lnTo>
                  <a:pt x="660" y="1163"/>
                </a:lnTo>
                <a:lnTo>
                  <a:pt x="622" y="1158"/>
                </a:lnTo>
                <a:lnTo>
                  <a:pt x="566" y="1258"/>
                </a:lnTo>
                <a:lnTo>
                  <a:pt x="569" y="1284"/>
                </a:lnTo>
                <a:lnTo>
                  <a:pt x="539" y="1303"/>
                </a:lnTo>
                <a:lnTo>
                  <a:pt x="536" y="1354"/>
                </a:lnTo>
                <a:lnTo>
                  <a:pt x="506" y="1345"/>
                </a:lnTo>
                <a:lnTo>
                  <a:pt x="453" y="1386"/>
                </a:lnTo>
                <a:lnTo>
                  <a:pt x="462" y="1431"/>
                </a:lnTo>
                <a:lnTo>
                  <a:pt x="446" y="1423"/>
                </a:lnTo>
                <a:lnTo>
                  <a:pt x="426" y="1407"/>
                </a:lnTo>
                <a:lnTo>
                  <a:pt x="389" y="1465"/>
                </a:lnTo>
                <a:lnTo>
                  <a:pt x="397" y="1517"/>
                </a:lnTo>
                <a:lnTo>
                  <a:pt x="373" y="1535"/>
                </a:lnTo>
                <a:lnTo>
                  <a:pt x="377" y="1582"/>
                </a:lnTo>
                <a:lnTo>
                  <a:pt x="428" y="1619"/>
                </a:lnTo>
                <a:lnTo>
                  <a:pt x="474" y="1654"/>
                </a:lnTo>
                <a:lnTo>
                  <a:pt x="556" y="1675"/>
                </a:lnTo>
                <a:lnTo>
                  <a:pt x="622" y="1625"/>
                </a:lnTo>
                <a:lnTo>
                  <a:pt x="601" y="1599"/>
                </a:lnTo>
                <a:lnTo>
                  <a:pt x="653" y="1604"/>
                </a:lnTo>
                <a:lnTo>
                  <a:pt x="682" y="1560"/>
                </a:lnTo>
                <a:lnTo>
                  <a:pt x="667" y="1530"/>
                </a:lnTo>
                <a:lnTo>
                  <a:pt x="684" y="1536"/>
                </a:lnTo>
                <a:lnTo>
                  <a:pt x="694" y="1536"/>
                </a:lnTo>
                <a:lnTo>
                  <a:pt x="732" y="1493"/>
                </a:lnTo>
                <a:lnTo>
                  <a:pt x="720" y="1470"/>
                </a:lnTo>
                <a:lnTo>
                  <a:pt x="743" y="1460"/>
                </a:lnTo>
                <a:lnTo>
                  <a:pt x="743" y="1411"/>
                </a:lnTo>
                <a:lnTo>
                  <a:pt x="785" y="1395"/>
                </a:lnTo>
                <a:lnTo>
                  <a:pt x="816" y="1407"/>
                </a:lnTo>
                <a:lnTo>
                  <a:pt x="926" y="1356"/>
                </a:lnTo>
                <a:lnTo>
                  <a:pt x="999" y="1240"/>
                </a:lnTo>
                <a:lnTo>
                  <a:pt x="1002" y="1239"/>
                </a:lnTo>
                <a:lnTo>
                  <a:pt x="1007" y="1226"/>
                </a:lnTo>
                <a:lnTo>
                  <a:pt x="1064" y="1206"/>
                </a:lnTo>
                <a:lnTo>
                  <a:pt x="1084" y="1239"/>
                </a:lnTo>
                <a:lnTo>
                  <a:pt x="1088" y="1240"/>
                </a:lnTo>
                <a:lnTo>
                  <a:pt x="1182" y="1176"/>
                </a:lnTo>
                <a:lnTo>
                  <a:pt x="1153" y="1234"/>
                </a:lnTo>
                <a:lnTo>
                  <a:pt x="1169" y="1279"/>
                </a:lnTo>
                <a:lnTo>
                  <a:pt x="1181" y="1273"/>
                </a:lnTo>
                <a:lnTo>
                  <a:pt x="1255" y="1214"/>
                </a:lnTo>
                <a:lnTo>
                  <a:pt x="1268" y="1205"/>
                </a:lnTo>
                <a:lnTo>
                  <a:pt x="1263" y="1220"/>
                </a:lnTo>
                <a:lnTo>
                  <a:pt x="1247" y="1258"/>
                </a:lnTo>
                <a:lnTo>
                  <a:pt x="1277" y="1289"/>
                </a:lnTo>
                <a:lnTo>
                  <a:pt x="1310" y="1248"/>
                </a:lnTo>
                <a:lnTo>
                  <a:pt x="1306" y="1296"/>
                </a:lnTo>
                <a:lnTo>
                  <a:pt x="1262" y="1348"/>
                </a:lnTo>
                <a:lnTo>
                  <a:pt x="1263" y="1366"/>
                </a:lnTo>
                <a:lnTo>
                  <a:pt x="1271" y="1432"/>
                </a:lnTo>
                <a:lnTo>
                  <a:pt x="1306" y="1486"/>
                </a:lnTo>
                <a:lnTo>
                  <a:pt x="1307" y="1488"/>
                </a:lnTo>
                <a:lnTo>
                  <a:pt x="1310" y="1488"/>
                </a:lnTo>
                <a:lnTo>
                  <a:pt x="1312" y="1483"/>
                </a:lnTo>
                <a:lnTo>
                  <a:pt x="1314" y="1421"/>
                </a:lnTo>
                <a:lnTo>
                  <a:pt x="1318" y="1365"/>
                </a:lnTo>
                <a:lnTo>
                  <a:pt x="1323" y="1337"/>
                </a:lnTo>
                <a:lnTo>
                  <a:pt x="1367" y="1298"/>
                </a:lnTo>
                <a:lnTo>
                  <a:pt x="1395" y="1305"/>
                </a:lnTo>
                <a:lnTo>
                  <a:pt x="1398" y="1304"/>
                </a:lnTo>
                <a:lnTo>
                  <a:pt x="1428" y="1240"/>
                </a:lnTo>
                <a:lnTo>
                  <a:pt x="1480" y="1245"/>
                </a:lnTo>
                <a:lnTo>
                  <a:pt x="1491" y="1246"/>
                </a:lnTo>
                <a:lnTo>
                  <a:pt x="1419" y="1293"/>
                </a:lnTo>
                <a:lnTo>
                  <a:pt x="1415" y="1303"/>
                </a:lnTo>
                <a:lnTo>
                  <a:pt x="1412" y="1335"/>
                </a:lnTo>
                <a:lnTo>
                  <a:pt x="1401" y="1345"/>
                </a:lnTo>
                <a:lnTo>
                  <a:pt x="1378" y="1362"/>
                </a:lnTo>
                <a:lnTo>
                  <a:pt x="1387" y="1435"/>
                </a:lnTo>
                <a:lnTo>
                  <a:pt x="1396" y="1478"/>
                </a:lnTo>
                <a:lnTo>
                  <a:pt x="1396" y="1464"/>
                </a:lnTo>
                <a:lnTo>
                  <a:pt x="1405" y="1383"/>
                </a:lnTo>
                <a:lnTo>
                  <a:pt x="1456" y="1341"/>
                </a:lnTo>
                <a:lnTo>
                  <a:pt x="1478" y="1351"/>
                </a:lnTo>
                <a:lnTo>
                  <a:pt x="1559" y="1293"/>
                </a:lnTo>
                <a:lnTo>
                  <a:pt x="1587" y="1274"/>
                </a:lnTo>
                <a:lnTo>
                  <a:pt x="1632" y="1423"/>
                </a:lnTo>
                <a:lnTo>
                  <a:pt x="1642" y="1427"/>
                </a:lnTo>
                <a:lnTo>
                  <a:pt x="1672" y="1429"/>
                </a:lnTo>
                <a:lnTo>
                  <a:pt x="1733" y="1627"/>
                </a:lnTo>
                <a:lnTo>
                  <a:pt x="1680" y="1680"/>
                </a:lnTo>
                <a:lnTo>
                  <a:pt x="1690" y="1709"/>
                </a:lnTo>
                <a:lnTo>
                  <a:pt x="1718" y="1711"/>
                </a:lnTo>
                <a:lnTo>
                  <a:pt x="1780" y="1720"/>
                </a:lnTo>
                <a:lnTo>
                  <a:pt x="1786" y="1729"/>
                </a:lnTo>
                <a:lnTo>
                  <a:pt x="1853" y="1904"/>
                </a:lnTo>
                <a:lnTo>
                  <a:pt x="1801" y="1970"/>
                </a:lnTo>
                <a:lnTo>
                  <a:pt x="1762" y="1976"/>
                </a:lnTo>
                <a:lnTo>
                  <a:pt x="1644" y="1915"/>
                </a:lnTo>
                <a:lnTo>
                  <a:pt x="1638" y="1948"/>
                </a:lnTo>
                <a:lnTo>
                  <a:pt x="1757" y="2039"/>
                </a:lnTo>
                <a:lnTo>
                  <a:pt x="1812" y="2044"/>
                </a:lnTo>
                <a:lnTo>
                  <a:pt x="1882" y="1990"/>
                </a:lnTo>
                <a:lnTo>
                  <a:pt x="1867" y="2124"/>
                </a:lnTo>
                <a:lnTo>
                  <a:pt x="1757" y="2153"/>
                </a:lnTo>
                <a:lnTo>
                  <a:pt x="1639" y="2203"/>
                </a:lnTo>
                <a:lnTo>
                  <a:pt x="1565" y="2095"/>
                </a:lnTo>
                <a:lnTo>
                  <a:pt x="1604" y="2111"/>
                </a:lnTo>
                <a:lnTo>
                  <a:pt x="1637" y="2096"/>
                </a:lnTo>
                <a:lnTo>
                  <a:pt x="1627" y="2090"/>
                </a:lnTo>
                <a:lnTo>
                  <a:pt x="1577" y="2015"/>
                </a:lnTo>
                <a:lnTo>
                  <a:pt x="1569" y="2011"/>
                </a:lnTo>
                <a:lnTo>
                  <a:pt x="1512" y="2011"/>
                </a:lnTo>
                <a:lnTo>
                  <a:pt x="1497" y="1967"/>
                </a:lnTo>
                <a:lnTo>
                  <a:pt x="1481" y="1915"/>
                </a:lnTo>
                <a:lnTo>
                  <a:pt x="1443" y="1906"/>
                </a:lnTo>
                <a:lnTo>
                  <a:pt x="1424" y="1873"/>
                </a:lnTo>
                <a:lnTo>
                  <a:pt x="1492" y="1887"/>
                </a:lnTo>
                <a:lnTo>
                  <a:pt x="1537" y="1975"/>
                </a:lnTo>
                <a:lnTo>
                  <a:pt x="1561" y="1976"/>
                </a:lnTo>
                <a:lnTo>
                  <a:pt x="1556" y="1962"/>
                </a:lnTo>
                <a:lnTo>
                  <a:pt x="1512" y="1853"/>
                </a:lnTo>
                <a:lnTo>
                  <a:pt x="1383" y="1800"/>
                </a:lnTo>
                <a:lnTo>
                  <a:pt x="1316" y="1724"/>
                </a:lnTo>
                <a:lnTo>
                  <a:pt x="1331" y="1637"/>
                </a:lnTo>
                <a:lnTo>
                  <a:pt x="1331" y="1635"/>
                </a:lnTo>
                <a:lnTo>
                  <a:pt x="1294" y="1598"/>
                </a:lnTo>
                <a:lnTo>
                  <a:pt x="1158" y="1645"/>
                </a:lnTo>
                <a:lnTo>
                  <a:pt x="1010" y="1564"/>
                </a:lnTo>
                <a:lnTo>
                  <a:pt x="1033" y="1546"/>
                </a:lnTo>
                <a:lnTo>
                  <a:pt x="1041" y="1546"/>
                </a:lnTo>
                <a:lnTo>
                  <a:pt x="1160" y="1591"/>
                </a:lnTo>
                <a:lnTo>
                  <a:pt x="1164" y="1590"/>
                </a:lnTo>
                <a:lnTo>
                  <a:pt x="1177" y="1562"/>
                </a:lnTo>
                <a:lnTo>
                  <a:pt x="1171" y="1557"/>
                </a:lnTo>
                <a:lnTo>
                  <a:pt x="1007" y="1495"/>
                </a:lnTo>
                <a:lnTo>
                  <a:pt x="951" y="1552"/>
                </a:lnTo>
                <a:lnTo>
                  <a:pt x="840" y="1570"/>
                </a:lnTo>
                <a:lnTo>
                  <a:pt x="872" y="1536"/>
                </a:lnTo>
                <a:lnTo>
                  <a:pt x="958" y="1458"/>
                </a:lnTo>
                <a:lnTo>
                  <a:pt x="964" y="1455"/>
                </a:lnTo>
                <a:lnTo>
                  <a:pt x="952" y="1425"/>
                </a:lnTo>
                <a:lnTo>
                  <a:pt x="822" y="1463"/>
                </a:lnTo>
                <a:lnTo>
                  <a:pt x="818" y="1466"/>
                </a:lnTo>
                <a:lnTo>
                  <a:pt x="832" y="1494"/>
                </a:lnTo>
                <a:lnTo>
                  <a:pt x="832" y="1499"/>
                </a:lnTo>
                <a:lnTo>
                  <a:pt x="701" y="1626"/>
                </a:lnTo>
                <a:lnTo>
                  <a:pt x="660" y="1626"/>
                </a:lnTo>
                <a:lnTo>
                  <a:pt x="546" y="1696"/>
                </a:lnTo>
                <a:lnTo>
                  <a:pt x="501" y="1676"/>
                </a:lnTo>
                <a:lnTo>
                  <a:pt x="294" y="1847"/>
                </a:lnTo>
                <a:lnTo>
                  <a:pt x="316" y="1852"/>
                </a:lnTo>
                <a:lnTo>
                  <a:pt x="322" y="1858"/>
                </a:lnTo>
                <a:lnTo>
                  <a:pt x="479" y="1770"/>
                </a:lnTo>
                <a:lnTo>
                  <a:pt x="514" y="1776"/>
                </a:lnTo>
                <a:lnTo>
                  <a:pt x="383" y="1910"/>
                </a:lnTo>
                <a:lnTo>
                  <a:pt x="357" y="1935"/>
                </a:lnTo>
                <a:lnTo>
                  <a:pt x="229" y="2221"/>
                </a:lnTo>
                <a:lnTo>
                  <a:pt x="247" y="2220"/>
                </a:lnTo>
                <a:lnTo>
                  <a:pt x="338" y="2065"/>
                </a:lnTo>
                <a:lnTo>
                  <a:pt x="294" y="2223"/>
                </a:lnTo>
                <a:lnTo>
                  <a:pt x="187" y="2271"/>
                </a:lnTo>
                <a:lnTo>
                  <a:pt x="80" y="2178"/>
                </a:lnTo>
                <a:lnTo>
                  <a:pt x="33" y="2163"/>
                </a:lnTo>
                <a:lnTo>
                  <a:pt x="0" y="2073"/>
                </a:lnTo>
                <a:lnTo>
                  <a:pt x="30" y="2053"/>
                </a:lnTo>
                <a:lnTo>
                  <a:pt x="98" y="2097"/>
                </a:lnTo>
                <a:lnTo>
                  <a:pt x="207" y="2084"/>
                </a:lnTo>
                <a:lnTo>
                  <a:pt x="209" y="2082"/>
                </a:lnTo>
                <a:lnTo>
                  <a:pt x="207" y="2055"/>
                </a:lnTo>
                <a:lnTo>
                  <a:pt x="207" y="2054"/>
                </a:lnTo>
                <a:lnTo>
                  <a:pt x="205" y="2054"/>
                </a:lnTo>
                <a:lnTo>
                  <a:pt x="240" y="2044"/>
                </a:lnTo>
                <a:lnTo>
                  <a:pt x="303" y="2029"/>
                </a:lnTo>
                <a:lnTo>
                  <a:pt x="300" y="1988"/>
                </a:lnTo>
                <a:lnTo>
                  <a:pt x="150" y="2032"/>
                </a:lnTo>
                <a:lnTo>
                  <a:pt x="134" y="2015"/>
                </a:lnTo>
                <a:lnTo>
                  <a:pt x="58" y="2022"/>
                </a:lnTo>
                <a:lnTo>
                  <a:pt x="56" y="2010"/>
                </a:lnTo>
                <a:lnTo>
                  <a:pt x="58" y="1933"/>
                </a:lnTo>
                <a:lnTo>
                  <a:pt x="44" y="1928"/>
                </a:lnTo>
                <a:lnTo>
                  <a:pt x="22" y="1923"/>
                </a:lnTo>
                <a:lnTo>
                  <a:pt x="62" y="1794"/>
                </a:lnTo>
                <a:lnTo>
                  <a:pt x="58" y="1785"/>
                </a:lnTo>
                <a:lnTo>
                  <a:pt x="43" y="1711"/>
                </a:lnTo>
                <a:lnTo>
                  <a:pt x="50" y="1695"/>
                </a:lnTo>
                <a:lnTo>
                  <a:pt x="94" y="1609"/>
                </a:lnTo>
                <a:lnTo>
                  <a:pt x="100" y="1598"/>
                </a:lnTo>
                <a:lnTo>
                  <a:pt x="100" y="1683"/>
                </a:lnTo>
                <a:lnTo>
                  <a:pt x="100" y="1717"/>
                </a:lnTo>
                <a:lnTo>
                  <a:pt x="103" y="1719"/>
                </a:lnTo>
                <a:lnTo>
                  <a:pt x="109" y="1718"/>
                </a:lnTo>
                <a:lnTo>
                  <a:pt x="141" y="1691"/>
                </a:lnTo>
                <a:lnTo>
                  <a:pt x="154" y="1680"/>
                </a:lnTo>
                <a:lnTo>
                  <a:pt x="266" y="1768"/>
                </a:lnTo>
                <a:lnTo>
                  <a:pt x="281" y="1710"/>
                </a:lnTo>
                <a:lnTo>
                  <a:pt x="324" y="1686"/>
                </a:lnTo>
                <a:lnTo>
                  <a:pt x="324" y="1753"/>
                </a:lnTo>
                <a:lnTo>
                  <a:pt x="343" y="1742"/>
                </a:lnTo>
                <a:lnTo>
                  <a:pt x="352" y="1711"/>
                </a:lnTo>
                <a:lnTo>
                  <a:pt x="361" y="1656"/>
                </a:lnTo>
                <a:lnTo>
                  <a:pt x="324" y="1629"/>
                </a:lnTo>
                <a:lnTo>
                  <a:pt x="310" y="1617"/>
                </a:lnTo>
                <a:lnTo>
                  <a:pt x="260" y="1666"/>
                </a:lnTo>
                <a:lnTo>
                  <a:pt x="250" y="1661"/>
                </a:lnTo>
                <a:lnTo>
                  <a:pt x="175" y="1600"/>
                </a:lnTo>
                <a:lnTo>
                  <a:pt x="168" y="1604"/>
                </a:lnTo>
                <a:lnTo>
                  <a:pt x="144" y="1629"/>
                </a:lnTo>
                <a:lnTo>
                  <a:pt x="153" y="1525"/>
                </a:lnTo>
                <a:lnTo>
                  <a:pt x="154" y="1509"/>
                </a:lnTo>
                <a:lnTo>
                  <a:pt x="126" y="1490"/>
                </a:lnTo>
                <a:lnTo>
                  <a:pt x="161" y="1437"/>
                </a:lnTo>
                <a:lnTo>
                  <a:pt x="162" y="1436"/>
                </a:lnTo>
                <a:lnTo>
                  <a:pt x="138" y="1417"/>
                </a:lnTo>
                <a:lnTo>
                  <a:pt x="160" y="1375"/>
                </a:lnTo>
                <a:lnTo>
                  <a:pt x="252" y="1432"/>
                </a:lnTo>
                <a:lnTo>
                  <a:pt x="252" y="1421"/>
                </a:lnTo>
                <a:lnTo>
                  <a:pt x="284" y="1360"/>
                </a:lnTo>
                <a:lnTo>
                  <a:pt x="330" y="1359"/>
                </a:lnTo>
                <a:lnTo>
                  <a:pt x="321" y="1312"/>
                </a:lnTo>
                <a:lnTo>
                  <a:pt x="319" y="1298"/>
                </a:lnTo>
                <a:lnTo>
                  <a:pt x="411" y="1169"/>
                </a:lnTo>
                <a:lnTo>
                  <a:pt x="410" y="1164"/>
                </a:lnTo>
                <a:lnTo>
                  <a:pt x="366" y="1084"/>
                </a:lnTo>
                <a:lnTo>
                  <a:pt x="312" y="1076"/>
                </a:lnTo>
                <a:lnTo>
                  <a:pt x="187" y="904"/>
                </a:lnTo>
                <a:lnTo>
                  <a:pt x="201" y="891"/>
                </a:lnTo>
                <a:lnTo>
                  <a:pt x="245" y="845"/>
                </a:lnTo>
                <a:lnTo>
                  <a:pt x="252" y="752"/>
                </a:lnTo>
                <a:lnTo>
                  <a:pt x="202" y="801"/>
                </a:lnTo>
                <a:lnTo>
                  <a:pt x="194" y="797"/>
                </a:lnTo>
                <a:lnTo>
                  <a:pt x="188" y="793"/>
                </a:lnTo>
                <a:lnTo>
                  <a:pt x="197" y="776"/>
                </a:lnTo>
                <a:lnTo>
                  <a:pt x="207" y="754"/>
                </a:lnTo>
                <a:lnTo>
                  <a:pt x="231" y="695"/>
                </a:lnTo>
                <a:lnTo>
                  <a:pt x="231" y="690"/>
                </a:lnTo>
                <a:lnTo>
                  <a:pt x="250" y="633"/>
                </a:lnTo>
                <a:lnTo>
                  <a:pt x="260" y="595"/>
                </a:lnTo>
                <a:lnTo>
                  <a:pt x="288" y="618"/>
                </a:lnTo>
                <a:lnTo>
                  <a:pt x="295" y="619"/>
                </a:lnTo>
                <a:lnTo>
                  <a:pt x="327" y="597"/>
                </a:lnTo>
                <a:lnTo>
                  <a:pt x="332" y="596"/>
                </a:lnTo>
                <a:lnTo>
                  <a:pt x="330" y="600"/>
                </a:lnTo>
                <a:lnTo>
                  <a:pt x="286" y="674"/>
                </a:lnTo>
                <a:lnTo>
                  <a:pt x="270" y="706"/>
                </a:lnTo>
                <a:lnTo>
                  <a:pt x="300" y="706"/>
                </a:lnTo>
                <a:lnTo>
                  <a:pt x="311" y="703"/>
                </a:lnTo>
                <a:lnTo>
                  <a:pt x="371" y="585"/>
                </a:lnTo>
                <a:lnTo>
                  <a:pt x="366" y="532"/>
                </a:lnTo>
                <a:lnTo>
                  <a:pt x="357" y="514"/>
                </a:lnTo>
                <a:lnTo>
                  <a:pt x="324" y="452"/>
                </a:lnTo>
                <a:lnTo>
                  <a:pt x="328" y="403"/>
                </a:lnTo>
                <a:lnTo>
                  <a:pt x="336" y="373"/>
                </a:lnTo>
                <a:close/>
              </a:path>
            </a:pathLst>
          </a:custGeom>
          <a:solidFill>
            <a:srgbClr val="A5A5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49" name="Freeform 81">
            <a:extLst>
              <a:ext uri="{FF2B5EF4-FFF2-40B4-BE49-F238E27FC236}">
                <a16:creationId xmlns:a16="http://schemas.microsoft.com/office/drawing/2014/main" id="{E4516D52-0DA5-4D89-B4E9-6D531DAB9D1D}"/>
              </a:ext>
            </a:extLst>
          </p:cNvPr>
          <p:cNvSpPr>
            <a:spLocks/>
          </p:cNvSpPr>
          <p:nvPr/>
        </p:nvSpPr>
        <p:spPr bwMode="auto">
          <a:xfrm>
            <a:off x="6256338" y="3786188"/>
            <a:ext cx="531812" cy="674687"/>
          </a:xfrm>
          <a:custGeom>
            <a:avLst/>
            <a:gdLst>
              <a:gd name="T0" fmla="*/ 2147483647 w 335"/>
              <a:gd name="T1" fmla="*/ 2147483647 h 425"/>
              <a:gd name="T2" fmla="*/ 0 w 335"/>
              <a:gd name="T3" fmla="*/ 2147483647 h 425"/>
              <a:gd name="T4" fmla="*/ 2147483647 w 335"/>
              <a:gd name="T5" fmla="*/ 2147483647 h 425"/>
              <a:gd name="T6" fmla="*/ 2147483647 w 335"/>
              <a:gd name="T7" fmla="*/ 2147483647 h 425"/>
              <a:gd name="T8" fmla="*/ 2147483647 w 335"/>
              <a:gd name="T9" fmla="*/ 2147483647 h 425"/>
              <a:gd name="T10" fmla="*/ 2147483647 w 335"/>
              <a:gd name="T11" fmla="*/ 2147483647 h 425"/>
              <a:gd name="T12" fmla="*/ 2147483647 w 335"/>
              <a:gd name="T13" fmla="*/ 2147483647 h 425"/>
              <a:gd name="T14" fmla="*/ 2147483647 w 335"/>
              <a:gd name="T15" fmla="*/ 2147483647 h 425"/>
              <a:gd name="T16" fmla="*/ 2147483647 w 335"/>
              <a:gd name="T17" fmla="*/ 2147483647 h 425"/>
              <a:gd name="T18" fmla="*/ 2147483647 w 335"/>
              <a:gd name="T19" fmla="*/ 2147483647 h 425"/>
              <a:gd name="T20" fmla="*/ 2147483647 w 335"/>
              <a:gd name="T21" fmla="*/ 2147483647 h 425"/>
              <a:gd name="T22" fmla="*/ 2147483647 w 335"/>
              <a:gd name="T23" fmla="*/ 2147483647 h 425"/>
              <a:gd name="T24" fmla="*/ 2147483647 w 335"/>
              <a:gd name="T25" fmla="*/ 2147483647 h 425"/>
              <a:gd name="T26" fmla="*/ 2147483647 w 335"/>
              <a:gd name="T27" fmla="*/ 2147483647 h 425"/>
              <a:gd name="T28" fmla="*/ 2147483647 w 335"/>
              <a:gd name="T29" fmla="*/ 2147483647 h 425"/>
              <a:gd name="T30" fmla="*/ 2147483647 w 335"/>
              <a:gd name="T31" fmla="*/ 2147483647 h 425"/>
              <a:gd name="T32" fmla="*/ 2147483647 w 335"/>
              <a:gd name="T33" fmla="*/ 2147483647 h 425"/>
              <a:gd name="T34" fmla="*/ 2147483647 w 335"/>
              <a:gd name="T35" fmla="*/ 2147483647 h 425"/>
              <a:gd name="T36" fmla="*/ 2147483647 w 335"/>
              <a:gd name="T37" fmla="*/ 2147483647 h 425"/>
              <a:gd name="T38" fmla="*/ 2147483647 w 335"/>
              <a:gd name="T39" fmla="*/ 2147483647 h 425"/>
              <a:gd name="T40" fmla="*/ 2147483647 w 335"/>
              <a:gd name="T41" fmla="*/ 2147483647 h 425"/>
              <a:gd name="T42" fmla="*/ 2147483647 w 335"/>
              <a:gd name="T43" fmla="*/ 2147483647 h 425"/>
              <a:gd name="T44" fmla="*/ 2147483647 w 335"/>
              <a:gd name="T45" fmla="*/ 2147483647 h 425"/>
              <a:gd name="T46" fmla="*/ 2147483647 w 335"/>
              <a:gd name="T47" fmla="*/ 2147483647 h 425"/>
              <a:gd name="T48" fmla="*/ 2147483647 w 335"/>
              <a:gd name="T49" fmla="*/ 2147483647 h 425"/>
              <a:gd name="T50" fmla="*/ 2147483647 w 335"/>
              <a:gd name="T51" fmla="*/ 2147483647 h 425"/>
              <a:gd name="T52" fmla="*/ 2147483647 w 335"/>
              <a:gd name="T53" fmla="*/ 0 h 425"/>
              <a:gd name="T54" fmla="*/ 2147483647 w 335"/>
              <a:gd name="T55" fmla="*/ 2147483647 h 42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35"/>
              <a:gd name="T85" fmla="*/ 0 h 425"/>
              <a:gd name="T86" fmla="*/ 335 w 335"/>
              <a:gd name="T87" fmla="*/ 425 h 425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35" h="425">
                <a:moveTo>
                  <a:pt x="17" y="62"/>
                </a:moveTo>
                <a:lnTo>
                  <a:pt x="0" y="129"/>
                </a:lnTo>
                <a:lnTo>
                  <a:pt x="30" y="140"/>
                </a:lnTo>
                <a:lnTo>
                  <a:pt x="40" y="173"/>
                </a:lnTo>
                <a:lnTo>
                  <a:pt x="25" y="239"/>
                </a:lnTo>
                <a:lnTo>
                  <a:pt x="103" y="262"/>
                </a:lnTo>
                <a:lnTo>
                  <a:pt x="125" y="321"/>
                </a:lnTo>
                <a:lnTo>
                  <a:pt x="194" y="363"/>
                </a:lnTo>
                <a:lnTo>
                  <a:pt x="199" y="369"/>
                </a:lnTo>
                <a:lnTo>
                  <a:pt x="157" y="367"/>
                </a:lnTo>
                <a:lnTo>
                  <a:pt x="153" y="369"/>
                </a:lnTo>
                <a:lnTo>
                  <a:pt x="157" y="395"/>
                </a:lnTo>
                <a:lnTo>
                  <a:pt x="242" y="405"/>
                </a:lnTo>
                <a:lnTo>
                  <a:pt x="250" y="425"/>
                </a:lnTo>
                <a:lnTo>
                  <a:pt x="291" y="408"/>
                </a:lnTo>
                <a:lnTo>
                  <a:pt x="324" y="399"/>
                </a:lnTo>
                <a:lnTo>
                  <a:pt x="335" y="389"/>
                </a:lnTo>
                <a:lnTo>
                  <a:pt x="280" y="374"/>
                </a:lnTo>
                <a:lnTo>
                  <a:pt x="252" y="371"/>
                </a:lnTo>
                <a:lnTo>
                  <a:pt x="205" y="326"/>
                </a:lnTo>
                <a:lnTo>
                  <a:pt x="157" y="286"/>
                </a:lnTo>
                <a:lnTo>
                  <a:pt x="153" y="191"/>
                </a:lnTo>
                <a:lnTo>
                  <a:pt x="134" y="185"/>
                </a:lnTo>
                <a:lnTo>
                  <a:pt x="120" y="182"/>
                </a:lnTo>
                <a:lnTo>
                  <a:pt x="125" y="145"/>
                </a:lnTo>
                <a:lnTo>
                  <a:pt x="86" y="62"/>
                </a:lnTo>
                <a:lnTo>
                  <a:pt x="58" y="0"/>
                </a:lnTo>
                <a:lnTo>
                  <a:pt x="17" y="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50" name="Freeform 82">
            <a:extLst>
              <a:ext uri="{FF2B5EF4-FFF2-40B4-BE49-F238E27FC236}">
                <a16:creationId xmlns:a16="http://schemas.microsoft.com/office/drawing/2014/main" id="{F0E3FBE5-267C-46A3-A4EE-31727BBA42E8}"/>
              </a:ext>
            </a:extLst>
          </p:cNvPr>
          <p:cNvSpPr>
            <a:spLocks/>
          </p:cNvSpPr>
          <p:nvPr/>
        </p:nvSpPr>
        <p:spPr bwMode="auto">
          <a:xfrm>
            <a:off x="6557963" y="2781300"/>
            <a:ext cx="307975" cy="157163"/>
          </a:xfrm>
          <a:custGeom>
            <a:avLst/>
            <a:gdLst>
              <a:gd name="T0" fmla="*/ 2147483647 w 194"/>
              <a:gd name="T1" fmla="*/ 2147483647 h 99"/>
              <a:gd name="T2" fmla="*/ 2147483647 w 194"/>
              <a:gd name="T3" fmla="*/ 2147483647 h 99"/>
              <a:gd name="T4" fmla="*/ 2147483647 w 194"/>
              <a:gd name="T5" fmla="*/ 2147483647 h 99"/>
              <a:gd name="T6" fmla="*/ 2147483647 w 194"/>
              <a:gd name="T7" fmla="*/ 2147483647 h 99"/>
              <a:gd name="T8" fmla="*/ 2147483647 w 194"/>
              <a:gd name="T9" fmla="*/ 2147483647 h 99"/>
              <a:gd name="T10" fmla="*/ 2147483647 w 194"/>
              <a:gd name="T11" fmla="*/ 2147483647 h 99"/>
              <a:gd name="T12" fmla="*/ 2147483647 w 194"/>
              <a:gd name="T13" fmla="*/ 2147483647 h 99"/>
              <a:gd name="T14" fmla="*/ 0 w 194"/>
              <a:gd name="T15" fmla="*/ 2147483647 h 99"/>
              <a:gd name="T16" fmla="*/ 2147483647 w 194"/>
              <a:gd name="T17" fmla="*/ 2147483647 h 99"/>
              <a:gd name="T18" fmla="*/ 2147483647 w 194"/>
              <a:gd name="T19" fmla="*/ 2147483647 h 99"/>
              <a:gd name="T20" fmla="*/ 2147483647 w 194"/>
              <a:gd name="T21" fmla="*/ 2147483647 h 99"/>
              <a:gd name="T22" fmla="*/ 2147483647 w 194"/>
              <a:gd name="T23" fmla="*/ 2147483647 h 99"/>
              <a:gd name="T24" fmla="*/ 2147483647 w 194"/>
              <a:gd name="T25" fmla="*/ 0 h 99"/>
              <a:gd name="T26" fmla="*/ 2147483647 w 194"/>
              <a:gd name="T27" fmla="*/ 2147483647 h 99"/>
              <a:gd name="T28" fmla="*/ 2147483647 w 194"/>
              <a:gd name="T29" fmla="*/ 2147483647 h 9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4"/>
              <a:gd name="T46" fmla="*/ 0 h 99"/>
              <a:gd name="T47" fmla="*/ 194 w 194"/>
              <a:gd name="T48" fmla="*/ 99 h 9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4" h="99">
                <a:moveTo>
                  <a:pt x="136" y="30"/>
                </a:moveTo>
                <a:lnTo>
                  <a:pt x="187" y="29"/>
                </a:lnTo>
                <a:lnTo>
                  <a:pt x="192" y="34"/>
                </a:lnTo>
                <a:lnTo>
                  <a:pt x="194" y="43"/>
                </a:lnTo>
                <a:lnTo>
                  <a:pt x="149" y="50"/>
                </a:lnTo>
                <a:lnTo>
                  <a:pt x="103" y="55"/>
                </a:lnTo>
                <a:lnTo>
                  <a:pt x="81" y="83"/>
                </a:lnTo>
                <a:lnTo>
                  <a:pt x="0" y="99"/>
                </a:lnTo>
                <a:lnTo>
                  <a:pt x="17" y="64"/>
                </a:lnTo>
                <a:lnTo>
                  <a:pt x="78" y="34"/>
                </a:lnTo>
                <a:lnTo>
                  <a:pt x="86" y="27"/>
                </a:lnTo>
                <a:lnTo>
                  <a:pt x="85" y="14"/>
                </a:lnTo>
                <a:lnTo>
                  <a:pt x="101" y="0"/>
                </a:lnTo>
                <a:lnTo>
                  <a:pt x="108" y="4"/>
                </a:lnTo>
                <a:lnTo>
                  <a:pt x="136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51" name="Freeform 83">
            <a:extLst>
              <a:ext uri="{FF2B5EF4-FFF2-40B4-BE49-F238E27FC236}">
                <a16:creationId xmlns:a16="http://schemas.microsoft.com/office/drawing/2014/main" id="{1EEC4D3F-2754-463B-B07F-6BD2995FDC17}"/>
              </a:ext>
            </a:extLst>
          </p:cNvPr>
          <p:cNvSpPr>
            <a:spLocks/>
          </p:cNvSpPr>
          <p:nvPr/>
        </p:nvSpPr>
        <p:spPr bwMode="auto">
          <a:xfrm>
            <a:off x="6473825" y="3019425"/>
            <a:ext cx="498475" cy="360363"/>
          </a:xfrm>
          <a:custGeom>
            <a:avLst/>
            <a:gdLst>
              <a:gd name="T0" fmla="*/ 2147483647 w 314"/>
              <a:gd name="T1" fmla="*/ 2147483647 h 227"/>
              <a:gd name="T2" fmla="*/ 2147483647 w 314"/>
              <a:gd name="T3" fmla="*/ 2147483647 h 227"/>
              <a:gd name="T4" fmla="*/ 2147483647 w 314"/>
              <a:gd name="T5" fmla="*/ 2147483647 h 227"/>
              <a:gd name="T6" fmla="*/ 2147483647 w 314"/>
              <a:gd name="T7" fmla="*/ 2147483647 h 227"/>
              <a:gd name="T8" fmla="*/ 2147483647 w 314"/>
              <a:gd name="T9" fmla="*/ 2147483647 h 227"/>
              <a:gd name="T10" fmla="*/ 2147483647 w 314"/>
              <a:gd name="T11" fmla="*/ 2147483647 h 227"/>
              <a:gd name="T12" fmla="*/ 2147483647 w 314"/>
              <a:gd name="T13" fmla="*/ 2147483647 h 227"/>
              <a:gd name="T14" fmla="*/ 2147483647 w 314"/>
              <a:gd name="T15" fmla="*/ 2147483647 h 227"/>
              <a:gd name="T16" fmla="*/ 2147483647 w 314"/>
              <a:gd name="T17" fmla="*/ 2147483647 h 227"/>
              <a:gd name="T18" fmla="*/ 2147483647 w 314"/>
              <a:gd name="T19" fmla="*/ 2147483647 h 227"/>
              <a:gd name="T20" fmla="*/ 2147483647 w 314"/>
              <a:gd name="T21" fmla="*/ 2147483647 h 227"/>
              <a:gd name="T22" fmla="*/ 2147483647 w 314"/>
              <a:gd name="T23" fmla="*/ 2147483647 h 227"/>
              <a:gd name="T24" fmla="*/ 2147483647 w 314"/>
              <a:gd name="T25" fmla="*/ 2147483647 h 227"/>
              <a:gd name="T26" fmla="*/ 2147483647 w 314"/>
              <a:gd name="T27" fmla="*/ 2147483647 h 227"/>
              <a:gd name="T28" fmla="*/ 2147483647 w 314"/>
              <a:gd name="T29" fmla="*/ 2147483647 h 227"/>
              <a:gd name="T30" fmla="*/ 2147483647 w 314"/>
              <a:gd name="T31" fmla="*/ 2147483647 h 227"/>
              <a:gd name="T32" fmla="*/ 2147483647 w 314"/>
              <a:gd name="T33" fmla="*/ 2147483647 h 227"/>
              <a:gd name="T34" fmla="*/ 2147483647 w 314"/>
              <a:gd name="T35" fmla="*/ 2147483647 h 227"/>
              <a:gd name="T36" fmla="*/ 2147483647 w 314"/>
              <a:gd name="T37" fmla="*/ 2147483647 h 227"/>
              <a:gd name="T38" fmla="*/ 0 w 314"/>
              <a:gd name="T39" fmla="*/ 2147483647 h 227"/>
              <a:gd name="T40" fmla="*/ 2147483647 w 314"/>
              <a:gd name="T41" fmla="*/ 0 h 227"/>
              <a:gd name="T42" fmla="*/ 2147483647 w 314"/>
              <a:gd name="T43" fmla="*/ 2147483647 h 22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314"/>
              <a:gd name="T67" fmla="*/ 0 h 227"/>
              <a:gd name="T68" fmla="*/ 314 w 314"/>
              <a:gd name="T69" fmla="*/ 227 h 22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314" h="227">
                <a:moveTo>
                  <a:pt x="28" y="9"/>
                </a:moveTo>
                <a:lnTo>
                  <a:pt x="33" y="24"/>
                </a:lnTo>
                <a:lnTo>
                  <a:pt x="45" y="26"/>
                </a:lnTo>
                <a:lnTo>
                  <a:pt x="96" y="24"/>
                </a:lnTo>
                <a:lnTo>
                  <a:pt x="86" y="63"/>
                </a:lnTo>
                <a:lnTo>
                  <a:pt x="152" y="68"/>
                </a:lnTo>
                <a:lnTo>
                  <a:pt x="148" y="78"/>
                </a:lnTo>
                <a:lnTo>
                  <a:pt x="126" y="117"/>
                </a:lnTo>
                <a:lnTo>
                  <a:pt x="190" y="180"/>
                </a:lnTo>
                <a:lnTo>
                  <a:pt x="312" y="185"/>
                </a:lnTo>
                <a:lnTo>
                  <a:pt x="314" y="197"/>
                </a:lnTo>
                <a:lnTo>
                  <a:pt x="137" y="227"/>
                </a:lnTo>
                <a:lnTo>
                  <a:pt x="129" y="216"/>
                </a:lnTo>
                <a:lnTo>
                  <a:pt x="81" y="134"/>
                </a:lnTo>
                <a:lnTo>
                  <a:pt x="62" y="138"/>
                </a:lnTo>
                <a:lnTo>
                  <a:pt x="61" y="138"/>
                </a:lnTo>
                <a:lnTo>
                  <a:pt x="66" y="121"/>
                </a:lnTo>
                <a:lnTo>
                  <a:pt x="81" y="82"/>
                </a:lnTo>
                <a:lnTo>
                  <a:pt x="30" y="88"/>
                </a:lnTo>
                <a:lnTo>
                  <a:pt x="0" y="47"/>
                </a:lnTo>
                <a:lnTo>
                  <a:pt x="25" y="0"/>
                </a:lnTo>
                <a:lnTo>
                  <a:pt x="28" y="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52" name="Freeform 84">
            <a:extLst>
              <a:ext uri="{FF2B5EF4-FFF2-40B4-BE49-F238E27FC236}">
                <a16:creationId xmlns:a16="http://schemas.microsoft.com/office/drawing/2014/main" id="{1FA07BE7-5BE6-4ABA-B05A-95F6076E7420}"/>
              </a:ext>
            </a:extLst>
          </p:cNvPr>
          <p:cNvSpPr>
            <a:spLocks/>
          </p:cNvSpPr>
          <p:nvPr/>
        </p:nvSpPr>
        <p:spPr bwMode="auto">
          <a:xfrm>
            <a:off x="6996113" y="3025775"/>
            <a:ext cx="241300" cy="1079500"/>
          </a:xfrm>
          <a:custGeom>
            <a:avLst/>
            <a:gdLst>
              <a:gd name="T0" fmla="*/ 2147483647 w 152"/>
              <a:gd name="T1" fmla="*/ 2147483647 h 680"/>
              <a:gd name="T2" fmla="*/ 2147483647 w 152"/>
              <a:gd name="T3" fmla="*/ 2147483647 h 680"/>
              <a:gd name="T4" fmla="*/ 2147483647 w 152"/>
              <a:gd name="T5" fmla="*/ 2147483647 h 680"/>
              <a:gd name="T6" fmla="*/ 2147483647 w 152"/>
              <a:gd name="T7" fmla="*/ 2147483647 h 680"/>
              <a:gd name="T8" fmla="*/ 2147483647 w 152"/>
              <a:gd name="T9" fmla="*/ 2147483647 h 680"/>
              <a:gd name="T10" fmla="*/ 2147483647 w 152"/>
              <a:gd name="T11" fmla="*/ 2147483647 h 680"/>
              <a:gd name="T12" fmla="*/ 2147483647 w 152"/>
              <a:gd name="T13" fmla="*/ 2147483647 h 680"/>
              <a:gd name="T14" fmla="*/ 2147483647 w 152"/>
              <a:gd name="T15" fmla="*/ 2147483647 h 680"/>
              <a:gd name="T16" fmla="*/ 2147483647 w 152"/>
              <a:gd name="T17" fmla="*/ 2147483647 h 680"/>
              <a:gd name="T18" fmla="*/ 2147483647 w 152"/>
              <a:gd name="T19" fmla="*/ 2147483647 h 680"/>
              <a:gd name="T20" fmla="*/ 2147483647 w 152"/>
              <a:gd name="T21" fmla="*/ 2147483647 h 680"/>
              <a:gd name="T22" fmla="*/ 2147483647 w 152"/>
              <a:gd name="T23" fmla="*/ 2147483647 h 680"/>
              <a:gd name="T24" fmla="*/ 2147483647 w 152"/>
              <a:gd name="T25" fmla="*/ 2147483647 h 680"/>
              <a:gd name="T26" fmla="*/ 2147483647 w 152"/>
              <a:gd name="T27" fmla="*/ 2147483647 h 680"/>
              <a:gd name="T28" fmla="*/ 2147483647 w 152"/>
              <a:gd name="T29" fmla="*/ 2147483647 h 680"/>
              <a:gd name="T30" fmla="*/ 2147483647 w 152"/>
              <a:gd name="T31" fmla="*/ 2147483647 h 680"/>
              <a:gd name="T32" fmla="*/ 2147483647 w 152"/>
              <a:gd name="T33" fmla="*/ 2147483647 h 680"/>
              <a:gd name="T34" fmla="*/ 2147483647 w 152"/>
              <a:gd name="T35" fmla="*/ 2147483647 h 680"/>
              <a:gd name="T36" fmla="*/ 2147483647 w 152"/>
              <a:gd name="T37" fmla="*/ 2147483647 h 680"/>
              <a:gd name="T38" fmla="*/ 2147483647 w 152"/>
              <a:gd name="T39" fmla="*/ 2147483647 h 680"/>
              <a:gd name="T40" fmla="*/ 2147483647 w 152"/>
              <a:gd name="T41" fmla="*/ 2147483647 h 680"/>
              <a:gd name="T42" fmla="*/ 2147483647 w 152"/>
              <a:gd name="T43" fmla="*/ 2147483647 h 680"/>
              <a:gd name="T44" fmla="*/ 2147483647 w 152"/>
              <a:gd name="T45" fmla="*/ 2147483647 h 680"/>
              <a:gd name="T46" fmla="*/ 0 w 152"/>
              <a:gd name="T47" fmla="*/ 2147483647 h 680"/>
              <a:gd name="T48" fmla="*/ 2147483647 w 152"/>
              <a:gd name="T49" fmla="*/ 2147483647 h 680"/>
              <a:gd name="T50" fmla="*/ 2147483647 w 152"/>
              <a:gd name="T51" fmla="*/ 2147483647 h 680"/>
              <a:gd name="T52" fmla="*/ 2147483647 w 152"/>
              <a:gd name="T53" fmla="*/ 2147483647 h 680"/>
              <a:gd name="T54" fmla="*/ 2147483647 w 152"/>
              <a:gd name="T55" fmla="*/ 2147483647 h 680"/>
              <a:gd name="T56" fmla="*/ 2147483647 w 152"/>
              <a:gd name="T57" fmla="*/ 2147483647 h 680"/>
              <a:gd name="T58" fmla="*/ 2147483647 w 152"/>
              <a:gd name="T59" fmla="*/ 2147483647 h 680"/>
              <a:gd name="T60" fmla="*/ 2147483647 w 152"/>
              <a:gd name="T61" fmla="*/ 2147483647 h 680"/>
              <a:gd name="T62" fmla="*/ 2147483647 w 152"/>
              <a:gd name="T63" fmla="*/ 2147483647 h 680"/>
              <a:gd name="T64" fmla="*/ 2147483647 w 152"/>
              <a:gd name="T65" fmla="*/ 2147483647 h 680"/>
              <a:gd name="T66" fmla="*/ 2147483647 w 152"/>
              <a:gd name="T67" fmla="*/ 2147483647 h 680"/>
              <a:gd name="T68" fmla="*/ 2147483647 w 152"/>
              <a:gd name="T69" fmla="*/ 0 h 680"/>
              <a:gd name="T70" fmla="*/ 2147483647 w 152"/>
              <a:gd name="T71" fmla="*/ 0 h 680"/>
              <a:gd name="T72" fmla="*/ 2147483647 w 152"/>
              <a:gd name="T73" fmla="*/ 2147483647 h 68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52"/>
              <a:gd name="T112" fmla="*/ 0 h 680"/>
              <a:gd name="T113" fmla="*/ 152 w 152"/>
              <a:gd name="T114" fmla="*/ 680 h 68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52" h="680">
                <a:moveTo>
                  <a:pt x="149" y="50"/>
                </a:moveTo>
                <a:lnTo>
                  <a:pt x="152" y="61"/>
                </a:lnTo>
                <a:lnTo>
                  <a:pt x="126" y="61"/>
                </a:lnTo>
                <a:lnTo>
                  <a:pt x="125" y="94"/>
                </a:lnTo>
                <a:lnTo>
                  <a:pt x="99" y="194"/>
                </a:lnTo>
                <a:lnTo>
                  <a:pt x="76" y="274"/>
                </a:lnTo>
                <a:lnTo>
                  <a:pt x="59" y="356"/>
                </a:lnTo>
                <a:lnTo>
                  <a:pt x="79" y="373"/>
                </a:lnTo>
                <a:lnTo>
                  <a:pt x="79" y="392"/>
                </a:lnTo>
                <a:lnTo>
                  <a:pt x="70" y="518"/>
                </a:lnTo>
                <a:lnTo>
                  <a:pt x="63" y="679"/>
                </a:lnTo>
                <a:lnTo>
                  <a:pt x="63" y="680"/>
                </a:lnTo>
                <a:lnTo>
                  <a:pt x="47" y="677"/>
                </a:lnTo>
                <a:lnTo>
                  <a:pt x="40" y="669"/>
                </a:lnTo>
                <a:lnTo>
                  <a:pt x="39" y="611"/>
                </a:lnTo>
                <a:lnTo>
                  <a:pt x="38" y="509"/>
                </a:lnTo>
                <a:lnTo>
                  <a:pt x="34" y="422"/>
                </a:lnTo>
                <a:lnTo>
                  <a:pt x="12" y="389"/>
                </a:lnTo>
                <a:lnTo>
                  <a:pt x="19" y="363"/>
                </a:lnTo>
                <a:lnTo>
                  <a:pt x="51" y="253"/>
                </a:lnTo>
                <a:lnTo>
                  <a:pt x="59" y="213"/>
                </a:lnTo>
                <a:lnTo>
                  <a:pt x="46" y="202"/>
                </a:lnTo>
                <a:lnTo>
                  <a:pt x="27" y="231"/>
                </a:lnTo>
                <a:lnTo>
                  <a:pt x="0" y="211"/>
                </a:lnTo>
                <a:lnTo>
                  <a:pt x="28" y="170"/>
                </a:lnTo>
                <a:lnTo>
                  <a:pt x="53" y="171"/>
                </a:lnTo>
                <a:lnTo>
                  <a:pt x="57" y="184"/>
                </a:lnTo>
                <a:lnTo>
                  <a:pt x="74" y="186"/>
                </a:lnTo>
                <a:lnTo>
                  <a:pt x="76" y="176"/>
                </a:lnTo>
                <a:lnTo>
                  <a:pt x="82" y="123"/>
                </a:lnTo>
                <a:lnTo>
                  <a:pt x="86" y="42"/>
                </a:lnTo>
                <a:lnTo>
                  <a:pt x="86" y="12"/>
                </a:lnTo>
                <a:lnTo>
                  <a:pt x="88" y="5"/>
                </a:lnTo>
                <a:lnTo>
                  <a:pt x="101" y="5"/>
                </a:lnTo>
                <a:lnTo>
                  <a:pt x="126" y="0"/>
                </a:lnTo>
                <a:lnTo>
                  <a:pt x="133" y="0"/>
                </a:lnTo>
                <a:lnTo>
                  <a:pt x="149" y="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53" name="Freeform 85">
            <a:extLst>
              <a:ext uri="{FF2B5EF4-FFF2-40B4-BE49-F238E27FC236}">
                <a16:creationId xmlns:a16="http://schemas.microsoft.com/office/drawing/2014/main" id="{38988A00-8D24-4964-BD01-2F7F3471AF43}"/>
              </a:ext>
            </a:extLst>
          </p:cNvPr>
          <p:cNvSpPr>
            <a:spLocks/>
          </p:cNvSpPr>
          <p:nvPr/>
        </p:nvSpPr>
        <p:spPr bwMode="auto">
          <a:xfrm>
            <a:off x="6737350" y="3175000"/>
            <a:ext cx="350838" cy="112713"/>
          </a:xfrm>
          <a:custGeom>
            <a:avLst/>
            <a:gdLst>
              <a:gd name="T0" fmla="*/ 2147483647 w 221"/>
              <a:gd name="T1" fmla="*/ 2147483647 h 71"/>
              <a:gd name="T2" fmla="*/ 2147483647 w 221"/>
              <a:gd name="T3" fmla="*/ 2147483647 h 71"/>
              <a:gd name="T4" fmla="*/ 2147483647 w 221"/>
              <a:gd name="T5" fmla="*/ 2147483647 h 71"/>
              <a:gd name="T6" fmla="*/ 2147483647 w 221"/>
              <a:gd name="T7" fmla="*/ 2147483647 h 71"/>
              <a:gd name="T8" fmla="*/ 2147483647 w 221"/>
              <a:gd name="T9" fmla="*/ 2147483647 h 71"/>
              <a:gd name="T10" fmla="*/ 2147483647 w 221"/>
              <a:gd name="T11" fmla="*/ 2147483647 h 71"/>
              <a:gd name="T12" fmla="*/ 2147483647 w 221"/>
              <a:gd name="T13" fmla="*/ 2147483647 h 71"/>
              <a:gd name="T14" fmla="*/ 2147483647 w 221"/>
              <a:gd name="T15" fmla="*/ 2147483647 h 71"/>
              <a:gd name="T16" fmla="*/ 2147483647 w 221"/>
              <a:gd name="T17" fmla="*/ 2147483647 h 71"/>
              <a:gd name="T18" fmla="*/ 0 w 221"/>
              <a:gd name="T19" fmla="*/ 2147483647 h 71"/>
              <a:gd name="T20" fmla="*/ 2147483647 w 221"/>
              <a:gd name="T21" fmla="*/ 2147483647 h 71"/>
              <a:gd name="T22" fmla="*/ 2147483647 w 221"/>
              <a:gd name="T23" fmla="*/ 2147483647 h 71"/>
              <a:gd name="T24" fmla="*/ 2147483647 w 221"/>
              <a:gd name="T25" fmla="*/ 2147483647 h 71"/>
              <a:gd name="T26" fmla="*/ 2147483647 w 221"/>
              <a:gd name="T27" fmla="*/ 0 h 71"/>
              <a:gd name="T28" fmla="*/ 2147483647 w 221"/>
              <a:gd name="T29" fmla="*/ 2147483647 h 71"/>
              <a:gd name="T30" fmla="*/ 2147483647 w 221"/>
              <a:gd name="T31" fmla="*/ 2147483647 h 7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21"/>
              <a:gd name="T49" fmla="*/ 0 h 71"/>
              <a:gd name="T50" fmla="*/ 221 w 221"/>
              <a:gd name="T51" fmla="*/ 71 h 7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21" h="71">
                <a:moveTo>
                  <a:pt x="221" y="15"/>
                </a:moveTo>
                <a:lnTo>
                  <a:pt x="221" y="34"/>
                </a:lnTo>
                <a:lnTo>
                  <a:pt x="218" y="63"/>
                </a:lnTo>
                <a:lnTo>
                  <a:pt x="181" y="60"/>
                </a:lnTo>
                <a:lnTo>
                  <a:pt x="128" y="48"/>
                </a:lnTo>
                <a:lnTo>
                  <a:pt x="90" y="71"/>
                </a:lnTo>
                <a:lnTo>
                  <a:pt x="61" y="60"/>
                </a:lnTo>
                <a:lnTo>
                  <a:pt x="52" y="53"/>
                </a:lnTo>
                <a:lnTo>
                  <a:pt x="24" y="45"/>
                </a:lnTo>
                <a:lnTo>
                  <a:pt x="0" y="30"/>
                </a:lnTo>
                <a:lnTo>
                  <a:pt x="6" y="11"/>
                </a:lnTo>
                <a:lnTo>
                  <a:pt x="44" y="23"/>
                </a:lnTo>
                <a:lnTo>
                  <a:pt x="72" y="34"/>
                </a:lnTo>
                <a:lnTo>
                  <a:pt x="117" y="0"/>
                </a:lnTo>
                <a:lnTo>
                  <a:pt x="186" y="11"/>
                </a:lnTo>
                <a:lnTo>
                  <a:pt x="221" y="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54" name="Freeform 86">
            <a:extLst>
              <a:ext uri="{FF2B5EF4-FFF2-40B4-BE49-F238E27FC236}">
                <a16:creationId xmlns:a16="http://schemas.microsoft.com/office/drawing/2014/main" id="{E0E9EA6B-E6E9-40D8-BC9A-8FFCAC6DD60D}"/>
              </a:ext>
            </a:extLst>
          </p:cNvPr>
          <p:cNvSpPr>
            <a:spLocks/>
          </p:cNvSpPr>
          <p:nvPr/>
        </p:nvSpPr>
        <p:spPr bwMode="auto">
          <a:xfrm>
            <a:off x="6481763" y="3649663"/>
            <a:ext cx="404812" cy="757237"/>
          </a:xfrm>
          <a:custGeom>
            <a:avLst/>
            <a:gdLst>
              <a:gd name="T0" fmla="*/ 2147483647 w 255"/>
              <a:gd name="T1" fmla="*/ 2147483647 h 477"/>
              <a:gd name="T2" fmla="*/ 2147483647 w 255"/>
              <a:gd name="T3" fmla="*/ 2147483647 h 477"/>
              <a:gd name="T4" fmla="*/ 2147483647 w 255"/>
              <a:gd name="T5" fmla="*/ 2147483647 h 477"/>
              <a:gd name="T6" fmla="*/ 2147483647 w 255"/>
              <a:gd name="T7" fmla="*/ 2147483647 h 477"/>
              <a:gd name="T8" fmla="*/ 2147483647 w 255"/>
              <a:gd name="T9" fmla="*/ 2147483647 h 477"/>
              <a:gd name="T10" fmla="*/ 2147483647 w 255"/>
              <a:gd name="T11" fmla="*/ 2147483647 h 477"/>
              <a:gd name="T12" fmla="*/ 2147483647 w 255"/>
              <a:gd name="T13" fmla="*/ 2147483647 h 477"/>
              <a:gd name="T14" fmla="*/ 2147483647 w 255"/>
              <a:gd name="T15" fmla="*/ 2147483647 h 477"/>
              <a:gd name="T16" fmla="*/ 2147483647 w 255"/>
              <a:gd name="T17" fmla="*/ 2147483647 h 477"/>
              <a:gd name="T18" fmla="*/ 2147483647 w 255"/>
              <a:gd name="T19" fmla="*/ 2147483647 h 477"/>
              <a:gd name="T20" fmla="*/ 2147483647 w 255"/>
              <a:gd name="T21" fmla="*/ 2147483647 h 477"/>
              <a:gd name="T22" fmla="*/ 2147483647 w 255"/>
              <a:gd name="T23" fmla="*/ 2147483647 h 477"/>
              <a:gd name="T24" fmla="*/ 2147483647 w 255"/>
              <a:gd name="T25" fmla="*/ 2147483647 h 477"/>
              <a:gd name="T26" fmla="*/ 2147483647 w 255"/>
              <a:gd name="T27" fmla="*/ 2147483647 h 477"/>
              <a:gd name="T28" fmla="*/ 2147483647 w 255"/>
              <a:gd name="T29" fmla="*/ 2147483647 h 477"/>
              <a:gd name="T30" fmla="*/ 2147483647 w 255"/>
              <a:gd name="T31" fmla="*/ 2147483647 h 477"/>
              <a:gd name="T32" fmla="*/ 2147483647 w 255"/>
              <a:gd name="T33" fmla="*/ 2147483647 h 477"/>
              <a:gd name="T34" fmla="*/ 2147483647 w 255"/>
              <a:gd name="T35" fmla="*/ 2147483647 h 477"/>
              <a:gd name="T36" fmla="*/ 2147483647 w 255"/>
              <a:gd name="T37" fmla="*/ 2147483647 h 477"/>
              <a:gd name="T38" fmla="*/ 2147483647 w 255"/>
              <a:gd name="T39" fmla="*/ 2147483647 h 477"/>
              <a:gd name="T40" fmla="*/ 2147483647 w 255"/>
              <a:gd name="T41" fmla="*/ 2147483647 h 477"/>
              <a:gd name="T42" fmla="*/ 2147483647 w 255"/>
              <a:gd name="T43" fmla="*/ 2147483647 h 477"/>
              <a:gd name="T44" fmla="*/ 2147483647 w 255"/>
              <a:gd name="T45" fmla="*/ 2147483647 h 477"/>
              <a:gd name="T46" fmla="*/ 2147483647 w 255"/>
              <a:gd name="T47" fmla="*/ 2147483647 h 477"/>
              <a:gd name="T48" fmla="*/ 2147483647 w 255"/>
              <a:gd name="T49" fmla="*/ 2147483647 h 477"/>
              <a:gd name="T50" fmla="*/ 2147483647 w 255"/>
              <a:gd name="T51" fmla="*/ 2147483647 h 477"/>
              <a:gd name="T52" fmla="*/ 2147483647 w 255"/>
              <a:gd name="T53" fmla="*/ 2147483647 h 477"/>
              <a:gd name="T54" fmla="*/ 2147483647 w 255"/>
              <a:gd name="T55" fmla="*/ 2147483647 h 477"/>
              <a:gd name="T56" fmla="*/ 2147483647 w 255"/>
              <a:gd name="T57" fmla="*/ 2147483647 h 477"/>
              <a:gd name="T58" fmla="*/ 2147483647 w 255"/>
              <a:gd name="T59" fmla="*/ 2147483647 h 477"/>
              <a:gd name="T60" fmla="*/ 2147483647 w 255"/>
              <a:gd name="T61" fmla="*/ 2147483647 h 477"/>
              <a:gd name="T62" fmla="*/ 2147483647 w 255"/>
              <a:gd name="T63" fmla="*/ 2147483647 h 477"/>
              <a:gd name="T64" fmla="*/ 0 w 255"/>
              <a:gd name="T65" fmla="*/ 2147483647 h 477"/>
              <a:gd name="T66" fmla="*/ 2147483647 w 255"/>
              <a:gd name="T67" fmla="*/ 2147483647 h 477"/>
              <a:gd name="T68" fmla="*/ 2147483647 w 255"/>
              <a:gd name="T69" fmla="*/ 2147483647 h 477"/>
              <a:gd name="T70" fmla="*/ 2147483647 w 255"/>
              <a:gd name="T71" fmla="*/ 2147483647 h 477"/>
              <a:gd name="T72" fmla="*/ 2147483647 w 255"/>
              <a:gd name="T73" fmla="*/ 2147483647 h 477"/>
              <a:gd name="T74" fmla="*/ 2147483647 w 255"/>
              <a:gd name="T75" fmla="*/ 2147483647 h 477"/>
              <a:gd name="T76" fmla="*/ 2147483647 w 255"/>
              <a:gd name="T77" fmla="*/ 2147483647 h 477"/>
              <a:gd name="T78" fmla="*/ 2147483647 w 255"/>
              <a:gd name="T79" fmla="*/ 2147483647 h 477"/>
              <a:gd name="T80" fmla="*/ 2147483647 w 255"/>
              <a:gd name="T81" fmla="*/ 0 h 477"/>
              <a:gd name="T82" fmla="*/ 2147483647 w 255"/>
              <a:gd name="T83" fmla="*/ 2147483647 h 477"/>
              <a:gd name="T84" fmla="*/ 2147483647 w 255"/>
              <a:gd name="T85" fmla="*/ 2147483647 h 47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255"/>
              <a:gd name="T130" fmla="*/ 0 h 477"/>
              <a:gd name="T131" fmla="*/ 255 w 255"/>
              <a:gd name="T132" fmla="*/ 477 h 477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255" h="477">
                <a:moveTo>
                  <a:pt x="82" y="48"/>
                </a:moveTo>
                <a:lnTo>
                  <a:pt x="101" y="90"/>
                </a:lnTo>
                <a:lnTo>
                  <a:pt x="106" y="171"/>
                </a:lnTo>
                <a:lnTo>
                  <a:pt x="111" y="263"/>
                </a:lnTo>
                <a:lnTo>
                  <a:pt x="137" y="300"/>
                </a:lnTo>
                <a:lnTo>
                  <a:pt x="140" y="294"/>
                </a:lnTo>
                <a:lnTo>
                  <a:pt x="157" y="34"/>
                </a:lnTo>
                <a:lnTo>
                  <a:pt x="162" y="34"/>
                </a:lnTo>
                <a:lnTo>
                  <a:pt x="167" y="37"/>
                </a:lnTo>
                <a:lnTo>
                  <a:pt x="172" y="119"/>
                </a:lnTo>
                <a:lnTo>
                  <a:pt x="177" y="254"/>
                </a:lnTo>
                <a:lnTo>
                  <a:pt x="180" y="280"/>
                </a:lnTo>
                <a:lnTo>
                  <a:pt x="214" y="354"/>
                </a:lnTo>
                <a:lnTo>
                  <a:pt x="254" y="377"/>
                </a:lnTo>
                <a:lnTo>
                  <a:pt x="255" y="381"/>
                </a:lnTo>
                <a:lnTo>
                  <a:pt x="248" y="419"/>
                </a:lnTo>
                <a:lnTo>
                  <a:pt x="206" y="414"/>
                </a:lnTo>
                <a:lnTo>
                  <a:pt x="213" y="421"/>
                </a:lnTo>
                <a:lnTo>
                  <a:pt x="230" y="431"/>
                </a:lnTo>
                <a:lnTo>
                  <a:pt x="250" y="473"/>
                </a:lnTo>
                <a:lnTo>
                  <a:pt x="248" y="477"/>
                </a:lnTo>
                <a:lnTo>
                  <a:pt x="208" y="471"/>
                </a:lnTo>
                <a:lnTo>
                  <a:pt x="184" y="440"/>
                </a:lnTo>
                <a:lnTo>
                  <a:pt x="177" y="435"/>
                </a:lnTo>
                <a:lnTo>
                  <a:pt x="135" y="440"/>
                </a:lnTo>
                <a:lnTo>
                  <a:pt x="122" y="441"/>
                </a:lnTo>
                <a:lnTo>
                  <a:pt x="117" y="433"/>
                </a:lnTo>
                <a:lnTo>
                  <a:pt x="55" y="382"/>
                </a:lnTo>
                <a:lnTo>
                  <a:pt x="51" y="377"/>
                </a:lnTo>
                <a:lnTo>
                  <a:pt x="42" y="340"/>
                </a:lnTo>
                <a:lnTo>
                  <a:pt x="20" y="253"/>
                </a:lnTo>
                <a:lnTo>
                  <a:pt x="6" y="190"/>
                </a:lnTo>
                <a:lnTo>
                  <a:pt x="0" y="167"/>
                </a:lnTo>
                <a:lnTo>
                  <a:pt x="30" y="178"/>
                </a:lnTo>
                <a:lnTo>
                  <a:pt x="59" y="281"/>
                </a:lnTo>
                <a:lnTo>
                  <a:pt x="62" y="291"/>
                </a:lnTo>
                <a:lnTo>
                  <a:pt x="82" y="299"/>
                </a:lnTo>
                <a:lnTo>
                  <a:pt x="81" y="270"/>
                </a:lnTo>
                <a:lnTo>
                  <a:pt x="75" y="156"/>
                </a:lnTo>
                <a:lnTo>
                  <a:pt x="68" y="91"/>
                </a:lnTo>
                <a:lnTo>
                  <a:pt x="60" y="0"/>
                </a:lnTo>
                <a:lnTo>
                  <a:pt x="62" y="1"/>
                </a:lnTo>
                <a:lnTo>
                  <a:pt x="82" y="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55" name="Freeform 87">
            <a:extLst>
              <a:ext uri="{FF2B5EF4-FFF2-40B4-BE49-F238E27FC236}">
                <a16:creationId xmlns:a16="http://schemas.microsoft.com/office/drawing/2014/main" id="{8AFEDF31-78D2-41A8-A297-F968962EC281}"/>
              </a:ext>
            </a:extLst>
          </p:cNvPr>
          <p:cNvSpPr>
            <a:spLocks/>
          </p:cNvSpPr>
          <p:nvPr/>
        </p:nvSpPr>
        <p:spPr bwMode="auto">
          <a:xfrm>
            <a:off x="6948488" y="3667125"/>
            <a:ext cx="69850" cy="87313"/>
          </a:xfrm>
          <a:custGeom>
            <a:avLst/>
            <a:gdLst>
              <a:gd name="T0" fmla="*/ 2147483647 w 44"/>
              <a:gd name="T1" fmla="*/ 2147483647 h 55"/>
              <a:gd name="T2" fmla="*/ 2147483647 w 44"/>
              <a:gd name="T3" fmla="*/ 2147483647 h 55"/>
              <a:gd name="T4" fmla="*/ 2147483647 w 44"/>
              <a:gd name="T5" fmla="*/ 2147483647 h 55"/>
              <a:gd name="T6" fmla="*/ 2147483647 w 44"/>
              <a:gd name="T7" fmla="*/ 2147483647 h 55"/>
              <a:gd name="T8" fmla="*/ 2147483647 w 44"/>
              <a:gd name="T9" fmla="*/ 2147483647 h 55"/>
              <a:gd name="T10" fmla="*/ 2147483647 w 44"/>
              <a:gd name="T11" fmla="*/ 2147483647 h 55"/>
              <a:gd name="T12" fmla="*/ 2147483647 w 44"/>
              <a:gd name="T13" fmla="*/ 2147483647 h 55"/>
              <a:gd name="T14" fmla="*/ 2147483647 w 44"/>
              <a:gd name="T15" fmla="*/ 2147483647 h 55"/>
              <a:gd name="T16" fmla="*/ 0 w 44"/>
              <a:gd name="T17" fmla="*/ 2147483647 h 55"/>
              <a:gd name="T18" fmla="*/ 2147483647 w 44"/>
              <a:gd name="T19" fmla="*/ 0 h 55"/>
              <a:gd name="T20" fmla="*/ 2147483647 w 44"/>
              <a:gd name="T21" fmla="*/ 2147483647 h 55"/>
              <a:gd name="T22" fmla="*/ 2147483647 w 44"/>
              <a:gd name="T23" fmla="*/ 2147483647 h 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4"/>
              <a:gd name="T37" fmla="*/ 0 h 55"/>
              <a:gd name="T38" fmla="*/ 44 w 44"/>
              <a:gd name="T39" fmla="*/ 55 h 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4" h="55">
                <a:moveTo>
                  <a:pt x="39" y="14"/>
                </a:moveTo>
                <a:lnTo>
                  <a:pt x="43" y="35"/>
                </a:lnTo>
                <a:lnTo>
                  <a:pt x="44" y="37"/>
                </a:lnTo>
                <a:lnTo>
                  <a:pt x="36" y="50"/>
                </a:lnTo>
                <a:lnTo>
                  <a:pt x="30" y="55"/>
                </a:lnTo>
                <a:lnTo>
                  <a:pt x="13" y="43"/>
                </a:lnTo>
                <a:lnTo>
                  <a:pt x="9" y="42"/>
                </a:lnTo>
                <a:lnTo>
                  <a:pt x="4" y="21"/>
                </a:lnTo>
                <a:lnTo>
                  <a:pt x="0" y="4"/>
                </a:lnTo>
                <a:lnTo>
                  <a:pt x="25" y="0"/>
                </a:lnTo>
                <a:lnTo>
                  <a:pt x="32" y="1"/>
                </a:lnTo>
                <a:lnTo>
                  <a:pt x="39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56" name="Freeform 88">
            <a:extLst>
              <a:ext uri="{FF2B5EF4-FFF2-40B4-BE49-F238E27FC236}">
                <a16:creationId xmlns:a16="http://schemas.microsoft.com/office/drawing/2014/main" id="{15CA1181-9053-4CBC-8DA3-FC97AAAAA5C6}"/>
              </a:ext>
            </a:extLst>
          </p:cNvPr>
          <p:cNvSpPr>
            <a:spLocks/>
          </p:cNvSpPr>
          <p:nvPr/>
        </p:nvSpPr>
        <p:spPr bwMode="auto">
          <a:xfrm>
            <a:off x="6975475" y="4027488"/>
            <a:ext cx="71438" cy="112712"/>
          </a:xfrm>
          <a:custGeom>
            <a:avLst/>
            <a:gdLst>
              <a:gd name="T0" fmla="*/ 2147483647 w 45"/>
              <a:gd name="T1" fmla="*/ 2147483647 h 71"/>
              <a:gd name="T2" fmla="*/ 2147483647 w 45"/>
              <a:gd name="T3" fmla="*/ 2147483647 h 71"/>
              <a:gd name="T4" fmla="*/ 2147483647 w 45"/>
              <a:gd name="T5" fmla="*/ 2147483647 h 71"/>
              <a:gd name="T6" fmla="*/ 2147483647 w 45"/>
              <a:gd name="T7" fmla="*/ 2147483647 h 71"/>
              <a:gd name="T8" fmla="*/ 2147483647 w 45"/>
              <a:gd name="T9" fmla="*/ 2147483647 h 71"/>
              <a:gd name="T10" fmla="*/ 2147483647 w 45"/>
              <a:gd name="T11" fmla="*/ 2147483647 h 71"/>
              <a:gd name="T12" fmla="*/ 0 w 45"/>
              <a:gd name="T13" fmla="*/ 2147483647 h 71"/>
              <a:gd name="T14" fmla="*/ 2147483647 w 45"/>
              <a:gd name="T15" fmla="*/ 2147483647 h 71"/>
              <a:gd name="T16" fmla="*/ 2147483647 w 45"/>
              <a:gd name="T17" fmla="*/ 0 h 71"/>
              <a:gd name="T18" fmla="*/ 2147483647 w 45"/>
              <a:gd name="T19" fmla="*/ 2147483647 h 71"/>
              <a:gd name="T20" fmla="*/ 2147483647 w 45"/>
              <a:gd name="T21" fmla="*/ 2147483647 h 7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5"/>
              <a:gd name="T34" fmla="*/ 0 h 71"/>
              <a:gd name="T35" fmla="*/ 45 w 45"/>
              <a:gd name="T36" fmla="*/ 71 h 7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5" h="71">
                <a:moveTo>
                  <a:pt x="45" y="34"/>
                </a:moveTo>
                <a:lnTo>
                  <a:pt x="44" y="44"/>
                </a:lnTo>
                <a:lnTo>
                  <a:pt x="31" y="59"/>
                </a:lnTo>
                <a:lnTo>
                  <a:pt x="26" y="71"/>
                </a:lnTo>
                <a:lnTo>
                  <a:pt x="18" y="64"/>
                </a:lnTo>
                <a:lnTo>
                  <a:pt x="3" y="36"/>
                </a:lnTo>
                <a:lnTo>
                  <a:pt x="0" y="29"/>
                </a:lnTo>
                <a:lnTo>
                  <a:pt x="3" y="22"/>
                </a:lnTo>
                <a:lnTo>
                  <a:pt x="23" y="0"/>
                </a:lnTo>
                <a:lnTo>
                  <a:pt x="32" y="13"/>
                </a:lnTo>
                <a:lnTo>
                  <a:pt x="45" y="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57" name="Freeform 89">
            <a:extLst>
              <a:ext uri="{FF2B5EF4-FFF2-40B4-BE49-F238E27FC236}">
                <a16:creationId xmlns:a16="http://schemas.microsoft.com/office/drawing/2014/main" id="{8F8FC0B1-5B35-4C92-B005-BA7F1D8CD2C2}"/>
              </a:ext>
            </a:extLst>
          </p:cNvPr>
          <p:cNvSpPr>
            <a:spLocks/>
          </p:cNvSpPr>
          <p:nvPr/>
        </p:nvSpPr>
        <p:spPr bwMode="auto">
          <a:xfrm>
            <a:off x="6242050" y="1400175"/>
            <a:ext cx="965200" cy="793750"/>
          </a:xfrm>
          <a:custGeom>
            <a:avLst/>
            <a:gdLst>
              <a:gd name="T0" fmla="*/ 2147483647 w 608"/>
              <a:gd name="T1" fmla="*/ 2147483647 h 500"/>
              <a:gd name="T2" fmla="*/ 2147483647 w 608"/>
              <a:gd name="T3" fmla="*/ 2147483647 h 500"/>
              <a:gd name="T4" fmla="*/ 2147483647 w 608"/>
              <a:gd name="T5" fmla="*/ 2147483647 h 500"/>
              <a:gd name="T6" fmla="*/ 2147483647 w 608"/>
              <a:gd name="T7" fmla="*/ 2147483647 h 500"/>
              <a:gd name="T8" fmla="*/ 2147483647 w 608"/>
              <a:gd name="T9" fmla="*/ 2147483647 h 500"/>
              <a:gd name="T10" fmla="*/ 2147483647 w 608"/>
              <a:gd name="T11" fmla="*/ 2147483647 h 500"/>
              <a:gd name="T12" fmla="*/ 2147483647 w 608"/>
              <a:gd name="T13" fmla="*/ 2147483647 h 500"/>
              <a:gd name="T14" fmla="*/ 2147483647 w 608"/>
              <a:gd name="T15" fmla="*/ 2147483647 h 500"/>
              <a:gd name="T16" fmla="*/ 2147483647 w 608"/>
              <a:gd name="T17" fmla="*/ 2147483647 h 500"/>
              <a:gd name="T18" fmla="*/ 2147483647 w 608"/>
              <a:gd name="T19" fmla="*/ 2147483647 h 500"/>
              <a:gd name="T20" fmla="*/ 2147483647 w 608"/>
              <a:gd name="T21" fmla="*/ 2147483647 h 500"/>
              <a:gd name="T22" fmla="*/ 2147483647 w 608"/>
              <a:gd name="T23" fmla="*/ 2147483647 h 500"/>
              <a:gd name="T24" fmla="*/ 2147483647 w 608"/>
              <a:gd name="T25" fmla="*/ 2147483647 h 500"/>
              <a:gd name="T26" fmla="*/ 2147483647 w 608"/>
              <a:gd name="T27" fmla="*/ 2147483647 h 500"/>
              <a:gd name="T28" fmla="*/ 2147483647 w 608"/>
              <a:gd name="T29" fmla="*/ 2147483647 h 500"/>
              <a:gd name="T30" fmla="*/ 2147483647 w 608"/>
              <a:gd name="T31" fmla="*/ 2147483647 h 500"/>
              <a:gd name="T32" fmla="*/ 2147483647 w 608"/>
              <a:gd name="T33" fmla="*/ 2147483647 h 500"/>
              <a:gd name="T34" fmla="*/ 2147483647 w 608"/>
              <a:gd name="T35" fmla="*/ 2147483647 h 500"/>
              <a:gd name="T36" fmla="*/ 2147483647 w 608"/>
              <a:gd name="T37" fmla="*/ 2147483647 h 500"/>
              <a:gd name="T38" fmla="*/ 2147483647 w 608"/>
              <a:gd name="T39" fmla="*/ 2147483647 h 500"/>
              <a:gd name="T40" fmla="*/ 2147483647 w 608"/>
              <a:gd name="T41" fmla="*/ 2147483647 h 500"/>
              <a:gd name="T42" fmla="*/ 2147483647 w 608"/>
              <a:gd name="T43" fmla="*/ 2147483647 h 500"/>
              <a:gd name="T44" fmla="*/ 0 w 608"/>
              <a:gd name="T45" fmla="*/ 2147483647 h 500"/>
              <a:gd name="T46" fmla="*/ 2147483647 w 608"/>
              <a:gd name="T47" fmla="*/ 2147483647 h 500"/>
              <a:gd name="T48" fmla="*/ 2147483647 w 608"/>
              <a:gd name="T49" fmla="*/ 2147483647 h 500"/>
              <a:gd name="T50" fmla="*/ 2147483647 w 608"/>
              <a:gd name="T51" fmla="*/ 2147483647 h 500"/>
              <a:gd name="T52" fmla="*/ 2147483647 w 608"/>
              <a:gd name="T53" fmla="*/ 2147483647 h 500"/>
              <a:gd name="T54" fmla="*/ 2147483647 w 608"/>
              <a:gd name="T55" fmla="*/ 2147483647 h 500"/>
              <a:gd name="T56" fmla="*/ 2147483647 w 608"/>
              <a:gd name="T57" fmla="*/ 2147483647 h 500"/>
              <a:gd name="T58" fmla="*/ 2147483647 w 608"/>
              <a:gd name="T59" fmla="*/ 2147483647 h 500"/>
              <a:gd name="T60" fmla="*/ 2147483647 w 608"/>
              <a:gd name="T61" fmla="*/ 2147483647 h 500"/>
              <a:gd name="T62" fmla="*/ 2147483647 w 608"/>
              <a:gd name="T63" fmla="*/ 2147483647 h 500"/>
              <a:gd name="T64" fmla="*/ 2147483647 w 608"/>
              <a:gd name="T65" fmla="*/ 2147483647 h 500"/>
              <a:gd name="T66" fmla="*/ 2147483647 w 608"/>
              <a:gd name="T67" fmla="*/ 2147483647 h 500"/>
              <a:gd name="T68" fmla="*/ 2147483647 w 608"/>
              <a:gd name="T69" fmla="*/ 0 h 500"/>
              <a:gd name="T70" fmla="*/ 2147483647 w 608"/>
              <a:gd name="T71" fmla="*/ 2147483647 h 500"/>
              <a:gd name="T72" fmla="*/ 2147483647 w 608"/>
              <a:gd name="T73" fmla="*/ 2147483647 h 5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608"/>
              <a:gd name="T112" fmla="*/ 0 h 500"/>
              <a:gd name="T113" fmla="*/ 608 w 608"/>
              <a:gd name="T114" fmla="*/ 500 h 5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608" h="500">
                <a:moveTo>
                  <a:pt x="321" y="37"/>
                </a:moveTo>
                <a:lnTo>
                  <a:pt x="410" y="41"/>
                </a:lnTo>
                <a:lnTo>
                  <a:pt x="464" y="96"/>
                </a:lnTo>
                <a:lnTo>
                  <a:pt x="499" y="88"/>
                </a:lnTo>
                <a:lnTo>
                  <a:pt x="538" y="119"/>
                </a:lnTo>
                <a:lnTo>
                  <a:pt x="538" y="127"/>
                </a:lnTo>
                <a:lnTo>
                  <a:pt x="527" y="155"/>
                </a:lnTo>
                <a:lnTo>
                  <a:pt x="530" y="161"/>
                </a:lnTo>
                <a:lnTo>
                  <a:pt x="587" y="221"/>
                </a:lnTo>
                <a:lnTo>
                  <a:pt x="590" y="221"/>
                </a:lnTo>
                <a:lnTo>
                  <a:pt x="608" y="352"/>
                </a:lnTo>
                <a:lnTo>
                  <a:pt x="608" y="353"/>
                </a:lnTo>
                <a:lnTo>
                  <a:pt x="461" y="440"/>
                </a:lnTo>
                <a:lnTo>
                  <a:pt x="455" y="440"/>
                </a:lnTo>
                <a:lnTo>
                  <a:pt x="440" y="424"/>
                </a:lnTo>
                <a:lnTo>
                  <a:pt x="382" y="372"/>
                </a:lnTo>
                <a:lnTo>
                  <a:pt x="307" y="371"/>
                </a:lnTo>
                <a:lnTo>
                  <a:pt x="286" y="388"/>
                </a:lnTo>
                <a:lnTo>
                  <a:pt x="247" y="429"/>
                </a:lnTo>
                <a:lnTo>
                  <a:pt x="239" y="469"/>
                </a:lnTo>
                <a:lnTo>
                  <a:pt x="118" y="500"/>
                </a:lnTo>
                <a:lnTo>
                  <a:pt x="109" y="496"/>
                </a:lnTo>
                <a:lnTo>
                  <a:pt x="0" y="469"/>
                </a:lnTo>
                <a:lnTo>
                  <a:pt x="4" y="451"/>
                </a:lnTo>
                <a:lnTo>
                  <a:pt x="27" y="306"/>
                </a:lnTo>
                <a:lnTo>
                  <a:pt x="5" y="262"/>
                </a:lnTo>
                <a:lnTo>
                  <a:pt x="13" y="253"/>
                </a:lnTo>
                <a:lnTo>
                  <a:pt x="29" y="214"/>
                </a:lnTo>
                <a:lnTo>
                  <a:pt x="33" y="212"/>
                </a:lnTo>
                <a:lnTo>
                  <a:pt x="79" y="213"/>
                </a:lnTo>
                <a:lnTo>
                  <a:pt x="81" y="208"/>
                </a:lnTo>
                <a:lnTo>
                  <a:pt x="101" y="123"/>
                </a:lnTo>
                <a:lnTo>
                  <a:pt x="186" y="68"/>
                </a:lnTo>
                <a:lnTo>
                  <a:pt x="203" y="17"/>
                </a:lnTo>
                <a:lnTo>
                  <a:pt x="282" y="0"/>
                </a:lnTo>
                <a:lnTo>
                  <a:pt x="291" y="4"/>
                </a:lnTo>
                <a:lnTo>
                  <a:pt x="321" y="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58" name="Freeform 90">
            <a:extLst>
              <a:ext uri="{FF2B5EF4-FFF2-40B4-BE49-F238E27FC236}">
                <a16:creationId xmlns:a16="http://schemas.microsoft.com/office/drawing/2014/main" id="{DA5CF782-BF30-459F-A3BF-CE62682200E9}"/>
              </a:ext>
            </a:extLst>
          </p:cNvPr>
          <p:cNvSpPr>
            <a:spLocks/>
          </p:cNvSpPr>
          <p:nvPr/>
        </p:nvSpPr>
        <p:spPr bwMode="auto">
          <a:xfrm>
            <a:off x="6608763" y="1447800"/>
            <a:ext cx="76200" cy="41275"/>
          </a:xfrm>
          <a:custGeom>
            <a:avLst/>
            <a:gdLst>
              <a:gd name="T0" fmla="*/ 2147483647 w 48"/>
              <a:gd name="T1" fmla="*/ 2147483647 h 26"/>
              <a:gd name="T2" fmla="*/ 2147483647 w 48"/>
              <a:gd name="T3" fmla="*/ 2147483647 h 26"/>
              <a:gd name="T4" fmla="*/ 0 w 48"/>
              <a:gd name="T5" fmla="*/ 2147483647 h 26"/>
              <a:gd name="T6" fmla="*/ 0 w 48"/>
              <a:gd name="T7" fmla="*/ 2147483647 h 26"/>
              <a:gd name="T8" fmla="*/ 2147483647 w 48"/>
              <a:gd name="T9" fmla="*/ 0 h 26"/>
              <a:gd name="T10" fmla="*/ 2147483647 w 48"/>
              <a:gd name="T11" fmla="*/ 2147483647 h 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"/>
              <a:gd name="T19" fmla="*/ 0 h 26"/>
              <a:gd name="T20" fmla="*/ 48 w 48"/>
              <a:gd name="T21" fmla="*/ 26 h 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" h="26">
                <a:moveTo>
                  <a:pt x="48" y="13"/>
                </a:moveTo>
                <a:lnTo>
                  <a:pt x="2" y="26"/>
                </a:lnTo>
                <a:lnTo>
                  <a:pt x="0" y="16"/>
                </a:lnTo>
                <a:lnTo>
                  <a:pt x="0" y="5"/>
                </a:lnTo>
                <a:lnTo>
                  <a:pt x="44" y="0"/>
                </a:lnTo>
                <a:lnTo>
                  <a:pt x="48" y="13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59" name="Freeform 91">
            <a:extLst>
              <a:ext uri="{FF2B5EF4-FFF2-40B4-BE49-F238E27FC236}">
                <a16:creationId xmlns:a16="http://schemas.microsoft.com/office/drawing/2014/main" id="{4195DBEE-1836-4D35-9CBF-C8DF3C81B746}"/>
              </a:ext>
            </a:extLst>
          </p:cNvPr>
          <p:cNvSpPr>
            <a:spLocks/>
          </p:cNvSpPr>
          <p:nvPr/>
        </p:nvSpPr>
        <p:spPr bwMode="auto">
          <a:xfrm>
            <a:off x="6630988" y="1520825"/>
            <a:ext cx="53975" cy="36513"/>
          </a:xfrm>
          <a:custGeom>
            <a:avLst/>
            <a:gdLst>
              <a:gd name="T0" fmla="*/ 2147483647 w 34"/>
              <a:gd name="T1" fmla="*/ 2147483647 h 23"/>
              <a:gd name="T2" fmla="*/ 2147483647 w 34"/>
              <a:gd name="T3" fmla="*/ 2147483647 h 23"/>
              <a:gd name="T4" fmla="*/ 2147483647 w 34"/>
              <a:gd name="T5" fmla="*/ 2147483647 h 23"/>
              <a:gd name="T6" fmla="*/ 0 w 34"/>
              <a:gd name="T7" fmla="*/ 2147483647 h 23"/>
              <a:gd name="T8" fmla="*/ 0 w 34"/>
              <a:gd name="T9" fmla="*/ 2147483647 h 23"/>
              <a:gd name="T10" fmla="*/ 2147483647 w 34"/>
              <a:gd name="T11" fmla="*/ 2147483647 h 23"/>
              <a:gd name="T12" fmla="*/ 2147483647 w 34"/>
              <a:gd name="T13" fmla="*/ 0 h 23"/>
              <a:gd name="T14" fmla="*/ 2147483647 w 34"/>
              <a:gd name="T15" fmla="*/ 0 h 23"/>
              <a:gd name="T16" fmla="*/ 2147483647 w 34"/>
              <a:gd name="T17" fmla="*/ 2147483647 h 2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"/>
              <a:gd name="T28" fmla="*/ 0 h 23"/>
              <a:gd name="T29" fmla="*/ 34 w 34"/>
              <a:gd name="T30" fmla="*/ 23 h 2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" h="23">
                <a:moveTo>
                  <a:pt x="34" y="12"/>
                </a:moveTo>
                <a:lnTo>
                  <a:pt x="6" y="23"/>
                </a:lnTo>
                <a:lnTo>
                  <a:pt x="2" y="19"/>
                </a:lnTo>
                <a:lnTo>
                  <a:pt x="0" y="11"/>
                </a:lnTo>
                <a:lnTo>
                  <a:pt x="0" y="10"/>
                </a:lnTo>
                <a:lnTo>
                  <a:pt x="21" y="3"/>
                </a:lnTo>
                <a:lnTo>
                  <a:pt x="29" y="0"/>
                </a:lnTo>
                <a:lnTo>
                  <a:pt x="32" y="0"/>
                </a:lnTo>
                <a:lnTo>
                  <a:pt x="34" y="12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60" name="Freeform 92">
            <a:extLst>
              <a:ext uri="{FF2B5EF4-FFF2-40B4-BE49-F238E27FC236}">
                <a16:creationId xmlns:a16="http://schemas.microsoft.com/office/drawing/2014/main" id="{0E77BCAB-A707-4618-B4BA-6B32A83DAE7D}"/>
              </a:ext>
            </a:extLst>
          </p:cNvPr>
          <p:cNvSpPr>
            <a:spLocks/>
          </p:cNvSpPr>
          <p:nvPr/>
        </p:nvSpPr>
        <p:spPr bwMode="auto">
          <a:xfrm>
            <a:off x="6645275" y="1581150"/>
            <a:ext cx="90488" cy="292100"/>
          </a:xfrm>
          <a:custGeom>
            <a:avLst/>
            <a:gdLst>
              <a:gd name="T0" fmla="*/ 2147483647 w 57"/>
              <a:gd name="T1" fmla="*/ 2147483647 h 184"/>
              <a:gd name="T2" fmla="*/ 2147483647 w 57"/>
              <a:gd name="T3" fmla="*/ 2147483647 h 184"/>
              <a:gd name="T4" fmla="*/ 0 w 57"/>
              <a:gd name="T5" fmla="*/ 2147483647 h 184"/>
              <a:gd name="T6" fmla="*/ 2147483647 w 57"/>
              <a:gd name="T7" fmla="*/ 0 h 184"/>
              <a:gd name="T8" fmla="*/ 2147483647 w 57"/>
              <a:gd name="T9" fmla="*/ 2147483647 h 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"/>
              <a:gd name="T16" fmla="*/ 0 h 184"/>
              <a:gd name="T17" fmla="*/ 57 w 57"/>
              <a:gd name="T18" fmla="*/ 184 h 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" h="184">
                <a:moveTo>
                  <a:pt x="57" y="180"/>
                </a:moveTo>
                <a:lnTo>
                  <a:pt x="38" y="184"/>
                </a:lnTo>
                <a:lnTo>
                  <a:pt x="0" y="15"/>
                </a:lnTo>
                <a:lnTo>
                  <a:pt x="34" y="0"/>
                </a:lnTo>
                <a:lnTo>
                  <a:pt x="57" y="180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61" name="Freeform 93">
            <a:extLst>
              <a:ext uri="{FF2B5EF4-FFF2-40B4-BE49-F238E27FC236}">
                <a16:creationId xmlns:a16="http://schemas.microsoft.com/office/drawing/2014/main" id="{78BA7082-DCC5-4C6F-952A-82623F6D5ABD}"/>
              </a:ext>
            </a:extLst>
          </p:cNvPr>
          <p:cNvSpPr>
            <a:spLocks/>
          </p:cNvSpPr>
          <p:nvPr/>
        </p:nvSpPr>
        <p:spPr bwMode="auto">
          <a:xfrm>
            <a:off x="7000875" y="1581150"/>
            <a:ext cx="44450" cy="38100"/>
          </a:xfrm>
          <a:custGeom>
            <a:avLst/>
            <a:gdLst>
              <a:gd name="T0" fmla="*/ 2147483647 w 28"/>
              <a:gd name="T1" fmla="*/ 2147483647 h 24"/>
              <a:gd name="T2" fmla="*/ 0 w 28"/>
              <a:gd name="T3" fmla="*/ 2147483647 h 24"/>
              <a:gd name="T4" fmla="*/ 2147483647 w 28"/>
              <a:gd name="T5" fmla="*/ 0 h 24"/>
              <a:gd name="T6" fmla="*/ 2147483647 w 28"/>
              <a:gd name="T7" fmla="*/ 2147483647 h 24"/>
              <a:gd name="T8" fmla="*/ 2147483647 w 28"/>
              <a:gd name="T9" fmla="*/ 2147483647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"/>
              <a:gd name="T16" fmla="*/ 0 h 24"/>
              <a:gd name="T17" fmla="*/ 28 w 28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" h="24">
                <a:moveTo>
                  <a:pt x="18" y="24"/>
                </a:moveTo>
                <a:lnTo>
                  <a:pt x="0" y="9"/>
                </a:lnTo>
                <a:lnTo>
                  <a:pt x="15" y="0"/>
                </a:lnTo>
                <a:lnTo>
                  <a:pt x="28" y="8"/>
                </a:lnTo>
                <a:lnTo>
                  <a:pt x="18" y="24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62" name="Freeform 94">
            <a:extLst>
              <a:ext uri="{FF2B5EF4-FFF2-40B4-BE49-F238E27FC236}">
                <a16:creationId xmlns:a16="http://schemas.microsoft.com/office/drawing/2014/main" id="{F2F06845-84A1-4DCE-9C1A-B6D4290D21ED}"/>
              </a:ext>
            </a:extLst>
          </p:cNvPr>
          <p:cNvSpPr>
            <a:spLocks/>
          </p:cNvSpPr>
          <p:nvPr/>
        </p:nvSpPr>
        <p:spPr bwMode="auto">
          <a:xfrm>
            <a:off x="6854825" y="1639888"/>
            <a:ext cx="158750" cy="280987"/>
          </a:xfrm>
          <a:custGeom>
            <a:avLst/>
            <a:gdLst>
              <a:gd name="T0" fmla="*/ 2147483647 w 100"/>
              <a:gd name="T1" fmla="*/ 2147483647 h 177"/>
              <a:gd name="T2" fmla="*/ 2147483647 w 100"/>
              <a:gd name="T3" fmla="*/ 2147483647 h 177"/>
              <a:gd name="T4" fmla="*/ 0 w 100"/>
              <a:gd name="T5" fmla="*/ 2147483647 h 177"/>
              <a:gd name="T6" fmla="*/ 2147483647 w 100"/>
              <a:gd name="T7" fmla="*/ 0 h 177"/>
              <a:gd name="T8" fmla="*/ 2147483647 w 100"/>
              <a:gd name="T9" fmla="*/ 2147483647 h 177"/>
              <a:gd name="T10" fmla="*/ 2147483647 w 100"/>
              <a:gd name="T11" fmla="*/ 2147483647 h 1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"/>
              <a:gd name="T19" fmla="*/ 0 h 177"/>
              <a:gd name="T20" fmla="*/ 100 w 100"/>
              <a:gd name="T21" fmla="*/ 177 h 17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" h="177">
                <a:moveTo>
                  <a:pt x="93" y="33"/>
                </a:moveTo>
                <a:lnTo>
                  <a:pt x="13" y="177"/>
                </a:lnTo>
                <a:lnTo>
                  <a:pt x="0" y="168"/>
                </a:lnTo>
                <a:lnTo>
                  <a:pt x="78" y="0"/>
                </a:lnTo>
                <a:lnTo>
                  <a:pt x="100" y="19"/>
                </a:lnTo>
                <a:lnTo>
                  <a:pt x="93" y="33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63" name="Freeform 95">
            <a:extLst>
              <a:ext uri="{FF2B5EF4-FFF2-40B4-BE49-F238E27FC236}">
                <a16:creationId xmlns:a16="http://schemas.microsoft.com/office/drawing/2014/main" id="{FDC8C1CE-0727-4D4F-ABBD-5FAE538EFAE5}"/>
              </a:ext>
            </a:extLst>
          </p:cNvPr>
          <p:cNvSpPr>
            <a:spLocks/>
          </p:cNvSpPr>
          <p:nvPr/>
        </p:nvSpPr>
        <p:spPr bwMode="auto">
          <a:xfrm>
            <a:off x="6292850" y="1781175"/>
            <a:ext cx="47625" cy="58738"/>
          </a:xfrm>
          <a:custGeom>
            <a:avLst/>
            <a:gdLst>
              <a:gd name="T0" fmla="*/ 2147483647 w 30"/>
              <a:gd name="T1" fmla="*/ 2147483647 h 37"/>
              <a:gd name="T2" fmla="*/ 0 w 30"/>
              <a:gd name="T3" fmla="*/ 2147483647 h 37"/>
              <a:gd name="T4" fmla="*/ 2147483647 w 30"/>
              <a:gd name="T5" fmla="*/ 2147483647 h 37"/>
              <a:gd name="T6" fmla="*/ 2147483647 w 30"/>
              <a:gd name="T7" fmla="*/ 0 h 37"/>
              <a:gd name="T8" fmla="*/ 2147483647 w 30"/>
              <a:gd name="T9" fmla="*/ 2147483647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37"/>
              <a:gd name="T17" fmla="*/ 30 w 30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37">
                <a:moveTo>
                  <a:pt x="13" y="37"/>
                </a:moveTo>
                <a:lnTo>
                  <a:pt x="0" y="22"/>
                </a:lnTo>
                <a:lnTo>
                  <a:pt x="7" y="1"/>
                </a:lnTo>
                <a:lnTo>
                  <a:pt x="30" y="0"/>
                </a:lnTo>
                <a:lnTo>
                  <a:pt x="13" y="37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64" name="Freeform 96">
            <a:extLst>
              <a:ext uri="{FF2B5EF4-FFF2-40B4-BE49-F238E27FC236}">
                <a16:creationId xmlns:a16="http://schemas.microsoft.com/office/drawing/2014/main" id="{3C95FBFD-4025-4107-A222-1C8CAA4549F8}"/>
              </a:ext>
            </a:extLst>
          </p:cNvPr>
          <p:cNvSpPr>
            <a:spLocks/>
          </p:cNvSpPr>
          <p:nvPr/>
        </p:nvSpPr>
        <p:spPr bwMode="auto">
          <a:xfrm>
            <a:off x="7112000" y="1809750"/>
            <a:ext cx="50800" cy="139700"/>
          </a:xfrm>
          <a:custGeom>
            <a:avLst/>
            <a:gdLst>
              <a:gd name="T0" fmla="*/ 2147483647 w 32"/>
              <a:gd name="T1" fmla="*/ 2147483647 h 88"/>
              <a:gd name="T2" fmla="*/ 2147483647 w 32"/>
              <a:gd name="T3" fmla="*/ 2147483647 h 88"/>
              <a:gd name="T4" fmla="*/ 2147483647 w 32"/>
              <a:gd name="T5" fmla="*/ 2147483647 h 88"/>
              <a:gd name="T6" fmla="*/ 0 w 32"/>
              <a:gd name="T7" fmla="*/ 2147483647 h 88"/>
              <a:gd name="T8" fmla="*/ 2147483647 w 32"/>
              <a:gd name="T9" fmla="*/ 0 h 88"/>
              <a:gd name="T10" fmla="*/ 2147483647 w 32"/>
              <a:gd name="T11" fmla="*/ 2147483647 h 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"/>
              <a:gd name="T19" fmla="*/ 0 h 88"/>
              <a:gd name="T20" fmla="*/ 32 w 32"/>
              <a:gd name="T21" fmla="*/ 88 h 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" h="88">
                <a:moveTo>
                  <a:pt x="32" y="73"/>
                </a:moveTo>
                <a:lnTo>
                  <a:pt x="14" y="88"/>
                </a:lnTo>
                <a:lnTo>
                  <a:pt x="6" y="44"/>
                </a:lnTo>
                <a:lnTo>
                  <a:pt x="0" y="7"/>
                </a:lnTo>
                <a:lnTo>
                  <a:pt x="23" y="0"/>
                </a:lnTo>
                <a:lnTo>
                  <a:pt x="32" y="73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65" name="Freeform 97">
            <a:extLst>
              <a:ext uri="{FF2B5EF4-FFF2-40B4-BE49-F238E27FC236}">
                <a16:creationId xmlns:a16="http://schemas.microsoft.com/office/drawing/2014/main" id="{494D3DAA-9B11-4D05-966E-40DB7992A3FB}"/>
              </a:ext>
            </a:extLst>
          </p:cNvPr>
          <p:cNvSpPr>
            <a:spLocks/>
          </p:cNvSpPr>
          <p:nvPr/>
        </p:nvSpPr>
        <p:spPr bwMode="auto">
          <a:xfrm>
            <a:off x="6361113" y="1816100"/>
            <a:ext cx="241300" cy="188913"/>
          </a:xfrm>
          <a:custGeom>
            <a:avLst/>
            <a:gdLst>
              <a:gd name="T0" fmla="*/ 2147483647 w 152"/>
              <a:gd name="T1" fmla="*/ 2147483647 h 119"/>
              <a:gd name="T2" fmla="*/ 2147483647 w 152"/>
              <a:gd name="T3" fmla="*/ 2147483647 h 119"/>
              <a:gd name="T4" fmla="*/ 0 w 152"/>
              <a:gd name="T5" fmla="*/ 2147483647 h 119"/>
              <a:gd name="T6" fmla="*/ 0 w 152"/>
              <a:gd name="T7" fmla="*/ 2147483647 h 119"/>
              <a:gd name="T8" fmla="*/ 2147483647 w 152"/>
              <a:gd name="T9" fmla="*/ 0 h 119"/>
              <a:gd name="T10" fmla="*/ 2147483647 w 152"/>
              <a:gd name="T11" fmla="*/ 2147483647 h 119"/>
              <a:gd name="T12" fmla="*/ 2147483647 w 152"/>
              <a:gd name="T13" fmla="*/ 2147483647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2"/>
              <a:gd name="T22" fmla="*/ 0 h 119"/>
              <a:gd name="T23" fmla="*/ 152 w 152"/>
              <a:gd name="T24" fmla="*/ 119 h 11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2" h="119">
                <a:moveTo>
                  <a:pt x="149" y="114"/>
                </a:moveTo>
                <a:lnTo>
                  <a:pt x="145" y="119"/>
                </a:lnTo>
                <a:lnTo>
                  <a:pt x="0" y="32"/>
                </a:lnTo>
                <a:lnTo>
                  <a:pt x="0" y="26"/>
                </a:lnTo>
                <a:lnTo>
                  <a:pt x="15" y="0"/>
                </a:lnTo>
                <a:lnTo>
                  <a:pt x="152" y="108"/>
                </a:lnTo>
                <a:lnTo>
                  <a:pt x="149" y="114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66" name="Freeform 98">
            <a:extLst>
              <a:ext uri="{FF2B5EF4-FFF2-40B4-BE49-F238E27FC236}">
                <a16:creationId xmlns:a16="http://schemas.microsoft.com/office/drawing/2014/main" id="{A4EF5259-DB3E-4362-83A3-623BC2C8B2C3}"/>
              </a:ext>
            </a:extLst>
          </p:cNvPr>
          <p:cNvSpPr>
            <a:spLocks/>
          </p:cNvSpPr>
          <p:nvPr/>
        </p:nvSpPr>
        <p:spPr bwMode="auto">
          <a:xfrm>
            <a:off x="6296025" y="1989138"/>
            <a:ext cx="34925" cy="111125"/>
          </a:xfrm>
          <a:custGeom>
            <a:avLst/>
            <a:gdLst>
              <a:gd name="T0" fmla="*/ 2147483647 w 22"/>
              <a:gd name="T1" fmla="*/ 2147483647 h 70"/>
              <a:gd name="T2" fmla="*/ 0 w 22"/>
              <a:gd name="T3" fmla="*/ 2147483647 h 70"/>
              <a:gd name="T4" fmla="*/ 2147483647 w 22"/>
              <a:gd name="T5" fmla="*/ 0 h 70"/>
              <a:gd name="T6" fmla="*/ 2147483647 w 22"/>
              <a:gd name="T7" fmla="*/ 2147483647 h 70"/>
              <a:gd name="T8" fmla="*/ 2147483647 w 22"/>
              <a:gd name="T9" fmla="*/ 2147483647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70"/>
              <a:gd name="T17" fmla="*/ 22 w 22"/>
              <a:gd name="T18" fmla="*/ 70 h 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70">
                <a:moveTo>
                  <a:pt x="17" y="70"/>
                </a:moveTo>
                <a:lnTo>
                  <a:pt x="0" y="69"/>
                </a:lnTo>
                <a:lnTo>
                  <a:pt x="15" y="0"/>
                </a:lnTo>
                <a:lnTo>
                  <a:pt x="22" y="2"/>
                </a:lnTo>
                <a:lnTo>
                  <a:pt x="17" y="70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67" name="Freeform 99">
            <a:extLst>
              <a:ext uri="{FF2B5EF4-FFF2-40B4-BE49-F238E27FC236}">
                <a16:creationId xmlns:a16="http://schemas.microsoft.com/office/drawing/2014/main" id="{49FDC1CE-918B-43F1-98A5-55B7365F1D25}"/>
              </a:ext>
            </a:extLst>
          </p:cNvPr>
          <p:cNvSpPr>
            <a:spLocks/>
          </p:cNvSpPr>
          <p:nvPr/>
        </p:nvSpPr>
        <p:spPr bwMode="auto">
          <a:xfrm>
            <a:off x="6707188" y="2071688"/>
            <a:ext cx="133350" cy="69850"/>
          </a:xfrm>
          <a:custGeom>
            <a:avLst/>
            <a:gdLst>
              <a:gd name="T0" fmla="*/ 2147483647 w 84"/>
              <a:gd name="T1" fmla="*/ 2147483647 h 44"/>
              <a:gd name="T2" fmla="*/ 2147483647 w 84"/>
              <a:gd name="T3" fmla="*/ 2147483647 h 44"/>
              <a:gd name="T4" fmla="*/ 0 w 84"/>
              <a:gd name="T5" fmla="*/ 2147483647 h 44"/>
              <a:gd name="T6" fmla="*/ 2147483647 w 84"/>
              <a:gd name="T7" fmla="*/ 2147483647 h 44"/>
              <a:gd name="T8" fmla="*/ 2147483647 w 84"/>
              <a:gd name="T9" fmla="*/ 2147483647 h 44"/>
              <a:gd name="T10" fmla="*/ 2147483647 w 84"/>
              <a:gd name="T11" fmla="*/ 2147483647 h 44"/>
              <a:gd name="T12" fmla="*/ 2147483647 w 84"/>
              <a:gd name="T13" fmla="*/ 0 h 44"/>
              <a:gd name="T14" fmla="*/ 2147483647 w 84"/>
              <a:gd name="T15" fmla="*/ 2147483647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4"/>
              <a:gd name="T25" fmla="*/ 0 h 44"/>
              <a:gd name="T26" fmla="*/ 84 w 84"/>
              <a:gd name="T27" fmla="*/ 44 h 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4" h="44">
                <a:moveTo>
                  <a:pt x="84" y="13"/>
                </a:moveTo>
                <a:lnTo>
                  <a:pt x="24" y="23"/>
                </a:lnTo>
                <a:lnTo>
                  <a:pt x="0" y="44"/>
                </a:lnTo>
                <a:lnTo>
                  <a:pt x="3" y="30"/>
                </a:lnTo>
                <a:lnTo>
                  <a:pt x="31" y="6"/>
                </a:lnTo>
                <a:lnTo>
                  <a:pt x="60" y="3"/>
                </a:lnTo>
                <a:lnTo>
                  <a:pt x="71" y="0"/>
                </a:lnTo>
                <a:lnTo>
                  <a:pt x="84" y="13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68" name="Freeform 100">
            <a:extLst>
              <a:ext uri="{FF2B5EF4-FFF2-40B4-BE49-F238E27FC236}">
                <a16:creationId xmlns:a16="http://schemas.microsoft.com/office/drawing/2014/main" id="{D605DA7D-990E-4FBF-8C01-2B1CCDD83E2A}"/>
              </a:ext>
            </a:extLst>
          </p:cNvPr>
          <p:cNvSpPr>
            <a:spLocks/>
          </p:cNvSpPr>
          <p:nvPr/>
        </p:nvSpPr>
        <p:spPr bwMode="auto">
          <a:xfrm>
            <a:off x="6119813" y="2778125"/>
            <a:ext cx="39687" cy="31750"/>
          </a:xfrm>
          <a:custGeom>
            <a:avLst/>
            <a:gdLst>
              <a:gd name="T0" fmla="*/ 2147483647 w 25"/>
              <a:gd name="T1" fmla="*/ 2147483647 h 20"/>
              <a:gd name="T2" fmla="*/ 2147483647 w 25"/>
              <a:gd name="T3" fmla="*/ 2147483647 h 20"/>
              <a:gd name="T4" fmla="*/ 2147483647 w 25"/>
              <a:gd name="T5" fmla="*/ 2147483647 h 20"/>
              <a:gd name="T6" fmla="*/ 2147483647 w 25"/>
              <a:gd name="T7" fmla="*/ 2147483647 h 20"/>
              <a:gd name="T8" fmla="*/ 0 w 25"/>
              <a:gd name="T9" fmla="*/ 2147483647 h 20"/>
              <a:gd name="T10" fmla="*/ 2147483647 w 25"/>
              <a:gd name="T11" fmla="*/ 2147483647 h 20"/>
              <a:gd name="T12" fmla="*/ 2147483647 w 25"/>
              <a:gd name="T13" fmla="*/ 0 h 20"/>
              <a:gd name="T14" fmla="*/ 2147483647 w 25"/>
              <a:gd name="T15" fmla="*/ 2147483647 h 20"/>
              <a:gd name="T16" fmla="*/ 2147483647 w 25"/>
              <a:gd name="T17" fmla="*/ 2147483647 h 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5"/>
              <a:gd name="T28" fmla="*/ 0 h 20"/>
              <a:gd name="T29" fmla="*/ 25 w 25"/>
              <a:gd name="T30" fmla="*/ 20 h 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5" h="20">
                <a:moveTo>
                  <a:pt x="23" y="1"/>
                </a:moveTo>
                <a:lnTo>
                  <a:pt x="25" y="5"/>
                </a:lnTo>
                <a:lnTo>
                  <a:pt x="25" y="16"/>
                </a:lnTo>
                <a:lnTo>
                  <a:pt x="25" y="20"/>
                </a:lnTo>
                <a:lnTo>
                  <a:pt x="0" y="15"/>
                </a:lnTo>
                <a:lnTo>
                  <a:pt x="1" y="1"/>
                </a:lnTo>
                <a:lnTo>
                  <a:pt x="3" y="0"/>
                </a:lnTo>
                <a:lnTo>
                  <a:pt x="22" y="1"/>
                </a:lnTo>
                <a:lnTo>
                  <a:pt x="23" y="1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69" name="Freeform 101">
            <a:extLst>
              <a:ext uri="{FF2B5EF4-FFF2-40B4-BE49-F238E27FC236}">
                <a16:creationId xmlns:a16="http://schemas.microsoft.com/office/drawing/2014/main" id="{8EAAB372-F422-4AB5-B234-5A760F911A3B}"/>
              </a:ext>
            </a:extLst>
          </p:cNvPr>
          <p:cNvSpPr>
            <a:spLocks/>
          </p:cNvSpPr>
          <p:nvPr/>
        </p:nvSpPr>
        <p:spPr bwMode="auto">
          <a:xfrm>
            <a:off x="5956300" y="2949575"/>
            <a:ext cx="161925" cy="74613"/>
          </a:xfrm>
          <a:custGeom>
            <a:avLst/>
            <a:gdLst>
              <a:gd name="T0" fmla="*/ 2147483647 w 102"/>
              <a:gd name="T1" fmla="*/ 2147483647 h 47"/>
              <a:gd name="T2" fmla="*/ 2147483647 w 102"/>
              <a:gd name="T3" fmla="*/ 2147483647 h 47"/>
              <a:gd name="T4" fmla="*/ 0 w 102"/>
              <a:gd name="T5" fmla="*/ 0 h 47"/>
              <a:gd name="T6" fmla="*/ 2147483647 w 102"/>
              <a:gd name="T7" fmla="*/ 2147483647 h 47"/>
              <a:gd name="T8" fmla="*/ 2147483647 w 102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"/>
              <a:gd name="T16" fmla="*/ 0 h 47"/>
              <a:gd name="T17" fmla="*/ 102 w 102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" h="47">
                <a:moveTo>
                  <a:pt x="100" y="25"/>
                </a:moveTo>
                <a:lnTo>
                  <a:pt x="91" y="47"/>
                </a:lnTo>
                <a:lnTo>
                  <a:pt x="0" y="0"/>
                </a:lnTo>
                <a:lnTo>
                  <a:pt x="102" y="17"/>
                </a:lnTo>
                <a:lnTo>
                  <a:pt x="100" y="25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70" name="Freeform 102">
            <a:extLst>
              <a:ext uri="{FF2B5EF4-FFF2-40B4-BE49-F238E27FC236}">
                <a16:creationId xmlns:a16="http://schemas.microsoft.com/office/drawing/2014/main" id="{383427C6-C8C6-440C-B624-0FAAE1BA236E}"/>
              </a:ext>
            </a:extLst>
          </p:cNvPr>
          <p:cNvSpPr>
            <a:spLocks/>
          </p:cNvSpPr>
          <p:nvPr/>
        </p:nvSpPr>
        <p:spPr bwMode="auto">
          <a:xfrm>
            <a:off x="6313488" y="3035300"/>
            <a:ext cx="109537" cy="84138"/>
          </a:xfrm>
          <a:custGeom>
            <a:avLst/>
            <a:gdLst>
              <a:gd name="T0" fmla="*/ 2147483647 w 69"/>
              <a:gd name="T1" fmla="*/ 2147483647 h 53"/>
              <a:gd name="T2" fmla="*/ 2147483647 w 69"/>
              <a:gd name="T3" fmla="*/ 2147483647 h 53"/>
              <a:gd name="T4" fmla="*/ 0 w 69"/>
              <a:gd name="T5" fmla="*/ 2147483647 h 53"/>
              <a:gd name="T6" fmla="*/ 0 w 69"/>
              <a:gd name="T7" fmla="*/ 2147483647 h 53"/>
              <a:gd name="T8" fmla="*/ 2147483647 w 69"/>
              <a:gd name="T9" fmla="*/ 0 h 53"/>
              <a:gd name="T10" fmla="*/ 2147483647 w 69"/>
              <a:gd name="T11" fmla="*/ 0 h 53"/>
              <a:gd name="T12" fmla="*/ 2147483647 w 69"/>
              <a:gd name="T13" fmla="*/ 2147483647 h 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"/>
              <a:gd name="T22" fmla="*/ 0 h 53"/>
              <a:gd name="T23" fmla="*/ 69 w 69"/>
              <a:gd name="T24" fmla="*/ 53 h 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" h="53">
                <a:moveTo>
                  <a:pt x="51" y="53"/>
                </a:moveTo>
                <a:lnTo>
                  <a:pt x="49" y="53"/>
                </a:lnTo>
                <a:lnTo>
                  <a:pt x="0" y="5"/>
                </a:lnTo>
                <a:lnTo>
                  <a:pt x="0" y="4"/>
                </a:lnTo>
                <a:lnTo>
                  <a:pt x="56" y="0"/>
                </a:lnTo>
                <a:lnTo>
                  <a:pt x="69" y="0"/>
                </a:lnTo>
                <a:lnTo>
                  <a:pt x="51" y="53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71" name="Freeform 103">
            <a:extLst>
              <a:ext uri="{FF2B5EF4-FFF2-40B4-BE49-F238E27FC236}">
                <a16:creationId xmlns:a16="http://schemas.microsoft.com/office/drawing/2014/main" id="{F94693E7-AF74-4EC0-AD72-E230B521EDD1}"/>
              </a:ext>
            </a:extLst>
          </p:cNvPr>
          <p:cNvSpPr>
            <a:spLocks/>
          </p:cNvSpPr>
          <p:nvPr/>
        </p:nvSpPr>
        <p:spPr bwMode="auto">
          <a:xfrm>
            <a:off x="6108700" y="3576638"/>
            <a:ext cx="93663" cy="168275"/>
          </a:xfrm>
          <a:custGeom>
            <a:avLst/>
            <a:gdLst>
              <a:gd name="T0" fmla="*/ 0 w 59"/>
              <a:gd name="T1" fmla="*/ 2147483647 h 106"/>
              <a:gd name="T2" fmla="*/ 2147483647 w 59"/>
              <a:gd name="T3" fmla="*/ 2147483647 h 106"/>
              <a:gd name="T4" fmla="*/ 2147483647 w 59"/>
              <a:gd name="T5" fmla="*/ 0 h 106"/>
              <a:gd name="T6" fmla="*/ 2147483647 w 59"/>
              <a:gd name="T7" fmla="*/ 2147483647 h 106"/>
              <a:gd name="T8" fmla="*/ 0 w 59"/>
              <a:gd name="T9" fmla="*/ 2147483647 h 1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"/>
              <a:gd name="T16" fmla="*/ 0 h 106"/>
              <a:gd name="T17" fmla="*/ 59 w 59"/>
              <a:gd name="T18" fmla="*/ 106 h 1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" h="106">
                <a:moveTo>
                  <a:pt x="0" y="106"/>
                </a:moveTo>
                <a:lnTo>
                  <a:pt x="20" y="35"/>
                </a:lnTo>
                <a:lnTo>
                  <a:pt x="31" y="0"/>
                </a:lnTo>
                <a:lnTo>
                  <a:pt x="59" y="17"/>
                </a:lnTo>
                <a:lnTo>
                  <a:pt x="0" y="106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72" name="Freeform 104">
            <a:extLst>
              <a:ext uri="{FF2B5EF4-FFF2-40B4-BE49-F238E27FC236}">
                <a16:creationId xmlns:a16="http://schemas.microsoft.com/office/drawing/2014/main" id="{0DE15ACD-D483-422C-8A59-0D95EDD63DDF}"/>
              </a:ext>
            </a:extLst>
          </p:cNvPr>
          <p:cNvSpPr>
            <a:spLocks/>
          </p:cNvSpPr>
          <p:nvPr/>
        </p:nvSpPr>
        <p:spPr bwMode="auto">
          <a:xfrm>
            <a:off x="5994400" y="3641725"/>
            <a:ext cx="68263" cy="128588"/>
          </a:xfrm>
          <a:custGeom>
            <a:avLst/>
            <a:gdLst>
              <a:gd name="T0" fmla="*/ 2147483647 w 43"/>
              <a:gd name="T1" fmla="*/ 2147483647 h 81"/>
              <a:gd name="T2" fmla="*/ 2147483647 w 43"/>
              <a:gd name="T3" fmla="*/ 2147483647 h 81"/>
              <a:gd name="T4" fmla="*/ 0 w 43"/>
              <a:gd name="T5" fmla="*/ 2147483647 h 81"/>
              <a:gd name="T6" fmla="*/ 0 w 43"/>
              <a:gd name="T7" fmla="*/ 2147483647 h 81"/>
              <a:gd name="T8" fmla="*/ 2147483647 w 43"/>
              <a:gd name="T9" fmla="*/ 2147483647 h 81"/>
              <a:gd name="T10" fmla="*/ 2147483647 w 43"/>
              <a:gd name="T11" fmla="*/ 2147483647 h 81"/>
              <a:gd name="T12" fmla="*/ 2147483647 w 43"/>
              <a:gd name="T13" fmla="*/ 0 h 81"/>
              <a:gd name="T14" fmla="*/ 2147483647 w 43"/>
              <a:gd name="T15" fmla="*/ 2147483647 h 81"/>
              <a:gd name="T16" fmla="*/ 2147483647 w 43"/>
              <a:gd name="T17" fmla="*/ 2147483647 h 8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81"/>
              <a:gd name="T29" fmla="*/ 43 w 43"/>
              <a:gd name="T30" fmla="*/ 81 h 8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81">
                <a:moveTo>
                  <a:pt x="23" y="77"/>
                </a:moveTo>
                <a:lnTo>
                  <a:pt x="15" y="79"/>
                </a:lnTo>
                <a:lnTo>
                  <a:pt x="0" y="81"/>
                </a:lnTo>
                <a:lnTo>
                  <a:pt x="0" y="73"/>
                </a:lnTo>
                <a:lnTo>
                  <a:pt x="20" y="6"/>
                </a:lnTo>
                <a:lnTo>
                  <a:pt x="27" y="2"/>
                </a:lnTo>
                <a:lnTo>
                  <a:pt x="43" y="0"/>
                </a:lnTo>
                <a:lnTo>
                  <a:pt x="43" y="9"/>
                </a:lnTo>
                <a:lnTo>
                  <a:pt x="23" y="77"/>
                </a:lnTo>
                <a:close/>
              </a:path>
            </a:pathLst>
          </a:custGeom>
          <a:solidFill>
            <a:srgbClr val="4C72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73" name="Freeform 105">
            <a:extLst>
              <a:ext uri="{FF2B5EF4-FFF2-40B4-BE49-F238E27FC236}">
                <a16:creationId xmlns:a16="http://schemas.microsoft.com/office/drawing/2014/main" id="{A9B7BD21-A25E-4978-938F-9334D1030BCE}"/>
              </a:ext>
            </a:extLst>
          </p:cNvPr>
          <p:cNvSpPr>
            <a:spLocks/>
          </p:cNvSpPr>
          <p:nvPr/>
        </p:nvSpPr>
        <p:spPr bwMode="auto">
          <a:xfrm>
            <a:off x="6699250" y="2141538"/>
            <a:ext cx="207963" cy="87312"/>
          </a:xfrm>
          <a:custGeom>
            <a:avLst/>
            <a:gdLst>
              <a:gd name="T0" fmla="*/ 0 w 131"/>
              <a:gd name="T1" fmla="*/ 2147483647 h 55"/>
              <a:gd name="T2" fmla="*/ 2147483647 w 131"/>
              <a:gd name="T3" fmla="*/ 2147483647 h 55"/>
              <a:gd name="T4" fmla="*/ 2147483647 w 131"/>
              <a:gd name="T5" fmla="*/ 2147483647 h 55"/>
              <a:gd name="T6" fmla="*/ 2147483647 w 131"/>
              <a:gd name="T7" fmla="*/ 2147483647 h 55"/>
              <a:gd name="T8" fmla="*/ 2147483647 w 131"/>
              <a:gd name="T9" fmla="*/ 2147483647 h 55"/>
              <a:gd name="T10" fmla="*/ 2147483647 w 131"/>
              <a:gd name="T11" fmla="*/ 2147483647 h 55"/>
              <a:gd name="T12" fmla="*/ 2147483647 w 131"/>
              <a:gd name="T13" fmla="*/ 0 h 55"/>
              <a:gd name="T14" fmla="*/ 2147483647 w 131"/>
              <a:gd name="T15" fmla="*/ 0 h 55"/>
              <a:gd name="T16" fmla="*/ 2147483647 w 131"/>
              <a:gd name="T17" fmla="*/ 2147483647 h 55"/>
              <a:gd name="T18" fmla="*/ 2147483647 w 131"/>
              <a:gd name="T19" fmla="*/ 2147483647 h 55"/>
              <a:gd name="T20" fmla="*/ 2147483647 w 131"/>
              <a:gd name="T21" fmla="*/ 2147483647 h 55"/>
              <a:gd name="T22" fmla="*/ 2147483647 w 131"/>
              <a:gd name="T23" fmla="*/ 2147483647 h 55"/>
              <a:gd name="T24" fmla="*/ 2147483647 w 131"/>
              <a:gd name="T25" fmla="*/ 2147483647 h 55"/>
              <a:gd name="T26" fmla="*/ 2147483647 w 131"/>
              <a:gd name="T27" fmla="*/ 2147483647 h 55"/>
              <a:gd name="T28" fmla="*/ 2147483647 w 131"/>
              <a:gd name="T29" fmla="*/ 2147483647 h 55"/>
              <a:gd name="T30" fmla="*/ 2147483647 w 131"/>
              <a:gd name="T31" fmla="*/ 2147483647 h 55"/>
              <a:gd name="T32" fmla="*/ 0 w 131"/>
              <a:gd name="T33" fmla="*/ 2147483647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1"/>
              <a:gd name="T52" fmla="*/ 0 h 55"/>
              <a:gd name="T53" fmla="*/ 131 w 131"/>
              <a:gd name="T54" fmla="*/ 55 h 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1" h="55">
                <a:moveTo>
                  <a:pt x="0" y="40"/>
                </a:moveTo>
                <a:lnTo>
                  <a:pt x="2" y="38"/>
                </a:lnTo>
                <a:lnTo>
                  <a:pt x="8" y="31"/>
                </a:lnTo>
                <a:lnTo>
                  <a:pt x="19" y="22"/>
                </a:lnTo>
                <a:lnTo>
                  <a:pt x="34" y="13"/>
                </a:lnTo>
                <a:lnTo>
                  <a:pt x="53" y="5"/>
                </a:lnTo>
                <a:lnTo>
                  <a:pt x="75" y="0"/>
                </a:lnTo>
                <a:lnTo>
                  <a:pt x="101" y="0"/>
                </a:lnTo>
                <a:lnTo>
                  <a:pt x="131" y="8"/>
                </a:lnTo>
                <a:lnTo>
                  <a:pt x="129" y="11"/>
                </a:lnTo>
                <a:lnTo>
                  <a:pt x="122" y="19"/>
                </a:lnTo>
                <a:lnTo>
                  <a:pt x="111" y="30"/>
                </a:lnTo>
                <a:lnTo>
                  <a:pt x="95" y="41"/>
                </a:lnTo>
                <a:lnTo>
                  <a:pt x="76" y="50"/>
                </a:lnTo>
                <a:lnTo>
                  <a:pt x="54" y="55"/>
                </a:lnTo>
                <a:lnTo>
                  <a:pt x="28" y="52"/>
                </a:lnTo>
                <a:lnTo>
                  <a:pt x="0" y="40"/>
                </a:lnTo>
                <a:close/>
              </a:path>
            </a:pathLst>
          </a:custGeom>
          <a:solidFill>
            <a:srgbClr val="F9F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74" name="Freeform 106">
            <a:extLst>
              <a:ext uri="{FF2B5EF4-FFF2-40B4-BE49-F238E27FC236}">
                <a16:creationId xmlns:a16="http://schemas.microsoft.com/office/drawing/2014/main" id="{7FF3974D-B1FB-41CE-B97D-A140B179BBBE}"/>
              </a:ext>
            </a:extLst>
          </p:cNvPr>
          <p:cNvSpPr>
            <a:spLocks/>
          </p:cNvSpPr>
          <p:nvPr/>
        </p:nvSpPr>
        <p:spPr bwMode="auto">
          <a:xfrm>
            <a:off x="6473825" y="4495800"/>
            <a:ext cx="260350" cy="114300"/>
          </a:xfrm>
          <a:custGeom>
            <a:avLst/>
            <a:gdLst>
              <a:gd name="T0" fmla="*/ 2147483647 w 164"/>
              <a:gd name="T1" fmla="*/ 2147483647 h 72"/>
              <a:gd name="T2" fmla="*/ 2147483647 w 164"/>
              <a:gd name="T3" fmla="*/ 2147483647 h 72"/>
              <a:gd name="T4" fmla="*/ 2147483647 w 164"/>
              <a:gd name="T5" fmla="*/ 2147483647 h 72"/>
              <a:gd name="T6" fmla="*/ 2147483647 w 164"/>
              <a:gd name="T7" fmla="*/ 2147483647 h 72"/>
              <a:gd name="T8" fmla="*/ 0 w 164"/>
              <a:gd name="T9" fmla="*/ 2147483647 h 72"/>
              <a:gd name="T10" fmla="*/ 2147483647 w 164"/>
              <a:gd name="T11" fmla="*/ 2147483647 h 72"/>
              <a:gd name="T12" fmla="*/ 2147483647 w 164"/>
              <a:gd name="T13" fmla="*/ 0 h 72"/>
              <a:gd name="T14" fmla="*/ 2147483647 w 164"/>
              <a:gd name="T15" fmla="*/ 2147483647 h 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4"/>
              <a:gd name="T25" fmla="*/ 0 h 72"/>
              <a:gd name="T26" fmla="*/ 164 w 164"/>
              <a:gd name="T27" fmla="*/ 72 h 7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4" h="72">
                <a:moveTo>
                  <a:pt x="162" y="45"/>
                </a:moveTo>
                <a:lnTo>
                  <a:pt x="164" y="70"/>
                </a:lnTo>
                <a:lnTo>
                  <a:pt x="161" y="72"/>
                </a:lnTo>
                <a:lnTo>
                  <a:pt x="128" y="67"/>
                </a:lnTo>
                <a:lnTo>
                  <a:pt x="0" y="45"/>
                </a:lnTo>
                <a:lnTo>
                  <a:pt x="7" y="7"/>
                </a:lnTo>
                <a:lnTo>
                  <a:pt x="159" y="0"/>
                </a:lnTo>
                <a:lnTo>
                  <a:pt x="162" y="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75" name="Freeform 107">
            <a:extLst>
              <a:ext uri="{FF2B5EF4-FFF2-40B4-BE49-F238E27FC236}">
                <a16:creationId xmlns:a16="http://schemas.microsoft.com/office/drawing/2014/main" id="{472142D6-162B-48C8-A7FD-CE0E1B3E0D91}"/>
              </a:ext>
            </a:extLst>
          </p:cNvPr>
          <p:cNvSpPr>
            <a:spLocks/>
          </p:cNvSpPr>
          <p:nvPr/>
        </p:nvSpPr>
        <p:spPr bwMode="auto">
          <a:xfrm>
            <a:off x="6294438" y="4768850"/>
            <a:ext cx="147637" cy="334963"/>
          </a:xfrm>
          <a:custGeom>
            <a:avLst/>
            <a:gdLst>
              <a:gd name="T0" fmla="*/ 2147483647 w 93"/>
              <a:gd name="T1" fmla="*/ 2147483647 h 211"/>
              <a:gd name="T2" fmla="*/ 2147483647 w 93"/>
              <a:gd name="T3" fmla="*/ 2147483647 h 211"/>
              <a:gd name="T4" fmla="*/ 2147483647 w 93"/>
              <a:gd name="T5" fmla="*/ 2147483647 h 211"/>
              <a:gd name="T6" fmla="*/ 2147483647 w 93"/>
              <a:gd name="T7" fmla="*/ 2147483647 h 211"/>
              <a:gd name="T8" fmla="*/ 2147483647 w 93"/>
              <a:gd name="T9" fmla="*/ 2147483647 h 211"/>
              <a:gd name="T10" fmla="*/ 2147483647 w 93"/>
              <a:gd name="T11" fmla="*/ 2147483647 h 211"/>
              <a:gd name="T12" fmla="*/ 2147483647 w 93"/>
              <a:gd name="T13" fmla="*/ 2147483647 h 211"/>
              <a:gd name="T14" fmla="*/ 2147483647 w 93"/>
              <a:gd name="T15" fmla="*/ 2147483647 h 211"/>
              <a:gd name="T16" fmla="*/ 2147483647 w 93"/>
              <a:gd name="T17" fmla="*/ 2147483647 h 211"/>
              <a:gd name="T18" fmla="*/ 2147483647 w 93"/>
              <a:gd name="T19" fmla="*/ 2147483647 h 211"/>
              <a:gd name="T20" fmla="*/ 2147483647 w 93"/>
              <a:gd name="T21" fmla="*/ 2147483647 h 211"/>
              <a:gd name="T22" fmla="*/ 0 w 93"/>
              <a:gd name="T23" fmla="*/ 2147483647 h 211"/>
              <a:gd name="T24" fmla="*/ 2147483647 w 93"/>
              <a:gd name="T25" fmla="*/ 0 h 211"/>
              <a:gd name="T26" fmla="*/ 2147483647 w 93"/>
              <a:gd name="T27" fmla="*/ 2147483647 h 21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93"/>
              <a:gd name="T43" fmla="*/ 0 h 211"/>
              <a:gd name="T44" fmla="*/ 93 w 93"/>
              <a:gd name="T45" fmla="*/ 211 h 21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93" h="211">
                <a:moveTo>
                  <a:pt x="56" y="59"/>
                </a:moveTo>
                <a:lnTo>
                  <a:pt x="93" y="103"/>
                </a:lnTo>
                <a:lnTo>
                  <a:pt x="91" y="113"/>
                </a:lnTo>
                <a:lnTo>
                  <a:pt x="77" y="136"/>
                </a:lnTo>
                <a:lnTo>
                  <a:pt x="82" y="195"/>
                </a:lnTo>
                <a:lnTo>
                  <a:pt x="77" y="210"/>
                </a:lnTo>
                <a:lnTo>
                  <a:pt x="76" y="211"/>
                </a:lnTo>
                <a:lnTo>
                  <a:pt x="70" y="203"/>
                </a:lnTo>
                <a:lnTo>
                  <a:pt x="55" y="168"/>
                </a:lnTo>
                <a:lnTo>
                  <a:pt x="38" y="137"/>
                </a:lnTo>
                <a:lnTo>
                  <a:pt x="13" y="79"/>
                </a:lnTo>
                <a:lnTo>
                  <a:pt x="0" y="52"/>
                </a:lnTo>
                <a:lnTo>
                  <a:pt x="17" y="0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76" name="Rectangle 108">
            <a:extLst>
              <a:ext uri="{FF2B5EF4-FFF2-40B4-BE49-F238E27FC236}">
                <a16:creationId xmlns:a16="http://schemas.microsoft.com/office/drawing/2014/main" id="{96519B9D-9A68-4169-A5EA-25B2E8A33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75" y="5514975"/>
            <a:ext cx="501650" cy="36513"/>
          </a:xfrm>
          <a:prstGeom prst="rect">
            <a:avLst/>
          </a:prstGeom>
          <a:noFill/>
          <a:ln w="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55406" name="Freeform 110">
            <a:extLst>
              <a:ext uri="{FF2B5EF4-FFF2-40B4-BE49-F238E27FC236}">
                <a16:creationId xmlns:a16="http://schemas.microsoft.com/office/drawing/2014/main" id="{D9350B2F-EB01-462D-87C3-4540A1FA7602}"/>
              </a:ext>
            </a:extLst>
          </p:cNvPr>
          <p:cNvSpPr>
            <a:spLocks/>
          </p:cNvSpPr>
          <p:nvPr/>
        </p:nvSpPr>
        <p:spPr bwMode="auto">
          <a:xfrm>
            <a:off x="6699250" y="609600"/>
            <a:ext cx="781050" cy="255588"/>
          </a:xfrm>
          <a:custGeom>
            <a:avLst/>
            <a:gdLst>
              <a:gd name="T0" fmla="*/ 2147483647 w 430"/>
              <a:gd name="T1" fmla="*/ 2147483647 h 341"/>
              <a:gd name="T2" fmla="*/ 2147483647 w 430"/>
              <a:gd name="T3" fmla="*/ 2147483647 h 341"/>
              <a:gd name="T4" fmla="*/ 2147483647 w 430"/>
              <a:gd name="T5" fmla="*/ 2147483647 h 341"/>
              <a:gd name="T6" fmla="*/ 2147483647 w 430"/>
              <a:gd name="T7" fmla="*/ 2147483647 h 341"/>
              <a:gd name="T8" fmla="*/ 2147483647 w 430"/>
              <a:gd name="T9" fmla="*/ 2147483647 h 341"/>
              <a:gd name="T10" fmla="*/ 2147483647 w 430"/>
              <a:gd name="T11" fmla="*/ 2147483647 h 341"/>
              <a:gd name="T12" fmla="*/ 2147483647 w 430"/>
              <a:gd name="T13" fmla="*/ 2147483647 h 341"/>
              <a:gd name="T14" fmla="*/ 2147483647 w 430"/>
              <a:gd name="T15" fmla="*/ 2147483647 h 341"/>
              <a:gd name="T16" fmla="*/ 2147483647 w 430"/>
              <a:gd name="T17" fmla="*/ 2147483647 h 341"/>
              <a:gd name="T18" fmla="*/ 2147483647 w 430"/>
              <a:gd name="T19" fmla="*/ 2147483647 h 341"/>
              <a:gd name="T20" fmla="*/ 2147483647 w 430"/>
              <a:gd name="T21" fmla="*/ 2147483647 h 341"/>
              <a:gd name="T22" fmla="*/ 2147483647 w 430"/>
              <a:gd name="T23" fmla="*/ 2147483647 h 341"/>
              <a:gd name="T24" fmla="*/ 2147483647 w 430"/>
              <a:gd name="T25" fmla="*/ 2147483647 h 341"/>
              <a:gd name="T26" fmla="*/ 2147483647 w 430"/>
              <a:gd name="T27" fmla="*/ 2147483647 h 341"/>
              <a:gd name="T28" fmla="*/ 2147483647 w 430"/>
              <a:gd name="T29" fmla="*/ 2147483647 h 341"/>
              <a:gd name="T30" fmla="*/ 2147483647 w 430"/>
              <a:gd name="T31" fmla="*/ 2147483647 h 341"/>
              <a:gd name="T32" fmla="*/ 2147483647 w 430"/>
              <a:gd name="T33" fmla="*/ 2147483647 h 341"/>
              <a:gd name="T34" fmla="*/ 0 w 430"/>
              <a:gd name="T35" fmla="*/ 2147483647 h 341"/>
              <a:gd name="T36" fmla="*/ 2147483647 w 430"/>
              <a:gd name="T37" fmla="*/ 2147483647 h 341"/>
              <a:gd name="T38" fmla="*/ 2147483647 w 430"/>
              <a:gd name="T39" fmla="*/ 2147483647 h 341"/>
              <a:gd name="T40" fmla="*/ 2147483647 w 430"/>
              <a:gd name="T41" fmla="*/ 2147483647 h 341"/>
              <a:gd name="T42" fmla="*/ 2147483647 w 430"/>
              <a:gd name="T43" fmla="*/ 0 h 341"/>
              <a:gd name="T44" fmla="*/ 2147483647 w 430"/>
              <a:gd name="T45" fmla="*/ 2147483647 h 341"/>
              <a:gd name="T46" fmla="*/ 2147483647 w 430"/>
              <a:gd name="T47" fmla="*/ 2147483647 h 34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30"/>
              <a:gd name="T73" fmla="*/ 0 h 341"/>
              <a:gd name="T74" fmla="*/ 430 w 430"/>
              <a:gd name="T75" fmla="*/ 341 h 341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30" h="341">
                <a:moveTo>
                  <a:pt x="265" y="90"/>
                </a:moveTo>
                <a:lnTo>
                  <a:pt x="280" y="100"/>
                </a:lnTo>
                <a:lnTo>
                  <a:pt x="288" y="140"/>
                </a:lnTo>
                <a:lnTo>
                  <a:pt x="338" y="193"/>
                </a:lnTo>
                <a:lnTo>
                  <a:pt x="362" y="192"/>
                </a:lnTo>
                <a:lnTo>
                  <a:pt x="380" y="245"/>
                </a:lnTo>
                <a:lnTo>
                  <a:pt x="407" y="243"/>
                </a:lnTo>
                <a:lnTo>
                  <a:pt x="430" y="341"/>
                </a:lnTo>
                <a:lnTo>
                  <a:pt x="277" y="233"/>
                </a:lnTo>
                <a:lnTo>
                  <a:pt x="274" y="201"/>
                </a:lnTo>
                <a:lnTo>
                  <a:pt x="235" y="168"/>
                </a:lnTo>
                <a:lnTo>
                  <a:pt x="207" y="193"/>
                </a:lnTo>
                <a:lnTo>
                  <a:pt x="181" y="161"/>
                </a:lnTo>
                <a:lnTo>
                  <a:pt x="182" y="122"/>
                </a:lnTo>
                <a:lnTo>
                  <a:pt x="115" y="68"/>
                </a:lnTo>
                <a:lnTo>
                  <a:pt x="51" y="71"/>
                </a:lnTo>
                <a:lnTo>
                  <a:pt x="51" y="74"/>
                </a:lnTo>
                <a:lnTo>
                  <a:pt x="0" y="20"/>
                </a:lnTo>
                <a:lnTo>
                  <a:pt x="78" y="12"/>
                </a:lnTo>
                <a:lnTo>
                  <a:pt x="90" y="7"/>
                </a:lnTo>
                <a:lnTo>
                  <a:pt x="110" y="26"/>
                </a:lnTo>
                <a:lnTo>
                  <a:pt x="131" y="0"/>
                </a:lnTo>
                <a:lnTo>
                  <a:pt x="192" y="36"/>
                </a:lnTo>
                <a:lnTo>
                  <a:pt x="265" y="90"/>
                </a:lnTo>
                <a:close/>
              </a:path>
            </a:pathLst>
          </a:custGeom>
          <a:solidFill>
            <a:srgbClr val="1932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d-ID"/>
          </a:p>
        </p:txBody>
      </p:sp>
      <p:sp>
        <p:nvSpPr>
          <p:cNvPr id="84079" name="AutoShape 111">
            <a:extLst>
              <a:ext uri="{FF2B5EF4-FFF2-40B4-BE49-F238E27FC236}">
                <a16:creationId xmlns:a16="http://schemas.microsoft.com/office/drawing/2014/main" id="{A617E158-D562-4245-A11C-0E9338EAD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068638"/>
            <a:ext cx="4791075" cy="3387725"/>
          </a:xfrm>
          <a:prstGeom prst="wedgeEllipseCallout">
            <a:avLst>
              <a:gd name="adj1" fmla="val 74222"/>
              <a:gd name="adj2" fmla="val -54264"/>
            </a:avLst>
          </a:prstGeom>
          <a:noFill/>
          <a:ln w="19050">
            <a:solidFill>
              <a:schemeClr val="bg1"/>
            </a:solidFill>
            <a:miter lim="800000"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Verdana" panose="020B0604030504040204" pitchFamily="34" charset="0"/>
              </a:rPr>
              <a:t>My model fits the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Verdana" panose="020B0604030504040204" pitchFamily="34" charset="0"/>
              </a:rPr>
              <a:t>training data perfectly.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i="1">
                <a:solidFill>
                  <a:srgbClr val="000000"/>
                </a:solidFill>
                <a:latin typeface="Verdana" panose="020B0604030504040204" pitchFamily="34" charset="0"/>
              </a:rPr>
              <a:t>I’ve struck it rich!</a:t>
            </a:r>
            <a:endParaRPr lang="en-US" altLang="en-US" sz="28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12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8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8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8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8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8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8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8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8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8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8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8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8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8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8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8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8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8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8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8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8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8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8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8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8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8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8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8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8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8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8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8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8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8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8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8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8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8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8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8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8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 nodeType="clickPar">
                      <p:stCondLst>
                        <p:cond delay="indefinite"/>
                      </p:stCondLst>
                      <p:childTnLst>
                        <p:par>
                          <p:cTn id="3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4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 nodeType="clickPar">
                      <p:stCondLst>
                        <p:cond delay="indefinite"/>
                      </p:stCondLst>
                      <p:childTnLst>
                        <p:par>
                          <p:cTn id="3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2" dur="500"/>
                                        <p:tgtEl>
                                          <p:spTgt spid="84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5" dur="500"/>
                                        <p:tgtEl>
                                          <p:spTgt spid="84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 nodeType="clickPar">
                      <p:stCondLst>
                        <p:cond delay="indefinite"/>
                      </p:stCondLst>
                      <p:childTnLst>
                        <p:par>
                          <p:cTn id="3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84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407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2">
            <a:extLst>
              <a:ext uri="{FF2B5EF4-FFF2-40B4-BE49-F238E27FC236}">
                <a16:creationId xmlns:a16="http://schemas.microsoft.com/office/drawing/2014/main" id="{5E357D58-B283-4D88-9A47-F4C4DAAB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5F53B6-856B-4192-BE85-57B6C2A9B0F7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45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6323" name="Picture 2">
            <a:extLst>
              <a:ext uri="{FF2B5EF4-FFF2-40B4-BE49-F238E27FC236}">
                <a16:creationId xmlns:a16="http://schemas.microsoft.com/office/drawing/2014/main" id="{B9656B2F-E1D2-4E23-8314-E6FF48BCD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803275"/>
            <a:ext cx="8167687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</p:pic>
      <p:sp>
        <p:nvSpPr>
          <p:cNvPr id="56324" name="TextBox 1">
            <a:extLst>
              <a:ext uri="{FF2B5EF4-FFF2-40B4-BE49-F238E27FC236}">
                <a16:creationId xmlns:a16="http://schemas.microsoft.com/office/drawing/2014/main" id="{EA5EC13E-0F66-4ACD-A33F-FADD9A3E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913" y="6372225"/>
            <a:ext cx="5715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400">
                <a:latin typeface="Times New Roman" panose="02020603050405020304" pitchFamily="18" charset="0"/>
              </a:rPr>
              <a:t>Entire data is not required in model building.</a:t>
            </a:r>
          </a:p>
        </p:txBody>
      </p:sp>
      <p:sp>
        <p:nvSpPr>
          <p:cNvPr id="56325" name="TextBox 4">
            <a:extLst>
              <a:ext uri="{FF2B5EF4-FFF2-40B4-BE49-F238E27FC236}">
                <a16:creationId xmlns:a16="http://schemas.microsoft.com/office/drawing/2014/main" id="{F9522ABF-2B19-4D1A-9310-DF79AF79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8" y="220663"/>
            <a:ext cx="4338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>
                <a:latin typeface="Times New Roman" panose="02020603050405020304" pitchFamily="18" charset="0"/>
              </a:rPr>
              <a:t>Data Distribution: Why? </a:t>
            </a:r>
          </a:p>
        </p:txBody>
      </p:sp>
    </p:spTree>
    <p:extLst>
      <p:ext uri="{BB962C8B-B14F-4D97-AF65-F5344CB8AC3E}">
        <p14:creationId xmlns:p14="http://schemas.microsoft.com/office/powerpoint/2010/main" val="3626827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826B2F58-A5C2-41B6-901D-5495D55CB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368300"/>
            <a:ext cx="7467600" cy="838200"/>
          </a:xfrm>
        </p:spPr>
        <p:txBody>
          <a:bodyPr/>
          <a:lstStyle/>
          <a:p>
            <a:r>
              <a:rPr lang="en-US" altLang="en-US"/>
              <a:t>Data Distribution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ABC96969-7AFD-45DA-9F8E-211F401DF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449388"/>
            <a:ext cx="8382000" cy="5080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400"/>
              <a:t>Allow a mining algorithm to run on smaller datasets</a:t>
            </a:r>
          </a:p>
          <a:p>
            <a:r>
              <a:rPr lang="en-US" altLang="en-US" sz="2400"/>
              <a:t>Allow the resultant models to evaluate on an independent dataset.</a:t>
            </a:r>
          </a:p>
          <a:p>
            <a:r>
              <a:rPr lang="en-US" altLang="en-US" sz="2400"/>
              <a:t>Two main types:</a:t>
            </a:r>
          </a:p>
          <a:p>
            <a:pPr lvl="1"/>
            <a:r>
              <a:rPr lang="en-US" altLang="en-US" sz="2000"/>
              <a:t>Batch Testing - % distribution</a:t>
            </a:r>
          </a:p>
          <a:p>
            <a:pPr lvl="1"/>
            <a:r>
              <a:rPr lang="en-US" altLang="en-US" sz="2000"/>
              <a:t>N-fold cross validation</a:t>
            </a:r>
          </a:p>
          <a:p>
            <a:r>
              <a:rPr lang="en-US" altLang="en-US" sz="2400"/>
              <a:t>Two ways to Choose a representative subset of the data</a:t>
            </a:r>
          </a:p>
          <a:p>
            <a:pPr lvl="1"/>
            <a:r>
              <a:rPr lang="en-US" altLang="en-US" sz="2000"/>
              <a:t>Random Sampling</a:t>
            </a:r>
          </a:p>
          <a:p>
            <a:pPr lvl="2"/>
            <a:r>
              <a:rPr lang="en-US" altLang="en-US" sz="2000"/>
              <a:t>It may have very poor performance in the presence of skew</a:t>
            </a:r>
          </a:p>
          <a:p>
            <a:pPr lvl="1"/>
            <a:r>
              <a:rPr lang="en-US" altLang="en-US" sz="2000"/>
              <a:t>Stratified sampling (for skewed data)</a:t>
            </a:r>
          </a:p>
          <a:p>
            <a:pPr lvl="2"/>
            <a:r>
              <a:rPr lang="en-US" altLang="en-US" sz="2000"/>
              <a:t>Approximate the percentage of each class (or subpopulation of interest) in the overall dataset </a:t>
            </a:r>
          </a:p>
        </p:txBody>
      </p:sp>
      <p:grpSp>
        <p:nvGrpSpPr>
          <p:cNvPr id="57348" name="Group 3">
            <a:extLst>
              <a:ext uri="{FF2B5EF4-FFF2-40B4-BE49-F238E27FC236}">
                <a16:creationId xmlns:a16="http://schemas.microsoft.com/office/drawing/2014/main" id="{30C391D5-0D74-4012-BE42-EF26DBE49846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316163"/>
            <a:ext cx="2141538" cy="1358900"/>
            <a:chOff x="1764506" y="1539875"/>
            <a:chExt cx="5474494" cy="4337050"/>
          </a:xfrm>
        </p:grpSpPr>
        <p:sp>
          <p:nvSpPr>
            <p:cNvPr id="57349" name="Freeform 3">
              <a:extLst>
                <a:ext uri="{FF2B5EF4-FFF2-40B4-BE49-F238E27FC236}">
                  <a16:creationId xmlns:a16="http://schemas.microsoft.com/office/drawing/2014/main" id="{E5F507FC-B2F9-409F-953F-72CF81E44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4506" y="1539875"/>
              <a:ext cx="3328988" cy="3971925"/>
            </a:xfrm>
            <a:custGeom>
              <a:avLst/>
              <a:gdLst>
                <a:gd name="T0" fmla="*/ 2147483647 w 2097"/>
                <a:gd name="T1" fmla="*/ 2147483647 h 2502"/>
                <a:gd name="T2" fmla="*/ 2147483647 w 2097"/>
                <a:gd name="T3" fmla="*/ 2147483647 h 2502"/>
                <a:gd name="T4" fmla="*/ 2147483647 w 2097"/>
                <a:gd name="T5" fmla="*/ 2147483647 h 2502"/>
                <a:gd name="T6" fmla="*/ 2147483647 w 2097"/>
                <a:gd name="T7" fmla="*/ 2147483647 h 2502"/>
                <a:gd name="T8" fmla="*/ 2147483647 w 2097"/>
                <a:gd name="T9" fmla="*/ 2147483647 h 2502"/>
                <a:gd name="T10" fmla="*/ 2147483647 w 2097"/>
                <a:gd name="T11" fmla="*/ 2147483647 h 2502"/>
                <a:gd name="T12" fmla="*/ 2147483647 w 2097"/>
                <a:gd name="T13" fmla="*/ 2147483647 h 2502"/>
                <a:gd name="T14" fmla="*/ 2147483647 w 2097"/>
                <a:gd name="T15" fmla="*/ 2147483647 h 2502"/>
                <a:gd name="T16" fmla="*/ 2147483647 w 2097"/>
                <a:gd name="T17" fmla="*/ 2147483647 h 2502"/>
                <a:gd name="T18" fmla="*/ 2147483647 w 2097"/>
                <a:gd name="T19" fmla="*/ 2147483647 h 2502"/>
                <a:gd name="T20" fmla="*/ 2147483647 w 2097"/>
                <a:gd name="T21" fmla="*/ 2147483647 h 2502"/>
                <a:gd name="T22" fmla="*/ 2147483647 w 2097"/>
                <a:gd name="T23" fmla="*/ 2147483647 h 2502"/>
                <a:gd name="T24" fmla="*/ 2147483647 w 2097"/>
                <a:gd name="T25" fmla="*/ 2147483647 h 2502"/>
                <a:gd name="T26" fmla="*/ 2147483647 w 2097"/>
                <a:gd name="T27" fmla="*/ 2147483647 h 2502"/>
                <a:gd name="T28" fmla="*/ 2147483647 w 2097"/>
                <a:gd name="T29" fmla="*/ 2147483647 h 2502"/>
                <a:gd name="T30" fmla="*/ 2147483647 w 2097"/>
                <a:gd name="T31" fmla="*/ 2147483647 h 2502"/>
                <a:gd name="T32" fmla="*/ 2147483647 w 2097"/>
                <a:gd name="T33" fmla="*/ 2147483647 h 2502"/>
                <a:gd name="T34" fmla="*/ 2147483647 w 2097"/>
                <a:gd name="T35" fmla="*/ 2147483647 h 2502"/>
                <a:gd name="T36" fmla="*/ 2147483647 w 2097"/>
                <a:gd name="T37" fmla="*/ 2147483647 h 2502"/>
                <a:gd name="T38" fmla="*/ 2147483647 w 2097"/>
                <a:gd name="T39" fmla="*/ 2147483647 h 2502"/>
                <a:gd name="T40" fmla="*/ 2147483647 w 2097"/>
                <a:gd name="T41" fmla="*/ 2147483647 h 2502"/>
                <a:gd name="T42" fmla="*/ 2147483647 w 2097"/>
                <a:gd name="T43" fmla="*/ 2147483647 h 2502"/>
                <a:gd name="T44" fmla="*/ 2147483647 w 2097"/>
                <a:gd name="T45" fmla="*/ 2147483647 h 2502"/>
                <a:gd name="T46" fmla="*/ 2147483647 w 2097"/>
                <a:gd name="T47" fmla="*/ 2147483647 h 2502"/>
                <a:gd name="T48" fmla="*/ 2147483647 w 2097"/>
                <a:gd name="T49" fmla="*/ 2147483647 h 2502"/>
                <a:gd name="T50" fmla="*/ 2147483647 w 2097"/>
                <a:gd name="T51" fmla="*/ 2147483647 h 2502"/>
                <a:gd name="T52" fmla="*/ 2147483647 w 2097"/>
                <a:gd name="T53" fmla="*/ 2147483647 h 2502"/>
                <a:gd name="T54" fmla="*/ 2147483647 w 2097"/>
                <a:gd name="T55" fmla="*/ 2147483647 h 2502"/>
                <a:gd name="T56" fmla="*/ 2147483647 w 2097"/>
                <a:gd name="T57" fmla="*/ 2147483647 h 2502"/>
                <a:gd name="T58" fmla="*/ 2147483647 w 2097"/>
                <a:gd name="T59" fmla="*/ 2147483647 h 2502"/>
                <a:gd name="T60" fmla="*/ 2147483647 w 2097"/>
                <a:gd name="T61" fmla="*/ 2147483647 h 2502"/>
                <a:gd name="T62" fmla="*/ 2147483647 w 2097"/>
                <a:gd name="T63" fmla="*/ 2147483647 h 2502"/>
                <a:gd name="T64" fmla="*/ 2147483647 w 2097"/>
                <a:gd name="T65" fmla="*/ 2147483647 h 25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97"/>
                <a:gd name="T100" fmla="*/ 0 h 2502"/>
                <a:gd name="T101" fmla="*/ 2097 w 2097"/>
                <a:gd name="T102" fmla="*/ 2502 h 25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97" h="2502">
                  <a:moveTo>
                    <a:pt x="645" y="198"/>
                  </a:moveTo>
                  <a:cubicBezTo>
                    <a:pt x="484" y="204"/>
                    <a:pt x="532" y="198"/>
                    <a:pt x="441" y="228"/>
                  </a:cubicBezTo>
                  <a:cubicBezTo>
                    <a:pt x="419" y="250"/>
                    <a:pt x="390" y="264"/>
                    <a:pt x="363" y="282"/>
                  </a:cubicBezTo>
                  <a:cubicBezTo>
                    <a:pt x="326" y="338"/>
                    <a:pt x="268" y="371"/>
                    <a:pt x="237" y="432"/>
                  </a:cubicBezTo>
                  <a:cubicBezTo>
                    <a:pt x="223" y="500"/>
                    <a:pt x="179" y="549"/>
                    <a:pt x="141" y="606"/>
                  </a:cubicBezTo>
                  <a:cubicBezTo>
                    <a:pt x="125" y="630"/>
                    <a:pt x="107" y="670"/>
                    <a:pt x="93" y="696"/>
                  </a:cubicBezTo>
                  <a:cubicBezTo>
                    <a:pt x="40" y="791"/>
                    <a:pt x="36" y="916"/>
                    <a:pt x="21" y="1020"/>
                  </a:cubicBezTo>
                  <a:cubicBezTo>
                    <a:pt x="19" y="1092"/>
                    <a:pt x="14" y="1164"/>
                    <a:pt x="15" y="1236"/>
                  </a:cubicBezTo>
                  <a:cubicBezTo>
                    <a:pt x="16" y="1302"/>
                    <a:pt x="0" y="1376"/>
                    <a:pt x="33" y="1434"/>
                  </a:cubicBezTo>
                  <a:cubicBezTo>
                    <a:pt x="45" y="1454"/>
                    <a:pt x="68" y="1473"/>
                    <a:pt x="81" y="1494"/>
                  </a:cubicBezTo>
                  <a:cubicBezTo>
                    <a:pt x="111" y="1542"/>
                    <a:pt x="139" y="1595"/>
                    <a:pt x="177" y="1638"/>
                  </a:cubicBezTo>
                  <a:cubicBezTo>
                    <a:pt x="200" y="1664"/>
                    <a:pt x="228" y="1682"/>
                    <a:pt x="249" y="1710"/>
                  </a:cubicBezTo>
                  <a:cubicBezTo>
                    <a:pt x="263" y="1752"/>
                    <a:pt x="293" y="1792"/>
                    <a:pt x="315" y="1830"/>
                  </a:cubicBezTo>
                  <a:cubicBezTo>
                    <a:pt x="341" y="1875"/>
                    <a:pt x="352" y="1927"/>
                    <a:pt x="375" y="1974"/>
                  </a:cubicBezTo>
                  <a:cubicBezTo>
                    <a:pt x="395" y="2076"/>
                    <a:pt x="419" y="2143"/>
                    <a:pt x="507" y="2202"/>
                  </a:cubicBezTo>
                  <a:cubicBezTo>
                    <a:pt x="518" y="2209"/>
                    <a:pt x="525" y="2221"/>
                    <a:pt x="537" y="2226"/>
                  </a:cubicBezTo>
                  <a:cubicBezTo>
                    <a:pt x="601" y="2256"/>
                    <a:pt x="677" y="2245"/>
                    <a:pt x="747" y="2250"/>
                  </a:cubicBezTo>
                  <a:cubicBezTo>
                    <a:pt x="802" y="2259"/>
                    <a:pt x="853" y="2279"/>
                    <a:pt x="891" y="2322"/>
                  </a:cubicBezTo>
                  <a:cubicBezTo>
                    <a:pt x="951" y="2389"/>
                    <a:pt x="903" y="2354"/>
                    <a:pt x="945" y="2382"/>
                  </a:cubicBezTo>
                  <a:cubicBezTo>
                    <a:pt x="959" y="2402"/>
                    <a:pt x="990" y="2451"/>
                    <a:pt x="1005" y="2466"/>
                  </a:cubicBezTo>
                  <a:cubicBezTo>
                    <a:pt x="1017" y="2478"/>
                    <a:pt x="1041" y="2502"/>
                    <a:pt x="1041" y="2502"/>
                  </a:cubicBezTo>
                  <a:cubicBezTo>
                    <a:pt x="1044" y="2447"/>
                    <a:pt x="1028" y="2405"/>
                    <a:pt x="1071" y="2376"/>
                  </a:cubicBezTo>
                  <a:cubicBezTo>
                    <a:pt x="1084" y="2357"/>
                    <a:pt x="1100" y="2341"/>
                    <a:pt x="1113" y="2322"/>
                  </a:cubicBezTo>
                  <a:cubicBezTo>
                    <a:pt x="1123" y="2282"/>
                    <a:pt x="1132" y="2255"/>
                    <a:pt x="1161" y="2226"/>
                  </a:cubicBezTo>
                  <a:cubicBezTo>
                    <a:pt x="1168" y="2204"/>
                    <a:pt x="1169" y="2180"/>
                    <a:pt x="1179" y="2160"/>
                  </a:cubicBezTo>
                  <a:cubicBezTo>
                    <a:pt x="1193" y="2132"/>
                    <a:pt x="1211" y="2106"/>
                    <a:pt x="1221" y="2076"/>
                  </a:cubicBezTo>
                  <a:cubicBezTo>
                    <a:pt x="1223" y="2038"/>
                    <a:pt x="1222" y="2000"/>
                    <a:pt x="1227" y="1962"/>
                  </a:cubicBezTo>
                  <a:cubicBezTo>
                    <a:pt x="1231" y="1935"/>
                    <a:pt x="1265" y="1924"/>
                    <a:pt x="1287" y="1908"/>
                  </a:cubicBezTo>
                  <a:cubicBezTo>
                    <a:pt x="1311" y="1890"/>
                    <a:pt x="1344" y="1875"/>
                    <a:pt x="1365" y="1854"/>
                  </a:cubicBezTo>
                  <a:cubicBezTo>
                    <a:pt x="1389" y="1830"/>
                    <a:pt x="1363" y="1840"/>
                    <a:pt x="1395" y="1824"/>
                  </a:cubicBezTo>
                  <a:cubicBezTo>
                    <a:pt x="1417" y="1813"/>
                    <a:pt x="1456" y="1814"/>
                    <a:pt x="1473" y="1812"/>
                  </a:cubicBezTo>
                  <a:cubicBezTo>
                    <a:pt x="1507" y="1789"/>
                    <a:pt x="1518" y="1743"/>
                    <a:pt x="1551" y="1716"/>
                  </a:cubicBezTo>
                  <a:cubicBezTo>
                    <a:pt x="1602" y="1674"/>
                    <a:pt x="1655" y="1642"/>
                    <a:pt x="1689" y="1584"/>
                  </a:cubicBezTo>
                  <a:cubicBezTo>
                    <a:pt x="1708" y="1551"/>
                    <a:pt x="1716" y="1524"/>
                    <a:pt x="1737" y="1494"/>
                  </a:cubicBezTo>
                  <a:cubicBezTo>
                    <a:pt x="1745" y="1482"/>
                    <a:pt x="1761" y="1458"/>
                    <a:pt x="1761" y="1458"/>
                  </a:cubicBezTo>
                  <a:cubicBezTo>
                    <a:pt x="1759" y="1426"/>
                    <a:pt x="1762" y="1393"/>
                    <a:pt x="1755" y="1362"/>
                  </a:cubicBezTo>
                  <a:cubicBezTo>
                    <a:pt x="1754" y="1356"/>
                    <a:pt x="1739" y="1362"/>
                    <a:pt x="1737" y="1356"/>
                  </a:cubicBezTo>
                  <a:cubicBezTo>
                    <a:pt x="1730" y="1335"/>
                    <a:pt x="1766" y="1253"/>
                    <a:pt x="1779" y="1236"/>
                  </a:cubicBezTo>
                  <a:cubicBezTo>
                    <a:pt x="1790" y="1202"/>
                    <a:pt x="1786" y="1234"/>
                    <a:pt x="1767" y="1200"/>
                  </a:cubicBezTo>
                  <a:cubicBezTo>
                    <a:pt x="1730" y="1134"/>
                    <a:pt x="1779" y="1188"/>
                    <a:pt x="1737" y="1146"/>
                  </a:cubicBezTo>
                  <a:cubicBezTo>
                    <a:pt x="1721" y="1097"/>
                    <a:pt x="1733" y="1082"/>
                    <a:pt x="1695" y="1044"/>
                  </a:cubicBezTo>
                  <a:cubicBezTo>
                    <a:pt x="1703" y="998"/>
                    <a:pt x="1708" y="1007"/>
                    <a:pt x="1731" y="972"/>
                  </a:cubicBezTo>
                  <a:cubicBezTo>
                    <a:pt x="1740" y="936"/>
                    <a:pt x="1767" y="911"/>
                    <a:pt x="1779" y="876"/>
                  </a:cubicBezTo>
                  <a:cubicBezTo>
                    <a:pt x="1784" y="860"/>
                    <a:pt x="1791" y="828"/>
                    <a:pt x="1791" y="828"/>
                  </a:cubicBezTo>
                  <a:cubicBezTo>
                    <a:pt x="1780" y="758"/>
                    <a:pt x="1793" y="768"/>
                    <a:pt x="1767" y="732"/>
                  </a:cubicBezTo>
                  <a:cubicBezTo>
                    <a:pt x="1755" y="716"/>
                    <a:pt x="1731" y="684"/>
                    <a:pt x="1731" y="684"/>
                  </a:cubicBezTo>
                  <a:cubicBezTo>
                    <a:pt x="1727" y="670"/>
                    <a:pt x="1719" y="650"/>
                    <a:pt x="1731" y="636"/>
                  </a:cubicBezTo>
                  <a:cubicBezTo>
                    <a:pt x="1738" y="628"/>
                    <a:pt x="1773" y="610"/>
                    <a:pt x="1785" y="600"/>
                  </a:cubicBezTo>
                  <a:cubicBezTo>
                    <a:pt x="1823" y="570"/>
                    <a:pt x="1871" y="549"/>
                    <a:pt x="1917" y="534"/>
                  </a:cubicBezTo>
                  <a:cubicBezTo>
                    <a:pt x="1929" y="522"/>
                    <a:pt x="1944" y="512"/>
                    <a:pt x="1953" y="498"/>
                  </a:cubicBezTo>
                  <a:cubicBezTo>
                    <a:pt x="1957" y="492"/>
                    <a:pt x="1959" y="484"/>
                    <a:pt x="1965" y="480"/>
                  </a:cubicBezTo>
                  <a:cubicBezTo>
                    <a:pt x="1975" y="474"/>
                    <a:pt x="2011" y="466"/>
                    <a:pt x="2025" y="462"/>
                  </a:cubicBezTo>
                  <a:cubicBezTo>
                    <a:pt x="2048" y="439"/>
                    <a:pt x="2078" y="394"/>
                    <a:pt x="2097" y="366"/>
                  </a:cubicBezTo>
                  <a:cubicBezTo>
                    <a:pt x="2088" y="329"/>
                    <a:pt x="2060" y="322"/>
                    <a:pt x="2031" y="300"/>
                  </a:cubicBezTo>
                  <a:cubicBezTo>
                    <a:pt x="1967" y="252"/>
                    <a:pt x="1898" y="218"/>
                    <a:pt x="1821" y="192"/>
                  </a:cubicBezTo>
                  <a:cubicBezTo>
                    <a:pt x="1766" y="174"/>
                    <a:pt x="1705" y="184"/>
                    <a:pt x="1647" y="180"/>
                  </a:cubicBezTo>
                  <a:cubicBezTo>
                    <a:pt x="1581" y="167"/>
                    <a:pt x="1509" y="137"/>
                    <a:pt x="1455" y="96"/>
                  </a:cubicBezTo>
                  <a:cubicBezTo>
                    <a:pt x="1435" y="81"/>
                    <a:pt x="1416" y="62"/>
                    <a:pt x="1395" y="48"/>
                  </a:cubicBezTo>
                  <a:cubicBezTo>
                    <a:pt x="1347" y="16"/>
                    <a:pt x="1272" y="6"/>
                    <a:pt x="1215" y="0"/>
                  </a:cubicBezTo>
                  <a:cubicBezTo>
                    <a:pt x="1108" y="4"/>
                    <a:pt x="1031" y="6"/>
                    <a:pt x="933" y="30"/>
                  </a:cubicBezTo>
                  <a:cubicBezTo>
                    <a:pt x="910" y="45"/>
                    <a:pt x="881" y="56"/>
                    <a:pt x="855" y="66"/>
                  </a:cubicBezTo>
                  <a:cubicBezTo>
                    <a:pt x="843" y="71"/>
                    <a:pt x="819" y="78"/>
                    <a:pt x="819" y="78"/>
                  </a:cubicBezTo>
                  <a:cubicBezTo>
                    <a:pt x="791" y="99"/>
                    <a:pt x="769" y="118"/>
                    <a:pt x="735" y="126"/>
                  </a:cubicBezTo>
                  <a:cubicBezTo>
                    <a:pt x="724" y="137"/>
                    <a:pt x="709" y="144"/>
                    <a:pt x="699" y="156"/>
                  </a:cubicBezTo>
                  <a:cubicBezTo>
                    <a:pt x="695" y="161"/>
                    <a:pt x="697" y="169"/>
                    <a:pt x="693" y="174"/>
                  </a:cubicBezTo>
                  <a:cubicBezTo>
                    <a:pt x="680" y="193"/>
                    <a:pt x="666" y="198"/>
                    <a:pt x="645" y="198"/>
                  </a:cubicBezTo>
                  <a:close/>
                </a:path>
              </a:pathLst>
            </a:custGeom>
            <a:solidFill>
              <a:srgbClr val="969696"/>
            </a:solidFill>
            <a:ln w="9525">
              <a:round/>
              <a:headEnd/>
              <a:tailEnd/>
            </a:ln>
            <a:scene3d>
              <a:camera prst="legacyPerspectiveFront">
                <a:rot lat="20099957" lon="1500000" rev="0"/>
              </a:camera>
              <a:lightRig rig="legacyFlat1" dir="t"/>
            </a:scene3d>
            <a:sp3d extrusionH="430200" prstMaterial="legacyMetal">
              <a:bevelT w="13500" h="13500" prst="angle"/>
              <a:bevelB w="13500" h="13500" prst="angle"/>
              <a:extrusionClr>
                <a:srgbClr val="969696"/>
              </a:extrusionClr>
              <a:contourClr>
                <a:srgbClr val="969696"/>
              </a:contourClr>
            </a:sp3d>
          </p:spPr>
          <p:txBody>
            <a:bodyPr wrap="none" anchor="ctr">
              <a:flatTx/>
            </a:bodyPr>
            <a:lstStyle/>
            <a:p>
              <a:endParaRPr lang="id-ID"/>
            </a:p>
          </p:txBody>
        </p:sp>
        <p:grpSp>
          <p:nvGrpSpPr>
            <p:cNvPr id="57350" name="Group 5">
              <a:extLst>
                <a:ext uri="{FF2B5EF4-FFF2-40B4-BE49-F238E27FC236}">
                  <a16:creationId xmlns:a16="http://schemas.microsoft.com/office/drawing/2014/main" id="{C5C1EB67-7665-4734-A3AD-0EA8FDB7D4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3600" y="1752600"/>
              <a:ext cx="5105400" cy="4124325"/>
              <a:chOff x="2133600" y="1752600"/>
              <a:chExt cx="5105400" cy="4124325"/>
            </a:xfrm>
          </p:grpSpPr>
          <p:sp>
            <p:nvSpPr>
              <p:cNvPr id="57351" name="Freeform 4">
                <a:extLst>
                  <a:ext uri="{FF2B5EF4-FFF2-40B4-BE49-F238E27FC236}">
                    <a16:creationId xmlns:a16="http://schemas.microsoft.com/office/drawing/2014/main" id="{168F3966-CE1F-411F-A56D-B68EF8A22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0" y="1752600"/>
                <a:ext cx="2743200" cy="2930525"/>
              </a:xfrm>
              <a:custGeom>
                <a:avLst/>
                <a:gdLst>
                  <a:gd name="T0" fmla="*/ 2147483647 w 1503"/>
                  <a:gd name="T1" fmla="*/ 2147483647 h 1846"/>
                  <a:gd name="T2" fmla="*/ 2147483647 w 1503"/>
                  <a:gd name="T3" fmla="*/ 2147483647 h 1846"/>
                  <a:gd name="T4" fmla="*/ 2147483647 w 1503"/>
                  <a:gd name="T5" fmla="*/ 2147483647 h 1846"/>
                  <a:gd name="T6" fmla="*/ 2147483647 w 1503"/>
                  <a:gd name="T7" fmla="*/ 2147483647 h 1846"/>
                  <a:gd name="T8" fmla="*/ 2147483647 w 1503"/>
                  <a:gd name="T9" fmla="*/ 2147483647 h 1846"/>
                  <a:gd name="T10" fmla="*/ 2147483647 w 1503"/>
                  <a:gd name="T11" fmla="*/ 2147483647 h 1846"/>
                  <a:gd name="T12" fmla="*/ 2147483647 w 1503"/>
                  <a:gd name="T13" fmla="*/ 2147483647 h 1846"/>
                  <a:gd name="T14" fmla="*/ 2147483647 w 1503"/>
                  <a:gd name="T15" fmla="*/ 2147483647 h 1846"/>
                  <a:gd name="T16" fmla="*/ 2147483647 w 1503"/>
                  <a:gd name="T17" fmla="*/ 2147483647 h 1846"/>
                  <a:gd name="T18" fmla="*/ 2147483647 w 1503"/>
                  <a:gd name="T19" fmla="*/ 2147483647 h 1846"/>
                  <a:gd name="T20" fmla="*/ 2147483647 w 1503"/>
                  <a:gd name="T21" fmla="*/ 2147483647 h 1846"/>
                  <a:gd name="T22" fmla="*/ 2147483647 w 1503"/>
                  <a:gd name="T23" fmla="*/ 2147483647 h 1846"/>
                  <a:gd name="T24" fmla="*/ 2147483647 w 1503"/>
                  <a:gd name="T25" fmla="*/ 2147483647 h 1846"/>
                  <a:gd name="T26" fmla="*/ 2147483647 w 1503"/>
                  <a:gd name="T27" fmla="*/ 2147483647 h 1846"/>
                  <a:gd name="T28" fmla="*/ 2147483647 w 1503"/>
                  <a:gd name="T29" fmla="*/ 2147483647 h 1846"/>
                  <a:gd name="T30" fmla="*/ 2147483647 w 1503"/>
                  <a:gd name="T31" fmla="*/ 2147483647 h 1846"/>
                  <a:gd name="T32" fmla="*/ 2147483647 w 1503"/>
                  <a:gd name="T33" fmla="*/ 2147483647 h 1846"/>
                  <a:gd name="T34" fmla="*/ 2147483647 w 1503"/>
                  <a:gd name="T35" fmla="*/ 2147483647 h 1846"/>
                  <a:gd name="T36" fmla="*/ 2147483647 w 1503"/>
                  <a:gd name="T37" fmla="*/ 2147483647 h 1846"/>
                  <a:gd name="T38" fmla="*/ 2147483647 w 1503"/>
                  <a:gd name="T39" fmla="*/ 2147483647 h 1846"/>
                  <a:gd name="T40" fmla="*/ 2147483647 w 1503"/>
                  <a:gd name="T41" fmla="*/ 2147483647 h 1846"/>
                  <a:gd name="T42" fmla="*/ 2147483647 w 1503"/>
                  <a:gd name="T43" fmla="*/ 2147483647 h 1846"/>
                  <a:gd name="T44" fmla="*/ 2147483647 w 1503"/>
                  <a:gd name="T45" fmla="*/ 2147483647 h 1846"/>
                  <a:gd name="T46" fmla="*/ 2147483647 w 1503"/>
                  <a:gd name="T47" fmla="*/ 2147483647 h 1846"/>
                  <a:gd name="T48" fmla="*/ 2147483647 w 1503"/>
                  <a:gd name="T49" fmla="*/ 2147483647 h 1846"/>
                  <a:gd name="T50" fmla="*/ 2147483647 w 1503"/>
                  <a:gd name="T51" fmla="*/ 2147483647 h 1846"/>
                  <a:gd name="T52" fmla="*/ 2147483647 w 1503"/>
                  <a:gd name="T53" fmla="*/ 2147483647 h 1846"/>
                  <a:gd name="T54" fmla="*/ 2147483647 w 1503"/>
                  <a:gd name="T55" fmla="*/ 2147483647 h 1846"/>
                  <a:gd name="T56" fmla="*/ 2147483647 w 1503"/>
                  <a:gd name="T57" fmla="*/ 2147483647 h 1846"/>
                  <a:gd name="T58" fmla="*/ 2147483647 w 1503"/>
                  <a:gd name="T59" fmla="*/ 2147483647 h 1846"/>
                  <a:gd name="T60" fmla="*/ 2147483647 w 1503"/>
                  <a:gd name="T61" fmla="*/ 2147483647 h 1846"/>
                  <a:gd name="T62" fmla="*/ 2147483647 w 1503"/>
                  <a:gd name="T63" fmla="*/ 2147483647 h 1846"/>
                  <a:gd name="T64" fmla="*/ 2147483647 w 1503"/>
                  <a:gd name="T65" fmla="*/ 2147483647 h 1846"/>
                  <a:gd name="T66" fmla="*/ 2147483647 w 1503"/>
                  <a:gd name="T67" fmla="*/ 2147483647 h 1846"/>
                  <a:gd name="T68" fmla="*/ 2147483647 w 1503"/>
                  <a:gd name="T69" fmla="*/ 2147483647 h 1846"/>
                  <a:gd name="T70" fmla="*/ 2147483647 w 1503"/>
                  <a:gd name="T71" fmla="*/ 2147483647 h 1846"/>
                  <a:gd name="T72" fmla="*/ 2147483647 w 1503"/>
                  <a:gd name="T73" fmla="*/ 2147483647 h 1846"/>
                  <a:gd name="T74" fmla="*/ 2147483647 w 1503"/>
                  <a:gd name="T75" fmla="*/ 2147483647 h 1846"/>
                  <a:gd name="T76" fmla="*/ 2147483647 w 1503"/>
                  <a:gd name="T77" fmla="*/ 2147483647 h 1846"/>
                  <a:gd name="T78" fmla="*/ 2147483647 w 1503"/>
                  <a:gd name="T79" fmla="*/ 2147483647 h 1846"/>
                  <a:gd name="T80" fmla="*/ 2147483647 w 1503"/>
                  <a:gd name="T81" fmla="*/ 2147483647 h 1846"/>
                  <a:gd name="T82" fmla="*/ 2147483647 w 1503"/>
                  <a:gd name="T83" fmla="*/ 2147483647 h 1846"/>
                  <a:gd name="T84" fmla="*/ 2147483647 w 1503"/>
                  <a:gd name="T85" fmla="*/ 2147483647 h 1846"/>
                  <a:gd name="T86" fmla="*/ 2147483647 w 1503"/>
                  <a:gd name="T87" fmla="*/ 2147483647 h 1846"/>
                  <a:gd name="T88" fmla="*/ 2147483647 w 1503"/>
                  <a:gd name="T89" fmla="*/ 2147483647 h 1846"/>
                  <a:gd name="T90" fmla="*/ 2147483647 w 1503"/>
                  <a:gd name="T91" fmla="*/ 2147483647 h 1846"/>
                  <a:gd name="T92" fmla="*/ 2147483647 w 1503"/>
                  <a:gd name="T93" fmla="*/ 2147483647 h 1846"/>
                  <a:gd name="T94" fmla="*/ 2147483647 w 1503"/>
                  <a:gd name="T95" fmla="*/ 2147483647 h 1846"/>
                  <a:gd name="T96" fmla="*/ 2147483647 w 1503"/>
                  <a:gd name="T97" fmla="*/ 2147483647 h 1846"/>
                  <a:gd name="T98" fmla="*/ 2147483647 w 1503"/>
                  <a:gd name="T99" fmla="*/ 2147483647 h 184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503"/>
                  <a:gd name="T151" fmla="*/ 0 h 1846"/>
                  <a:gd name="T152" fmla="*/ 1503 w 1503"/>
                  <a:gd name="T153" fmla="*/ 1846 h 184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503" h="1846">
                    <a:moveTo>
                      <a:pt x="363" y="52"/>
                    </a:moveTo>
                    <a:cubicBezTo>
                      <a:pt x="361" y="67"/>
                      <a:pt x="362" y="128"/>
                      <a:pt x="339" y="142"/>
                    </a:cubicBezTo>
                    <a:cubicBezTo>
                      <a:pt x="328" y="149"/>
                      <a:pt x="314" y="147"/>
                      <a:pt x="303" y="154"/>
                    </a:cubicBezTo>
                    <a:cubicBezTo>
                      <a:pt x="279" y="170"/>
                      <a:pt x="255" y="186"/>
                      <a:pt x="231" y="202"/>
                    </a:cubicBezTo>
                    <a:cubicBezTo>
                      <a:pt x="210" y="216"/>
                      <a:pt x="205" y="237"/>
                      <a:pt x="183" y="250"/>
                    </a:cubicBezTo>
                    <a:cubicBezTo>
                      <a:pt x="161" y="262"/>
                      <a:pt x="134" y="278"/>
                      <a:pt x="111" y="286"/>
                    </a:cubicBezTo>
                    <a:cubicBezTo>
                      <a:pt x="96" y="292"/>
                      <a:pt x="63" y="298"/>
                      <a:pt x="63" y="298"/>
                    </a:cubicBezTo>
                    <a:cubicBezTo>
                      <a:pt x="40" y="313"/>
                      <a:pt x="24" y="311"/>
                      <a:pt x="9" y="334"/>
                    </a:cubicBezTo>
                    <a:cubicBezTo>
                      <a:pt x="27" y="422"/>
                      <a:pt x="23" y="511"/>
                      <a:pt x="45" y="598"/>
                    </a:cubicBezTo>
                    <a:cubicBezTo>
                      <a:pt x="31" y="620"/>
                      <a:pt x="15" y="634"/>
                      <a:pt x="3" y="658"/>
                    </a:cubicBezTo>
                    <a:cubicBezTo>
                      <a:pt x="5" y="710"/>
                      <a:pt x="0" y="763"/>
                      <a:pt x="9" y="814"/>
                    </a:cubicBezTo>
                    <a:cubicBezTo>
                      <a:pt x="14" y="843"/>
                      <a:pt x="76" y="863"/>
                      <a:pt x="99" y="874"/>
                    </a:cubicBezTo>
                    <a:cubicBezTo>
                      <a:pt x="114" y="904"/>
                      <a:pt x="115" y="915"/>
                      <a:pt x="87" y="934"/>
                    </a:cubicBezTo>
                    <a:cubicBezTo>
                      <a:pt x="69" y="962"/>
                      <a:pt x="50" y="992"/>
                      <a:pt x="39" y="1024"/>
                    </a:cubicBezTo>
                    <a:cubicBezTo>
                      <a:pt x="46" y="1084"/>
                      <a:pt x="53" y="1145"/>
                      <a:pt x="33" y="1204"/>
                    </a:cubicBezTo>
                    <a:cubicBezTo>
                      <a:pt x="41" y="1229"/>
                      <a:pt x="49" y="1243"/>
                      <a:pt x="75" y="1252"/>
                    </a:cubicBezTo>
                    <a:cubicBezTo>
                      <a:pt x="121" y="1246"/>
                      <a:pt x="152" y="1239"/>
                      <a:pt x="201" y="1252"/>
                    </a:cubicBezTo>
                    <a:cubicBezTo>
                      <a:pt x="208" y="1254"/>
                      <a:pt x="208" y="1265"/>
                      <a:pt x="213" y="1270"/>
                    </a:cubicBezTo>
                    <a:cubicBezTo>
                      <a:pt x="253" y="1310"/>
                      <a:pt x="222" y="1267"/>
                      <a:pt x="255" y="1306"/>
                    </a:cubicBezTo>
                    <a:cubicBezTo>
                      <a:pt x="271" y="1325"/>
                      <a:pt x="267" y="1342"/>
                      <a:pt x="291" y="1354"/>
                    </a:cubicBezTo>
                    <a:cubicBezTo>
                      <a:pt x="350" y="1383"/>
                      <a:pt x="413" y="1404"/>
                      <a:pt x="477" y="1420"/>
                    </a:cubicBezTo>
                    <a:cubicBezTo>
                      <a:pt x="536" y="1538"/>
                      <a:pt x="658" y="1518"/>
                      <a:pt x="777" y="1522"/>
                    </a:cubicBezTo>
                    <a:cubicBezTo>
                      <a:pt x="793" y="1526"/>
                      <a:pt x="811" y="1525"/>
                      <a:pt x="825" y="1534"/>
                    </a:cubicBezTo>
                    <a:cubicBezTo>
                      <a:pt x="869" y="1564"/>
                      <a:pt x="847" y="1555"/>
                      <a:pt x="891" y="1564"/>
                    </a:cubicBezTo>
                    <a:cubicBezTo>
                      <a:pt x="939" y="1588"/>
                      <a:pt x="989" y="1613"/>
                      <a:pt x="1035" y="1642"/>
                    </a:cubicBezTo>
                    <a:cubicBezTo>
                      <a:pt x="1043" y="1647"/>
                      <a:pt x="1051" y="1654"/>
                      <a:pt x="1059" y="1660"/>
                    </a:cubicBezTo>
                    <a:cubicBezTo>
                      <a:pt x="1071" y="1668"/>
                      <a:pt x="1095" y="1684"/>
                      <a:pt x="1095" y="1684"/>
                    </a:cubicBezTo>
                    <a:cubicBezTo>
                      <a:pt x="1099" y="1690"/>
                      <a:pt x="1102" y="1697"/>
                      <a:pt x="1107" y="1702"/>
                    </a:cubicBezTo>
                    <a:cubicBezTo>
                      <a:pt x="1112" y="1707"/>
                      <a:pt x="1120" y="1709"/>
                      <a:pt x="1125" y="1714"/>
                    </a:cubicBezTo>
                    <a:cubicBezTo>
                      <a:pt x="1159" y="1753"/>
                      <a:pt x="1178" y="1804"/>
                      <a:pt x="1209" y="1846"/>
                    </a:cubicBezTo>
                    <a:cubicBezTo>
                      <a:pt x="1221" y="1811"/>
                      <a:pt x="1221" y="1773"/>
                      <a:pt x="1233" y="1738"/>
                    </a:cubicBezTo>
                    <a:cubicBezTo>
                      <a:pt x="1241" y="1713"/>
                      <a:pt x="1267" y="1690"/>
                      <a:pt x="1275" y="1666"/>
                    </a:cubicBezTo>
                    <a:cubicBezTo>
                      <a:pt x="1287" y="1631"/>
                      <a:pt x="1293" y="1594"/>
                      <a:pt x="1305" y="1558"/>
                    </a:cubicBezTo>
                    <a:cubicBezTo>
                      <a:pt x="1316" y="1526"/>
                      <a:pt x="1319" y="1469"/>
                      <a:pt x="1335" y="1444"/>
                    </a:cubicBezTo>
                    <a:cubicBezTo>
                      <a:pt x="1343" y="1432"/>
                      <a:pt x="1359" y="1408"/>
                      <a:pt x="1359" y="1408"/>
                    </a:cubicBezTo>
                    <a:cubicBezTo>
                      <a:pt x="1371" y="1361"/>
                      <a:pt x="1385" y="1328"/>
                      <a:pt x="1419" y="1294"/>
                    </a:cubicBezTo>
                    <a:cubicBezTo>
                      <a:pt x="1429" y="1264"/>
                      <a:pt x="1446" y="1243"/>
                      <a:pt x="1467" y="1222"/>
                    </a:cubicBezTo>
                    <a:cubicBezTo>
                      <a:pt x="1478" y="1177"/>
                      <a:pt x="1492" y="1135"/>
                      <a:pt x="1503" y="1090"/>
                    </a:cubicBezTo>
                    <a:cubicBezTo>
                      <a:pt x="1501" y="1052"/>
                      <a:pt x="1502" y="1014"/>
                      <a:pt x="1497" y="976"/>
                    </a:cubicBezTo>
                    <a:cubicBezTo>
                      <a:pt x="1494" y="953"/>
                      <a:pt x="1473" y="910"/>
                      <a:pt x="1473" y="910"/>
                    </a:cubicBezTo>
                    <a:cubicBezTo>
                      <a:pt x="1476" y="759"/>
                      <a:pt x="1478" y="615"/>
                      <a:pt x="1497" y="466"/>
                    </a:cubicBezTo>
                    <a:cubicBezTo>
                      <a:pt x="1492" y="385"/>
                      <a:pt x="1499" y="332"/>
                      <a:pt x="1431" y="286"/>
                    </a:cubicBezTo>
                    <a:cubicBezTo>
                      <a:pt x="1382" y="212"/>
                      <a:pt x="1236" y="199"/>
                      <a:pt x="1155" y="190"/>
                    </a:cubicBezTo>
                    <a:cubicBezTo>
                      <a:pt x="1075" y="163"/>
                      <a:pt x="972" y="174"/>
                      <a:pt x="897" y="172"/>
                    </a:cubicBezTo>
                    <a:cubicBezTo>
                      <a:pt x="851" y="161"/>
                      <a:pt x="820" y="132"/>
                      <a:pt x="783" y="106"/>
                    </a:cubicBezTo>
                    <a:cubicBezTo>
                      <a:pt x="757" y="87"/>
                      <a:pt x="726" y="70"/>
                      <a:pt x="699" y="52"/>
                    </a:cubicBezTo>
                    <a:cubicBezTo>
                      <a:pt x="654" y="22"/>
                      <a:pt x="596" y="18"/>
                      <a:pt x="543" y="10"/>
                    </a:cubicBezTo>
                    <a:cubicBezTo>
                      <a:pt x="497" y="12"/>
                      <a:pt x="445" y="0"/>
                      <a:pt x="405" y="22"/>
                    </a:cubicBezTo>
                    <a:cubicBezTo>
                      <a:pt x="405" y="22"/>
                      <a:pt x="360" y="52"/>
                      <a:pt x="351" y="58"/>
                    </a:cubicBezTo>
                    <a:cubicBezTo>
                      <a:pt x="347" y="60"/>
                      <a:pt x="359" y="54"/>
                      <a:pt x="363" y="52"/>
                    </a:cubicBezTo>
                    <a:close/>
                  </a:path>
                </a:pathLst>
              </a:cu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57" lon="1500000" rev="0"/>
                </a:camera>
                <a:lightRig rig="legacyFlat1" dir="t"/>
              </a:scene3d>
              <a:sp3d extrusionH="430200" prstMaterial="legacyMetal">
                <a:bevelT w="13500" h="13500" prst="angle"/>
                <a:bevelB w="13500" h="13500" prst="angle"/>
                <a:extrusionClr>
                  <a:srgbClr val="969696"/>
                </a:extrusionClr>
                <a:contourClr>
                  <a:srgbClr val="969696"/>
                </a:contourClr>
              </a:sp3d>
            </p:spPr>
            <p:txBody>
              <a:bodyPr wrap="none" anchor="ctr">
                <a:flatTx/>
              </a:bodyPr>
              <a:lstStyle/>
              <a:p>
                <a:endParaRPr lang="id-ID"/>
              </a:p>
            </p:txBody>
          </p:sp>
          <p:sp>
            <p:nvSpPr>
              <p:cNvPr id="57352" name="Freeform 5">
                <a:extLst>
                  <a:ext uri="{FF2B5EF4-FFF2-40B4-BE49-F238E27FC236}">
                    <a16:creationId xmlns:a16="http://schemas.microsoft.com/office/drawing/2014/main" id="{457D4F4A-1EEC-49AE-92F6-38DB5C35C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0" y="3962400"/>
                <a:ext cx="3127375" cy="1914525"/>
              </a:xfrm>
              <a:custGeom>
                <a:avLst/>
                <a:gdLst>
                  <a:gd name="T0" fmla="*/ 2147483647 w 1970"/>
                  <a:gd name="T1" fmla="*/ 2147483647 h 1206"/>
                  <a:gd name="T2" fmla="*/ 2147483647 w 1970"/>
                  <a:gd name="T3" fmla="*/ 2147483647 h 1206"/>
                  <a:gd name="T4" fmla="*/ 2147483647 w 1970"/>
                  <a:gd name="T5" fmla="*/ 2147483647 h 1206"/>
                  <a:gd name="T6" fmla="*/ 2147483647 w 1970"/>
                  <a:gd name="T7" fmla="*/ 2147483647 h 1206"/>
                  <a:gd name="T8" fmla="*/ 2147483647 w 1970"/>
                  <a:gd name="T9" fmla="*/ 2147483647 h 1206"/>
                  <a:gd name="T10" fmla="*/ 2147483647 w 1970"/>
                  <a:gd name="T11" fmla="*/ 2147483647 h 1206"/>
                  <a:gd name="T12" fmla="*/ 2147483647 w 1970"/>
                  <a:gd name="T13" fmla="*/ 2147483647 h 1206"/>
                  <a:gd name="T14" fmla="*/ 2147483647 w 1970"/>
                  <a:gd name="T15" fmla="*/ 2147483647 h 1206"/>
                  <a:gd name="T16" fmla="*/ 2147483647 w 1970"/>
                  <a:gd name="T17" fmla="*/ 2147483647 h 1206"/>
                  <a:gd name="T18" fmla="*/ 2147483647 w 1970"/>
                  <a:gd name="T19" fmla="*/ 2147483647 h 1206"/>
                  <a:gd name="T20" fmla="*/ 2147483647 w 1970"/>
                  <a:gd name="T21" fmla="*/ 2147483647 h 1206"/>
                  <a:gd name="T22" fmla="*/ 2147483647 w 1970"/>
                  <a:gd name="T23" fmla="*/ 2147483647 h 1206"/>
                  <a:gd name="T24" fmla="*/ 2147483647 w 1970"/>
                  <a:gd name="T25" fmla="*/ 2147483647 h 1206"/>
                  <a:gd name="T26" fmla="*/ 2147483647 w 1970"/>
                  <a:gd name="T27" fmla="*/ 2147483647 h 1206"/>
                  <a:gd name="T28" fmla="*/ 2147483647 w 1970"/>
                  <a:gd name="T29" fmla="*/ 2147483647 h 1206"/>
                  <a:gd name="T30" fmla="*/ 2147483647 w 1970"/>
                  <a:gd name="T31" fmla="*/ 2147483647 h 1206"/>
                  <a:gd name="T32" fmla="*/ 2147483647 w 1970"/>
                  <a:gd name="T33" fmla="*/ 2147483647 h 1206"/>
                  <a:gd name="T34" fmla="*/ 2147483647 w 1970"/>
                  <a:gd name="T35" fmla="*/ 2147483647 h 1206"/>
                  <a:gd name="T36" fmla="*/ 2147483647 w 1970"/>
                  <a:gd name="T37" fmla="*/ 0 h 1206"/>
                  <a:gd name="T38" fmla="*/ 2147483647 w 1970"/>
                  <a:gd name="T39" fmla="*/ 2147483647 h 1206"/>
                  <a:gd name="T40" fmla="*/ 2147483647 w 1970"/>
                  <a:gd name="T41" fmla="*/ 2147483647 h 1206"/>
                  <a:gd name="T42" fmla="*/ 2147483647 w 1970"/>
                  <a:gd name="T43" fmla="*/ 2147483647 h 1206"/>
                  <a:gd name="T44" fmla="*/ 2147483647 w 1970"/>
                  <a:gd name="T45" fmla="*/ 2147483647 h 1206"/>
                  <a:gd name="T46" fmla="*/ 2147483647 w 1970"/>
                  <a:gd name="T47" fmla="*/ 2147483647 h 1206"/>
                  <a:gd name="T48" fmla="*/ 2147483647 w 1970"/>
                  <a:gd name="T49" fmla="*/ 2147483647 h 1206"/>
                  <a:gd name="T50" fmla="*/ 2147483647 w 1970"/>
                  <a:gd name="T51" fmla="*/ 2147483647 h 1206"/>
                  <a:gd name="T52" fmla="*/ 2147483647 w 1970"/>
                  <a:gd name="T53" fmla="*/ 2147483647 h 1206"/>
                  <a:gd name="T54" fmla="*/ 2147483647 w 1970"/>
                  <a:gd name="T55" fmla="*/ 2147483647 h 1206"/>
                  <a:gd name="T56" fmla="*/ 2147483647 w 1970"/>
                  <a:gd name="T57" fmla="*/ 2147483647 h 1206"/>
                  <a:gd name="T58" fmla="*/ 2147483647 w 1970"/>
                  <a:gd name="T59" fmla="*/ 2147483647 h 1206"/>
                  <a:gd name="T60" fmla="*/ 2147483647 w 1970"/>
                  <a:gd name="T61" fmla="*/ 2147483647 h 1206"/>
                  <a:gd name="T62" fmla="*/ 2147483647 w 1970"/>
                  <a:gd name="T63" fmla="*/ 2147483647 h 1206"/>
                  <a:gd name="T64" fmla="*/ 2147483647 w 1970"/>
                  <a:gd name="T65" fmla="*/ 2147483647 h 1206"/>
                  <a:gd name="T66" fmla="*/ 2147483647 w 1970"/>
                  <a:gd name="T67" fmla="*/ 2147483647 h 1206"/>
                  <a:gd name="T68" fmla="*/ 2147483647 w 1970"/>
                  <a:gd name="T69" fmla="*/ 2147483647 h 1206"/>
                  <a:gd name="T70" fmla="*/ 2147483647 w 1970"/>
                  <a:gd name="T71" fmla="*/ 2147483647 h 1206"/>
                  <a:gd name="T72" fmla="*/ 2147483647 w 1970"/>
                  <a:gd name="T73" fmla="*/ 2147483647 h 1206"/>
                  <a:gd name="T74" fmla="*/ 2147483647 w 1970"/>
                  <a:gd name="T75" fmla="*/ 2147483647 h 1206"/>
                  <a:gd name="T76" fmla="*/ 2147483647 w 1970"/>
                  <a:gd name="T77" fmla="*/ 2147483647 h 1206"/>
                  <a:gd name="T78" fmla="*/ 2147483647 w 1970"/>
                  <a:gd name="T79" fmla="*/ 2147483647 h 1206"/>
                  <a:gd name="T80" fmla="*/ 2147483647 w 1970"/>
                  <a:gd name="T81" fmla="*/ 2147483647 h 1206"/>
                  <a:gd name="T82" fmla="*/ 2147483647 w 1970"/>
                  <a:gd name="T83" fmla="*/ 2147483647 h 1206"/>
                  <a:gd name="T84" fmla="*/ 2147483647 w 1970"/>
                  <a:gd name="T85" fmla="*/ 2147483647 h 1206"/>
                  <a:gd name="T86" fmla="*/ 2147483647 w 1970"/>
                  <a:gd name="T87" fmla="*/ 2147483647 h 1206"/>
                  <a:gd name="T88" fmla="*/ 2147483647 w 1970"/>
                  <a:gd name="T89" fmla="*/ 2147483647 h 1206"/>
                  <a:gd name="T90" fmla="*/ 2147483647 w 1970"/>
                  <a:gd name="T91" fmla="*/ 2147483647 h 120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970"/>
                  <a:gd name="T139" fmla="*/ 0 h 1206"/>
                  <a:gd name="T140" fmla="*/ 1970 w 1970"/>
                  <a:gd name="T141" fmla="*/ 1206 h 120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970" h="1206">
                    <a:moveTo>
                      <a:pt x="2" y="990"/>
                    </a:moveTo>
                    <a:cubicBezTo>
                      <a:pt x="4" y="968"/>
                      <a:pt x="0" y="945"/>
                      <a:pt x="8" y="924"/>
                    </a:cubicBezTo>
                    <a:cubicBezTo>
                      <a:pt x="14" y="907"/>
                      <a:pt x="75" y="896"/>
                      <a:pt x="86" y="894"/>
                    </a:cubicBezTo>
                    <a:cubicBezTo>
                      <a:pt x="132" y="848"/>
                      <a:pt x="110" y="769"/>
                      <a:pt x="146" y="714"/>
                    </a:cubicBezTo>
                    <a:cubicBezTo>
                      <a:pt x="148" y="706"/>
                      <a:pt x="151" y="698"/>
                      <a:pt x="152" y="690"/>
                    </a:cubicBezTo>
                    <a:cubicBezTo>
                      <a:pt x="155" y="676"/>
                      <a:pt x="155" y="662"/>
                      <a:pt x="158" y="648"/>
                    </a:cubicBezTo>
                    <a:cubicBezTo>
                      <a:pt x="161" y="636"/>
                      <a:pt x="170" y="612"/>
                      <a:pt x="170" y="612"/>
                    </a:cubicBezTo>
                    <a:cubicBezTo>
                      <a:pt x="172" y="586"/>
                      <a:pt x="172" y="560"/>
                      <a:pt x="176" y="534"/>
                    </a:cubicBezTo>
                    <a:cubicBezTo>
                      <a:pt x="178" y="520"/>
                      <a:pt x="176" y="500"/>
                      <a:pt x="188" y="492"/>
                    </a:cubicBezTo>
                    <a:cubicBezTo>
                      <a:pt x="205" y="481"/>
                      <a:pt x="228" y="488"/>
                      <a:pt x="248" y="486"/>
                    </a:cubicBezTo>
                    <a:cubicBezTo>
                      <a:pt x="267" y="457"/>
                      <a:pt x="258" y="475"/>
                      <a:pt x="272" y="432"/>
                    </a:cubicBezTo>
                    <a:cubicBezTo>
                      <a:pt x="277" y="417"/>
                      <a:pt x="301" y="417"/>
                      <a:pt x="314" y="408"/>
                    </a:cubicBezTo>
                    <a:cubicBezTo>
                      <a:pt x="337" y="338"/>
                      <a:pt x="313" y="373"/>
                      <a:pt x="434" y="366"/>
                    </a:cubicBezTo>
                    <a:cubicBezTo>
                      <a:pt x="461" y="348"/>
                      <a:pt x="509" y="317"/>
                      <a:pt x="524" y="288"/>
                    </a:cubicBezTo>
                    <a:cubicBezTo>
                      <a:pt x="545" y="245"/>
                      <a:pt x="521" y="206"/>
                      <a:pt x="578" y="192"/>
                    </a:cubicBezTo>
                    <a:cubicBezTo>
                      <a:pt x="590" y="184"/>
                      <a:pt x="602" y="176"/>
                      <a:pt x="614" y="168"/>
                    </a:cubicBezTo>
                    <a:cubicBezTo>
                      <a:pt x="627" y="159"/>
                      <a:pt x="626" y="144"/>
                      <a:pt x="632" y="132"/>
                    </a:cubicBezTo>
                    <a:cubicBezTo>
                      <a:pt x="648" y="99"/>
                      <a:pt x="660" y="63"/>
                      <a:pt x="692" y="42"/>
                    </a:cubicBezTo>
                    <a:cubicBezTo>
                      <a:pt x="700" y="18"/>
                      <a:pt x="710" y="8"/>
                      <a:pt x="734" y="0"/>
                    </a:cubicBezTo>
                    <a:cubicBezTo>
                      <a:pt x="779" y="9"/>
                      <a:pt x="809" y="39"/>
                      <a:pt x="854" y="48"/>
                    </a:cubicBezTo>
                    <a:cubicBezTo>
                      <a:pt x="874" y="68"/>
                      <a:pt x="904" y="147"/>
                      <a:pt x="926" y="150"/>
                    </a:cubicBezTo>
                    <a:cubicBezTo>
                      <a:pt x="974" y="157"/>
                      <a:pt x="1022" y="154"/>
                      <a:pt x="1070" y="156"/>
                    </a:cubicBezTo>
                    <a:cubicBezTo>
                      <a:pt x="1092" y="163"/>
                      <a:pt x="1119" y="159"/>
                      <a:pt x="1136" y="174"/>
                    </a:cubicBezTo>
                    <a:cubicBezTo>
                      <a:pt x="1202" y="231"/>
                      <a:pt x="1162" y="297"/>
                      <a:pt x="1262" y="300"/>
                    </a:cubicBezTo>
                    <a:cubicBezTo>
                      <a:pt x="1374" y="303"/>
                      <a:pt x="1486" y="304"/>
                      <a:pt x="1598" y="306"/>
                    </a:cubicBezTo>
                    <a:cubicBezTo>
                      <a:pt x="1636" y="319"/>
                      <a:pt x="1652" y="364"/>
                      <a:pt x="1694" y="378"/>
                    </a:cubicBezTo>
                    <a:cubicBezTo>
                      <a:pt x="1747" y="396"/>
                      <a:pt x="1798" y="416"/>
                      <a:pt x="1838" y="456"/>
                    </a:cubicBezTo>
                    <a:cubicBezTo>
                      <a:pt x="1852" y="514"/>
                      <a:pt x="1863" y="517"/>
                      <a:pt x="1916" y="546"/>
                    </a:cubicBezTo>
                    <a:cubicBezTo>
                      <a:pt x="1934" y="556"/>
                      <a:pt x="1970" y="576"/>
                      <a:pt x="1970" y="576"/>
                    </a:cubicBezTo>
                    <a:cubicBezTo>
                      <a:pt x="1968" y="591"/>
                      <a:pt x="1966" y="619"/>
                      <a:pt x="1958" y="636"/>
                    </a:cubicBezTo>
                    <a:cubicBezTo>
                      <a:pt x="1945" y="662"/>
                      <a:pt x="1945" y="646"/>
                      <a:pt x="1934" y="678"/>
                    </a:cubicBezTo>
                    <a:cubicBezTo>
                      <a:pt x="1922" y="713"/>
                      <a:pt x="1923" y="752"/>
                      <a:pt x="1910" y="786"/>
                    </a:cubicBezTo>
                    <a:cubicBezTo>
                      <a:pt x="1897" y="821"/>
                      <a:pt x="1900" y="800"/>
                      <a:pt x="1880" y="834"/>
                    </a:cubicBezTo>
                    <a:cubicBezTo>
                      <a:pt x="1858" y="871"/>
                      <a:pt x="1844" y="906"/>
                      <a:pt x="1820" y="942"/>
                    </a:cubicBezTo>
                    <a:cubicBezTo>
                      <a:pt x="1788" y="990"/>
                      <a:pt x="1844" y="928"/>
                      <a:pt x="1802" y="978"/>
                    </a:cubicBezTo>
                    <a:cubicBezTo>
                      <a:pt x="1761" y="1026"/>
                      <a:pt x="1660" y="1088"/>
                      <a:pt x="1598" y="1104"/>
                    </a:cubicBezTo>
                    <a:cubicBezTo>
                      <a:pt x="1567" y="1135"/>
                      <a:pt x="1528" y="1151"/>
                      <a:pt x="1490" y="1170"/>
                    </a:cubicBezTo>
                    <a:cubicBezTo>
                      <a:pt x="1468" y="1181"/>
                      <a:pt x="1424" y="1206"/>
                      <a:pt x="1424" y="1206"/>
                    </a:cubicBezTo>
                    <a:cubicBezTo>
                      <a:pt x="1300" y="1202"/>
                      <a:pt x="1218" y="1193"/>
                      <a:pt x="1106" y="1182"/>
                    </a:cubicBezTo>
                    <a:cubicBezTo>
                      <a:pt x="1074" y="1174"/>
                      <a:pt x="1046" y="1167"/>
                      <a:pt x="1016" y="1152"/>
                    </a:cubicBezTo>
                    <a:cubicBezTo>
                      <a:pt x="985" y="1137"/>
                      <a:pt x="959" y="1108"/>
                      <a:pt x="926" y="1098"/>
                    </a:cubicBezTo>
                    <a:cubicBezTo>
                      <a:pt x="844" y="1073"/>
                      <a:pt x="754" y="1088"/>
                      <a:pt x="668" y="1086"/>
                    </a:cubicBezTo>
                    <a:cubicBezTo>
                      <a:pt x="654" y="1084"/>
                      <a:pt x="640" y="1080"/>
                      <a:pt x="626" y="1080"/>
                    </a:cubicBezTo>
                    <a:cubicBezTo>
                      <a:pt x="504" y="1076"/>
                      <a:pt x="382" y="1078"/>
                      <a:pt x="260" y="1074"/>
                    </a:cubicBezTo>
                    <a:cubicBezTo>
                      <a:pt x="210" y="1072"/>
                      <a:pt x="146" y="1042"/>
                      <a:pt x="98" y="1026"/>
                    </a:cubicBezTo>
                    <a:cubicBezTo>
                      <a:pt x="70" y="1017"/>
                      <a:pt x="23" y="1011"/>
                      <a:pt x="2" y="990"/>
                    </a:cubicBezTo>
                    <a:close/>
                  </a:path>
                </a:pathLst>
              </a:custGeom>
              <a:solidFill>
                <a:srgbClr val="969696"/>
              </a:solidFill>
              <a:ln w="9525">
                <a:round/>
                <a:headEnd/>
                <a:tailEnd/>
              </a:ln>
              <a:scene3d>
                <a:camera prst="legacyPerspectiveFront">
                  <a:rot lat="20099957" lon="1500000" rev="0"/>
                </a:camera>
                <a:lightRig rig="legacyFlat1" dir="t"/>
              </a:scene3d>
              <a:sp3d extrusionH="430200" prstMaterial="legacyMetal">
                <a:bevelT w="13500" h="13500" prst="angle"/>
                <a:bevelB w="13500" h="13500" prst="angle"/>
                <a:extrusionClr>
                  <a:srgbClr val="969696"/>
                </a:extrusionClr>
                <a:contourClr>
                  <a:srgbClr val="969696"/>
                </a:contourClr>
              </a:sp3d>
            </p:spPr>
            <p:txBody>
              <a:bodyPr wrap="none" anchor="ctr">
                <a:flatTx/>
              </a:bodyPr>
              <a:lstStyle/>
              <a:p>
                <a:endParaRPr lang="id-ID"/>
              </a:p>
            </p:txBody>
          </p:sp>
          <p:sp>
            <p:nvSpPr>
              <p:cNvPr id="57353" name="WordArt 6">
                <a:extLst>
                  <a:ext uri="{FF2B5EF4-FFF2-40B4-BE49-F238E27FC236}">
                    <a16:creationId xmlns:a16="http://schemas.microsoft.com/office/drawing/2014/main" id="{7FB43B80-26EB-4176-8FC0-D4C6E25C6A1E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876800" y="2667000"/>
                <a:ext cx="2057400" cy="6096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  <a:scene3d>
                  <a:camera prst="legacyPerspectiveFront">
                    <a:rot lat="20099957" lon="1500000" rev="0"/>
                  </a:camera>
                  <a:lightRig rig="legacyFlat1" dir="t"/>
                </a:scene3d>
                <a:sp3d extrusionH="74600" prstMaterial="legacyMetal">
                  <a:extrusionClr>
                    <a:srgbClr val="FFCC00"/>
                  </a:extrusionClr>
                  <a:contourClr>
                    <a:srgbClr val="FFCC00"/>
                  </a:contourClr>
                </a:sp3d>
              </a:bodyPr>
              <a:lstStyle/>
              <a:p>
                <a:pPr algn="ctr"/>
                <a:r>
                  <a:rPr lang="id-ID" b="1" kern="10">
                    <a:ln w="9525">
                      <a:round/>
                      <a:headEnd/>
                      <a:tailEnd/>
                    </a:ln>
                    <a:solidFill>
                      <a:srgbClr val="FFCC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Validation</a:t>
                </a:r>
              </a:p>
            </p:txBody>
          </p:sp>
          <p:sp>
            <p:nvSpPr>
              <p:cNvPr id="57354" name="WordArt 7">
                <a:extLst>
                  <a:ext uri="{FF2B5EF4-FFF2-40B4-BE49-F238E27FC236}">
                    <a16:creationId xmlns:a16="http://schemas.microsoft.com/office/drawing/2014/main" id="{0948B2FB-FB7B-41E6-BB9E-5ECF83A3A461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419600" y="4683125"/>
                <a:ext cx="876300" cy="61277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  <a:scene3d>
                  <a:camera prst="legacyPerspectiveFront">
                    <a:rot lat="20099957" lon="1500000" rev="0"/>
                  </a:camera>
                  <a:lightRig rig="legacyFlat1" dir="t"/>
                </a:scene3d>
                <a:sp3d extrusionH="74600" prstMaterial="legacyMetal">
                  <a:extrusionClr>
                    <a:srgbClr val="FFCC00"/>
                  </a:extrusionClr>
                  <a:contourClr>
                    <a:srgbClr val="FFCC00"/>
                  </a:contourClr>
                </a:sp3d>
              </a:bodyPr>
              <a:lstStyle/>
              <a:p>
                <a:pPr algn="ctr"/>
                <a:r>
                  <a:rPr lang="id-ID" sz="3200" b="1" kern="10">
                    <a:ln w="9525">
                      <a:round/>
                      <a:headEnd/>
                      <a:tailEnd/>
                    </a:ln>
                    <a:solidFill>
                      <a:srgbClr val="FFCC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Test</a:t>
                </a:r>
              </a:p>
            </p:txBody>
          </p:sp>
          <p:sp>
            <p:nvSpPr>
              <p:cNvPr id="57355" name="WordArt 8">
                <a:extLst>
                  <a:ext uri="{FF2B5EF4-FFF2-40B4-BE49-F238E27FC236}">
                    <a16:creationId xmlns:a16="http://schemas.microsoft.com/office/drawing/2014/main" id="{991E578A-D041-4A6B-8835-D13332010327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2133600" y="2971800"/>
                <a:ext cx="2057400" cy="6096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  <a:scene3d>
                  <a:camera prst="legacyPerspectiveFront">
                    <a:rot lat="20099957" lon="1500000" rev="0"/>
                  </a:camera>
                  <a:lightRig rig="legacyFlat1" dir="t"/>
                </a:scene3d>
                <a:sp3d extrusionH="74600" prstMaterial="legacyMetal">
                  <a:extrusionClr>
                    <a:srgbClr val="FFCC00"/>
                  </a:extrusionClr>
                  <a:contourClr>
                    <a:srgbClr val="FFCC00"/>
                  </a:contourClr>
                </a:sp3d>
              </a:bodyPr>
              <a:lstStyle/>
              <a:p>
                <a:pPr algn="ctr"/>
                <a:r>
                  <a:rPr lang="id-ID" b="1" kern="10">
                    <a:ln w="9525">
                      <a:round/>
                      <a:headEnd/>
                      <a:tailEnd/>
                    </a:ln>
                    <a:solidFill>
                      <a:srgbClr val="FFCC0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Training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109804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76365082-BDD9-4A7D-B0A9-4B889CF1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Data Distribution: Batch testing</a:t>
            </a:r>
          </a:p>
        </p:txBody>
      </p:sp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5D579207-49F2-463A-833D-6BD8365E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7F5A469-2375-408E-9D9C-A14A9AE9CE06}" type="slidenum">
              <a:rPr lang="en-US" altLang="en-US" sz="1200">
                <a:solidFill>
                  <a:srgbClr val="898989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D399F39-070C-4103-86DE-1721A6E7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28775"/>
            <a:ext cx="1441450" cy="4437063"/>
          </a:xfrm>
          <a:prstGeom prst="can">
            <a:avLst>
              <a:gd name="adj" fmla="val 2499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</a:rPr>
              <a:t>Labeled </a:t>
            </a:r>
          </a:p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</a:rPr>
              <a:t>Training set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811F0A-1794-4E77-92C0-F0C08FA804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71775" y="1773238"/>
            <a:ext cx="0" cy="4176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924AE0-8DD4-4B97-968C-674DE7587AD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1773238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D042FE-D704-4AEB-97A9-38BB346DC30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5300663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359A43-A4D2-42B3-B441-DFB4ADAB80D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5949950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7" name="TextBox 30">
            <a:extLst>
              <a:ext uri="{FF2B5EF4-FFF2-40B4-BE49-F238E27FC236}">
                <a16:creationId xmlns:a16="http://schemas.microsoft.com/office/drawing/2014/main" id="{82DD827D-B060-49C1-877B-B03A88FEB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516563"/>
            <a:ext cx="2628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15 % or 20% or…</a:t>
            </a:r>
          </a:p>
        </p:txBody>
      </p:sp>
      <p:sp>
        <p:nvSpPr>
          <p:cNvPr id="58378" name="TextBox 31">
            <a:extLst>
              <a:ext uri="{FF2B5EF4-FFF2-40B4-BE49-F238E27FC236}">
                <a16:creationId xmlns:a16="http://schemas.microsoft.com/office/drawing/2014/main" id="{4F2C9FF2-6AF0-4318-9D3A-03097EA20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354263"/>
            <a:ext cx="45370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Keep a portion of the labeled samples for testing: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Test/Train split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Allows to compare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-Different algorithms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-Different training parameters</a:t>
            </a:r>
          </a:p>
        </p:txBody>
      </p:sp>
      <p:sp>
        <p:nvSpPr>
          <p:cNvPr id="28" name="Can 27">
            <a:extLst>
              <a:ext uri="{FF2B5EF4-FFF2-40B4-BE49-F238E27FC236}">
                <a16:creationId xmlns:a16="http://schemas.microsoft.com/office/drawing/2014/main" id="{2C3EEDAD-30AB-449D-BB79-25ADEE43A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229225"/>
            <a:ext cx="1441450" cy="773113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</a:rPr>
              <a:t>Labeled </a:t>
            </a:r>
          </a:p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176933628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D591DF51-D9D7-4D0B-9E83-41321F11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Data Distribution : n-fold cross validation</a:t>
            </a:r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032638B7-0956-4400-ADBC-29964DA8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61B5F6-601D-4006-9918-89EE10AAD1AE}" type="slidenum">
              <a:rPr lang="en-US" altLang="en-US" sz="1200">
                <a:solidFill>
                  <a:srgbClr val="898989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95B3692-0509-4DE0-8C19-79C407131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628775"/>
            <a:ext cx="1441450" cy="4437063"/>
          </a:xfrm>
          <a:prstGeom prst="can">
            <a:avLst>
              <a:gd name="adj" fmla="val 24996"/>
            </a:avLst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</a:rPr>
              <a:t>Labeled </a:t>
            </a:r>
          </a:p>
          <a:p>
            <a:pPr algn="ctr">
              <a:defRPr/>
            </a:pPr>
            <a:r>
              <a:rPr lang="en-US" dirty="0">
                <a:solidFill>
                  <a:schemeClr val="lt1"/>
                </a:solidFill>
                <a:latin typeface="+mn-lt"/>
              </a:rPr>
              <a:t>dataset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01CA3A-E1A2-439A-B169-4B1D485434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71775" y="1773238"/>
            <a:ext cx="0" cy="417671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17A7758-7D3D-457E-8772-FC1383DA1B0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1773238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786368-C1CA-4B0F-A3E6-9DE08BB5B2C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2205038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69D8E-C6C3-445E-B67E-8497BE04D23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2636838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72BFD0-EA92-4E0C-BBBE-7EB78E418F1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2997200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279CEDD-B3AA-4843-8C73-AD7A035BCA1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3429000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6C15FD-AABE-4695-BD83-E90CAE99A76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4724400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211C5B-AA5C-415C-A8B9-44A5BC85F4B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4292600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FBCCC5-CD23-4DD4-B122-D427051F61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3860800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6A6E27-7E01-4AEB-97A2-84140543A28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5084763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F7F9B2-B520-4215-83D0-0402E91D7AF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5516563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C73B28-0BF8-45CC-8112-7B47D73EE2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84438" y="5949950"/>
            <a:ext cx="287337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9" name="TextBox 27">
            <a:extLst>
              <a:ext uri="{FF2B5EF4-FFF2-40B4-BE49-F238E27FC236}">
                <a16:creationId xmlns:a16="http://schemas.microsoft.com/office/drawing/2014/main" id="{A36AD5F1-B603-4D5C-BC10-B7B3F9DC9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1743075"/>
            <a:ext cx="352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1</a:t>
            </a:r>
          </a:p>
        </p:txBody>
      </p:sp>
      <p:sp>
        <p:nvSpPr>
          <p:cNvPr id="59410" name="TextBox 28">
            <a:extLst>
              <a:ext uri="{FF2B5EF4-FFF2-40B4-BE49-F238E27FC236}">
                <a16:creationId xmlns:a16="http://schemas.microsoft.com/office/drawing/2014/main" id="{82F51414-D371-419B-9976-C0DE93BDF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2205038"/>
            <a:ext cx="352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2</a:t>
            </a:r>
          </a:p>
        </p:txBody>
      </p:sp>
      <p:sp>
        <p:nvSpPr>
          <p:cNvPr id="59411" name="TextBox 29">
            <a:extLst>
              <a:ext uri="{FF2B5EF4-FFF2-40B4-BE49-F238E27FC236}">
                <a16:creationId xmlns:a16="http://schemas.microsoft.com/office/drawing/2014/main" id="{906BC715-0001-4DF4-82C6-5AE83A9A9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3644900"/>
            <a:ext cx="436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…</a:t>
            </a:r>
          </a:p>
        </p:txBody>
      </p:sp>
      <p:sp>
        <p:nvSpPr>
          <p:cNvPr id="59412" name="TextBox 30">
            <a:extLst>
              <a:ext uri="{FF2B5EF4-FFF2-40B4-BE49-F238E27FC236}">
                <a16:creationId xmlns:a16="http://schemas.microsoft.com/office/drawing/2014/main" id="{838E6B3E-1A9F-49C3-A929-BB1BC6C7E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516563"/>
            <a:ext cx="520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10</a:t>
            </a:r>
          </a:p>
        </p:txBody>
      </p:sp>
      <p:sp>
        <p:nvSpPr>
          <p:cNvPr id="59413" name="TextBox 31">
            <a:extLst>
              <a:ext uri="{FF2B5EF4-FFF2-40B4-BE49-F238E27FC236}">
                <a16:creationId xmlns:a16="http://schemas.microsoft.com/office/drawing/2014/main" id="{4C1B510C-666D-43D3-B9F2-77C7B472B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1989138"/>
            <a:ext cx="410527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Example: n=10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Apply batch testing to different splits to test robustness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Train 1-9 Test 10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Train 1-8+10 Test 9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…</a:t>
            </a:r>
          </a:p>
          <a:p>
            <a:pPr eaLnBrk="1" hangingPunct="1">
              <a:spcBef>
                <a:spcPct val="0"/>
              </a:spcBef>
              <a:buFontTx/>
              <a:buChar char="-"/>
            </a:pPr>
            <a:endParaRPr lang="en-US" altLang="en-US" sz="2400">
              <a:latin typeface="Tahoma" panose="020B0604030504040204" pitchFamily="34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  <a:ea typeface="MS PGothic" panose="020B0600070205080204" pitchFamily="34" charset="-128"/>
              </a:rPr>
              <a:t>Average of 10 accuracies</a:t>
            </a:r>
          </a:p>
        </p:txBody>
      </p:sp>
    </p:spTree>
    <p:extLst>
      <p:ext uri="{BB962C8B-B14F-4D97-AF65-F5344CB8AC3E}">
        <p14:creationId xmlns:p14="http://schemas.microsoft.com/office/powerpoint/2010/main" val="296730369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050">
            <a:extLst>
              <a:ext uri="{FF2B5EF4-FFF2-40B4-BE49-F238E27FC236}">
                <a16:creationId xmlns:a16="http://schemas.microsoft.com/office/drawing/2014/main" id="{3EE47443-5F8C-48EA-9014-D837702D7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0"/>
            <a:ext cx="401796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</a:rPr>
              <a:t>Random Sampling</a:t>
            </a:r>
          </a:p>
        </p:txBody>
      </p:sp>
      <p:sp>
        <p:nvSpPr>
          <p:cNvPr id="60419" name="Text Box 2051">
            <a:extLst>
              <a:ext uri="{FF2B5EF4-FFF2-40B4-BE49-F238E27FC236}">
                <a16:creationId xmlns:a16="http://schemas.microsoft.com/office/drawing/2014/main" id="{3E3626C7-552C-4001-A782-AFD21CDD0674}"/>
              </a:ext>
            </a:extLst>
          </p:cNvPr>
          <p:cNvSpPr txBox="1">
            <a:spLocks noChangeArrowheads="1"/>
          </p:cNvSpPr>
          <p:nvPr/>
        </p:nvSpPr>
        <p:spPr bwMode="auto">
          <a:xfrm rot="-1013563">
            <a:off x="3810000" y="1893888"/>
            <a:ext cx="12366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Subset 1</a:t>
            </a:r>
          </a:p>
        </p:txBody>
      </p:sp>
      <p:grpSp>
        <p:nvGrpSpPr>
          <p:cNvPr id="60420" name="Group 2052">
            <a:extLst>
              <a:ext uri="{FF2B5EF4-FFF2-40B4-BE49-F238E27FC236}">
                <a16:creationId xmlns:a16="http://schemas.microsoft.com/office/drawing/2014/main" id="{A19D60D8-883B-4DB5-A82F-D5100987B3DC}"/>
              </a:ext>
            </a:extLst>
          </p:cNvPr>
          <p:cNvGrpSpPr>
            <a:grpSpLocks/>
          </p:cNvGrpSpPr>
          <p:nvPr/>
        </p:nvGrpSpPr>
        <p:grpSpPr bwMode="auto">
          <a:xfrm>
            <a:off x="5376863" y="1089025"/>
            <a:ext cx="2438400" cy="1676400"/>
            <a:chOff x="3588" y="1116"/>
            <a:chExt cx="1536" cy="1056"/>
          </a:xfrm>
        </p:grpSpPr>
        <p:sp>
          <p:nvSpPr>
            <p:cNvPr id="60451" name="AutoShape 2053">
              <a:extLst>
                <a:ext uri="{FF2B5EF4-FFF2-40B4-BE49-F238E27FC236}">
                  <a16:creationId xmlns:a16="http://schemas.microsoft.com/office/drawing/2014/main" id="{E040F046-9C8A-4654-8C7F-C6D38164E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116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52" name="Oval 2054">
              <a:extLst>
                <a:ext uri="{FF2B5EF4-FFF2-40B4-BE49-F238E27FC236}">
                  <a16:creationId xmlns:a16="http://schemas.microsoft.com/office/drawing/2014/main" id="{C374D3E7-F650-446E-9C2B-2823D9478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788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53" name="Oval 2055">
              <a:extLst>
                <a:ext uri="{FF2B5EF4-FFF2-40B4-BE49-F238E27FC236}">
                  <a16:creationId xmlns:a16="http://schemas.microsoft.com/office/drawing/2014/main" id="{4B36319C-B865-43AE-A1A7-82D2F3D6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" y="1632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54" name="Oval 2056">
              <a:extLst>
                <a:ext uri="{FF2B5EF4-FFF2-40B4-BE49-F238E27FC236}">
                  <a16:creationId xmlns:a16="http://schemas.microsoft.com/office/drawing/2014/main" id="{D1875D22-3494-451E-B59F-2BEB8F47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668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</p:grpSp>
      <p:grpSp>
        <p:nvGrpSpPr>
          <p:cNvPr id="60421" name="Group 2058">
            <a:extLst>
              <a:ext uri="{FF2B5EF4-FFF2-40B4-BE49-F238E27FC236}">
                <a16:creationId xmlns:a16="http://schemas.microsoft.com/office/drawing/2014/main" id="{E7BF43DF-DB88-4AFC-AD0F-A77EEF2F075A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2886075"/>
            <a:ext cx="2438400" cy="1676400"/>
            <a:chOff x="3636" y="2808"/>
            <a:chExt cx="1536" cy="1056"/>
          </a:xfrm>
        </p:grpSpPr>
        <p:sp>
          <p:nvSpPr>
            <p:cNvPr id="60447" name="AutoShape 2059">
              <a:extLst>
                <a:ext uri="{FF2B5EF4-FFF2-40B4-BE49-F238E27FC236}">
                  <a16:creationId xmlns:a16="http://schemas.microsoft.com/office/drawing/2014/main" id="{DE9F6830-B424-4EB1-8AFE-E6E7C5E45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48" name="Oval 2060">
              <a:extLst>
                <a:ext uri="{FF2B5EF4-FFF2-40B4-BE49-F238E27FC236}">
                  <a16:creationId xmlns:a16="http://schemas.microsoft.com/office/drawing/2014/main" id="{5E95A015-D2D4-4513-B92A-BA747F6AC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49" name="Oval 2061">
              <a:extLst>
                <a:ext uri="{FF2B5EF4-FFF2-40B4-BE49-F238E27FC236}">
                  <a16:creationId xmlns:a16="http://schemas.microsoft.com/office/drawing/2014/main" id="{CF409150-A57E-42AA-AD44-9C1C9CC28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50" name="Oval 2062">
              <a:extLst>
                <a:ext uri="{FF2B5EF4-FFF2-40B4-BE49-F238E27FC236}">
                  <a16:creationId xmlns:a16="http://schemas.microsoft.com/office/drawing/2014/main" id="{489AD0F5-FE5B-477A-9DC4-0B52E5AAD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288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</p:grpSp>
      <p:grpSp>
        <p:nvGrpSpPr>
          <p:cNvPr id="60422" name="Group 2063">
            <a:extLst>
              <a:ext uri="{FF2B5EF4-FFF2-40B4-BE49-F238E27FC236}">
                <a16:creationId xmlns:a16="http://schemas.microsoft.com/office/drawing/2014/main" id="{5A0979C1-27C8-43F8-8507-DD033DBE828C}"/>
              </a:ext>
            </a:extLst>
          </p:cNvPr>
          <p:cNvGrpSpPr>
            <a:grpSpLocks/>
          </p:cNvGrpSpPr>
          <p:nvPr/>
        </p:nvGrpSpPr>
        <p:grpSpPr bwMode="auto">
          <a:xfrm>
            <a:off x="876300" y="1905000"/>
            <a:ext cx="2724150" cy="4556125"/>
            <a:chOff x="564" y="1284"/>
            <a:chExt cx="1716" cy="2870"/>
          </a:xfrm>
        </p:grpSpPr>
        <p:sp>
          <p:nvSpPr>
            <p:cNvPr id="60436" name="AutoShape 2064">
              <a:extLst>
                <a:ext uri="{FF2B5EF4-FFF2-40B4-BE49-F238E27FC236}">
                  <a16:creationId xmlns:a16="http://schemas.microsoft.com/office/drawing/2014/main" id="{97AFB2FC-6915-4D41-845A-BA2ACBD95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1284"/>
              <a:ext cx="1716" cy="2616"/>
            </a:xfrm>
            <a:prstGeom prst="can">
              <a:avLst>
                <a:gd name="adj" fmla="val 381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37" name="Oval 2065">
              <a:extLst>
                <a:ext uri="{FF2B5EF4-FFF2-40B4-BE49-F238E27FC236}">
                  <a16:creationId xmlns:a16="http://schemas.microsoft.com/office/drawing/2014/main" id="{313C1823-2681-4CF3-89C4-5E55E61A8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336"/>
              <a:ext cx="516" cy="396"/>
            </a:xfrm>
            <a:prstGeom prst="ellipse">
              <a:avLst/>
            </a:prstGeom>
            <a:solidFill>
              <a:srgbClr val="FAE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38" name="Oval 2066">
              <a:extLst>
                <a:ext uri="{FF2B5EF4-FFF2-40B4-BE49-F238E27FC236}">
                  <a16:creationId xmlns:a16="http://schemas.microsoft.com/office/drawing/2014/main" id="{4EBD7405-B775-4D71-8618-F6E458F19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2916"/>
              <a:ext cx="540" cy="360"/>
            </a:xfrm>
            <a:prstGeom prst="ellipse">
              <a:avLst/>
            </a:prstGeom>
            <a:solidFill>
              <a:srgbClr val="006666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39" name="Oval 2067">
              <a:extLst>
                <a:ext uri="{FF2B5EF4-FFF2-40B4-BE49-F238E27FC236}">
                  <a16:creationId xmlns:a16="http://schemas.microsoft.com/office/drawing/2014/main" id="{F30037FF-ABB0-434B-BA5D-0CBC5CD93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468"/>
              <a:ext cx="564" cy="396"/>
            </a:xfrm>
            <a:prstGeom prst="ellipse">
              <a:avLst/>
            </a:prstGeom>
            <a:solidFill>
              <a:srgbClr val="12132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40" name="Oval 2068">
              <a:extLst>
                <a:ext uri="{FF2B5EF4-FFF2-40B4-BE49-F238E27FC236}">
                  <a16:creationId xmlns:a16="http://schemas.microsoft.com/office/drawing/2014/main" id="{AB20FCF4-9831-4199-8E0A-DFB8456C9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3240"/>
              <a:ext cx="492" cy="3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41" name="Oval 2069">
              <a:extLst>
                <a:ext uri="{FF2B5EF4-FFF2-40B4-BE49-F238E27FC236}">
                  <a16:creationId xmlns:a16="http://schemas.microsoft.com/office/drawing/2014/main" id="{A9D6FF9B-C3A9-474A-93F3-E0E30D93B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3084"/>
              <a:ext cx="468" cy="37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42" name="Oval 2070">
              <a:extLst>
                <a:ext uri="{FF2B5EF4-FFF2-40B4-BE49-F238E27FC236}">
                  <a16:creationId xmlns:a16="http://schemas.microsoft.com/office/drawing/2014/main" id="{CA497108-14B9-4AD9-8367-27B16E5C0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08"/>
              <a:ext cx="540" cy="3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43" name="Oval 2071">
              <a:extLst>
                <a:ext uri="{FF2B5EF4-FFF2-40B4-BE49-F238E27FC236}">
                  <a16:creationId xmlns:a16="http://schemas.microsoft.com/office/drawing/2014/main" id="{142CDE3D-8F9B-4EE4-8523-DC7EBC893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2664"/>
              <a:ext cx="540" cy="3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44" name="Oval 2072">
              <a:extLst>
                <a:ext uri="{FF2B5EF4-FFF2-40B4-BE49-F238E27FC236}">
                  <a16:creationId xmlns:a16="http://schemas.microsoft.com/office/drawing/2014/main" id="{83B3592C-E829-49BF-AECE-31A8CA6F2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556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45" name="Oval 2073">
              <a:extLst>
                <a:ext uri="{FF2B5EF4-FFF2-40B4-BE49-F238E27FC236}">
                  <a16:creationId xmlns:a16="http://schemas.microsoft.com/office/drawing/2014/main" id="{214AA995-3218-405D-A80D-1E77B3CE7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2424"/>
              <a:ext cx="540" cy="360"/>
            </a:xfrm>
            <a:prstGeom prst="ellipse">
              <a:avLst/>
            </a:prstGeom>
            <a:solidFill>
              <a:srgbClr val="423E7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46" name="Text Box 2074">
              <a:extLst>
                <a:ext uri="{FF2B5EF4-FFF2-40B4-BE49-F238E27FC236}">
                  <a16:creationId xmlns:a16="http://schemas.microsoft.com/office/drawing/2014/main" id="{C8E74877-B2CC-40AE-97FF-B9717DBAC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3866"/>
              <a:ext cx="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Raw Data</a:t>
              </a:r>
            </a:p>
          </p:txBody>
        </p:sp>
      </p:grpSp>
      <p:sp>
        <p:nvSpPr>
          <p:cNvPr id="60423" name="Line 2075">
            <a:extLst>
              <a:ext uri="{FF2B5EF4-FFF2-40B4-BE49-F238E27FC236}">
                <a16:creationId xmlns:a16="http://schemas.microsoft.com/office/drawing/2014/main" id="{7EDD37D6-FFFE-4775-8A2B-3B97FA5ABA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8863" y="2136775"/>
            <a:ext cx="165735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4" name="Line 2076">
            <a:extLst>
              <a:ext uri="{FF2B5EF4-FFF2-40B4-BE49-F238E27FC236}">
                <a16:creationId xmlns:a16="http://schemas.microsoft.com/office/drawing/2014/main" id="{EE072C26-8B4D-43B4-800E-8AD1D2277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37242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d-ID"/>
          </a:p>
        </p:txBody>
      </p:sp>
      <p:sp>
        <p:nvSpPr>
          <p:cNvPr id="60425" name="Oval 2065">
            <a:extLst>
              <a:ext uri="{FF2B5EF4-FFF2-40B4-BE49-F238E27FC236}">
                <a16:creationId xmlns:a16="http://schemas.microsoft.com/office/drawing/2014/main" id="{6D876822-F8F5-42EA-8791-6BE86B30E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38" y="1527175"/>
            <a:ext cx="819150" cy="628650"/>
          </a:xfrm>
          <a:prstGeom prst="ellipse">
            <a:avLst/>
          </a:prstGeom>
          <a:solidFill>
            <a:srgbClr val="FAE2F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60426" name="Oval 2069">
            <a:extLst>
              <a:ext uri="{FF2B5EF4-FFF2-40B4-BE49-F238E27FC236}">
                <a16:creationId xmlns:a16="http://schemas.microsoft.com/office/drawing/2014/main" id="{1C200451-20EC-423B-B546-3B8DE3BEA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3352800"/>
            <a:ext cx="742950" cy="590550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60427" name="TextBox 1">
            <a:extLst>
              <a:ext uri="{FF2B5EF4-FFF2-40B4-BE49-F238E27FC236}">
                <a16:creationId xmlns:a16="http://schemas.microsoft.com/office/drawing/2014/main" id="{463B85EC-8E55-46D5-9D33-0C463A241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650" y="3252788"/>
            <a:ext cx="1236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Subset 2</a:t>
            </a:r>
          </a:p>
        </p:txBody>
      </p:sp>
      <p:grpSp>
        <p:nvGrpSpPr>
          <p:cNvPr id="60428" name="Group 2058">
            <a:extLst>
              <a:ext uri="{FF2B5EF4-FFF2-40B4-BE49-F238E27FC236}">
                <a16:creationId xmlns:a16="http://schemas.microsoft.com/office/drawing/2014/main" id="{47D287E4-5FB0-4BFD-8A43-1971028B1BD8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4714875"/>
            <a:ext cx="2438400" cy="1676400"/>
            <a:chOff x="3636" y="2808"/>
            <a:chExt cx="1536" cy="1056"/>
          </a:xfrm>
        </p:grpSpPr>
        <p:sp>
          <p:nvSpPr>
            <p:cNvPr id="60433" name="AutoShape 2059">
              <a:extLst>
                <a:ext uri="{FF2B5EF4-FFF2-40B4-BE49-F238E27FC236}">
                  <a16:creationId xmlns:a16="http://schemas.microsoft.com/office/drawing/2014/main" id="{D87D89A3-B483-4685-8C99-A5B383FA9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808"/>
              <a:ext cx="1536" cy="1056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34" name="Oval 2060">
              <a:extLst>
                <a:ext uri="{FF2B5EF4-FFF2-40B4-BE49-F238E27FC236}">
                  <a16:creationId xmlns:a16="http://schemas.microsoft.com/office/drawing/2014/main" id="{1CD7D1B4-CDC5-40E2-8749-8A4A7A8EE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72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  <p:sp>
          <p:nvSpPr>
            <p:cNvPr id="60435" name="Oval 2061">
              <a:extLst>
                <a:ext uri="{FF2B5EF4-FFF2-40B4-BE49-F238E27FC236}">
                  <a16:creationId xmlns:a16="http://schemas.microsoft.com/office/drawing/2014/main" id="{65E92AE1-EE7B-4990-AF02-C9660B8CB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" y="3480"/>
              <a:ext cx="540" cy="36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FEDD2C-0390-4991-9CDF-971D291342C3}"/>
              </a:ext>
            </a:extLst>
          </p:cNvPr>
          <p:cNvCxnSpPr/>
          <p:nvPr/>
        </p:nvCxnSpPr>
        <p:spPr>
          <a:xfrm>
            <a:off x="3600450" y="5010150"/>
            <a:ext cx="1776413" cy="600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EEF3DC-49B9-4817-9234-65C587FBA681}"/>
              </a:ext>
            </a:extLst>
          </p:cNvPr>
          <p:cNvSpPr txBox="1"/>
          <p:nvPr/>
        </p:nvSpPr>
        <p:spPr>
          <a:xfrm>
            <a:off x="4029501" y="4826942"/>
            <a:ext cx="1236236" cy="461665"/>
          </a:xfrm>
          <a:prstGeom prst="rect">
            <a:avLst/>
          </a:prstGeom>
          <a:noFill/>
          <a:scene3d>
            <a:camera prst="orthographicFront">
              <a:rot lat="600000" lon="0" rev="20399999"/>
            </a:camera>
            <a:lightRig rig="threePt" dir="t"/>
          </a:scene3d>
        </p:spPr>
        <p:txBody>
          <a:bodyPr wrap="none">
            <a:spAutoFit/>
          </a:bodyPr>
          <a:lstStyle/>
          <a:p>
            <a:pPr>
              <a:defRPr/>
            </a:pPr>
            <a:r>
              <a:rPr lang="en-AU" dirty="0"/>
              <a:t>Subset 3</a:t>
            </a:r>
          </a:p>
        </p:txBody>
      </p:sp>
      <p:sp>
        <p:nvSpPr>
          <p:cNvPr id="60431" name="Oval 2068">
            <a:extLst>
              <a:ext uri="{FF2B5EF4-FFF2-40B4-BE49-F238E27FC236}">
                <a16:creationId xmlns:a16="http://schemas.microsoft.com/office/drawing/2014/main" id="{F42082AE-FFAE-4C6C-B8B6-D5827F214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213" y="5372100"/>
            <a:ext cx="781050" cy="628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60432" name="Oval 2073">
            <a:extLst>
              <a:ext uri="{FF2B5EF4-FFF2-40B4-BE49-F238E27FC236}">
                <a16:creationId xmlns:a16="http://schemas.microsoft.com/office/drawing/2014/main" id="{419773B1-7B66-4DDA-B8E5-4B40F80FF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5162550"/>
            <a:ext cx="857250" cy="571500"/>
          </a:xfrm>
          <a:prstGeom prst="ellipse">
            <a:avLst/>
          </a:prstGeom>
          <a:solidFill>
            <a:srgbClr val="423E7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982047"/>
      </p:ext>
    </p:extLst>
  </p:cSld>
  <p:clrMapOvr>
    <a:masterClrMapping/>
  </p:clrMapOvr>
  <p:transition>
    <p:checke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EF9EF13-1CC9-4322-AEC2-D3994550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944563"/>
            <a:ext cx="7793037" cy="609600"/>
          </a:xfrm>
        </p:spPr>
        <p:txBody>
          <a:bodyPr/>
          <a:lstStyle/>
          <a:p>
            <a:br>
              <a:rPr lang="en-AU" altLang="en-US"/>
            </a:br>
            <a:br>
              <a:rPr lang="en-AU" altLang="en-US"/>
            </a:br>
            <a:r>
              <a:rPr lang="en-AU" altLang="en-US"/>
              <a:t>Data Understanding: Relevance</a:t>
            </a:r>
            <a:br>
              <a:rPr lang="en-AU" altLang="en-US"/>
            </a:br>
            <a:br>
              <a:rPr lang="en-AU" altLang="en-US"/>
            </a:br>
            <a:br>
              <a:rPr lang="en-AU" altLang="en-US"/>
            </a:br>
            <a:endParaRPr lang="en-AU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F2DC39C-A84E-49C3-B599-D17A2718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63" y="1773238"/>
            <a:ext cx="8229600" cy="4525962"/>
          </a:xfrm>
        </p:spPr>
        <p:txBody>
          <a:bodyPr/>
          <a:lstStyle/>
          <a:p>
            <a:r>
              <a:rPr lang="en-US" altLang="en-US"/>
              <a:t>What data is available for the task?</a:t>
            </a:r>
          </a:p>
          <a:p>
            <a:pPr lvl="1"/>
            <a:r>
              <a:rPr lang="en-US" altLang="en-US"/>
              <a:t>How much historical data is available?</a:t>
            </a:r>
          </a:p>
          <a:p>
            <a:pPr lvl="2"/>
            <a:r>
              <a:rPr lang="en-US" altLang="en-US"/>
              <a:t>How much of it is labelled?</a:t>
            </a:r>
          </a:p>
          <a:p>
            <a:r>
              <a:rPr lang="en-US" altLang="en-US"/>
              <a:t>Is this data relevant? </a:t>
            </a:r>
          </a:p>
          <a:p>
            <a:pPr lvl="1"/>
            <a:r>
              <a:rPr lang="en-US" altLang="en-US"/>
              <a:t>If so, what is the quality of data? How it can be improved?</a:t>
            </a:r>
          </a:p>
          <a:p>
            <a:pPr lvl="1"/>
            <a:r>
              <a:rPr lang="en-US" altLang="en-US"/>
              <a:t>How this data can be made relevant?</a:t>
            </a:r>
          </a:p>
          <a:p>
            <a:r>
              <a:rPr lang="en-AU" altLang="en-US"/>
              <a:t>Is additional relevant data available?</a:t>
            </a:r>
          </a:p>
          <a:p>
            <a:r>
              <a:rPr lang="en-US" altLang="en-US"/>
              <a:t>Who is the data expert ?</a:t>
            </a:r>
          </a:p>
          <a:p>
            <a:endParaRPr lang="en-AU" altLang="en-US"/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id="{C0F2346E-C99A-4A66-BC0E-66BBD111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C906FB7-E498-458F-B26C-89377FAB53AC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5657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71F00A60-4309-46FA-A09A-ED152C29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124200" y="6477000"/>
            <a:ext cx="28956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AF8BCEF4-49A4-45F9-ABC0-D56D2A9C161F}" type="slidenum">
              <a:rPr lang="en-US" altLang="en-US" sz="1200">
                <a:latin typeface="Tahoma" panose="020B0604030504040204" pitchFamily="34" charset="0"/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0602FA0-FB52-49B9-9CEC-A9AEAFF29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Sratified Sampling</a:t>
            </a:r>
          </a:p>
        </p:txBody>
      </p:sp>
      <p:grpSp>
        <p:nvGrpSpPr>
          <p:cNvPr id="61444" name="Group 3">
            <a:extLst>
              <a:ext uri="{FF2B5EF4-FFF2-40B4-BE49-F238E27FC236}">
                <a16:creationId xmlns:a16="http://schemas.microsoft.com/office/drawing/2014/main" id="{7470EE8F-764C-4651-9E1C-AD0B6DFF4F49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2698750"/>
            <a:ext cx="3751263" cy="3348038"/>
            <a:chOff x="274" y="1418"/>
            <a:chExt cx="2363" cy="2109"/>
          </a:xfrm>
        </p:grpSpPr>
        <p:sp>
          <p:nvSpPr>
            <p:cNvPr id="61465" name="Rectangle 4">
              <a:extLst>
                <a:ext uri="{FF2B5EF4-FFF2-40B4-BE49-F238E27FC236}">
                  <a16:creationId xmlns:a16="http://schemas.microsoft.com/office/drawing/2014/main" id="{5F3D9BD1-8700-437A-B973-69C781E59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66" name="AutoShape 5">
              <a:extLst>
                <a:ext uri="{FF2B5EF4-FFF2-40B4-BE49-F238E27FC236}">
                  <a16:creationId xmlns:a16="http://schemas.microsoft.com/office/drawing/2014/main" id="{F0407501-0CAF-41B2-94C7-DC7CA0941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67" name="AutoShape 6">
              <a:extLst>
                <a:ext uri="{FF2B5EF4-FFF2-40B4-BE49-F238E27FC236}">
                  <a16:creationId xmlns:a16="http://schemas.microsoft.com/office/drawing/2014/main" id="{12089F03-7C74-4B9F-8238-7090963AE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68" name="AutoShape 7">
              <a:extLst>
                <a:ext uri="{FF2B5EF4-FFF2-40B4-BE49-F238E27FC236}">
                  <a16:creationId xmlns:a16="http://schemas.microsoft.com/office/drawing/2014/main" id="{456E2D04-E9B5-4BDF-A079-98D8BA8B6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69" name="AutoShape 8">
              <a:extLst>
                <a:ext uri="{FF2B5EF4-FFF2-40B4-BE49-F238E27FC236}">
                  <a16:creationId xmlns:a16="http://schemas.microsoft.com/office/drawing/2014/main" id="{8ABA3619-5D2B-45EF-AA2D-8E9D901B3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70" name="AutoShape 9">
              <a:extLst>
                <a:ext uri="{FF2B5EF4-FFF2-40B4-BE49-F238E27FC236}">
                  <a16:creationId xmlns:a16="http://schemas.microsoft.com/office/drawing/2014/main" id="{E7CF63EE-91BF-4B64-A328-AD7DF9E99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71" name="AutoShape 10">
              <a:extLst>
                <a:ext uri="{FF2B5EF4-FFF2-40B4-BE49-F238E27FC236}">
                  <a16:creationId xmlns:a16="http://schemas.microsoft.com/office/drawing/2014/main" id="{8DE0B200-DCE5-456D-8140-6A4E15674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72" name="AutoShape 11">
              <a:extLst>
                <a:ext uri="{FF2B5EF4-FFF2-40B4-BE49-F238E27FC236}">
                  <a16:creationId xmlns:a16="http://schemas.microsoft.com/office/drawing/2014/main" id="{7F57FF9F-424D-4F63-BC50-FF6C27B0F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73" name="AutoShape 12">
              <a:extLst>
                <a:ext uri="{FF2B5EF4-FFF2-40B4-BE49-F238E27FC236}">
                  <a16:creationId xmlns:a16="http://schemas.microsoft.com/office/drawing/2014/main" id="{2A3CCD98-3046-49A5-AF0D-7B7BACFB6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74" name="Freeform 13">
              <a:extLst>
                <a:ext uri="{FF2B5EF4-FFF2-40B4-BE49-F238E27FC236}">
                  <a16:creationId xmlns:a16="http://schemas.microsoft.com/office/drawing/2014/main" id="{6B24DE06-2145-4B79-A386-2C6A332E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1 w 1101"/>
                <a:gd name="T1" fmla="*/ 13 h 1077"/>
                <a:gd name="T2" fmla="*/ 1 w 1101"/>
                <a:gd name="T3" fmla="*/ 23 h 1077"/>
                <a:gd name="T4" fmla="*/ 1 w 1101"/>
                <a:gd name="T5" fmla="*/ 43 h 1077"/>
                <a:gd name="T6" fmla="*/ 1 w 1101"/>
                <a:gd name="T7" fmla="*/ 48 h 1077"/>
                <a:gd name="T8" fmla="*/ 1 w 1101"/>
                <a:gd name="T9" fmla="*/ 49 h 1077"/>
                <a:gd name="T10" fmla="*/ 1 w 1101"/>
                <a:gd name="T11" fmla="*/ 48 h 1077"/>
                <a:gd name="T12" fmla="*/ 1 w 1101"/>
                <a:gd name="T13" fmla="*/ 45 h 1077"/>
                <a:gd name="T14" fmla="*/ 1 w 1101"/>
                <a:gd name="T15" fmla="*/ 45 h 1077"/>
                <a:gd name="T16" fmla="*/ 1 w 1101"/>
                <a:gd name="T17" fmla="*/ 40 h 1077"/>
                <a:gd name="T18" fmla="*/ 1 w 1101"/>
                <a:gd name="T19" fmla="*/ 37 h 1077"/>
                <a:gd name="T20" fmla="*/ 1 w 1101"/>
                <a:gd name="T21" fmla="*/ 32 h 1077"/>
                <a:gd name="T22" fmla="*/ 1 w 1101"/>
                <a:gd name="T23" fmla="*/ 20 h 1077"/>
                <a:gd name="T24" fmla="*/ 1 w 1101"/>
                <a:gd name="T25" fmla="*/ 6 h 1077"/>
                <a:gd name="T26" fmla="*/ 1 w 1101"/>
                <a:gd name="T27" fmla="*/ 2 h 1077"/>
                <a:gd name="T28" fmla="*/ 1 w 1101"/>
                <a:gd name="T29" fmla="*/ 2 h 1077"/>
                <a:gd name="T30" fmla="*/ 1 w 1101"/>
                <a:gd name="T31" fmla="*/ 2 h 1077"/>
                <a:gd name="T32" fmla="*/ 1 w 1101"/>
                <a:gd name="T33" fmla="*/ 5 h 1077"/>
                <a:gd name="T34" fmla="*/ 1 w 1101"/>
                <a:gd name="T35" fmla="*/ 8 h 1077"/>
                <a:gd name="T36" fmla="*/ 1 w 1101"/>
                <a:gd name="T37" fmla="*/ 9 h 1077"/>
                <a:gd name="T38" fmla="*/ 1 w 1101"/>
                <a:gd name="T39" fmla="*/ 13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1475" name="AutoShape 14">
              <a:extLst>
                <a:ext uri="{FF2B5EF4-FFF2-40B4-BE49-F238E27FC236}">
                  <a16:creationId xmlns:a16="http://schemas.microsoft.com/office/drawing/2014/main" id="{5511FB79-EC44-445B-934D-DE9ED5EC6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76" name="AutoShape 15">
              <a:extLst>
                <a:ext uri="{FF2B5EF4-FFF2-40B4-BE49-F238E27FC236}">
                  <a16:creationId xmlns:a16="http://schemas.microsoft.com/office/drawing/2014/main" id="{3568166C-F967-42D6-9A58-D75B8D721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77" name="AutoShape 16">
              <a:extLst>
                <a:ext uri="{FF2B5EF4-FFF2-40B4-BE49-F238E27FC236}">
                  <a16:creationId xmlns:a16="http://schemas.microsoft.com/office/drawing/2014/main" id="{D2DAA299-6817-4D8C-A7F7-49898A98B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78" name="AutoShape 17">
              <a:extLst>
                <a:ext uri="{FF2B5EF4-FFF2-40B4-BE49-F238E27FC236}">
                  <a16:creationId xmlns:a16="http://schemas.microsoft.com/office/drawing/2014/main" id="{492DBF1B-35A2-42E8-B8E1-771BA21D4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79" name="AutoShape 18">
              <a:extLst>
                <a:ext uri="{FF2B5EF4-FFF2-40B4-BE49-F238E27FC236}">
                  <a16:creationId xmlns:a16="http://schemas.microsoft.com/office/drawing/2014/main" id="{59EE55D0-A50B-440F-B3CA-FCAE131D8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80" name="AutoShape 19">
              <a:extLst>
                <a:ext uri="{FF2B5EF4-FFF2-40B4-BE49-F238E27FC236}">
                  <a16:creationId xmlns:a16="http://schemas.microsoft.com/office/drawing/2014/main" id="{C40A417B-BFAC-4C45-9FD4-5316F3586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81" name="AutoShape 20">
              <a:extLst>
                <a:ext uri="{FF2B5EF4-FFF2-40B4-BE49-F238E27FC236}">
                  <a16:creationId xmlns:a16="http://schemas.microsoft.com/office/drawing/2014/main" id="{8FC40D4F-4044-44FE-92A1-6CA52A06C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82" name="AutoShape 21">
              <a:extLst>
                <a:ext uri="{FF2B5EF4-FFF2-40B4-BE49-F238E27FC236}">
                  <a16:creationId xmlns:a16="http://schemas.microsoft.com/office/drawing/2014/main" id="{18F6B051-CC2C-44E7-834D-804CB7BC2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83" name="AutoShape 22">
              <a:extLst>
                <a:ext uri="{FF2B5EF4-FFF2-40B4-BE49-F238E27FC236}">
                  <a16:creationId xmlns:a16="http://schemas.microsoft.com/office/drawing/2014/main" id="{AE218D56-6A4B-4F37-96F9-EC7D792E6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84" name="Freeform 23">
              <a:extLst>
                <a:ext uri="{FF2B5EF4-FFF2-40B4-BE49-F238E27FC236}">
                  <a16:creationId xmlns:a16="http://schemas.microsoft.com/office/drawing/2014/main" id="{EC657D31-E443-42B9-85F8-CFAC7F4CA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1 w 918"/>
                <a:gd name="T1" fmla="*/ 37 h 965"/>
                <a:gd name="T2" fmla="*/ 1 w 918"/>
                <a:gd name="T3" fmla="*/ 36 h 965"/>
                <a:gd name="T4" fmla="*/ 1 w 918"/>
                <a:gd name="T5" fmla="*/ 33 h 965"/>
                <a:gd name="T6" fmla="*/ 1 w 918"/>
                <a:gd name="T7" fmla="*/ 32 h 965"/>
                <a:gd name="T8" fmla="*/ 1 w 918"/>
                <a:gd name="T9" fmla="*/ 30 h 965"/>
                <a:gd name="T10" fmla="*/ 0 w 918"/>
                <a:gd name="T11" fmla="*/ 21 h 965"/>
                <a:gd name="T12" fmla="*/ 1 w 918"/>
                <a:gd name="T13" fmla="*/ 9 h 965"/>
                <a:gd name="T14" fmla="*/ 1 w 918"/>
                <a:gd name="T15" fmla="*/ 6 h 965"/>
                <a:gd name="T16" fmla="*/ 1 w 918"/>
                <a:gd name="T17" fmla="*/ 0 h 965"/>
                <a:gd name="T18" fmla="*/ 1 w 918"/>
                <a:gd name="T19" fmla="*/ 2 h 965"/>
                <a:gd name="T20" fmla="*/ 1 w 918"/>
                <a:gd name="T21" fmla="*/ 2 h 965"/>
                <a:gd name="T22" fmla="*/ 1 w 918"/>
                <a:gd name="T23" fmla="*/ 7 h 965"/>
                <a:gd name="T24" fmla="*/ 1 w 918"/>
                <a:gd name="T25" fmla="*/ 10 h 965"/>
                <a:gd name="T26" fmla="*/ 1 w 918"/>
                <a:gd name="T27" fmla="*/ 11 h 965"/>
                <a:gd name="T28" fmla="*/ 1 w 918"/>
                <a:gd name="T29" fmla="*/ 16 h 965"/>
                <a:gd name="T30" fmla="*/ 1 w 918"/>
                <a:gd name="T31" fmla="*/ 20 h 965"/>
                <a:gd name="T32" fmla="*/ 1 w 918"/>
                <a:gd name="T33" fmla="*/ 24 h 965"/>
                <a:gd name="T34" fmla="*/ 1 w 918"/>
                <a:gd name="T35" fmla="*/ 27 h 965"/>
                <a:gd name="T36" fmla="*/ 1 w 918"/>
                <a:gd name="T37" fmla="*/ 35 h 965"/>
                <a:gd name="T38" fmla="*/ 1 w 918"/>
                <a:gd name="T39" fmla="*/ 41 h 965"/>
                <a:gd name="T40" fmla="*/ 1 w 918"/>
                <a:gd name="T41" fmla="*/ 43 h 965"/>
                <a:gd name="T42" fmla="*/ 1 w 918"/>
                <a:gd name="T43" fmla="*/ 43 h 965"/>
                <a:gd name="T44" fmla="*/ 1 w 918"/>
                <a:gd name="T45" fmla="*/ 42 h 965"/>
                <a:gd name="T46" fmla="*/ 1 w 918"/>
                <a:gd name="T47" fmla="*/ 39 h 965"/>
                <a:gd name="T48" fmla="*/ 1 w 918"/>
                <a:gd name="T49" fmla="*/ 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grpSp>
          <p:nvGrpSpPr>
            <p:cNvPr id="61485" name="Group 24">
              <a:extLst>
                <a:ext uri="{FF2B5EF4-FFF2-40B4-BE49-F238E27FC236}">
                  <a16:creationId xmlns:a16="http://schemas.microsoft.com/office/drawing/2014/main" id="{21899473-343F-4368-A5D7-603812181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61486" name="AutoShape 25">
                <a:extLst>
                  <a:ext uri="{FF2B5EF4-FFF2-40B4-BE49-F238E27FC236}">
                    <a16:creationId xmlns:a16="http://schemas.microsoft.com/office/drawing/2014/main" id="{FB7C9D1E-BAC1-4DC4-905A-9BDDD589E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AU" altLang="en-US" sz="3000">
                  <a:latin typeface="Arial" panose="020B0604020202020204" pitchFamily="34" charset="0"/>
                </a:endParaRPr>
              </a:p>
            </p:txBody>
          </p:sp>
          <p:sp>
            <p:nvSpPr>
              <p:cNvPr id="61487" name="AutoShape 26">
                <a:extLst>
                  <a:ext uri="{FF2B5EF4-FFF2-40B4-BE49-F238E27FC236}">
                    <a16:creationId xmlns:a16="http://schemas.microsoft.com/office/drawing/2014/main" id="{4629A9DA-BD7D-4FF4-AA7C-1BE2580FC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AU" altLang="en-US" sz="3000">
                  <a:latin typeface="Arial" panose="020B0604020202020204" pitchFamily="34" charset="0"/>
                </a:endParaRPr>
              </a:p>
            </p:txBody>
          </p:sp>
          <p:sp>
            <p:nvSpPr>
              <p:cNvPr id="61488" name="AutoShape 27">
                <a:extLst>
                  <a:ext uri="{FF2B5EF4-FFF2-40B4-BE49-F238E27FC236}">
                    <a16:creationId xmlns:a16="http://schemas.microsoft.com/office/drawing/2014/main" id="{858998F4-B37C-4D59-8F6E-2D29B916A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AU" altLang="en-US" sz="3000">
                  <a:latin typeface="Arial" panose="020B0604020202020204" pitchFamily="34" charset="0"/>
                </a:endParaRPr>
              </a:p>
            </p:txBody>
          </p:sp>
          <p:sp>
            <p:nvSpPr>
              <p:cNvPr id="61489" name="AutoShape 28">
                <a:extLst>
                  <a:ext uri="{FF2B5EF4-FFF2-40B4-BE49-F238E27FC236}">
                    <a16:creationId xmlns:a16="http://schemas.microsoft.com/office/drawing/2014/main" id="{CD8851AD-4FF0-431C-B91D-92B078824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AU" altLang="en-US" sz="3000">
                  <a:latin typeface="Arial" panose="020B0604020202020204" pitchFamily="34" charset="0"/>
                </a:endParaRPr>
              </a:p>
            </p:txBody>
          </p:sp>
          <p:sp>
            <p:nvSpPr>
              <p:cNvPr id="61490" name="AutoShape 29">
                <a:extLst>
                  <a:ext uri="{FF2B5EF4-FFF2-40B4-BE49-F238E27FC236}">
                    <a16:creationId xmlns:a16="http://schemas.microsoft.com/office/drawing/2014/main" id="{E24C3E04-1C6E-4A11-A11E-882FC392A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AU" altLang="en-US" sz="3000">
                  <a:latin typeface="Arial" panose="020B0604020202020204" pitchFamily="34" charset="0"/>
                </a:endParaRPr>
              </a:p>
            </p:txBody>
          </p:sp>
          <p:sp>
            <p:nvSpPr>
              <p:cNvPr id="61491" name="AutoShape 30">
                <a:extLst>
                  <a:ext uri="{FF2B5EF4-FFF2-40B4-BE49-F238E27FC236}">
                    <a16:creationId xmlns:a16="http://schemas.microsoft.com/office/drawing/2014/main" id="{8D2A9303-D7E4-4390-B2F1-2A6999C9D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AU" altLang="en-US" sz="3000">
                  <a:latin typeface="Arial" panose="020B0604020202020204" pitchFamily="34" charset="0"/>
                </a:endParaRPr>
              </a:p>
            </p:txBody>
          </p:sp>
          <p:sp>
            <p:nvSpPr>
              <p:cNvPr id="61492" name="AutoShape 31">
                <a:extLst>
                  <a:ext uri="{FF2B5EF4-FFF2-40B4-BE49-F238E27FC236}">
                    <a16:creationId xmlns:a16="http://schemas.microsoft.com/office/drawing/2014/main" id="{B9756BC2-A7D1-4619-A639-1E73ECACC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AU" altLang="en-US" sz="3000">
                  <a:latin typeface="Arial" panose="020B0604020202020204" pitchFamily="34" charset="0"/>
                </a:endParaRPr>
              </a:p>
            </p:txBody>
          </p:sp>
          <p:sp>
            <p:nvSpPr>
              <p:cNvPr id="61493" name="AutoShape 32">
                <a:extLst>
                  <a:ext uri="{FF2B5EF4-FFF2-40B4-BE49-F238E27FC236}">
                    <a16:creationId xmlns:a16="http://schemas.microsoft.com/office/drawing/2014/main" id="{F76B8BE2-4F2D-4968-9A04-4C4F3FCF8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AU" altLang="en-US" sz="3000">
                  <a:latin typeface="Arial" panose="020B0604020202020204" pitchFamily="34" charset="0"/>
                </a:endParaRPr>
              </a:p>
            </p:txBody>
          </p:sp>
          <p:sp>
            <p:nvSpPr>
              <p:cNvPr id="61494" name="AutoShape 33">
                <a:extLst>
                  <a:ext uri="{FF2B5EF4-FFF2-40B4-BE49-F238E27FC236}">
                    <a16:creationId xmlns:a16="http://schemas.microsoft.com/office/drawing/2014/main" id="{E80357F6-CC0A-4498-99A0-270ECFD6C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AU" altLang="en-US" sz="3000">
                  <a:latin typeface="Arial" panose="020B0604020202020204" pitchFamily="34" charset="0"/>
                </a:endParaRPr>
              </a:p>
            </p:txBody>
          </p:sp>
          <p:sp>
            <p:nvSpPr>
              <p:cNvPr id="61495" name="AutoShape 34">
                <a:extLst>
                  <a:ext uri="{FF2B5EF4-FFF2-40B4-BE49-F238E27FC236}">
                    <a16:creationId xmlns:a16="http://schemas.microsoft.com/office/drawing/2014/main" id="{687F47CA-C9C0-4B7B-B208-CCAAC48FB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AU" altLang="en-US" sz="3000">
                  <a:latin typeface="Arial" panose="020B0604020202020204" pitchFamily="34" charset="0"/>
                </a:endParaRPr>
              </a:p>
            </p:txBody>
          </p:sp>
          <p:sp>
            <p:nvSpPr>
              <p:cNvPr id="61496" name="Freeform 35">
                <a:extLst>
                  <a:ext uri="{FF2B5EF4-FFF2-40B4-BE49-F238E27FC236}">
                    <a16:creationId xmlns:a16="http://schemas.microsoft.com/office/drawing/2014/main" id="{F0928E9B-FFC9-424F-AF6D-1BD29AFE7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1 w 869"/>
                  <a:gd name="T1" fmla="*/ 36 h 1173"/>
                  <a:gd name="T2" fmla="*/ 1 w 869"/>
                  <a:gd name="T3" fmla="*/ 43 h 1173"/>
                  <a:gd name="T4" fmla="*/ 1 w 869"/>
                  <a:gd name="T5" fmla="*/ 48 h 1173"/>
                  <a:gd name="T6" fmla="*/ 1 w 869"/>
                  <a:gd name="T7" fmla="*/ 51 h 1173"/>
                  <a:gd name="T8" fmla="*/ 1 w 869"/>
                  <a:gd name="T9" fmla="*/ 52 h 1173"/>
                  <a:gd name="T10" fmla="*/ 1 w 869"/>
                  <a:gd name="T11" fmla="*/ 53 h 1173"/>
                  <a:gd name="T12" fmla="*/ 1 w 869"/>
                  <a:gd name="T13" fmla="*/ 51 h 1173"/>
                  <a:gd name="T14" fmla="*/ 1 w 869"/>
                  <a:gd name="T15" fmla="*/ 48 h 1173"/>
                  <a:gd name="T16" fmla="*/ 1 w 869"/>
                  <a:gd name="T17" fmla="*/ 46 h 1173"/>
                  <a:gd name="T18" fmla="*/ 0 w 869"/>
                  <a:gd name="T19" fmla="*/ 43 h 1173"/>
                  <a:gd name="T20" fmla="*/ 1 w 869"/>
                  <a:gd name="T21" fmla="*/ 22 h 1173"/>
                  <a:gd name="T22" fmla="*/ 1 w 869"/>
                  <a:gd name="T23" fmla="*/ 11 h 1173"/>
                  <a:gd name="T24" fmla="*/ 1 w 869"/>
                  <a:gd name="T25" fmla="*/ 7 h 1173"/>
                  <a:gd name="T26" fmla="*/ 1 w 869"/>
                  <a:gd name="T27" fmla="*/ 6 h 1173"/>
                  <a:gd name="T28" fmla="*/ 1 w 869"/>
                  <a:gd name="T29" fmla="*/ 3 h 1173"/>
                  <a:gd name="T30" fmla="*/ 1 w 869"/>
                  <a:gd name="T31" fmla="*/ 2 h 1173"/>
                  <a:gd name="T32" fmla="*/ 1 w 869"/>
                  <a:gd name="T33" fmla="*/ 0 h 1173"/>
                  <a:gd name="T34" fmla="*/ 1 w 869"/>
                  <a:gd name="T35" fmla="*/ 4 h 1173"/>
                  <a:gd name="T36" fmla="*/ 1 w 869"/>
                  <a:gd name="T37" fmla="*/ 9 h 1173"/>
                  <a:gd name="T38" fmla="*/ 1 w 869"/>
                  <a:gd name="T39" fmla="*/ 11 h 1173"/>
                  <a:gd name="T40" fmla="*/ 1 w 869"/>
                  <a:gd name="T41" fmla="*/ 14 h 1173"/>
                  <a:gd name="T42" fmla="*/ 1 w 869"/>
                  <a:gd name="T43" fmla="*/ 32 h 1173"/>
                  <a:gd name="T44" fmla="*/ 1 w 869"/>
                  <a:gd name="T45" fmla="*/ 36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id-ID"/>
              </a:p>
            </p:txBody>
          </p:sp>
        </p:grpSp>
      </p:grpSp>
      <p:sp>
        <p:nvSpPr>
          <p:cNvPr id="61445" name="Rectangle 36">
            <a:extLst>
              <a:ext uri="{FF2B5EF4-FFF2-40B4-BE49-F238E27FC236}">
                <a16:creationId xmlns:a16="http://schemas.microsoft.com/office/drawing/2014/main" id="{F0C9F9BA-25BD-4E8F-8602-48508B8A2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88" y="2678113"/>
            <a:ext cx="3751262" cy="334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3000">
              <a:latin typeface="Arial" panose="020B0604020202020204" pitchFamily="34" charset="0"/>
            </a:endParaRPr>
          </a:p>
        </p:txBody>
      </p:sp>
      <p:grpSp>
        <p:nvGrpSpPr>
          <p:cNvPr id="61446" name="Group 37">
            <a:extLst>
              <a:ext uri="{FF2B5EF4-FFF2-40B4-BE49-F238E27FC236}">
                <a16:creationId xmlns:a16="http://schemas.microsoft.com/office/drawing/2014/main" id="{8A3B4967-A36C-4EA2-A898-328ECC2A318A}"/>
              </a:ext>
            </a:extLst>
          </p:cNvPr>
          <p:cNvGrpSpPr>
            <a:grpSpLocks/>
          </p:cNvGrpSpPr>
          <p:nvPr/>
        </p:nvGrpSpPr>
        <p:grpSpPr bwMode="auto">
          <a:xfrm>
            <a:off x="5241925" y="3225800"/>
            <a:ext cx="2398713" cy="2214563"/>
            <a:chOff x="3302" y="2032"/>
            <a:chExt cx="1511" cy="1395"/>
          </a:xfrm>
        </p:grpSpPr>
        <p:sp>
          <p:nvSpPr>
            <p:cNvPr id="61449" name="AutoShape 38">
              <a:extLst>
                <a:ext uri="{FF2B5EF4-FFF2-40B4-BE49-F238E27FC236}">
                  <a16:creationId xmlns:a16="http://schemas.microsoft.com/office/drawing/2014/main" id="{DF8A5FD3-374C-41D7-8F07-A2B475177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77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50" name="AutoShape 39">
              <a:extLst>
                <a:ext uri="{FF2B5EF4-FFF2-40B4-BE49-F238E27FC236}">
                  <a16:creationId xmlns:a16="http://schemas.microsoft.com/office/drawing/2014/main" id="{E6210472-BDD3-4204-9003-ED0E45025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537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51" name="AutoShape 40">
              <a:extLst>
                <a:ext uri="{FF2B5EF4-FFF2-40B4-BE49-F238E27FC236}">
                  <a16:creationId xmlns:a16="http://schemas.microsoft.com/office/drawing/2014/main" id="{5DD8920A-7793-4275-BFD6-02648078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262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52" name="AutoShape 41">
              <a:extLst>
                <a:ext uri="{FF2B5EF4-FFF2-40B4-BE49-F238E27FC236}">
                  <a16:creationId xmlns:a16="http://schemas.microsoft.com/office/drawing/2014/main" id="{2E6AE3CE-E9FB-4FE2-8C79-907099745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2585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53" name="AutoShape 42">
              <a:extLst>
                <a:ext uri="{FF2B5EF4-FFF2-40B4-BE49-F238E27FC236}">
                  <a16:creationId xmlns:a16="http://schemas.microsoft.com/office/drawing/2014/main" id="{A050B651-A3EA-40F7-ADEC-B066D0AB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" y="246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54" name="AutoShape 43">
              <a:extLst>
                <a:ext uri="{FF2B5EF4-FFF2-40B4-BE49-F238E27FC236}">
                  <a16:creationId xmlns:a16="http://schemas.microsoft.com/office/drawing/2014/main" id="{346D5BF6-148E-4D38-B9A0-BC8F221F6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2835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55" name="AutoShape 44">
              <a:extLst>
                <a:ext uri="{FF2B5EF4-FFF2-40B4-BE49-F238E27FC236}">
                  <a16:creationId xmlns:a16="http://schemas.microsoft.com/office/drawing/2014/main" id="{BB253809-887D-4C99-A17E-52620AF7E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17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56" name="AutoShape 45">
              <a:extLst>
                <a:ext uri="{FF2B5EF4-FFF2-40B4-BE49-F238E27FC236}">
                  <a16:creationId xmlns:a16="http://schemas.microsoft.com/office/drawing/2014/main" id="{738A9A21-FBF4-42D3-8659-3635B45A4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306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57" name="AutoShape 46">
              <a:extLst>
                <a:ext uri="{FF2B5EF4-FFF2-40B4-BE49-F238E27FC236}">
                  <a16:creationId xmlns:a16="http://schemas.microsoft.com/office/drawing/2014/main" id="{E68F4899-A5F5-4CE9-972C-8ADEB6D27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" y="2529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58" name="AutoShape 47">
              <a:extLst>
                <a:ext uri="{FF2B5EF4-FFF2-40B4-BE49-F238E27FC236}">
                  <a16:creationId xmlns:a16="http://schemas.microsoft.com/office/drawing/2014/main" id="{C7A24E8D-1F51-482B-9AE0-FF72B4432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3021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59" name="AutoShape 48">
              <a:extLst>
                <a:ext uri="{FF2B5EF4-FFF2-40B4-BE49-F238E27FC236}">
                  <a16:creationId xmlns:a16="http://schemas.microsoft.com/office/drawing/2014/main" id="{4727A211-599F-4C78-805F-63BF901B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361"/>
              <a:ext cx="56" cy="75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60" name="AutoShape 49">
              <a:extLst>
                <a:ext uri="{FF2B5EF4-FFF2-40B4-BE49-F238E27FC236}">
                  <a16:creationId xmlns:a16="http://schemas.microsoft.com/office/drawing/2014/main" id="{1B346F4F-BB23-4DB8-AC90-1087189C8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114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61" name="AutoShape 50">
              <a:extLst>
                <a:ext uri="{FF2B5EF4-FFF2-40B4-BE49-F238E27FC236}">
                  <a16:creationId xmlns:a16="http://schemas.microsoft.com/office/drawing/2014/main" id="{5DC889CC-A537-40EB-8673-15C3C527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7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3000">
                <a:latin typeface="Arial" panose="020B0604020202020204" pitchFamily="34" charset="0"/>
              </a:endParaRPr>
            </a:p>
          </p:txBody>
        </p:sp>
        <p:sp>
          <p:nvSpPr>
            <p:cNvPr id="61462" name="Freeform 51">
              <a:extLst>
                <a:ext uri="{FF2B5EF4-FFF2-40B4-BE49-F238E27FC236}">
                  <a16:creationId xmlns:a16="http://schemas.microsoft.com/office/drawing/2014/main" id="{B7FA4801-1272-42FE-86CD-1C7A160F9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" y="2032"/>
              <a:ext cx="686" cy="877"/>
            </a:xfrm>
            <a:custGeom>
              <a:avLst/>
              <a:gdLst>
                <a:gd name="T0" fmla="*/ 1 w 1101"/>
                <a:gd name="T1" fmla="*/ 13 h 1077"/>
                <a:gd name="T2" fmla="*/ 1 w 1101"/>
                <a:gd name="T3" fmla="*/ 23 h 1077"/>
                <a:gd name="T4" fmla="*/ 1 w 1101"/>
                <a:gd name="T5" fmla="*/ 43 h 1077"/>
                <a:gd name="T6" fmla="*/ 1 w 1101"/>
                <a:gd name="T7" fmla="*/ 48 h 1077"/>
                <a:gd name="T8" fmla="*/ 1 w 1101"/>
                <a:gd name="T9" fmla="*/ 49 h 1077"/>
                <a:gd name="T10" fmla="*/ 1 w 1101"/>
                <a:gd name="T11" fmla="*/ 48 h 1077"/>
                <a:gd name="T12" fmla="*/ 1 w 1101"/>
                <a:gd name="T13" fmla="*/ 45 h 1077"/>
                <a:gd name="T14" fmla="*/ 1 w 1101"/>
                <a:gd name="T15" fmla="*/ 45 h 1077"/>
                <a:gd name="T16" fmla="*/ 1 w 1101"/>
                <a:gd name="T17" fmla="*/ 40 h 1077"/>
                <a:gd name="T18" fmla="*/ 1 w 1101"/>
                <a:gd name="T19" fmla="*/ 37 h 1077"/>
                <a:gd name="T20" fmla="*/ 1 w 1101"/>
                <a:gd name="T21" fmla="*/ 32 h 1077"/>
                <a:gd name="T22" fmla="*/ 1 w 1101"/>
                <a:gd name="T23" fmla="*/ 20 h 1077"/>
                <a:gd name="T24" fmla="*/ 1 w 1101"/>
                <a:gd name="T25" fmla="*/ 6 h 1077"/>
                <a:gd name="T26" fmla="*/ 1 w 1101"/>
                <a:gd name="T27" fmla="*/ 2 h 1077"/>
                <a:gd name="T28" fmla="*/ 1 w 1101"/>
                <a:gd name="T29" fmla="*/ 2 h 1077"/>
                <a:gd name="T30" fmla="*/ 1 w 1101"/>
                <a:gd name="T31" fmla="*/ 2 h 1077"/>
                <a:gd name="T32" fmla="*/ 1 w 1101"/>
                <a:gd name="T33" fmla="*/ 5 h 1077"/>
                <a:gd name="T34" fmla="*/ 1 w 1101"/>
                <a:gd name="T35" fmla="*/ 8 h 1077"/>
                <a:gd name="T36" fmla="*/ 1 w 1101"/>
                <a:gd name="T37" fmla="*/ 9 h 1077"/>
                <a:gd name="T38" fmla="*/ 1 w 1101"/>
                <a:gd name="T39" fmla="*/ 13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1463" name="Freeform 52">
              <a:extLst>
                <a:ext uri="{FF2B5EF4-FFF2-40B4-BE49-F238E27FC236}">
                  <a16:creationId xmlns:a16="http://schemas.microsoft.com/office/drawing/2014/main" id="{3975567F-B3B5-4ADB-B83D-A1DF059AB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642"/>
              <a:ext cx="573" cy="785"/>
            </a:xfrm>
            <a:custGeom>
              <a:avLst/>
              <a:gdLst>
                <a:gd name="T0" fmla="*/ 1 w 918"/>
                <a:gd name="T1" fmla="*/ 37 h 965"/>
                <a:gd name="T2" fmla="*/ 1 w 918"/>
                <a:gd name="T3" fmla="*/ 36 h 965"/>
                <a:gd name="T4" fmla="*/ 1 w 918"/>
                <a:gd name="T5" fmla="*/ 33 h 965"/>
                <a:gd name="T6" fmla="*/ 1 w 918"/>
                <a:gd name="T7" fmla="*/ 32 h 965"/>
                <a:gd name="T8" fmla="*/ 1 w 918"/>
                <a:gd name="T9" fmla="*/ 30 h 965"/>
                <a:gd name="T10" fmla="*/ 0 w 918"/>
                <a:gd name="T11" fmla="*/ 21 h 965"/>
                <a:gd name="T12" fmla="*/ 1 w 918"/>
                <a:gd name="T13" fmla="*/ 9 h 965"/>
                <a:gd name="T14" fmla="*/ 1 w 918"/>
                <a:gd name="T15" fmla="*/ 6 h 965"/>
                <a:gd name="T16" fmla="*/ 1 w 918"/>
                <a:gd name="T17" fmla="*/ 0 h 965"/>
                <a:gd name="T18" fmla="*/ 1 w 918"/>
                <a:gd name="T19" fmla="*/ 2 h 965"/>
                <a:gd name="T20" fmla="*/ 1 w 918"/>
                <a:gd name="T21" fmla="*/ 2 h 965"/>
                <a:gd name="T22" fmla="*/ 1 w 918"/>
                <a:gd name="T23" fmla="*/ 7 h 965"/>
                <a:gd name="T24" fmla="*/ 1 w 918"/>
                <a:gd name="T25" fmla="*/ 10 h 965"/>
                <a:gd name="T26" fmla="*/ 1 w 918"/>
                <a:gd name="T27" fmla="*/ 11 h 965"/>
                <a:gd name="T28" fmla="*/ 1 w 918"/>
                <a:gd name="T29" fmla="*/ 16 h 965"/>
                <a:gd name="T30" fmla="*/ 1 w 918"/>
                <a:gd name="T31" fmla="*/ 20 h 965"/>
                <a:gd name="T32" fmla="*/ 1 w 918"/>
                <a:gd name="T33" fmla="*/ 24 h 965"/>
                <a:gd name="T34" fmla="*/ 1 w 918"/>
                <a:gd name="T35" fmla="*/ 27 h 965"/>
                <a:gd name="T36" fmla="*/ 1 w 918"/>
                <a:gd name="T37" fmla="*/ 35 h 965"/>
                <a:gd name="T38" fmla="*/ 1 w 918"/>
                <a:gd name="T39" fmla="*/ 41 h 965"/>
                <a:gd name="T40" fmla="*/ 1 w 918"/>
                <a:gd name="T41" fmla="*/ 43 h 965"/>
                <a:gd name="T42" fmla="*/ 1 w 918"/>
                <a:gd name="T43" fmla="*/ 43 h 965"/>
                <a:gd name="T44" fmla="*/ 1 w 918"/>
                <a:gd name="T45" fmla="*/ 42 h 965"/>
                <a:gd name="T46" fmla="*/ 1 w 918"/>
                <a:gd name="T47" fmla="*/ 39 h 965"/>
                <a:gd name="T48" fmla="*/ 1 w 918"/>
                <a:gd name="T49" fmla="*/ 37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61464" name="Freeform 53">
              <a:extLst>
                <a:ext uri="{FF2B5EF4-FFF2-40B4-BE49-F238E27FC236}">
                  <a16:creationId xmlns:a16="http://schemas.microsoft.com/office/drawing/2014/main" id="{6CF84236-092C-44C6-B0A0-6724147FA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" y="2065"/>
              <a:ext cx="542" cy="954"/>
            </a:xfrm>
            <a:custGeom>
              <a:avLst/>
              <a:gdLst>
                <a:gd name="T0" fmla="*/ 1 w 869"/>
                <a:gd name="T1" fmla="*/ 36 h 1173"/>
                <a:gd name="T2" fmla="*/ 1 w 869"/>
                <a:gd name="T3" fmla="*/ 43 h 1173"/>
                <a:gd name="T4" fmla="*/ 1 w 869"/>
                <a:gd name="T5" fmla="*/ 48 h 1173"/>
                <a:gd name="T6" fmla="*/ 1 w 869"/>
                <a:gd name="T7" fmla="*/ 51 h 1173"/>
                <a:gd name="T8" fmla="*/ 1 w 869"/>
                <a:gd name="T9" fmla="*/ 52 h 1173"/>
                <a:gd name="T10" fmla="*/ 1 w 869"/>
                <a:gd name="T11" fmla="*/ 53 h 1173"/>
                <a:gd name="T12" fmla="*/ 1 w 869"/>
                <a:gd name="T13" fmla="*/ 51 h 1173"/>
                <a:gd name="T14" fmla="*/ 1 w 869"/>
                <a:gd name="T15" fmla="*/ 48 h 1173"/>
                <a:gd name="T16" fmla="*/ 1 w 869"/>
                <a:gd name="T17" fmla="*/ 46 h 1173"/>
                <a:gd name="T18" fmla="*/ 0 w 869"/>
                <a:gd name="T19" fmla="*/ 43 h 1173"/>
                <a:gd name="T20" fmla="*/ 1 w 869"/>
                <a:gd name="T21" fmla="*/ 22 h 1173"/>
                <a:gd name="T22" fmla="*/ 1 w 869"/>
                <a:gd name="T23" fmla="*/ 11 h 1173"/>
                <a:gd name="T24" fmla="*/ 1 w 869"/>
                <a:gd name="T25" fmla="*/ 7 h 1173"/>
                <a:gd name="T26" fmla="*/ 1 w 869"/>
                <a:gd name="T27" fmla="*/ 6 h 1173"/>
                <a:gd name="T28" fmla="*/ 1 w 869"/>
                <a:gd name="T29" fmla="*/ 3 h 1173"/>
                <a:gd name="T30" fmla="*/ 1 w 869"/>
                <a:gd name="T31" fmla="*/ 2 h 1173"/>
                <a:gd name="T32" fmla="*/ 1 w 869"/>
                <a:gd name="T33" fmla="*/ 0 h 1173"/>
                <a:gd name="T34" fmla="*/ 1 w 869"/>
                <a:gd name="T35" fmla="*/ 4 h 1173"/>
                <a:gd name="T36" fmla="*/ 1 w 869"/>
                <a:gd name="T37" fmla="*/ 9 h 1173"/>
                <a:gd name="T38" fmla="*/ 1 w 869"/>
                <a:gd name="T39" fmla="*/ 11 h 1173"/>
                <a:gd name="T40" fmla="*/ 1 w 869"/>
                <a:gd name="T41" fmla="*/ 14 h 1173"/>
                <a:gd name="T42" fmla="*/ 1 w 869"/>
                <a:gd name="T43" fmla="*/ 32 h 1173"/>
                <a:gd name="T44" fmla="*/ 1 w 869"/>
                <a:gd name="T45" fmla="*/ 36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61447" name="Text Box 54">
            <a:extLst>
              <a:ext uri="{FF2B5EF4-FFF2-40B4-BE49-F238E27FC236}">
                <a16:creationId xmlns:a16="http://schemas.microsoft.com/office/drawing/2014/main" id="{7F854E81-CEF5-4416-BD62-65024ABD5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1897063"/>
            <a:ext cx="147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Raw Data </a:t>
            </a:r>
          </a:p>
        </p:txBody>
      </p:sp>
      <p:sp>
        <p:nvSpPr>
          <p:cNvPr id="61448" name="Text Box 55">
            <a:extLst>
              <a:ext uri="{FF2B5EF4-FFF2-40B4-BE49-F238E27FC236}">
                <a16:creationId xmlns:a16="http://schemas.microsoft.com/office/drawing/2014/main" id="{B0648874-D845-468A-9FF7-E87FA4EAA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1839913"/>
            <a:ext cx="326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Cluster/Stratified Sample</a:t>
            </a:r>
          </a:p>
        </p:txBody>
      </p:sp>
    </p:spTree>
    <p:extLst>
      <p:ext uri="{BB962C8B-B14F-4D97-AF65-F5344CB8AC3E}">
        <p14:creationId xmlns:p14="http://schemas.microsoft.com/office/powerpoint/2010/main" val="683318718"/>
      </p:ext>
    </p:extLst>
  </p:cSld>
  <p:clrMapOvr>
    <a:masterClrMapping/>
  </p:clrMapOvr>
  <p:transition>
    <p:checker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BF23EC7-B3DB-432E-8FD6-C61F33D34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9138" y="3333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Stratified Sampling: Example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63D48E5-0C81-4F06-8A94-18C84EE0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DB348D-C57C-47A7-8548-67694CC2F3ED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51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5696651-42FC-487F-9868-FEB2813BF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905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E8E563FB-8425-4AF5-982E-A71E6969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1905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42375F4B-0C1A-4EDE-8D68-F68E6D789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1905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46" name="Rectangle 6">
            <a:extLst>
              <a:ext uri="{FF2B5EF4-FFF2-40B4-BE49-F238E27FC236}">
                <a16:creationId xmlns:a16="http://schemas.microsoft.com/office/drawing/2014/main" id="{B3EC4754-27F6-4F02-B0F8-DC6D0A0D8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1905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47" name="Rectangle 7">
            <a:extLst>
              <a:ext uri="{FF2B5EF4-FFF2-40B4-BE49-F238E27FC236}">
                <a16:creationId xmlns:a16="http://schemas.microsoft.com/office/drawing/2014/main" id="{CCF78079-CCF7-4135-AC1D-6DAF9CFFF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1905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48" name="Rectangle 8">
            <a:extLst>
              <a:ext uri="{FF2B5EF4-FFF2-40B4-BE49-F238E27FC236}">
                <a16:creationId xmlns:a16="http://schemas.microsoft.com/office/drawing/2014/main" id="{958DEF48-4B76-4B20-92BC-60FAC001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1905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49" name="Rectangle 9">
            <a:extLst>
              <a:ext uri="{FF2B5EF4-FFF2-40B4-BE49-F238E27FC236}">
                <a16:creationId xmlns:a16="http://schemas.microsoft.com/office/drawing/2014/main" id="{64457202-14B2-4499-ADD0-A760A480D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1905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50" name="Rectangle 10">
            <a:extLst>
              <a:ext uri="{FF2B5EF4-FFF2-40B4-BE49-F238E27FC236}">
                <a16:creationId xmlns:a16="http://schemas.microsoft.com/office/drawing/2014/main" id="{85BF0DAD-6FBD-481A-A272-07A723ADE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1905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51" name="Rectangle 11">
            <a:extLst>
              <a:ext uri="{FF2B5EF4-FFF2-40B4-BE49-F238E27FC236}">
                <a16:creationId xmlns:a16="http://schemas.microsoft.com/office/drawing/2014/main" id="{0716EA8E-45BF-4FF2-AA30-8C001C9C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1905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52" name="Rectangle 12">
            <a:extLst>
              <a:ext uri="{FF2B5EF4-FFF2-40B4-BE49-F238E27FC236}">
                <a16:creationId xmlns:a16="http://schemas.microsoft.com/office/drawing/2014/main" id="{CDAA8E8D-DDE7-45A2-93F0-B517F6BAB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1905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53" name="Rectangle 13">
            <a:extLst>
              <a:ext uri="{FF2B5EF4-FFF2-40B4-BE49-F238E27FC236}">
                <a16:creationId xmlns:a16="http://schemas.microsoft.com/office/drawing/2014/main" id="{F75396B8-3398-40FA-BE11-1CAFB9D8C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1905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54" name="Rectangle 14">
            <a:extLst>
              <a:ext uri="{FF2B5EF4-FFF2-40B4-BE49-F238E27FC236}">
                <a16:creationId xmlns:a16="http://schemas.microsoft.com/office/drawing/2014/main" id="{63411F4C-33A4-4D08-A49C-4EDE6BD0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55" name="Rectangle 15">
            <a:extLst>
              <a:ext uri="{FF2B5EF4-FFF2-40B4-BE49-F238E27FC236}">
                <a16:creationId xmlns:a16="http://schemas.microsoft.com/office/drawing/2014/main" id="{CFB05454-D839-4A9F-8D84-5C6FE3F2A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56" name="Rectangle 16">
            <a:extLst>
              <a:ext uri="{FF2B5EF4-FFF2-40B4-BE49-F238E27FC236}">
                <a16:creationId xmlns:a16="http://schemas.microsoft.com/office/drawing/2014/main" id="{0CD8B758-F336-4DB3-9B2A-2B5DF7DC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57" name="Rectangle 17">
            <a:extLst>
              <a:ext uri="{FF2B5EF4-FFF2-40B4-BE49-F238E27FC236}">
                <a16:creationId xmlns:a16="http://schemas.microsoft.com/office/drawing/2014/main" id="{CBD05415-33FC-4451-81E1-D220A66A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58" name="Rectangle 18">
            <a:extLst>
              <a:ext uri="{FF2B5EF4-FFF2-40B4-BE49-F238E27FC236}">
                <a16:creationId xmlns:a16="http://schemas.microsoft.com/office/drawing/2014/main" id="{DC674CA0-F555-4BF3-96C6-6C16D03A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59" name="Rectangle 19">
            <a:extLst>
              <a:ext uri="{FF2B5EF4-FFF2-40B4-BE49-F238E27FC236}">
                <a16:creationId xmlns:a16="http://schemas.microsoft.com/office/drawing/2014/main" id="{129C354C-4757-4942-93D3-DC22FAB49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60" name="Rectangle 20">
            <a:extLst>
              <a:ext uri="{FF2B5EF4-FFF2-40B4-BE49-F238E27FC236}">
                <a16:creationId xmlns:a16="http://schemas.microsoft.com/office/drawing/2014/main" id="{E3EC2F7C-F590-4D3E-A131-8056F7EC1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61" name="Rectangle 21">
            <a:extLst>
              <a:ext uri="{FF2B5EF4-FFF2-40B4-BE49-F238E27FC236}">
                <a16:creationId xmlns:a16="http://schemas.microsoft.com/office/drawing/2014/main" id="{C9EED503-D735-4DC6-9629-6BD6FF29F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62" name="Rectangle 22">
            <a:extLst>
              <a:ext uri="{FF2B5EF4-FFF2-40B4-BE49-F238E27FC236}">
                <a16:creationId xmlns:a16="http://schemas.microsoft.com/office/drawing/2014/main" id="{E1AB35DB-20F3-4314-82A6-237592BD4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63" name="Rectangle 23">
            <a:extLst>
              <a:ext uri="{FF2B5EF4-FFF2-40B4-BE49-F238E27FC236}">
                <a16:creationId xmlns:a16="http://schemas.microsoft.com/office/drawing/2014/main" id="{059F60DE-1AC3-4C5E-80C7-D0C589ECA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64" name="Rectangle 24">
            <a:extLst>
              <a:ext uri="{FF2B5EF4-FFF2-40B4-BE49-F238E27FC236}">
                <a16:creationId xmlns:a16="http://schemas.microsoft.com/office/drawing/2014/main" id="{6B683E7E-B6B3-4D16-B6F7-E93C94265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65" name="Rectangle 25">
            <a:extLst>
              <a:ext uri="{FF2B5EF4-FFF2-40B4-BE49-F238E27FC236}">
                <a16:creationId xmlns:a16="http://schemas.microsoft.com/office/drawing/2014/main" id="{F2A2DFD0-22A8-4D98-868C-34946B8D9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667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66" name="Rectangle 26">
            <a:extLst>
              <a:ext uri="{FF2B5EF4-FFF2-40B4-BE49-F238E27FC236}">
                <a16:creationId xmlns:a16="http://schemas.microsoft.com/office/drawing/2014/main" id="{84A4AA7B-2234-4BCA-B0E6-417B2520A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2667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67" name="Rectangle 27">
            <a:extLst>
              <a:ext uri="{FF2B5EF4-FFF2-40B4-BE49-F238E27FC236}">
                <a16:creationId xmlns:a16="http://schemas.microsoft.com/office/drawing/2014/main" id="{E3347195-3DEB-4D86-B897-48AE4F90F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2667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68" name="Rectangle 28">
            <a:extLst>
              <a:ext uri="{FF2B5EF4-FFF2-40B4-BE49-F238E27FC236}">
                <a16:creationId xmlns:a16="http://schemas.microsoft.com/office/drawing/2014/main" id="{F7BEBA03-0300-4704-9D1A-0CCDC6692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2667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69" name="Rectangle 29">
            <a:extLst>
              <a:ext uri="{FF2B5EF4-FFF2-40B4-BE49-F238E27FC236}">
                <a16:creationId xmlns:a16="http://schemas.microsoft.com/office/drawing/2014/main" id="{E68C7CD9-21AD-404F-9FA8-21DE24653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2667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70" name="Rectangle 30">
            <a:extLst>
              <a:ext uri="{FF2B5EF4-FFF2-40B4-BE49-F238E27FC236}">
                <a16:creationId xmlns:a16="http://schemas.microsoft.com/office/drawing/2014/main" id="{B3139BAE-FB03-479C-89D5-B025A0C30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667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71" name="Rectangle 31">
            <a:extLst>
              <a:ext uri="{FF2B5EF4-FFF2-40B4-BE49-F238E27FC236}">
                <a16:creationId xmlns:a16="http://schemas.microsoft.com/office/drawing/2014/main" id="{E9B89AB2-0D65-45B2-8EB0-2884E410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2667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72" name="Rectangle 32">
            <a:extLst>
              <a:ext uri="{FF2B5EF4-FFF2-40B4-BE49-F238E27FC236}">
                <a16:creationId xmlns:a16="http://schemas.microsoft.com/office/drawing/2014/main" id="{323C6E8E-F372-4BB3-AB21-E0D37BDD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2667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73" name="Rectangle 33">
            <a:extLst>
              <a:ext uri="{FF2B5EF4-FFF2-40B4-BE49-F238E27FC236}">
                <a16:creationId xmlns:a16="http://schemas.microsoft.com/office/drawing/2014/main" id="{1084F69A-B8ED-4E92-A24E-579FACC98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2667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74" name="Rectangle 34">
            <a:extLst>
              <a:ext uri="{FF2B5EF4-FFF2-40B4-BE49-F238E27FC236}">
                <a16:creationId xmlns:a16="http://schemas.microsoft.com/office/drawing/2014/main" id="{1EA06633-EB4B-4E1A-9B61-899E5403E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2667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75" name="Rectangle 35">
            <a:extLst>
              <a:ext uri="{FF2B5EF4-FFF2-40B4-BE49-F238E27FC236}">
                <a16:creationId xmlns:a16="http://schemas.microsoft.com/office/drawing/2014/main" id="{5DE284DA-940D-45C3-A09F-F2ECA239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2667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76" name="Rectangle 36">
            <a:extLst>
              <a:ext uri="{FF2B5EF4-FFF2-40B4-BE49-F238E27FC236}">
                <a16:creationId xmlns:a16="http://schemas.microsoft.com/office/drawing/2014/main" id="{BE98484C-A88D-4C6C-B858-0D0F742A6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3048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77" name="Rectangle 37">
            <a:extLst>
              <a:ext uri="{FF2B5EF4-FFF2-40B4-BE49-F238E27FC236}">
                <a16:creationId xmlns:a16="http://schemas.microsoft.com/office/drawing/2014/main" id="{29EDA46C-5DE6-4997-A1E1-A4D613AA7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3048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78" name="Rectangle 38">
            <a:extLst>
              <a:ext uri="{FF2B5EF4-FFF2-40B4-BE49-F238E27FC236}">
                <a16:creationId xmlns:a16="http://schemas.microsoft.com/office/drawing/2014/main" id="{0DACE49F-B89C-4022-887D-E4C3858F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048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79" name="Rectangle 39">
            <a:extLst>
              <a:ext uri="{FF2B5EF4-FFF2-40B4-BE49-F238E27FC236}">
                <a16:creationId xmlns:a16="http://schemas.microsoft.com/office/drawing/2014/main" id="{D9C8CDB2-68CD-4081-9512-E807797A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3048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80" name="Rectangle 40">
            <a:extLst>
              <a:ext uri="{FF2B5EF4-FFF2-40B4-BE49-F238E27FC236}">
                <a16:creationId xmlns:a16="http://schemas.microsoft.com/office/drawing/2014/main" id="{CC3746E8-938B-4C0E-8E3B-A45FD2F5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3048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81" name="Rectangle 41">
            <a:extLst>
              <a:ext uri="{FF2B5EF4-FFF2-40B4-BE49-F238E27FC236}">
                <a16:creationId xmlns:a16="http://schemas.microsoft.com/office/drawing/2014/main" id="{0258D59A-451B-48E0-A056-691E6CA4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3048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82" name="Rectangle 42">
            <a:extLst>
              <a:ext uri="{FF2B5EF4-FFF2-40B4-BE49-F238E27FC236}">
                <a16:creationId xmlns:a16="http://schemas.microsoft.com/office/drawing/2014/main" id="{9E304578-14D7-464A-8180-A6EBA3D50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3048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83" name="Rectangle 43">
            <a:extLst>
              <a:ext uri="{FF2B5EF4-FFF2-40B4-BE49-F238E27FC236}">
                <a16:creationId xmlns:a16="http://schemas.microsoft.com/office/drawing/2014/main" id="{26551919-C63E-416F-B52E-1C7732A6E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3048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84" name="Rectangle 44">
            <a:extLst>
              <a:ext uri="{FF2B5EF4-FFF2-40B4-BE49-F238E27FC236}">
                <a16:creationId xmlns:a16="http://schemas.microsoft.com/office/drawing/2014/main" id="{D83DC466-4693-49BB-8491-AB675FF0C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3048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85" name="Rectangle 45">
            <a:extLst>
              <a:ext uri="{FF2B5EF4-FFF2-40B4-BE49-F238E27FC236}">
                <a16:creationId xmlns:a16="http://schemas.microsoft.com/office/drawing/2014/main" id="{E642DFB0-4471-41A6-9FE2-21E65CBDF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3048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86" name="Rectangle 46">
            <a:extLst>
              <a:ext uri="{FF2B5EF4-FFF2-40B4-BE49-F238E27FC236}">
                <a16:creationId xmlns:a16="http://schemas.microsoft.com/office/drawing/2014/main" id="{42335D59-C2F1-4F66-B513-5D77C170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429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87" name="Rectangle 47">
            <a:extLst>
              <a:ext uri="{FF2B5EF4-FFF2-40B4-BE49-F238E27FC236}">
                <a16:creationId xmlns:a16="http://schemas.microsoft.com/office/drawing/2014/main" id="{A317EFEF-6E18-41CE-9970-72F7CFD86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3429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88" name="Rectangle 48">
            <a:extLst>
              <a:ext uri="{FF2B5EF4-FFF2-40B4-BE49-F238E27FC236}">
                <a16:creationId xmlns:a16="http://schemas.microsoft.com/office/drawing/2014/main" id="{8308CB96-765C-403B-BA2C-982499635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3429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89" name="Rectangle 49">
            <a:extLst>
              <a:ext uri="{FF2B5EF4-FFF2-40B4-BE49-F238E27FC236}">
                <a16:creationId xmlns:a16="http://schemas.microsoft.com/office/drawing/2014/main" id="{611DFEF7-CC76-4E99-9046-BADE84A59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429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90" name="Rectangle 50">
            <a:extLst>
              <a:ext uri="{FF2B5EF4-FFF2-40B4-BE49-F238E27FC236}">
                <a16:creationId xmlns:a16="http://schemas.microsoft.com/office/drawing/2014/main" id="{4A3D800B-30B8-4B23-8BC8-E692F4482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3429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91" name="Rectangle 51">
            <a:extLst>
              <a:ext uri="{FF2B5EF4-FFF2-40B4-BE49-F238E27FC236}">
                <a16:creationId xmlns:a16="http://schemas.microsoft.com/office/drawing/2014/main" id="{E1486D42-A468-4374-9546-0EA35BCA4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3429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92" name="Rectangle 52">
            <a:extLst>
              <a:ext uri="{FF2B5EF4-FFF2-40B4-BE49-F238E27FC236}">
                <a16:creationId xmlns:a16="http://schemas.microsoft.com/office/drawing/2014/main" id="{853CF75A-5C3E-40F2-9C31-F57671134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3429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93" name="Rectangle 53">
            <a:extLst>
              <a:ext uri="{FF2B5EF4-FFF2-40B4-BE49-F238E27FC236}">
                <a16:creationId xmlns:a16="http://schemas.microsoft.com/office/drawing/2014/main" id="{AFC2D578-2F55-4C07-B9A9-B304D322F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3429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94" name="Rectangle 54">
            <a:extLst>
              <a:ext uri="{FF2B5EF4-FFF2-40B4-BE49-F238E27FC236}">
                <a16:creationId xmlns:a16="http://schemas.microsoft.com/office/drawing/2014/main" id="{11DBD9AC-626D-4156-B3F0-C06A89E3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3429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95" name="Rectangle 55">
            <a:extLst>
              <a:ext uri="{FF2B5EF4-FFF2-40B4-BE49-F238E27FC236}">
                <a16:creationId xmlns:a16="http://schemas.microsoft.com/office/drawing/2014/main" id="{C03C8646-B1E8-4A62-974D-02331EE7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3429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96" name="Rectangle 56">
            <a:extLst>
              <a:ext uri="{FF2B5EF4-FFF2-40B4-BE49-F238E27FC236}">
                <a16:creationId xmlns:a16="http://schemas.microsoft.com/office/drawing/2014/main" id="{84F12D71-51DE-43AC-ABA9-44FEAF984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3429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97" name="Rectangle 57">
            <a:extLst>
              <a:ext uri="{FF2B5EF4-FFF2-40B4-BE49-F238E27FC236}">
                <a16:creationId xmlns:a16="http://schemas.microsoft.com/office/drawing/2014/main" id="{51116F58-6380-4C97-BD2A-FEB83EB9C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3429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98" name="Rectangle 58">
            <a:extLst>
              <a:ext uri="{FF2B5EF4-FFF2-40B4-BE49-F238E27FC236}">
                <a16:creationId xmlns:a16="http://schemas.microsoft.com/office/drawing/2014/main" id="{E8E9AF31-12FF-4CB0-97EC-D7321CB91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299" name="Rectangle 59">
            <a:extLst>
              <a:ext uri="{FF2B5EF4-FFF2-40B4-BE49-F238E27FC236}">
                <a16:creationId xmlns:a16="http://schemas.microsoft.com/office/drawing/2014/main" id="{10BD97CB-32EB-44AF-A856-5393906F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00" name="Rectangle 60">
            <a:extLst>
              <a:ext uri="{FF2B5EF4-FFF2-40B4-BE49-F238E27FC236}">
                <a16:creationId xmlns:a16="http://schemas.microsoft.com/office/drawing/2014/main" id="{AF21991F-303F-4C0A-92C3-B6F9523F4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01" name="Rectangle 61">
            <a:extLst>
              <a:ext uri="{FF2B5EF4-FFF2-40B4-BE49-F238E27FC236}">
                <a16:creationId xmlns:a16="http://schemas.microsoft.com/office/drawing/2014/main" id="{1C2719F1-EC20-4252-A346-A5230979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02" name="Rectangle 62">
            <a:extLst>
              <a:ext uri="{FF2B5EF4-FFF2-40B4-BE49-F238E27FC236}">
                <a16:creationId xmlns:a16="http://schemas.microsoft.com/office/drawing/2014/main" id="{5F0B39B1-EDB7-4D09-A185-74470A2E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03" name="Rectangle 63">
            <a:extLst>
              <a:ext uri="{FF2B5EF4-FFF2-40B4-BE49-F238E27FC236}">
                <a16:creationId xmlns:a16="http://schemas.microsoft.com/office/drawing/2014/main" id="{330D6BBF-3AE5-4F2F-9086-ADCB04187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04" name="Rectangle 64">
            <a:extLst>
              <a:ext uri="{FF2B5EF4-FFF2-40B4-BE49-F238E27FC236}">
                <a16:creationId xmlns:a16="http://schemas.microsoft.com/office/drawing/2014/main" id="{D90921CE-0F58-4CB9-8900-B72E4C33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05" name="Rectangle 65">
            <a:extLst>
              <a:ext uri="{FF2B5EF4-FFF2-40B4-BE49-F238E27FC236}">
                <a16:creationId xmlns:a16="http://schemas.microsoft.com/office/drawing/2014/main" id="{88D78604-A6B9-4797-B10F-D0DB2EC31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06" name="Rectangle 66">
            <a:extLst>
              <a:ext uri="{FF2B5EF4-FFF2-40B4-BE49-F238E27FC236}">
                <a16:creationId xmlns:a16="http://schemas.microsoft.com/office/drawing/2014/main" id="{4548C5E5-A58E-45E3-8BD0-99511B506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07" name="Rectangle 67">
            <a:extLst>
              <a:ext uri="{FF2B5EF4-FFF2-40B4-BE49-F238E27FC236}">
                <a16:creationId xmlns:a16="http://schemas.microsoft.com/office/drawing/2014/main" id="{E67A7ED1-36A1-4EE3-9AF3-AE2E613D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08" name="Rectangle 68">
            <a:extLst>
              <a:ext uri="{FF2B5EF4-FFF2-40B4-BE49-F238E27FC236}">
                <a16:creationId xmlns:a16="http://schemas.microsoft.com/office/drawing/2014/main" id="{34834689-3E15-4B70-A90B-1B460F50F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09" name="Rectangle 69">
            <a:extLst>
              <a:ext uri="{FF2B5EF4-FFF2-40B4-BE49-F238E27FC236}">
                <a16:creationId xmlns:a16="http://schemas.microsoft.com/office/drawing/2014/main" id="{510D5B27-9EA1-4C1F-B714-AD59BA072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10" name="Rectangle 70">
            <a:extLst>
              <a:ext uri="{FF2B5EF4-FFF2-40B4-BE49-F238E27FC236}">
                <a16:creationId xmlns:a16="http://schemas.microsoft.com/office/drawing/2014/main" id="{A8C7FDCF-3AF9-4422-B504-EC8C377E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11" name="Rectangle 71">
            <a:extLst>
              <a:ext uri="{FF2B5EF4-FFF2-40B4-BE49-F238E27FC236}">
                <a16:creationId xmlns:a16="http://schemas.microsoft.com/office/drawing/2014/main" id="{1636FC13-00BB-4F8C-B494-F1B93F189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12" name="Rectangle 72">
            <a:extLst>
              <a:ext uri="{FF2B5EF4-FFF2-40B4-BE49-F238E27FC236}">
                <a16:creationId xmlns:a16="http://schemas.microsoft.com/office/drawing/2014/main" id="{71C53C40-DE17-407C-A2EA-28832B91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13" name="Rectangle 73">
            <a:extLst>
              <a:ext uri="{FF2B5EF4-FFF2-40B4-BE49-F238E27FC236}">
                <a16:creationId xmlns:a16="http://schemas.microsoft.com/office/drawing/2014/main" id="{66E63A94-B204-4896-9497-D642CDCD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14" name="Rectangle 74">
            <a:extLst>
              <a:ext uri="{FF2B5EF4-FFF2-40B4-BE49-F238E27FC236}">
                <a16:creationId xmlns:a16="http://schemas.microsoft.com/office/drawing/2014/main" id="{556D392B-47CF-4539-B1D1-6BD396E29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15" name="Rectangle 75">
            <a:extLst>
              <a:ext uri="{FF2B5EF4-FFF2-40B4-BE49-F238E27FC236}">
                <a16:creationId xmlns:a16="http://schemas.microsoft.com/office/drawing/2014/main" id="{CEAD3F29-C645-462D-BFC3-A09A4DB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16" name="Rectangle 76">
            <a:extLst>
              <a:ext uri="{FF2B5EF4-FFF2-40B4-BE49-F238E27FC236}">
                <a16:creationId xmlns:a16="http://schemas.microsoft.com/office/drawing/2014/main" id="{7136FCA3-54EF-47F7-A9A3-4CB027461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17" name="Rectangle 77">
            <a:extLst>
              <a:ext uri="{FF2B5EF4-FFF2-40B4-BE49-F238E27FC236}">
                <a16:creationId xmlns:a16="http://schemas.microsoft.com/office/drawing/2014/main" id="{4A54EC24-5845-4EF6-B55A-BA21ACDF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18" name="Rectangle 78">
            <a:extLst>
              <a:ext uri="{FF2B5EF4-FFF2-40B4-BE49-F238E27FC236}">
                <a16:creationId xmlns:a16="http://schemas.microsoft.com/office/drawing/2014/main" id="{F9EDAAD1-C28F-4851-926B-B76B9611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19" name="Rectangle 79">
            <a:extLst>
              <a:ext uri="{FF2B5EF4-FFF2-40B4-BE49-F238E27FC236}">
                <a16:creationId xmlns:a16="http://schemas.microsoft.com/office/drawing/2014/main" id="{7BDB3E4E-D665-4171-82E2-97ACE9040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572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20" name="Rectangle 80">
            <a:extLst>
              <a:ext uri="{FF2B5EF4-FFF2-40B4-BE49-F238E27FC236}">
                <a16:creationId xmlns:a16="http://schemas.microsoft.com/office/drawing/2014/main" id="{938F39AD-7BF5-4B2C-8212-F8E16D687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4572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21" name="Rectangle 81">
            <a:extLst>
              <a:ext uri="{FF2B5EF4-FFF2-40B4-BE49-F238E27FC236}">
                <a16:creationId xmlns:a16="http://schemas.microsoft.com/office/drawing/2014/main" id="{5C1380B3-19C5-40C6-9C46-232BEF30F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4572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22" name="Rectangle 82">
            <a:extLst>
              <a:ext uri="{FF2B5EF4-FFF2-40B4-BE49-F238E27FC236}">
                <a16:creationId xmlns:a16="http://schemas.microsoft.com/office/drawing/2014/main" id="{69F44D18-CCD8-4496-9653-E7E815AC7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572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23" name="Rectangle 83">
            <a:extLst>
              <a:ext uri="{FF2B5EF4-FFF2-40B4-BE49-F238E27FC236}">
                <a16:creationId xmlns:a16="http://schemas.microsoft.com/office/drawing/2014/main" id="{F425ED72-10A4-40FD-8CEF-D142E28C6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4572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24" name="Rectangle 84">
            <a:extLst>
              <a:ext uri="{FF2B5EF4-FFF2-40B4-BE49-F238E27FC236}">
                <a16:creationId xmlns:a16="http://schemas.microsoft.com/office/drawing/2014/main" id="{7BC502B0-110F-408A-8847-89E243C5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4572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25" name="Rectangle 85">
            <a:extLst>
              <a:ext uri="{FF2B5EF4-FFF2-40B4-BE49-F238E27FC236}">
                <a16:creationId xmlns:a16="http://schemas.microsoft.com/office/drawing/2014/main" id="{B714250B-878B-4375-AAF1-FAB2D8D4B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4572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26" name="Rectangle 86">
            <a:extLst>
              <a:ext uri="{FF2B5EF4-FFF2-40B4-BE49-F238E27FC236}">
                <a16:creationId xmlns:a16="http://schemas.microsoft.com/office/drawing/2014/main" id="{FDC5D141-9239-4E9B-992F-90A73F46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4572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27" name="Rectangle 87">
            <a:extLst>
              <a:ext uri="{FF2B5EF4-FFF2-40B4-BE49-F238E27FC236}">
                <a16:creationId xmlns:a16="http://schemas.microsoft.com/office/drawing/2014/main" id="{63D1B988-29EB-4C7A-B9D8-B152A51F0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4572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28" name="Rectangle 88">
            <a:extLst>
              <a:ext uri="{FF2B5EF4-FFF2-40B4-BE49-F238E27FC236}">
                <a16:creationId xmlns:a16="http://schemas.microsoft.com/office/drawing/2014/main" id="{F59C2C0A-7E03-4216-B0B5-F0B6E28B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572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29" name="Rectangle 89">
            <a:extLst>
              <a:ext uri="{FF2B5EF4-FFF2-40B4-BE49-F238E27FC236}">
                <a16:creationId xmlns:a16="http://schemas.microsoft.com/office/drawing/2014/main" id="{4579F2C0-20A6-43FB-A9FC-66C12BC0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4572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30" name="Rectangle 90">
            <a:extLst>
              <a:ext uri="{FF2B5EF4-FFF2-40B4-BE49-F238E27FC236}">
                <a16:creationId xmlns:a16="http://schemas.microsoft.com/office/drawing/2014/main" id="{C6977C94-CDD6-4200-9F78-4DCA3648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4572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31" name="Rectangle 91">
            <a:extLst>
              <a:ext uri="{FF2B5EF4-FFF2-40B4-BE49-F238E27FC236}">
                <a16:creationId xmlns:a16="http://schemas.microsoft.com/office/drawing/2014/main" id="{97FB0C11-476A-4A24-BD1A-83C623B6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32" name="Rectangle 92">
            <a:extLst>
              <a:ext uri="{FF2B5EF4-FFF2-40B4-BE49-F238E27FC236}">
                <a16:creationId xmlns:a16="http://schemas.microsoft.com/office/drawing/2014/main" id="{D1B6D5B9-0B22-472E-8546-CD3A56A9C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33" name="Rectangle 93">
            <a:extLst>
              <a:ext uri="{FF2B5EF4-FFF2-40B4-BE49-F238E27FC236}">
                <a16:creationId xmlns:a16="http://schemas.microsoft.com/office/drawing/2014/main" id="{9AD694DD-FC4E-4DB5-8F48-B4493EE73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34" name="Rectangle 94">
            <a:extLst>
              <a:ext uri="{FF2B5EF4-FFF2-40B4-BE49-F238E27FC236}">
                <a16:creationId xmlns:a16="http://schemas.microsoft.com/office/drawing/2014/main" id="{71DA8CFB-77FC-450E-9775-9B969514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35" name="Rectangle 95">
            <a:extLst>
              <a:ext uri="{FF2B5EF4-FFF2-40B4-BE49-F238E27FC236}">
                <a16:creationId xmlns:a16="http://schemas.microsoft.com/office/drawing/2014/main" id="{595733EB-CDA9-49A1-929A-50BDD9FB3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36" name="Rectangle 96">
            <a:extLst>
              <a:ext uri="{FF2B5EF4-FFF2-40B4-BE49-F238E27FC236}">
                <a16:creationId xmlns:a16="http://schemas.microsoft.com/office/drawing/2014/main" id="{EBFE2285-130F-4593-B112-B4D9E3FB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37" name="Rectangle 97">
            <a:extLst>
              <a:ext uri="{FF2B5EF4-FFF2-40B4-BE49-F238E27FC236}">
                <a16:creationId xmlns:a16="http://schemas.microsoft.com/office/drawing/2014/main" id="{058310FF-7B48-4995-8BF4-64520DDF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38" name="Rectangle 98">
            <a:extLst>
              <a:ext uri="{FF2B5EF4-FFF2-40B4-BE49-F238E27FC236}">
                <a16:creationId xmlns:a16="http://schemas.microsoft.com/office/drawing/2014/main" id="{9FFA99D8-42D5-4A3D-91F5-19D239AD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39" name="Rectangle 99">
            <a:extLst>
              <a:ext uri="{FF2B5EF4-FFF2-40B4-BE49-F238E27FC236}">
                <a16:creationId xmlns:a16="http://schemas.microsoft.com/office/drawing/2014/main" id="{9B7F819D-75A9-43A5-A610-706B02A1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40" name="Rectangle 100">
            <a:extLst>
              <a:ext uri="{FF2B5EF4-FFF2-40B4-BE49-F238E27FC236}">
                <a16:creationId xmlns:a16="http://schemas.microsoft.com/office/drawing/2014/main" id="{A9E308F7-C213-4C7F-8069-C1DF61D83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41" name="Rectangle 101">
            <a:extLst>
              <a:ext uri="{FF2B5EF4-FFF2-40B4-BE49-F238E27FC236}">
                <a16:creationId xmlns:a16="http://schemas.microsoft.com/office/drawing/2014/main" id="{004FCD40-DCC8-4354-8943-469E82B7D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42" name="Rectangle 102">
            <a:extLst>
              <a:ext uri="{FF2B5EF4-FFF2-40B4-BE49-F238E27FC236}">
                <a16:creationId xmlns:a16="http://schemas.microsoft.com/office/drawing/2014/main" id="{F423C0F6-4DBD-49CB-810E-5BC83AF1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62568" name="Rectangle 103">
            <a:extLst>
              <a:ext uri="{FF2B5EF4-FFF2-40B4-BE49-F238E27FC236}">
                <a16:creationId xmlns:a16="http://schemas.microsoft.com/office/drawing/2014/main" id="{73E02B9C-271F-4337-8289-22BD52FE1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334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44" name="Rectangle 104">
            <a:extLst>
              <a:ext uri="{FF2B5EF4-FFF2-40B4-BE49-F238E27FC236}">
                <a16:creationId xmlns:a16="http://schemas.microsoft.com/office/drawing/2014/main" id="{17B6CFC2-4361-4A05-8522-0A31FBDEC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5334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45" name="Rectangle 105">
            <a:extLst>
              <a:ext uri="{FF2B5EF4-FFF2-40B4-BE49-F238E27FC236}">
                <a16:creationId xmlns:a16="http://schemas.microsoft.com/office/drawing/2014/main" id="{C8A8E514-8678-4991-8B51-53009A2FF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5334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46" name="Rectangle 106">
            <a:extLst>
              <a:ext uri="{FF2B5EF4-FFF2-40B4-BE49-F238E27FC236}">
                <a16:creationId xmlns:a16="http://schemas.microsoft.com/office/drawing/2014/main" id="{67167323-A720-4728-9F53-AAE772A5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334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47" name="Rectangle 107">
            <a:extLst>
              <a:ext uri="{FF2B5EF4-FFF2-40B4-BE49-F238E27FC236}">
                <a16:creationId xmlns:a16="http://schemas.microsoft.com/office/drawing/2014/main" id="{95CFC3AC-D601-4ACB-969B-9AFF8D3C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5334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48" name="Rectangle 108">
            <a:extLst>
              <a:ext uri="{FF2B5EF4-FFF2-40B4-BE49-F238E27FC236}">
                <a16:creationId xmlns:a16="http://schemas.microsoft.com/office/drawing/2014/main" id="{D561B1CC-E9D2-46A6-B393-9C672A444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5334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49" name="Rectangle 109">
            <a:extLst>
              <a:ext uri="{FF2B5EF4-FFF2-40B4-BE49-F238E27FC236}">
                <a16:creationId xmlns:a16="http://schemas.microsoft.com/office/drawing/2014/main" id="{0B4C19F8-C027-47FD-BA88-AD5C2052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5334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50" name="Rectangle 110">
            <a:extLst>
              <a:ext uri="{FF2B5EF4-FFF2-40B4-BE49-F238E27FC236}">
                <a16:creationId xmlns:a16="http://schemas.microsoft.com/office/drawing/2014/main" id="{C68637F0-A7FC-42AB-A7F4-5BF21374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5334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51" name="Rectangle 111">
            <a:extLst>
              <a:ext uri="{FF2B5EF4-FFF2-40B4-BE49-F238E27FC236}">
                <a16:creationId xmlns:a16="http://schemas.microsoft.com/office/drawing/2014/main" id="{3DE859A0-282B-41C4-BAE8-2C206992E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5334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52" name="Rectangle 112">
            <a:extLst>
              <a:ext uri="{FF2B5EF4-FFF2-40B4-BE49-F238E27FC236}">
                <a16:creationId xmlns:a16="http://schemas.microsoft.com/office/drawing/2014/main" id="{F8B2AE3D-6C65-4C25-99C8-F24F46DD4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5334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53" name="Rectangle 113">
            <a:extLst>
              <a:ext uri="{FF2B5EF4-FFF2-40B4-BE49-F238E27FC236}">
                <a16:creationId xmlns:a16="http://schemas.microsoft.com/office/drawing/2014/main" id="{715DAC96-5CEC-4725-B039-9829C3BA3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5334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54" name="Rectangle 114">
            <a:extLst>
              <a:ext uri="{FF2B5EF4-FFF2-40B4-BE49-F238E27FC236}">
                <a16:creationId xmlns:a16="http://schemas.microsoft.com/office/drawing/2014/main" id="{B3BB5031-DA20-42A5-8967-FC95D789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5715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55" name="Rectangle 115">
            <a:extLst>
              <a:ext uri="{FF2B5EF4-FFF2-40B4-BE49-F238E27FC236}">
                <a16:creationId xmlns:a16="http://schemas.microsoft.com/office/drawing/2014/main" id="{E22E839E-D160-4243-AC1C-FC3317D42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5715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56" name="Rectangle 116">
            <a:extLst>
              <a:ext uri="{FF2B5EF4-FFF2-40B4-BE49-F238E27FC236}">
                <a16:creationId xmlns:a16="http://schemas.microsoft.com/office/drawing/2014/main" id="{510F5E98-DF7E-46F0-A0B6-CDCA9C248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5715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57" name="Rectangle 117">
            <a:extLst>
              <a:ext uri="{FF2B5EF4-FFF2-40B4-BE49-F238E27FC236}">
                <a16:creationId xmlns:a16="http://schemas.microsoft.com/office/drawing/2014/main" id="{07AA2598-99E4-4E26-9218-6BAD93537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715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58" name="Rectangle 118">
            <a:extLst>
              <a:ext uri="{FF2B5EF4-FFF2-40B4-BE49-F238E27FC236}">
                <a16:creationId xmlns:a16="http://schemas.microsoft.com/office/drawing/2014/main" id="{63D08991-BAB1-4063-8D27-B6776048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5715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59" name="Rectangle 119">
            <a:extLst>
              <a:ext uri="{FF2B5EF4-FFF2-40B4-BE49-F238E27FC236}">
                <a16:creationId xmlns:a16="http://schemas.microsoft.com/office/drawing/2014/main" id="{B57940B8-EC47-4554-AA8A-AAAD4EFE8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5715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60" name="Rectangle 120">
            <a:extLst>
              <a:ext uri="{FF2B5EF4-FFF2-40B4-BE49-F238E27FC236}">
                <a16:creationId xmlns:a16="http://schemas.microsoft.com/office/drawing/2014/main" id="{25211BF0-3E92-4D7F-A482-E443D1E62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5715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61" name="Rectangle 121">
            <a:extLst>
              <a:ext uri="{FF2B5EF4-FFF2-40B4-BE49-F238E27FC236}">
                <a16:creationId xmlns:a16="http://schemas.microsoft.com/office/drawing/2014/main" id="{4D7B9FB4-9ED9-4210-9B46-2FA004157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5715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62" name="Rectangle 122">
            <a:extLst>
              <a:ext uri="{FF2B5EF4-FFF2-40B4-BE49-F238E27FC236}">
                <a16:creationId xmlns:a16="http://schemas.microsoft.com/office/drawing/2014/main" id="{A2DCD1C1-FDF8-46DC-B9CD-59D77489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5715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63" name="Rectangle 123">
            <a:extLst>
              <a:ext uri="{FF2B5EF4-FFF2-40B4-BE49-F238E27FC236}">
                <a16:creationId xmlns:a16="http://schemas.microsoft.com/office/drawing/2014/main" id="{5E9F7A1E-C234-4744-9DA8-B1FD1D92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5715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64" name="Rectangle 124">
            <a:extLst>
              <a:ext uri="{FF2B5EF4-FFF2-40B4-BE49-F238E27FC236}">
                <a16:creationId xmlns:a16="http://schemas.microsoft.com/office/drawing/2014/main" id="{88CE4008-D2B0-4FC0-B917-DA8F62760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5715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65" name="Rectangle 125">
            <a:extLst>
              <a:ext uri="{FF2B5EF4-FFF2-40B4-BE49-F238E27FC236}">
                <a16:creationId xmlns:a16="http://schemas.microsoft.com/office/drawing/2014/main" id="{A9C3839C-B0E4-4E64-BD42-0875E2CC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5715000"/>
            <a:ext cx="304800" cy="304800"/>
          </a:xfrm>
          <a:prstGeom prst="rect">
            <a:avLst/>
          </a:prstGeom>
          <a:solidFill>
            <a:srgbClr val="5F5F5F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66" name="Rectangle 126">
            <a:extLst>
              <a:ext uri="{FF2B5EF4-FFF2-40B4-BE49-F238E27FC236}">
                <a16:creationId xmlns:a16="http://schemas.microsoft.com/office/drawing/2014/main" id="{5CA8373B-1989-4835-AC42-C1BAF712F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524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67" name="Rectangle 127">
            <a:extLst>
              <a:ext uri="{FF2B5EF4-FFF2-40B4-BE49-F238E27FC236}">
                <a16:creationId xmlns:a16="http://schemas.microsoft.com/office/drawing/2014/main" id="{AAD52B6B-BFAE-4500-82D6-4FE9A786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1524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68" name="Rectangle 128">
            <a:extLst>
              <a:ext uri="{FF2B5EF4-FFF2-40B4-BE49-F238E27FC236}">
                <a16:creationId xmlns:a16="http://schemas.microsoft.com/office/drawing/2014/main" id="{04A71533-6F68-492E-9963-B3A3A060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1524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69" name="Rectangle 129">
            <a:extLst>
              <a:ext uri="{FF2B5EF4-FFF2-40B4-BE49-F238E27FC236}">
                <a16:creationId xmlns:a16="http://schemas.microsoft.com/office/drawing/2014/main" id="{D2F669C5-4372-4A01-8DA1-2097A60E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1524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70" name="Rectangle 130">
            <a:extLst>
              <a:ext uri="{FF2B5EF4-FFF2-40B4-BE49-F238E27FC236}">
                <a16:creationId xmlns:a16="http://schemas.microsoft.com/office/drawing/2014/main" id="{AE1DBA86-0A99-4B4B-973E-280B3064B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1524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71" name="Rectangle 131">
            <a:extLst>
              <a:ext uri="{FF2B5EF4-FFF2-40B4-BE49-F238E27FC236}">
                <a16:creationId xmlns:a16="http://schemas.microsoft.com/office/drawing/2014/main" id="{402425EF-7FA5-44B4-A7F9-6DC783A4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1524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72" name="Rectangle 132">
            <a:extLst>
              <a:ext uri="{FF2B5EF4-FFF2-40B4-BE49-F238E27FC236}">
                <a16:creationId xmlns:a16="http://schemas.microsoft.com/office/drawing/2014/main" id="{BA6C01B7-E5CA-431E-AFF7-40FA96443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088" y="1524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73" name="Rectangle 133">
            <a:extLst>
              <a:ext uri="{FF2B5EF4-FFF2-40B4-BE49-F238E27FC236}">
                <a16:creationId xmlns:a16="http://schemas.microsoft.com/office/drawing/2014/main" id="{C181A126-65AD-4323-BFA8-71F7F032B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88" y="1524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74" name="Rectangle 134">
            <a:extLst>
              <a:ext uri="{FF2B5EF4-FFF2-40B4-BE49-F238E27FC236}">
                <a16:creationId xmlns:a16="http://schemas.microsoft.com/office/drawing/2014/main" id="{3F911EAA-CE1B-4D04-8011-9E7B48599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1905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75" name="Rectangle 135">
            <a:extLst>
              <a:ext uri="{FF2B5EF4-FFF2-40B4-BE49-F238E27FC236}">
                <a16:creationId xmlns:a16="http://schemas.microsoft.com/office/drawing/2014/main" id="{C941CE5E-59D4-4486-9515-7A1093593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1524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76" name="Rectangle 136">
            <a:extLst>
              <a:ext uri="{FF2B5EF4-FFF2-40B4-BE49-F238E27FC236}">
                <a16:creationId xmlns:a16="http://schemas.microsoft.com/office/drawing/2014/main" id="{A561DB38-4274-42B2-9C64-1564D0915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1524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77" name="Rectangle 137">
            <a:extLst>
              <a:ext uri="{FF2B5EF4-FFF2-40B4-BE49-F238E27FC236}">
                <a16:creationId xmlns:a16="http://schemas.microsoft.com/office/drawing/2014/main" id="{3A53F915-FC60-4613-B641-AE2D2EE9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1524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78" name="Rectangle 138">
            <a:extLst>
              <a:ext uri="{FF2B5EF4-FFF2-40B4-BE49-F238E27FC236}">
                <a16:creationId xmlns:a16="http://schemas.microsoft.com/office/drawing/2014/main" id="{481162DD-2128-4C2E-83C9-8384EBE37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1524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79" name="Rectangle 139">
            <a:extLst>
              <a:ext uri="{FF2B5EF4-FFF2-40B4-BE49-F238E27FC236}">
                <a16:creationId xmlns:a16="http://schemas.microsoft.com/office/drawing/2014/main" id="{A49E4411-020B-44C7-8091-E14AF4B0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2667000"/>
            <a:ext cx="304800" cy="304800"/>
          </a:xfrm>
          <a:prstGeom prst="rect">
            <a:avLst/>
          </a:prstGeom>
          <a:solidFill>
            <a:srgbClr val="B2B2B2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80" name="Rectangle 140">
            <a:extLst>
              <a:ext uri="{FF2B5EF4-FFF2-40B4-BE49-F238E27FC236}">
                <a16:creationId xmlns:a16="http://schemas.microsoft.com/office/drawing/2014/main" id="{33693283-0C9F-4CDE-81E4-6A2E7D03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3048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81" name="Rectangle 141">
            <a:extLst>
              <a:ext uri="{FF2B5EF4-FFF2-40B4-BE49-F238E27FC236}">
                <a16:creationId xmlns:a16="http://schemas.microsoft.com/office/drawing/2014/main" id="{43B5A261-BD83-4521-90BB-CA7DA697B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88" y="2286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82" name="Rectangle 142">
            <a:extLst>
              <a:ext uri="{FF2B5EF4-FFF2-40B4-BE49-F238E27FC236}">
                <a16:creationId xmlns:a16="http://schemas.microsoft.com/office/drawing/2014/main" id="{5F3D5CB1-BD78-478A-8FC5-EFE1D6F43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3810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83" name="Rectangle 143">
            <a:extLst>
              <a:ext uri="{FF2B5EF4-FFF2-40B4-BE49-F238E27FC236}">
                <a16:creationId xmlns:a16="http://schemas.microsoft.com/office/drawing/2014/main" id="{407436EB-A918-4019-B159-9F44655C4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3048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84" name="Rectangle 144">
            <a:extLst>
              <a:ext uri="{FF2B5EF4-FFF2-40B4-BE49-F238E27FC236}">
                <a16:creationId xmlns:a16="http://schemas.microsoft.com/office/drawing/2014/main" id="{BF744CB5-7352-49A8-9916-75BAAB1A1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088" y="4191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85" name="Rectangle 145">
            <a:extLst>
              <a:ext uri="{FF2B5EF4-FFF2-40B4-BE49-F238E27FC236}">
                <a16:creationId xmlns:a16="http://schemas.microsoft.com/office/drawing/2014/main" id="{A38C1569-B5C0-4E5E-A2C8-1E059FCE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4953000"/>
            <a:ext cx="304800" cy="304800"/>
          </a:xfrm>
          <a:prstGeom prst="rect">
            <a:avLst/>
          </a:prstGeom>
          <a:solidFill>
            <a:srgbClr val="B2B2B2"/>
          </a:solidFill>
          <a:ln w="19050">
            <a:solidFill>
              <a:srgbClr val="B2B2B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86" name="Rectangle 146">
            <a:extLst>
              <a:ext uri="{FF2B5EF4-FFF2-40B4-BE49-F238E27FC236}">
                <a16:creationId xmlns:a16="http://schemas.microsoft.com/office/drawing/2014/main" id="{F77EA7CD-0FD6-4C6C-AE44-0B528994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5334000"/>
            <a:ext cx="304800" cy="304800"/>
          </a:xfrm>
          <a:prstGeom prst="rect">
            <a:avLst/>
          </a:prstGeom>
          <a:solidFill>
            <a:srgbClr val="5F5F5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87" name="Text Box 147">
            <a:extLst>
              <a:ext uri="{FF2B5EF4-FFF2-40B4-BE49-F238E27FC236}">
                <a16:creationId xmlns:a16="http://schemas.microsoft.com/office/drawing/2014/main" id="{ECB5B794-E0B9-41E4-A6FB-E87F482F0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3124200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OK</a:t>
            </a:r>
          </a:p>
        </p:txBody>
      </p:sp>
      <p:sp>
        <p:nvSpPr>
          <p:cNvPr id="138388" name="Text Box 148">
            <a:extLst>
              <a:ext uri="{FF2B5EF4-FFF2-40B4-BE49-F238E27FC236}">
                <a16:creationId xmlns:a16="http://schemas.microsoft.com/office/drawing/2014/main" id="{FD053AF5-C43D-4D9C-B463-DDF9BA730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0200"/>
            <a:ext cx="1055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Fraud</a:t>
            </a:r>
          </a:p>
        </p:txBody>
      </p:sp>
      <p:sp>
        <p:nvSpPr>
          <p:cNvPr id="62614" name="AutoShape 149">
            <a:extLst>
              <a:ext uri="{FF2B5EF4-FFF2-40B4-BE49-F238E27FC236}">
                <a16:creationId xmlns:a16="http://schemas.microsoft.com/office/drawing/2014/main" id="{1CB116F0-7297-4E6C-885C-61BAA70691B3}"/>
              </a:ext>
            </a:extLst>
          </p:cNvPr>
          <p:cNvSpPr>
            <a:spLocks/>
          </p:cNvSpPr>
          <p:nvPr/>
        </p:nvSpPr>
        <p:spPr bwMode="auto">
          <a:xfrm>
            <a:off x="1893888" y="1676400"/>
            <a:ext cx="347662" cy="3429000"/>
          </a:xfrm>
          <a:prstGeom prst="leftBrace">
            <a:avLst>
              <a:gd name="adj1" fmla="val 8219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  <p:sp>
        <p:nvSpPr>
          <p:cNvPr id="138390" name="AutoShape 150">
            <a:extLst>
              <a:ext uri="{FF2B5EF4-FFF2-40B4-BE49-F238E27FC236}">
                <a16:creationId xmlns:a16="http://schemas.microsoft.com/office/drawing/2014/main" id="{C9F6B8AF-81B6-4CC1-A677-47F2AA3D70ED}"/>
              </a:ext>
            </a:extLst>
          </p:cNvPr>
          <p:cNvSpPr>
            <a:spLocks/>
          </p:cNvSpPr>
          <p:nvPr/>
        </p:nvSpPr>
        <p:spPr bwMode="auto">
          <a:xfrm>
            <a:off x="1893888" y="5486400"/>
            <a:ext cx="347662" cy="457200"/>
          </a:xfrm>
          <a:prstGeom prst="leftBrace">
            <a:avLst>
              <a:gd name="adj1" fmla="val 10959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AU" altLang="en-US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21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3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3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3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3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3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3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3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3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3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3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3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3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3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3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3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3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3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3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3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13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13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13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1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138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3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13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13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13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13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13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13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3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3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13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13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3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13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13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13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3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3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13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13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13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9" dur="500"/>
                                        <p:tgtEl>
                                          <p:spTgt spid="13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13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5" dur="500"/>
                                        <p:tgtEl>
                                          <p:spTgt spid="13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1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1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13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13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9" dur="500"/>
                                        <p:tgtEl>
                                          <p:spTgt spid="13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3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3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8" dur="500"/>
                                        <p:tgtEl>
                                          <p:spTgt spid="13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1" dur="500"/>
                                        <p:tgtEl>
                                          <p:spTgt spid="13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4" dur="500"/>
                                        <p:tgtEl>
                                          <p:spTgt spid="13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13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0" dur="500"/>
                                        <p:tgtEl>
                                          <p:spTgt spid="13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3" dur="500"/>
                                        <p:tgtEl>
                                          <p:spTgt spid="13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6" dur="500"/>
                                        <p:tgtEl>
                                          <p:spTgt spid="13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9" dur="500"/>
                                        <p:tgtEl>
                                          <p:spTgt spid="13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2" dur="500"/>
                                        <p:tgtEl>
                                          <p:spTgt spid="13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5" dur="500"/>
                                        <p:tgtEl>
                                          <p:spTgt spid="13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8" dur="500"/>
                                        <p:tgtEl>
                                          <p:spTgt spid="13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1" dur="500"/>
                                        <p:tgtEl>
                                          <p:spTgt spid="13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4" dur="500"/>
                                        <p:tgtEl>
                                          <p:spTgt spid="13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7" dur="500"/>
                                        <p:tgtEl>
                                          <p:spTgt spid="13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0" dur="500"/>
                                        <p:tgtEl>
                                          <p:spTgt spid="13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3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6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9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2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5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8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1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4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7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0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3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6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9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2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5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8" dur="500"/>
                                        <p:tgtEl>
                                          <p:spTgt spid="138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1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4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7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0" dur="500"/>
                                        <p:tgtEl>
                                          <p:spTgt spid="13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3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6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9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2" dur="5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5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8" dur="5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1" dur="5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4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7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0" dur="500"/>
                                        <p:tgtEl>
                                          <p:spTgt spid="13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3" dur="5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6" dur="5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9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2" dur="500"/>
                                        <p:tgtEl>
                                          <p:spTgt spid="1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5" dur="500"/>
                                        <p:tgtEl>
                                          <p:spTgt spid="1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8" dur="500"/>
                                        <p:tgtEl>
                                          <p:spTgt spid="13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1" dur="500"/>
                                        <p:tgtEl>
                                          <p:spTgt spid="1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4" dur="500"/>
                                        <p:tgtEl>
                                          <p:spTgt spid="13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7" dur="500"/>
                                        <p:tgtEl>
                                          <p:spTgt spid="13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0" dur="500"/>
                                        <p:tgtEl>
                                          <p:spTgt spid="13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3" dur="500"/>
                                        <p:tgtEl>
                                          <p:spTgt spid="13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6" dur="500"/>
                                        <p:tgtEl>
                                          <p:spTgt spid="13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9" dur="500"/>
                                        <p:tgtEl>
                                          <p:spTgt spid="13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2" dur="500"/>
                                        <p:tgtEl>
                                          <p:spTgt spid="13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5" dur="500"/>
                                        <p:tgtEl>
                                          <p:spTgt spid="13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8" dur="500"/>
                                        <p:tgtEl>
                                          <p:spTgt spid="13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1" dur="500"/>
                                        <p:tgtEl>
                                          <p:spTgt spid="13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4" dur="500"/>
                                        <p:tgtEl>
                                          <p:spTgt spid="1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7" dur="500"/>
                                        <p:tgtEl>
                                          <p:spTgt spid="13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0" dur="500"/>
                                        <p:tgtEl>
                                          <p:spTgt spid="13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3" dur="500"/>
                                        <p:tgtEl>
                                          <p:spTgt spid="13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6" dur="500"/>
                                        <p:tgtEl>
                                          <p:spTgt spid="13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9" dur="500"/>
                                        <p:tgtEl>
                                          <p:spTgt spid="13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2" dur="500"/>
                                        <p:tgtEl>
                                          <p:spTgt spid="13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5" dur="500"/>
                                        <p:tgtEl>
                                          <p:spTgt spid="1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8" dur="500"/>
                                        <p:tgtEl>
                                          <p:spTgt spid="13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1" dur="500"/>
                                        <p:tgtEl>
                                          <p:spTgt spid="13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4" dur="500"/>
                                        <p:tgtEl>
                                          <p:spTgt spid="13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7" dur="500"/>
                                        <p:tgtEl>
                                          <p:spTgt spid="13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0" dur="500"/>
                                        <p:tgtEl>
                                          <p:spTgt spid="13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3" dur="500"/>
                                        <p:tgtEl>
                                          <p:spTgt spid="13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6" dur="500"/>
                                        <p:tgtEl>
                                          <p:spTgt spid="13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9" dur="500"/>
                                        <p:tgtEl>
                                          <p:spTgt spid="1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2" dur="500"/>
                                        <p:tgtEl>
                                          <p:spTgt spid="1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5" dur="500"/>
                                        <p:tgtEl>
                                          <p:spTgt spid="1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8" dur="500"/>
                                        <p:tgtEl>
                                          <p:spTgt spid="1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1" dur="500"/>
                                        <p:tgtEl>
                                          <p:spTgt spid="1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4" dur="500"/>
                                        <p:tgtEl>
                                          <p:spTgt spid="1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7" dur="500"/>
                                        <p:tgtEl>
                                          <p:spTgt spid="1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0" dur="500"/>
                                        <p:tgtEl>
                                          <p:spTgt spid="1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3" dur="5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6" dur="500"/>
                                        <p:tgtEl>
                                          <p:spTgt spid="1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9" dur="500"/>
                                        <p:tgtEl>
                                          <p:spTgt spid="1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2" dur="500"/>
                                        <p:tgtEl>
                                          <p:spTgt spid="1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5" dur="500"/>
                                        <p:tgtEl>
                                          <p:spTgt spid="1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8" dur="500"/>
                                        <p:tgtEl>
                                          <p:spTgt spid="13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1" dur="500"/>
                                        <p:tgtEl>
                                          <p:spTgt spid="1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4" dur="5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7" dur="500"/>
                                        <p:tgtEl>
                                          <p:spTgt spid="13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0" dur="500"/>
                                        <p:tgtEl>
                                          <p:spTgt spid="13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3" dur="500"/>
                                        <p:tgtEl>
                                          <p:spTgt spid="13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6" dur="500"/>
                                        <p:tgtEl>
                                          <p:spTgt spid="13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9" dur="500"/>
                                        <p:tgtEl>
                                          <p:spTgt spid="13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2" dur="500"/>
                                        <p:tgtEl>
                                          <p:spTgt spid="13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5" dur="500"/>
                                        <p:tgtEl>
                                          <p:spTgt spid="13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8" dur="500"/>
                                        <p:tgtEl>
                                          <p:spTgt spid="13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1" dur="500"/>
                                        <p:tgtEl>
                                          <p:spTgt spid="13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4" dur="500"/>
                                        <p:tgtEl>
                                          <p:spTgt spid="13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7" dur="500"/>
                                        <p:tgtEl>
                                          <p:spTgt spid="13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0" dur="500"/>
                                        <p:tgtEl>
                                          <p:spTgt spid="13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3" dur="500"/>
                                        <p:tgtEl>
                                          <p:spTgt spid="13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6" dur="500"/>
                                        <p:tgtEl>
                                          <p:spTgt spid="13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9" dur="500"/>
                                        <p:tgtEl>
                                          <p:spTgt spid="13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2" dur="500"/>
                                        <p:tgtEl>
                                          <p:spTgt spid="13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5" dur="500"/>
                                        <p:tgtEl>
                                          <p:spTgt spid="13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8" dur="500"/>
                                        <p:tgtEl>
                                          <p:spTgt spid="13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1" dur="500"/>
                                        <p:tgtEl>
                                          <p:spTgt spid="1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4" dur="500"/>
                                        <p:tgtEl>
                                          <p:spTgt spid="13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7" dur="500"/>
                                        <p:tgtEl>
                                          <p:spTgt spid="1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0" dur="500"/>
                                        <p:tgtEl>
                                          <p:spTgt spid="1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3" dur="500"/>
                                        <p:tgtEl>
                                          <p:spTgt spid="1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6" dur="500"/>
                                        <p:tgtEl>
                                          <p:spTgt spid="13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9" dur="500"/>
                                        <p:tgtEl>
                                          <p:spTgt spid="13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2" dur="500"/>
                                        <p:tgtEl>
                                          <p:spTgt spid="13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5" dur="500"/>
                                        <p:tgtEl>
                                          <p:spTgt spid="13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8" dur="500"/>
                                        <p:tgtEl>
                                          <p:spTgt spid="13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1" dur="500"/>
                                        <p:tgtEl>
                                          <p:spTgt spid="13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4" dur="500"/>
                                        <p:tgtEl>
                                          <p:spTgt spid="13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7" dur="500"/>
                                        <p:tgtEl>
                                          <p:spTgt spid="13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0" dur="500"/>
                                        <p:tgtEl>
                                          <p:spTgt spid="13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3" dur="500"/>
                                        <p:tgtEl>
                                          <p:spTgt spid="13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6" dur="500"/>
                                        <p:tgtEl>
                                          <p:spTgt spid="13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9" dur="500"/>
                                        <p:tgtEl>
                                          <p:spTgt spid="13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2" dur="500"/>
                                        <p:tgtEl>
                                          <p:spTgt spid="13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5" dur="500"/>
                                        <p:tgtEl>
                                          <p:spTgt spid="13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8" dur="500"/>
                                        <p:tgtEl>
                                          <p:spTgt spid="13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1" dur="500"/>
                                        <p:tgtEl>
                                          <p:spTgt spid="13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4" dur="500"/>
                                        <p:tgtEl>
                                          <p:spTgt spid="13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7" dur="500"/>
                                        <p:tgtEl>
                                          <p:spTgt spid="13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0" dur="500"/>
                                        <p:tgtEl>
                                          <p:spTgt spid="13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3" dur="500"/>
                                        <p:tgtEl>
                                          <p:spTgt spid="13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5" grpId="0" animBg="1"/>
      <p:bldP spid="138246" grpId="0" animBg="1"/>
      <p:bldP spid="138246" grpId="1" animBg="1"/>
      <p:bldP spid="138247" grpId="0" animBg="1"/>
      <p:bldP spid="138247" grpId="1" animBg="1"/>
      <p:bldP spid="138248" grpId="0" animBg="1"/>
      <p:bldP spid="138248" grpId="1" animBg="1"/>
      <p:bldP spid="138249" grpId="0" animBg="1"/>
      <p:bldP spid="138249" grpId="1" animBg="1"/>
      <p:bldP spid="138250" grpId="0" animBg="1"/>
      <p:bldP spid="138250" grpId="1" animBg="1"/>
      <p:bldP spid="138251" grpId="0" animBg="1"/>
      <p:bldP spid="138251" grpId="1" animBg="1"/>
      <p:bldP spid="138252" grpId="0" animBg="1"/>
      <p:bldP spid="138252" grpId="1" animBg="1"/>
      <p:bldP spid="138253" grpId="0" animBg="1"/>
      <p:bldP spid="138253" grpId="1" animBg="1"/>
      <p:bldP spid="138254" grpId="0" animBg="1"/>
      <p:bldP spid="138254" grpId="1" animBg="1"/>
      <p:bldP spid="138255" grpId="0" animBg="1"/>
      <p:bldP spid="138255" grpId="1" animBg="1"/>
      <p:bldP spid="138256" grpId="0" animBg="1"/>
      <p:bldP spid="138256" grpId="1" animBg="1"/>
      <p:bldP spid="138257" grpId="0" animBg="1"/>
      <p:bldP spid="138257" grpId="1" animBg="1"/>
      <p:bldP spid="138258" grpId="0" animBg="1"/>
      <p:bldP spid="138258" grpId="1" animBg="1"/>
      <p:bldP spid="138259" grpId="0" animBg="1"/>
      <p:bldP spid="138259" grpId="1" animBg="1"/>
      <p:bldP spid="138260" grpId="0" animBg="1"/>
      <p:bldP spid="138260" grpId="1" animBg="1"/>
      <p:bldP spid="138261" grpId="0" animBg="1"/>
      <p:bldP spid="138261" grpId="1" animBg="1"/>
      <p:bldP spid="138262" grpId="0" animBg="1"/>
      <p:bldP spid="138262" grpId="1" animBg="1"/>
      <p:bldP spid="138263" grpId="0" animBg="1"/>
      <p:bldP spid="138263" grpId="1" animBg="1"/>
      <p:bldP spid="138264" grpId="0" animBg="1"/>
      <p:bldP spid="138264" grpId="1" animBg="1"/>
      <p:bldP spid="138265" grpId="0" animBg="1"/>
      <p:bldP spid="138265" grpId="1" animBg="1"/>
      <p:bldP spid="138266" grpId="0" animBg="1"/>
      <p:bldP spid="138266" grpId="1" animBg="1"/>
      <p:bldP spid="138267" grpId="0" animBg="1"/>
      <p:bldP spid="138267" grpId="1" animBg="1"/>
      <p:bldP spid="138268" grpId="0" animBg="1"/>
      <p:bldP spid="138268" grpId="1" animBg="1"/>
      <p:bldP spid="138269" grpId="0" animBg="1"/>
      <p:bldP spid="138269" grpId="1" animBg="1"/>
      <p:bldP spid="138270" grpId="0" animBg="1"/>
      <p:bldP spid="138270" grpId="1" animBg="1"/>
      <p:bldP spid="138271" grpId="0" animBg="1"/>
      <p:bldP spid="138271" grpId="1" animBg="1"/>
      <p:bldP spid="138272" grpId="0" animBg="1"/>
      <p:bldP spid="138272" grpId="1" animBg="1"/>
      <p:bldP spid="138273" grpId="0" animBg="1"/>
      <p:bldP spid="138273" grpId="1" animBg="1"/>
      <p:bldP spid="138274" grpId="0" animBg="1"/>
      <p:bldP spid="138274" grpId="1" animBg="1"/>
      <p:bldP spid="138275" grpId="0" animBg="1"/>
      <p:bldP spid="138275" grpId="1" animBg="1"/>
      <p:bldP spid="138276" grpId="0" animBg="1"/>
      <p:bldP spid="138276" grpId="1" animBg="1"/>
      <p:bldP spid="138277" grpId="0" animBg="1"/>
      <p:bldP spid="138277" grpId="1" animBg="1"/>
      <p:bldP spid="138278" grpId="0" animBg="1"/>
      <p:bldP spid="138278" grpId="1" animBg="1"/>
      <p:bldP spid="138279" grpId="0" animBg="1"/>
      <p:bldP spid="138279" grpId="1" animBg="1"/>
      <p:bldP spid="138280" grpId="0" animBg="1"/>
      <p:bldP spid="138280" grpId="1" animBg="1"/>
      <p:bldP spid="138281" grpId="0" animBg="1"/>
      <p:bldP spid="138281" grpId="1" animBg="1"/>
      <p:bldP spid="138282" grpId="0" animBg="1"/>
      <p:bldP spid="138282" grpId="1" animBg="1"/>
      <p:bldP spid="138283" grpId="0" animBg="1"/>
      <p:bldP spid="138283" grpId="1" animBg="1"/>
      <p:bldP spid="138284" grpId="0" animBg="1"/>
      <p:bldP spid="138284" grpId="1" animBg="1"/>
      <p:bldP spid="138285" grpId="0" animBg="1"/>
      <p:bldP spid="138285" grpId="1" animBg="1"/>
      <p:bldP spid="138286" grpId="0" animBg="1"/>
      <p:bldP spid="138286" grpId="1" animBg="1"/>
      <p:bldP spid="138287" grpId="0" animBg="1"/>
      <p:bldP spid="138287" grpId="1" animBg="1"/>
      <p:bldP spid="138288" grpId="0" animBg="1"/>
      <p:bldP spid="138288" grpId="1" animBg="1"/>
      <p:bldP spid="138289" grpId="0" animBg="1"/>
      <p:bldP spid="138289" grpId="1" animBg="1"/>
      <p:bldP spid="138290" grpId="0" animBg="1"/>
      <p:bldP spid="138290" grpId="1" animBg="1"/>
      <p:bldP spid="138291" grpId="0" animBg="1"/>
      <p:bldP spid="138291" grpId="1" animBg="1"/>
      <p:bldP spid="138292" grpId="0" animBg="1"/>
      <p:bldP spid="138292" grpId="1" animBg="1"/>
      <p:bldP spid="138293" grpId="0" animBg="1"/>
      <p:bldP spid="138293" grpId="1" animBg="1"/>
      <p:bldP spid="138294" grpId="0" animBg="1"/>
      <p:bldP spid="138294" grpId="1" animBg="1"/>
      <p:bldP spid="138295" grpId="0" animBg="1"/>
      <p:bldP spid="138295" grpId="1" animBg="1"/>
      <p:bldP spid="138296" grpId="0" animBg="1"/>
      <p:bldP spid="138296" grpId="1" animBg="1"/>
      <p:bldP spid="138297" grpId="0" animBg="1"/>
      <p:bldP spid="138297" grpId="1" animBg="1"/>
      <p:bldP spid="138298" grpId="0" animBg="1"/>
      <p:bldP spid="138298" grpId="1" animBg="1"/>
      <p:bldP spid="138299" grpId="0" animBg="1"/>
      <p:bldP spid="138299" grpId="1" animBg="1"/>
      <p:bldP spid="138300" grpId="0" animBg="1"/>
      <p:bldP spid="138300" grpId="1" animBg="1"/>
      <p:bldP spid="138301" grpId="0" animBg="1"/>
      <p:bldP spid="138301" grpId="1" animBg="1"/>
      <p:bldP spid="138302" grpId="0" animBg="1"/>
      <p:bldP spid="138302" grpId="1" animBg="1"/>
      <p:bldP spid="138303" grpId="0" animBg="1"/>
      <p:bldP spid="138303" grpId="1" animBg="1"/>
      <p:bldP spid="138304" grpId="0" animBg="1"/>
      <p:bldP spid="138304" grpId="1" animBg="1"/>
      <p:bldP spid="138305" grpId="0" animBg="1"/>
      <p:bldP spid="138305" grpId="1" animBg="1"/>
      <p:bldP spid="138306" grpId="0" animBg="1"/>
      <p:bldP spid="138306" grpId="1" animBg="1"/>
      <p:bldP spid="138307" grpId="0" animBg="1"/>
      <p:bldP spid="138307" grpId="1" animBg="1"/>
      <p:bldP spid="138308" grpId="0" animBg="1"/>
      <p:bldP spid="138308" grpId="1" animBg="1"/>
      <p:bldP spid="138309" grpId="0" animBg="1"/>
      <p:bldP spid="138309" grpId="1" animBg="1"/>
      <p:bldP spid="138310" grpId="0" animBg="1"/>
      <p:bldP spid="138310" grpId="1" animBg="1"/>
      <p:bldP spid="138311" grpId="0" animBg="1"/>
      <p:bldP spid="138311" grpId="1" animBg="1"/>
      <p:bldP spid="138312" grpId="0" animBg="1"/>
      <p:bldP spid="138312" grpId="1" animBg="1"/>
      <p:bldP spid="138313" grpId="0" animBg="1"/>
      <p:bldP spid="138313" grpId="1" animBg="1"/>
      <p:bldP spid="138314" grpId="0" animBg="1"/>
      <p:bldP spid="138314" grpId="1" animBg="1"/>
      <p:bldP spid="138315" grpId="0" animBg="1"/>
      <p:bldP spid="138315" grpId="1" animBg="1"/>
      <p:bldP spid="138316" grpId="0" animBg="1"/>
      <p:bldP spid="138316" grpId="1" animBg="1"/>
      <p:bldP spid="138317" grpId="0" animBg="1"/>
      <p:bldP spid="138317" grpId="1" animBg="1"/>
      <p:bldP spid="138318" grpId="0" animBg="1"/>
      <p:bldP spid="138318" grpId="1" animBg="1"/>
      <p:bldP spid="138319" grpId="0" animBg="1"/>
      <p:bldP spid="138319" grpId="1" animBg="1"/>
      <p:bldP spid="138320" grpId="0" animBg="1"/>
      <p:bldP spid="138320" grpId="1" animBg="1"/>
      <p:bldP spid="138321" grpId="0" animBg="1"/>
      <p:bldP spid="138321" grpId="1" animBg="1"/>
      <p:bldP spid="138322" grpId="0" animBg="1"/>
      <p:bldP spid="138322" grpId="1" animBg="1"/>
      <p:bldP spid="138323" grpId="0" animBg="1"/>
      <p:bldP spid="138323" grpId="1" animBg="1"/>
      <p:bldP spid="138324" grpId="0" animBg="1"/>
      <p:bldP spid="138324" grpId="1" animBg="1"/>
      <p:bldP spid="138325" grpId="0" animBg="1"/>
      <p:bldP spid="138325" grpId="1" animBg="1"/>
      <p:bldP spid="138326" grpId="0" animBg="1"/>
      <p:bldP spid="138326" grpId="1" animBg="1"/>
      <p:bldP spid="138327" grpId="0" animBg="1"/>
      <p:bldP spid="138327" grpId="1" animBg="1"/>
      <p:bldP spid="138328" grpId="0" animBg="1"/>
      <p:bldP spid="138328" grpId="1" animBg="1"/>
      <p:bldP spid="138329" grpId="0" animBg="1"/>
      <p:bldP spid="138329" grpId="1" animBg="1"/>
      <p:bldP spid="138330" grpId="0" animBg="1"/>
      <p:bldP spid="138330" grpId="1" animBg="1"/>
      <p:bldP spid="138331" grpId="0" animBg="1"/>
      <p:bldP spid="138332" grpId="0" animBg="1"/>
      <p:bldP spid="138333" grpId="0" animBg="1"/>
      <p:bldP spid="138334" grpId="0" animBg="1"/>
      <p:bldP spid="138335" grpId="0" animBg="1"/>
      <p:bldP spid="138336" grpId="0" animBg="1"/>
      <p:bldP spid="138337" grpId="0" animBg="1"/>
      <p:bldP spid="138338" grpId="0" animBg="1"/>
      <p:bldP spid="138339" grpId="0" animBg="1"/>
      <p:bldP spid="138339" grpId="1" animBg="1"/>
      <p:bldP spid="138340" grpId="0" animBg="1"/>
      <p:bldP spid="138341" grpId="0" animBg="1"/>
      <p:bldP spid="138342" grpId="0" animBg="1"/>
      <p:bldP spid="138344" grpId="0" animBg="1"/>
      <p:bldP spid="138344" grpId="1" animBg="1"/>
      <p:bldP spid="138345" grpId="0" animBg="1"/>
      <p:bldP spid="138345" grpId="1" animBg="1"/>
      <p:bldP spid="138346" grpId="0" animBg="1"/>
      <p:bldP spid="138346" grpId="1" animBg="1"/>
      <p:bldP spid="138347" grpId="0" animBg="1"/>
      <p:bldP spid="138347" grpId="1" animBg="1"/>
      <p:bldP spid="138348" grpId="0" animBg="1"/>
      <p:bldP spid="138348" grpId="1" animBg="1"/>
      <p:bldP spid="138349" grpId="0" animBg="1"/>
      <p:bldP spid="138349" grpId="1" animBg="1"/>
      <p:bldP spid="138350" grpId="0" animBg="1"/>
      <p:bldP spid="138350" grpId="1" animBg="1"/>
      <p:bldP spid="138351" grpId="0" animBg="1"/>
      <p:bldP spid="138351" grpId="1" animBg="1"/>
      <p:bldP spid="138352" grpId="0" animBg="1"/>
      <p:bldP spid="138352" grpId="1" animBg="1"/>
      <p:bldP spid="138353" grpId="0" animBg="1"/>
      <p:bldP spid="138353" grpId="1" animBg="1"/>
      <p:bldP spid="138354" grpId="0" animBg="1"/>
      <p:bldP spid="138354" grpId="1" animBg="1"/>
      <p:bldP spid="138355" grpId="0" animBg="1"/>
      <p:bldP spid="138355" grpId="1" animBg="1"/>
      <p:bldP spid="138356" grpId="0" animBg="1"/>
      <p:bldP spid="138356" grpId="1" animBg="1"/>
      <p:bldP spid="138357" grpId="0" animBg="1"/>
      <p:bldP spid="138357" grpId="1" animBg="1"/>
      <p:bldP spid="138358" grpId="0" animBg="1"/>
      <p:bldP spid="138358" grpId="1" animBg="1"/>
      <p:bldP spid="138359" grpId="0" animBg="1"/>
      <p:bldP spid="138359" grpId="1" animBg="1"/>
      <p:bldP spid="138360" grpId="0" animBg="1"/>
      <p:bldP spid="138360" grpId="1" animBg="1"/>
      <p:bldP spid="138361" grpId="0" animBg="1"/>
      <p:bldP spid="138361" grpId="1" animBg="1"/>
      <p:bldP spid="138362" grpId="0" animBg="1"/>
      <p:bldP spid="138362" grpId="1" animBg="1"/>
      <p:bldP spid="138363" grpId="0" animBg="1"/>
      <p:bldP spid="138363" grpId="1" animBg="1"/>
      <p:bldP spid="138364" grpId="0" animBg="1"/>
      <p:bldP spid="138364" grpId="1" animBg="1"/>
      <p:bldP spid="138365" grpId="0" animBg="1"/>
      <p:bldP spid="138365" grpId="1" animBg="1"/>
      <p:bldP spid="138366" grpId="0" animBg="1"/>
      <p:bldP spid="138367" grpId="0" animBg="1"/>
      <p:bldP spid="138368" grpId="0" animBg="1"/>
      <p:bldP spid="138369" grpId="0" animBg="1"/>
      <p:bldP spid="138370" grpId="0" animBg="1"/>
      <p:bldP spid="138371" grpId="0" animBg="1"/>
      <p:bldP spid="138372" grpId="0" animBg="1"/>
      <p:bldP spid="138373" grpId="0" animBg="1"/>
      <p:bldP spid="138374" grpId="0" animBg="1"/>
      <p:bldP spid="138374" grpId="1" animBg="1"/>
      <p:bldP spid="138375" grpId="0" animBg="1"/>
      <p:bldP spid="138376" grpId="0" animBg="1"/>
      <p:bldP spid="138377" grpId="0" animBg="1"/>
      <p:bldP spid="138378" grpId="0" animBg="1"/>
      <p:bldP spid="138379" grpId="0" animBg="1"/>
      <p:bldP spid="138379" grpId="1" animBg="1"/>
      <p:bldP spid="138380" grpId="0" animBg="1"/>
      <p:bldP spid="138380" grpId="1" animBg="1"/>
      <p:bldP spid="138381" grpId="0" animBg="1"/>
      <p:bldP spid="138381" grpId="1" animBg="1"/>
      <p:bldP spid="138382" grpId="0" animBg="1"/>
      <p:bldP spid="138382" grpId="1" animBg="1"/>
      <p:bldP spid="138383" grpId="0" animBg="1"/>
      <p:bldP spid="138383" grpId="1" animBg="1"/>
      <p:bldP spid="138384" grpId="0" animBg="1"/>
      <p:bldP spid="138384" grpId="1" animBg="1"/>
      <p:bldP spid="138385" grpId="0" animBg="1"/>
      <p:bldP spid="138386" grpId="0" animBg="1"/>
      <p:bldP spid="138386" grpId="1" animBg="1"/>
      <p:bldP spid="138387" grpId="0"/>
      <p:bldP spid="138387" grpId="1"/>
      <p:bldP spid="138388" grpId="0"/>
      <p:bldP spid="138388" grpId="1"/>
      <p:bldP spid="13839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4">
            <a:extLst>
              <a:ext uri="{FF2B5EF4-FFF2-40B4-BE49-F238E27FC236}">
                <a16:creationId xmlns:a16="http://schemas.microsoft.com/office/drawing/2014/main" id="{3D189303-896A-4A4C-A769-9297666AE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/>
              <a:t>Final Remarks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8EA637-E64C-4EF1-8D19-5EDD0D5AB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824288"/>
            <a:ext cx="6400800" cy="17526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A269-EE85-46DE-ACB5-EFD7ED18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2D3BFE-BF66-4AB0-BE60-8310F6E38C53}" type="slidenum">
              <a:rPr lang="en-US" altLang="id-ID" sz="1200">
                <a:solidFill>
                  <a:srgbClr val="898989"/>
                </a:solidFill>
              </a:rPr>
              <a:pPr/>
              <a:t>52</a:t>
            </a:fld>
            <a:endParaRPr lang="en-US" altLang="id-ID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1287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>
            <a:extLst>
              <a:ext uri="{FF2B5EF4-FFF2-40B4-BE49-F238E27FC236}">
                <a16:creationId xmlns:a16="http://schemas.microsoft.com/office/drawing/2014/main" id="{B798D5ED-F8A0-4083-ABDA-072DEA76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52400" y="6477000"/>
            <a:ext cx="1905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fld id="{AB9579BB-0A38-45C3-B8BB-09BE571A8D58}" type="slidenum">
              <a:rPr lang="en-US" altLang="en-US" sz="1200">
                <a:latin typeface="Tahoma" panose="020B0604030504040204" pitchFamily="34" charset="0"/>
              </a:rPr>
              <a:pPr algn="l"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38666DA-7136-4EFD-8BED-B73F984481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85200" cy="762000"/>
          </a:xfrm>
        </p:spPr>
        <p:txBody>
          <a:bodyPr/>
          <a:lstStyle/>
          <a:p>
            <a:pPr eaLnBrk="1" hangingPunct="1"/>
            <a:r>
              <a:rPr lang="en-AU" altLang="en-US" sz="4000"/>
              <a:t>Data Size: Final Observation</a:t>
            </a:r>
            <a:endParaRPr lang="en-US" altLang="en-US" sz="4000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5179CC3-8984-4F33-A6D4-87AB05535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013700" cy="5041900"/>
          </a:xfrm>
        </p:spPr>
        <p:txBody>
          <a:bodyPr lIns="90488" tIns="44450" rIns="90488" bIns="44450"/>
          <a:lstStyle/>
          <a:p>
            <a:pPr marL="400050" eaLnBrk="1" hangingPunct="1">
              <a:lnSpc>
                <a:spcPct val="115000"/>
              </a:lnSpc>
              <a:defRPr/>
            </a:pPr>
            <a:r>
              <a:rPr lang="en-US" altLang="en-US" sz="2800" dirty="0"/>
              <a:t>Number of instances </a:t>
            </a:r>
          </a:p>
          <a:p>
            <a:pPr marL="800100" lvl="1" indent="-342900" eaLnBrk="1" hangingPunct="1">
              <a:lnSpc>
                <a:spcPct val="115000"/>
              </a:lnSpc>
              <a:defRPr/>
            </a:pPr>
            <a:r>
              <a:rPr lang="en-US" altLang="en-US" sz="2400" i="1" dirty="0"/>
              <a:t>Rule of thumb: 5,000 or more desired</a:t>
            </a:r>
            <a:endParaRPr lang="en-US" altLang="en-US" sz="2400" dirty="0"/>
          </a:p>
          <a:p>
            <a:pPr marL="800100" lvl="1" indent="-342900" eaLnBrk="1" hangingPunct="1">
              <a:lnSpc>
                <a:spcPct val="115000"/>
              </a:lnSpc>
              <a:defRPr/>
            </a:pPr>
            <a:r>
              <a:rPr lang="en-US" altLang="en-US" sz="2400" dirty="0"/>
              <a:t>if less, results are less reliable; use </a:t>
            </a:r>
            <a:r>
              <a:rPr lang="en-US" altLang="en-US" sz="2400" u="sng" dirty="0"/>
              <a:t>cross-validation</a:t>
            </a:r>
          </a:p>
          <a:p>
            <a:pPr>
              <a:defRPr/>
            </a:pPr>
            <a:r>
              <a:rPr lang="en-US" altLang="en-US" sz="2800" dirty="0"/>
              <a:t>Number of attributes</a:t>
            </a:r>
          </a:p>
          <a:p>
            <a:pPr lvl="1">
              <a:defRPr/>
            </a:pPr>
            <a:r>
              <a:rPr lang="en-US" altLang="en-US" sz="2400" i="1" dirty="0"/>
              <a:t>Rule of thumb: for each attribute value, 10 or more instances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If #attributes&gt;25, use </a:t>
            </a:r>
            <a:r>
              <a:rPr lang="en-US" altLang="en-US" sz="2400" u="sng" dirty="0"/>
              <a:t>feature selection</a:t>
            </a:r>
          </a:p>
          <a:p>
            <a:pPr>
              <a:defRPr/>
            </a:pPr>
            <a:r>
              <a:rPr lang="en-AU" altLang="en-US" sz="2800" dirty="0"/>
              <a:t>Number of targets </a:t>
            </a:r>
          </a:p>
          <a:p>
            <a:pPr lvl="1">
              <a:defRPr/>
            </a:pPr>
            <a:r>
              <a:rPr lang="en-US" altLang="en-US" sz="2400" i="1" dirty="0"/>
              <a:t>Rule of thumb: &gt;500 instances for each class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if very unbalanced, use </a:t>
            </a:r>
            <a:r>
              <a:rPr lang="en-US" altLang="en-US" sz="2400" u="sng" dirty="0"/>
              <a:t>stratified sampling</a:t>
            </a:r>
          </a:p>
          <a:p>
            <a:pPr marL="800100" lvl="1" indent="-342900" eaLnBrk="1" hangingPunct="1">
              <a:lnSpc>
                <a:spcPct val="115000"/>
              </a:lnSpc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36683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FC70CBD-4418-4913-91E4-FD6D80AB3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Data Preparation - Summary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66937394-F609-407A-8C31-7657E83E1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138" y="1412875"/>
            <a:ext cx="7772400" cy="46910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AU" altLang="en-US" sz="2400" dirty="0"/>
              <a:t>It is a multi-step time-consuming task.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AU" altLang="en-US" sz="2400" dirty="0"/>
              <a:t>Data Acquisition - Select Data of Interest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AU" altLang="en-US" sz="2400" dirty="0"/>
              <a:t>Data Quality Improvement - Clean data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AU" altLang="en-US" sz="2400" dirty="0"/>
              <a:t>Data Transformation - transform the pre-processed data according to the analytical data model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AU" altLang="en-US" sz="2400" dirty="0"/>
              <a:t>data discretisation, data normalisation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AU" altLang="en-US" sz="2400" dirty="0"/>
              <a:t>Dimensionality Reduction – Select the best feature set for data modelling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AU" altLang="en-US" sz="2400" dirty="0"/>
              <a:t>Data Distribution - Select an appropriate data set and/or sampling strategy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AU" altLang="en-US" sz="2400" dirty="0"/>
              <a:t>need to reduce the large database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AU" altLang="en-US" sz="2400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AD3FE3F-6407-446B-AA83-961B6AC7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D09795-6A9D-437F-A0B4-0433CB52B947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54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5846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F456A44-2415-40CC-951C-F963D086E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661D100-F794-400B-B18E-B8DF1D1F2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7700" y="1628775"/>
            <a:ext cx="8077200" cy="4495800"/>
          </a:xfrm>
        </p:spPr>
        <p:txBody>
          <a:bodyPr/>
          <a:lstStyle/>
          <a:p>
            <a:pPr eaLnBrk="1" hangingPunct="1"/>
            <a:r>
              <a:rPr lang="en-US" altLang="en-US" sz="2400"/>
              <a:t>J. Han and M. Kamber. Data Mining: Concepts and Techniques. Morgan Kaufmann, 2012, third edition.</a:t>
            </a:r>
          </a:p>
          <a:p>
            <a:pPr lvl="1" eaLnBrk="1" hangingPunct="1"/>
            <a:r>
              <a:rPr lang="en-US" altLang="en-US" sz="2000"/>
              <a:t>Chapters 2 &amp; 3</a:t>
            </a:r>
          </a:p>
          <a:p>
            <a:pPr eaLnBrk="1" hangingPunct="1"/>
            <a:r>
              <a:rPr lang="en-US" altLang="en-US" sz="2400"/>
              <a:t>Discovering Data Mining, by Cabena, et al., 1997.</a:t>
            </a:r>
          </a:p>
          <a:p>
            <a:pPr eaLnBrk="1" hangingPunct="1"/>
            <a:r>
              <a:rPr lang="en-US" altLang="en-US" sz="2400"/>
              <a:t>Predictive Data Mining, by Weiss and Indurkhya, 1999.</a:t>
            </a:r>
          </a:p>
          <a:p>
            <a:pPr eaLnBrk="1" hangingPunct="1"/>
            <a:r>
              <a:rPr lang="en-US" altLang="en-US" sz="2400"/>
              <a:t>Applying Data Mining Techniques Using Enterprise Miner Course Notes”, by SAS Institute Inc., 2002. </a:t>
            </a:r>
          </a:p>
          <a:p>
            <a:pPr eaLnBrk="1" hangingPunct="1"/>
            <a:r>
              <a:rPr lang="en-US" altLang="en-US" sz="2400"/>
              <a:t>D. Pyle. Data Preparation for Data Mining. Morgan Kaufmann, 1999.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FC3DA56-AA8E-4DE5-A9AD-B9615414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1FCEFE-3B9A-4875-A93D-24DA5AD0845B}" type="slidenum">
              <a:rPr lang="en-US" altLang="id-ID" sz="1200">
                <a:solidFill>
                  <a:srgbClr val="898989"/>
                </a:solidFill>
                <a:latin typeface="Arial" panose="020B0604020202020204" pitchFamily="34" charset="0"/>
              </a:rPr>
              <a:pPr/>
              <a:t>55</a:t>
            </a:fld>
            <a:endParaRPr lang="en-US" altLang="id-ID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829395"/>
      </p:ext>
    </p:extLst>
  </p:cSld>
  <p:clrMapOvr>
    <a:masterClrMapping/>
  </p:clrMapOvr>
  <p:transition>
    <p:checke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5">
            <a:extLst>
              <a:ext uri="{FF2B5EF4-FFF2-40B4-BE49-F238E27FC236}">
                <a16:creationId xmlns:a16="http://schemas.microsoft.com/office/drawing/2014/main" id="{71908300-713F-4400-B283-34805674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Data Description</a:t>
            </a:r>
            <a:br>
              <a:rPr lang="en-US" altLang="en-US"/>
            </a:br>
            <a:endParaRPr lang="en-AU" altLang="en-US"/>
          </a:p>
        </p:txBody>
      </p:sp>
      <p:sp>
        <p:nvSpPr>
          <p:cNvPr id="68612" name="Slide Number Placeholder 4">
            <a:extLst>
              <a:ext uri="{FF2B5EF4-FFF2-40B4-BE49-F238E27FC236}">
                <a16:creationId xmlns:a16="http://schemas.microsoft.com/office/drawing/2014/main" id="{95A1F4C2-D0C9-4B65-920A-DA2B7070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F6302B0-CD79-4479-A092-411B9165D380}" type="slidenum">
              <a:rPr lang="en-US" altLang="en-US" sz="1400">
                <a:solidFill>
                  <a:schemeClr val="bg2"/>
                </a:solidFill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856DE-661B-4C40-893C-BE99CC589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385779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6">
            <a:extLst>
              <a:ext uri="{FF2B5EF4-FFF2-40B4-BE49-F238E27FC236}">
                <a16:creationId xmlns:a16="http://schemas.microsoft.com/office/drawing/2014/main" id="{05ABE177-DC5A-4885-A436-4C0C0961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342A89-9ECE-4E2C-916C-F609144BA997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A5F4A39-B4DD-4F86-AD32-9FD481DBD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Measuring the Central Tendency</a:t>
            </a:r>
            <a:endParaRPr lang="en-US" altLang="en-US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431BB85-5700-4903-964B-A3B305D962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u="sng"/>
              <a:t>Mean (algebraic measure) (sample vs. population):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/>
              <a:t>Weighted arithmetic mean: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/>
              <a:t>Trimmed mean: chopping extreme values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u="sng"/>
              <a:t>Median</a:t>
            </a:r>
            <a:r>
              <a:rPr lang="en-US" altLang="en-US" sz="2000"/>
              <a:t>: A holistic measure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/>
              <a:t>Middle value if odd number of values, or average of the middle two values otherwise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/>
              <a:t>Estimated by interpolation (for </a:t>
            </a:r>
            <a:r>
              <a:rPr lang="en-US" altLang="en-US" sz="2000" i="1">
                <a:solidFill>
                  <a:schemeClr val="tx2"/>
                </a:solidFill>
              </a:rPr>
              <a:t>grouped data</a:t>
            </a:r>
            <a:r>
              <a:rPr lang="en-US" altLang="en-US" sz="2000"/>
              <a:t>):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u="sng"/>
              <a:t>Mode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/>
              <a:t>Value that occurs most frequently in the data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/>
              <a:t>Unimodal, bimodal, trimodal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/>
              <a:t>Empirical formula:</a:t>
            </a:r>
          </a:p>
          <a:p>
            <a:pPr eaLnBrk="1" hangingPunct="1">
              <a:lnSpc>
                <a:spcPct val="130000"/>
              </a:lnSpc>
              <a:buSzPct val="80000"/>
            </a:pPr>
            <a:endParaRPr lang="en-US" altLang="en-US" sz="2000"/>
          </a:p>
        </p:txBody>
      </p:sp>
      <p:graphicFrame>
        <p:nvGraphicFramePr>
          <p:cNvPr id="69637" name="Object 4">
            <a:extLst>
              <a:ext uri="{FF2B5EF4-FFF2-40B4-BE49-F238E27FC236}">
                <a16:creationId xmlns:a16="http://schemas.microsoft.com/office/drawing/2014/main" id="{9E2BCE52-C4B7-4CB7-AFE7-9ABD4B950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295400"/>
          <a:ext cx="13716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0891" imgH="431613" progId="Equation.3">
                  <p:embed/>
                </p:oleObj>
              </mc:Choice>
              <mc:Fallback>
                <p:oleObj name="Equation" r:id="rId3" imgW="710891" imgH="431613" progId="Equation.3">
                  <p:embed/>
                  <p:pic>
                    <p:nvPicPr>
                      <p:cNvPr id="69637" name="Object 4">
                        <a:extLst>
                          <a:ext uri="{FF2B5EF4-FFF2-40B4-BE49-F238E27FC236}">
                            <a16:creationId xmlns:a16="http://schemas.microsoft.com/office/drawing/2014/main" id="{9E2BCE52-C4B7-4CB7-AFE7-9ABD4B950F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295400"/>
                        <a:ext cx="13716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5">
            <a:extLst>
              <a:ext uri="{FF2B5EF4-FFF2-40B4-BE49-F238E27FC236}">
                <a16:creationId xmlns:a16="http://schemas.microsoft.com/office/drawing/2014/main" id="{7CC04A4F-0261-4782-A380-EACC1824EC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1928813"/>
          <a:ext cx="12192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300" imgH="838200" progId="Equation.3">
                  <p:embed/>
                </p:oleObj>
              </mc:Choice>
              <mc:Fallback>
                <p:oleObj name="Equation" r:id="rId5" imgW="749300" imgH="838200" progId="Equation.3">
                  <p:embed/>
                  <p:pic>
                    <p:nvPicPr>
                      <p:cNvPr id="69638" name="Object 5">
                        <a:extLst>
                          <a:ext uri="{FF2B5EF4-FFF2-40B4-BE49-F238E27FC236}">
                            <a16:creationId xmlns:a16="http://schemas.microsoft.com/office/drawing/2014/main" id="{7CC04A4F-0261-4782-A380-EACC1824E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28813"/>
                        <a:ext cx="12192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6">
            <a:extLst>
              <a:ext uri="{FF2B5EF4-FFF2-40B4-BE49-F238E27FC236}">
                <a16:creationId xmlns:a16="http://schemas.microsoft.com/office/drawing/2014/main" id="{C854B86D-81E5-454D-9A07-218D1CB1C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4191000"/>
          <a:ext cx="3783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43100" imgH="469900" progId="Equation.3">
                  <p:embed/>
                </p:oleObj>
              </mc:Choice>
              <mc:Fallback>
                <p:oleObj name="Equation" r:id="rId7" imgW="1943100" imgH="469900" progId="Equation.3">
                  <p:embed/>
                  <p:pic>
                    <p:nvPicPr>
                      <p:cNvPr id="69639" name="Object 6">
                        <a:extLst>
                          <a:ext uri="{FF2B5EF4-FFF2-40B4-BE49-F238E27FC236}">
                            <a16:creationId xmlns:a16="http://schemas.microsoft.com/office/drawing/2014/main" id="{C854B86D-81E5-454D-9A07-218D1CB1CC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191000"/>
                        <a:ext cx="37830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7">
            <a:extLst>
              <a:ext uri="{FF2B5EF4-FFF2-40B4-BE49-F238E27FC236}">
                <a16:creationId xmlns:a16="http://schemas.microsoft.com/office/drawing/2014/main" id="{847CCD6F-81B8-4297-9B4F-9663DA7DFC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943600"/>
          <a:ext cx="44497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97100" imgH="203200" progId="Equation.3">
                  <p:embed/>
                </p:oleObj>
              </mc:Choice>
              <mc:Fallback>
                <p:oleObj name="Equation" r:id="rId9" imgW="2197100" imgH="203200" progId="Equation.3">
                  <p:embed/>
                  <p:pic>
                    <p:nvPicPr>
                      <p:cNvPr id="69640" name="Object 7">
                        <a:extLst>
                          <a:ext uri="{FF2B5EF4-FFF2-40B4-BE49-F238E27FC236}">
                            <a16:creationId xmlns:a16="http://schemas.microsoft.com/office/drawing/2014/main" id="{847CCD6F-81B8-4297-9B4F-9663DA7DFC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943600"/>
                        <a:ext cx="44497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8">
            <a:extLst>
              <a:ext uri="{FF2B5EF4-FFF2-40B4-BE49-F238E27FC236}">
                <a16:creationId xmlns:a16="http://schemas.microsoft.com/office/drawing/2014/main" id="{749DF915-FEA1-44D2-AFE8-07B3E2B743F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077200" y="1295400"/>
          <a:ext cx="838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96900" imgH="431800" progId="Equation.3">
                  <p:embed/>
                </p:oleObj>
              </mc:Choice>
              <mc:Fallback>
                <p:oleObj name="Equation" r:id="rId11" imgW="596900" imgH="431800" progId="Equation.3">
                  <p:embed/>
                  <p:pic>
                    <p:nvPicPr>
                      <p:cNvPr id="69641" name="Object 8">
                        <a:extLst>
                          <a:ext uri="{FF2B5EF4-FFF2-40B4-BE49-F238E27FC236}">
                            <a16:creationId xmlns:a16="http://schemas.microsoft.com/office/drawing/2014/main" id="{749DF915-FEA1-44D2-AFE8-07B3E2B743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1295400"/>
                        <a:ext cx="8382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026200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5">
            <a:extLst>
              <a:ext uri="{FF2B5EF4-FFF2-40B4-BE49-F238E27FC236}">
                <a16:creationId xmlns:a16="http://schemas.microsoft.com/office/drawing/2014/main" id="{9AA66E2E-7AAD-4158-A653-2CDD4D38BD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BAD760A-6D9E-4347-9BB7-788A1913E769}" type="datetime4">
              <a:rPr lang="en-US" altLang="en-US" sz="1200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September 17, 2024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0659" name="Footer Placeholder 6">
            <a:extLst>
              <a:ext uri="{FF2B5EF4-FFF2-40B4-BE49-F238E27FC236}">
                <a16:creationId xmlns:a16="http://schemas.microsoft.com/office/drawing/2014/main" id="{82604B9D-F00E-4E78-BF3C-000DCCFE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Data Mining: Concepts and Techniques</a:t>
            </a:r>
          </a:p>
        </p:txBody>
      </p:sp>
      <p:sp>
        <p:nvSpPr>
          <p:cNvPr id="70660" name="Slide Number Placeholder 7">
            <a:extLst>
              <a:ext uri="{FF2B5EF4-FFF2-40B4-BE49-F238E27FC236}">
                <a16:creationId xmlns:a16="http://schemas.microsoft.com/office/drawing/2014/main" id="{E62BA2E7-FA55-4EBB-A5F0-09AACA86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BBEDFC-6994-4F7A-A1F3-AFA20F52CF4E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5683AB4A-F0DB-4F64-AADE-93CD8316B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5626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 Symmetric vs. Skewed Data</a:t>
            </a:r>
          </a:p>
        </p:txBody>
      </p:sp>
      <p:sp>
        <p:nvSpPr>
          <p:cNvPr id="70662" name="Rectangle 3">
            <a:extLst>
              <a:ext uri="{FF2B5EF4-FFF2-40B4-BE49-F238E27FC236}">
                <a16:creationId xmlns:a16="http://schemas.microsoft.com/office/drawing/2014/main" id="{0444CCED-D9A2-4A2A-BBE1-CDF3BCD9714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5334000" cy="121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tx2"/>
                </a:solidFill>
              </a:rPr>
              <a:t>Median, mean and mode of symmetric, positively and negatively skewed data</a:t>
            </a:r>
          </a:p>
        </p:txBody>
      </p:sp>
      <p:pic>
        <p:nvPicPr>
          <p:cNvPr id="70663" name="Picture 6" descr="rightskewed">
            <a:extLst>
              <a:ext uri="{FF2B5EF4-FFF2-40B4-BE49-F238E27FC236}">
                <a16:creationId xmlns:a16="http://schemas.microsoft.com/office/drawing/2014/main" id="{C819C7A5-1937-47D3-8F09-A1A64F732E24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400" y="2819400"/>
            <a:ext cx="4800600" cy="4048125"/>
          </a:xfrm>
          <a:noFill/>
        </p:spPr>
      </p:pic>
      <p:pic>
        <p:nvPicPr>
          <p:cNvPr id="70664" name="Picture 8" descr="leftskewed">
            <a:extLst>
              <a:ext uri="{FF2B5EF4-FFF2-40B4-BE49-F238E27FC236}">
                <a16:creationId xmlns:a16="http://schemas.microsoft.com/office/drawing/2014/main" id="{894CC6AB-D9E0-4D8F-AA6F-0BE541964665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086100"/>
            <a:ext cx="4876800" cy="3771900"/>
          </a:xfrm>
          <a:noFill/>
        </p:spPr>
      </p:pic>
      <p:pic>
        <p:nvPicPr>
          <p:cNvPr id="70665" name="Picture 10" descr="ha02skew1">
            <a:extLst>
              <a:ext uri="{FF2B5EF4-FFF2-40B4-BE49-F238E27FC236}">
                <a16:creationId xmlns:a16="http://schemas.microsoft.com/office/drawing/2014/main" id="{C773849B-3BAA-40EB-8AA9-A8F495807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138074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6">
            <a:extLst>
              <a:ext uri="{FF2B5EF4-FFF2-40B4-BE49-F238E27FC236}">
                <a16:creationId xmlns:a16="http://schemas.microsoft.com/office/drawing/2014/main" id="{B2C2D86A-92D8-4092-9578-BCBA5CCF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DA26543-EDB2-46F0-9FD3-6AF3FA7361A9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E578AF6-7CAB-4252-BF10-5AD204934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Measuring the Dispersion of Data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4DE98F2-B2EC-47F0-95C2-CA2FCD5E757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6106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/>
              <a:t>Quartiles, outliers and boxplots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>
                <a:solidFill>
                  <a:schemeClr val="hlink"/>
                </a:solidFill>
              </a:rPr>
              <a:t>Quartiles</a:t>
            </a:r>
            <a:r>
              <a:rPr lang="en-US" altLang="en-US" sz="1800"/>
              <a:t>: Q</a:t>
            </a:r>
            <a:r>
              <a:rPr lang="en-US" altLang="en-US" sz="1800" baseline="-25000"/>
              <a:t>1</a:t>
            </a:r>
            <a:r>
              <a:rPr lang="en-US" altLang="en-US" sz="1800"/>
              <a:t> (25</a:t>
            </a:r>
            <a:r>
              <a:rPr lang="en-US" altLang="en-US" sz="1800" baseline="30000"/>
              <a:t>th</a:t>
            </a:r>
            <a:r>
              <a:rPr lang="en-US" altLang="en-US" sz="1800"/>
              <a:t> percentile), Q</a:t>
            </a:r>
            <a:r>
              <a:rPr lang="en-US" altLang="en-US" sz="1800" baseline="-25000"/>
              <a:t>3</a:t>
            </a:r>
            <a:r>
              <a:rPr lang="en-US" altLang="en-US" sz="1800"/>
              <a:t> (75</a:t>
            </a:r>
            <a:r>
              <a:rPr lang="en-US" altLang="en-US" sz="1800" baseline="30000"/>
              <a:t>th</a:t>
            </a:r>
            <a:r>
              <a:rPr lang="en-US" altLang="en-US" sz="1800"/>
              <a:t> percentile)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>
                <a:solidFill>
                  <a:schemeClr val="hlink"/>
                </a:solidFill>
              </a:rPr>
              <a:t>Inter-quartile range</a:t>
            </a:r>
            <a:r>
              <a:rPr lang="en-US" altLang="en-US" sz="1800"/>
              <a:t>: IQR = Q</a:t>
            </a:r>
            <a:r>
              <a:rPr lang="en-US" altLang="en-US" sz="1800" baseline="-25000"/>
              <a:t>3 </a:t>
            </a:r>
            <a:r>
              <a:rPr lang="en-US" altLang="en-US" sz="1800"/>
              <a:t>–</a:t>
            </a:r>
            <a:r>
              <a:rPr lang="en-US" altLang="en-US" sz="1800" baseline="-25000"/>
              <a:t> </a:t>
            </a:r>
            <a:r>
              <a:rPr lang="en-US" altLang="en-US" sz="1800"/>
              <a:t>Q</a:t>
            </a:r>
            <a:r>
              <a:rPr lang="en-US" altLang="en-US" sz="1800" baseline="-25000"/>
              <a:t>1 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>
                <a:solidFill>
                  <a:schemeClr val="hlink"/>
                </a:solidFill>
              </a:rPr>
              <a:t>Five number summary</a:t>
            </a:r>
            <a:r>
              <a:rPr lang="en-US" altLang="en-US" sz="1800"/>
              <a:t>: min, Q</a:t>
            </a:r>
            <a:r>
              <a:rPr lang="en-US" altLang="en-US" sz="1800" baseline="-25000"/>
              <a:t>1</a:t>
            </a:r>
            <a:r>
              <a:rPr lang="en-US" altLang="en-US" sz="1800"/>
              <a:t>, M,</a:t>
            </a:r>
            <a:r>
              <a:rPr lang="en-US" altLang="en-US" sz="1800" baseline="-25000"/>
              <a:t> </a:t>
            </a:r>
            <a:r>
              <a:rPr lang="en-US" altLang="en-US" sz="1800"/>
              <a:t>Q</a:t>
            </a:r>
            <a:r>
              <a:rPr lang="en-US" altLang="en-US" sz="1800" baseline="-25000"/>
              <a:t>3</a:t>
            </a:r>
            <a:r>
              <a:rPr lang="en-US" altLang="en-US" sz="1800"/>
              <a:t>, max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>
                <a:solidFill>
                  <a:schemeClr val="hlink"/>
                </a:solidFill>
              </a:rPr>
              <a:t>Boxplot</a:t>
            </a:r>
            <a:r>
              <a:rPr lang="en-US" altLang="en-US" sz="1800"/>
              <a:t>: ends of the box are the quartiles, median is marked, whiskers, and plot outlier individually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>
                <a:solidFill>
                  <a:schemeClr val="hlink"/>
                </a:solidFill>
              </a:rPr>
              <a:t>Outlier</a:t>
            </a:r>
            <a:r>
              <a:rPr lang="en-US" altLang="en-US" sz="1800"/>
              <a:t>: usually, a value higher/lower than 1.5 x IQR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1800"/>
              <a:t>Variance and standard deviation (</a:t>
            </a:r>
            <a:r>
              <a:rPr lang="en-US" altLang="en-US" sz="1800" i="1"/>
              <a:t>sample:</a:t>
            </a:r>
            <a:r>
              <a:rPr lang="en-US" altLang="en-US" sz="1800"/>
              <a:t> </a:t>
            </a:r>
            <a:r>
              <a:rPr lang="en-US" altLang="en-US" sz="1800" i="1"/>
              <a:t>s, population: </a:t>
            </a:r>
            <a:r>
              <a:rPr lang="el-GR" altLang="en-US" sz="1800" i="1"/>
              <a:t>σ</a:t>
            </a:r>
            <a:r>
              <a:rPr lang="en-US" altLang="en-US" sz="1800" i="1"/>
              <a:t>)</a:t>
            </a:r>
            <a:endParaRPr lang="en-US" altLang="en-US" sz="1800"/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>
                <a:solidFill>
                  <a:schemeClr val="hlink"/>
                </a:solidFill>
              </a:rPr>
              <a:t>Variance</a:t>
            </a:r>
            <a:r>
              <a:rPr lang="en-US" altLang="en-US" sz="1800"/>
              <a:t>: (algebraic, scalable computation)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/>
          </a:p>
          <a:p>
            <a:pPr lvl="1" eaLnBrk="1" hangingPunct="1">
              <a:lnSpc>
                <a:spcPct val="130000"/>
              </a:lnSpc>
              <a:buSzPct val="80000"/>
            </a:pPr>
            <a:endParaRPr lang="en-US" altLang="en-US" sz="1800">
              <a:solidFill>
                <a:schemeClr val="hlink"/>
              </a:solidFill>
            </a:endParaRP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1800">
                <a:solidFill>
                  <a:schemeClr val="hlink"/>
                </a:solidFill>
              </a:rPr>
              <a:t>Standard deviation</a:t>
            </a:r>
            <a:r>
              <a:rPr lang="en-US" altLang="en-US" sz="1800" i="1"/>
              <a:t> s (or </a:t>
            </a:r>
            <a:r>
              <a:rPr lang="el-GR" altLang="en-US" sz="1800" i="1"/>
              <a:t>σ</a:t>
            </a:r>
            <a:r>
              <a:rPr lang="en-US" altLang="en-US" sz="1800" i="1"/>
              <a:t>) </a:t>
            </a:r>
            <a:r>
              <a:rPr lang="en-US" altLang="en-US" sz="1800"/>
              <a:t>is the square root of variance </a:t>
            </a:r>
            <a:r>
              <a:rPr lang="en-US" altLang="en-US" sz="1800" i="1"/>
              <a:t>s</a:t>
            </a:r>
            <a:r>
              <a:rPr lang="en-US" altLang="en-US" sz="1800" i="1" baseline="30000"/>
              <a:t>2 (</a:t>
            </a:r>
            <a:r>
              <a:rPr lang="en-US" altLang="en-US" sz="1800" i="1"/>
              <a:t>or</a:t>
            </a:r>
            <a:r>
              <a:rPr lang="en-US" altLang="en-US" sz="1800" i="1" baseline="30000"/>
              <a:t> </a:t>
            </a:r>
            <a:r>
              <a:rPr lang="el-GR" altLang="en-US" sz="1800" i="1"/>
              <a:t>σ</a:t>
            </a:r>
            <a:r>
              <a:rPr lang="en-US" altLang="en-US" sz="1800" i="1" baseline="30000"/>
              <a:t>2)</a:t>
            </a:r>
          </a:p>
        </p:txBody>
      </p:sp>
      <p:graphicFrame>
        <p:nvGraphicFramePr>
          <p:cNvPr id="71685" name="Object 1024">
            <a:extLst>
              <a:ext uri="{FF2B5EF4-FFF2-40B4-BE49-F238E27FC236}">
                <a16:creationId xmlns:a16="http://schemas.microsoft.com/office/drawing/2014/main" id="{32AD4900-33B0-4F37-A4C0-BDC6D4537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018088"/>
          <a:ext cx="4267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9100" imgH="431800" progId="Equation.3">
                  <p:embed/>
                </p:oleObj>
              </mc:Choice>
              <mc:Fallback>
                <p:oleObj name="Equation" r:id="rId3" imgW="2959100" imgH="431800" progId="Equation.3">
                  <p:embed/>
                  <p:pic>
                    <p:nvPicPr>
                      <p:cNvPr id="71685" name="Object 1024">
                        <a:extLst>
                          <a:ext uri="{FF2B5EF4-FFF2-40B4-BE49-F238E27FC236}">
                            <a16:creationId xmlns:a16="http://schemas.microsoft.com/office/drawing/2014/main" id="{32AD4900-33B0-4F37-A4C0-BDC6D4537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18088"/>
                        <a:ext cx="42672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1025">
            <a:extLst>
              <a:ext uri="{FF2B5EF4-FFF2-40B4-BE49-F238E27FC236}">
                <a16:creationId xmlns:a16="http://schemas.microsoft.com/office/drawing/2014/main" id="{0358B9B9-EF9E-444E-8788-00DBD448A23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105400" y="5054600"/>
          <a:ext cx="36639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35200" imgH="431800" progId="Equation.3">
                  <p:embed/>
                </p:oleObj>
              </mc:Choice>
              <mc:Fallback>
                <p:oleObj name="Equation" r:id="rId5" imgW="2235200" imgH="431800" progId="Equation.3">
                  <p:embed/>
                  <p:pic>
                    <p:nvPicPr>
                      <p:cNvPr id="71686" name="Object 1025">
                        <a:extLst>
                          <a:ext uri="{FF2B5EF4-FFF2-40B4-BE49-F238E27FC236}">
                            <a16:creationId xmlns:a16="http://schemas.microsoft.com/office/drawing/2014/main" id="{0358B9B9-EF9E-444E-8788-00DBD448A2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054600"/>
                        <a:ext cx="36639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6198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>
            <a:extLst>
              <a:ext uri="{FF2B5EF4-FFF2-40B4-BE49-F238E27FC236}">
                <a16:creationId xmlns:a16="http://schemas.microsoft.com/office/drawing/2014/main" id="{B3BA630F-22AA-4818-BF12-F50115422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Data or Dataset?</a:t>
            </a:r>
          </a:p>
        </p:txBody>
      </p:sp>
      <p:sp>
        <p:nvSpPr>
          <p:cNvPr id="11267" name="Rectangle 9">
            <a:extLst>
              <a:ext uri="{FF2B5EF4-FFF2-40B4-BE49-F238E27FC236}">
                <a16:creationId xmlns:a16="http://schemas.microsoft.com/office/drawing/2014/main" id="{088A84D6-8903-47D1-9406-B3351238AE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108520" y="1828800"/>
            <a:ext cx="4038600" cy="4495800"/>
          </a:xfrm>
        </p:spPr>
        <p:txBody>
          <a:bodyPr/>
          <a:lstStyle/>
          <a:p>
            <a:r>
              <a:rPr lang="en-US" altLang="en-US" sz="2000" dirty="0"/>
              <a:t>Collection of data objects and their attributes</a:t>
            </a:r>
            <a:endParaRPr lang="en-US" altLang="en-US" sz="1600" dirty="0"/>
          </a:p>
          <a:p>
            <a:r>
              <a:rPr lang="en-US" altLang="en-US" sz="2000" dirty="0"/>
              <a:t>An attribute is a property or characteristic of an object</a:t>
            </a:r>
          </a:p>
          <a:p>
            <a:pPr lvl="1"/>
            <a:r>
              <a:rPr lang="en-US" altLang="en-US" sz="1800" dirty="0"/>
              <a:t>Examples: eye color of a person, temperature, etc.</a:t>
            </a:r>
          </a:p>
          <a:p>
            <a:pPr marL="342900" lvl="2" indent="-342900"/>
            <a:r>
              <a:rPr lang="en-US" altLang="en-US" sz="2000" dirty="0"/>
              <a:t>Associated with each attribute is a set of possible values or states, e.g., {male, female} for attribute Gender</a:t>
            </a:r>
          </a:p>
          <a:p>
            <a:r>
              <a:rPr lang="en-US" altLang="en-US" sz="2000" dirty="0"/>
              <a:t>A collection of attributes   describes an object</a:t>
            </a:r>
          </a:p>
          <a:p>
            <a:pPr lvl="4"/>
            <a:endParaRPr lang="en-US" altLang="en-US" sz="1600" dirty="0"/>
          </a:p>
        </p:txBody>
      </p:sp>
      <p:grpSp>
        <p:nvGrpSpPr>
          <p:cNvPr id="11268" name="Group 16">
            <a:extLst>
              <a:ext uri="{FF2B5EF4-FFF2-40B4-BE49-F238E27FC236}">
                <a16:creationId xmlns:a16="http://schemas.microsoft.com/office/drawing/2014/main" id="{EE5734CD-80C5-42D4-A345-2D03086C303C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1752600"/>
            <a:ext cx="3513138" cy="4191000"/>
            <a:chOff x="3403" y="1104"/>
            <a:chExt cx="2213" cy="2640"/>
          </a:xfrm>
        </p:grpSpPr>
        <p:graphicFrame>
          <p:nvGraphicFramePr>
            <p:cNvPr id="11273" name="Object 10">
              <a:extLst>
                <a:ext uri="{FF2B5EF4-FFF2-40B4-BE49-F238E27FC236}">
                  <a16:creationId xmlns:a16="http://schemas.microsoft.com/office/drawing/2014/main" id="{3E867B5C-356D-4AAB-A4AC-5C79C8F199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405628" imgH="5779008" progId="Word.Document.8">
                    <p:embed/>
                  </p:oleObj>
                </mc:Choice>
                <mc:Fallback>
                  <p:oleObj name="Document" r:id="rId3" imgW="5405628" imgH="5779008" progId="Word.Document.8">
                    <p:embed/>
                    <p:pic>
                      <p:nvPicPr>
                        <p:cNvPr id="11273" name="Object 10">
                          <a:extLst>
                            <a:ext uri="{FF2B5EF4-FFF2-40B4-BE49-F238E27FC236}">
                              <a16:creationId xmlns:a16="http://schemas.microsoft.com/office/drawing/2014/main" id="{3E867B5C-356D-4AAB-A4AC-5C79C8F199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4" name="AutoShape 12">
              <a:extLst>
                <a:ext uri="{FF2B5EF4-FFF2-40B4-BE49-F238E27FC236}">
                  <a16:creationId xmlns:a16="http://schemas.microsoft.com/office/drawing/2014/main" id="{D96F622A-068D-4EA9-8353-61E5D521677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AU" altLang="en-US" sz="2400">
                <a:latin typeface="Tahoma" panose="020B0604030504040204" pitchFamily="34" charset="0"/>
              </a:endParaRPr>
            </a:p>
          </p:txBody>
        </p:sp>
      </p:grpSp>
      <p:sp>
        <p:nvSpPr>
          <p:cNvPr id="11269" name="AutoShape 15">
            <a:extLst>
              <a:ext uri="{FF2B5EF4-FFF2-40B4-BE49-F238E27FC236}">
                <a16:creationId xmlns:a16="http://schemas.microsoft.com/office/drawing/2014/main" id="{74133F4D-6AB6-4348-9471-5C4B58253387}"/>
              </a:ext>
            </a:extLst>
          </p:cNvPr>
          <p:cNvSpPr>
            <a:spLocks/>
          </p:cNvSpPr>
          <p:nvPr/>
        </p:nvSpPr>
        <p:spPr bwMode="auto">
          <a:xfrm>
            <a:off x="5257800" y="266700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>
              <a:latin typeface="Tahoma" panose="020B0604030504040204" pitchFamily="34" charset="0"/>
            </a:endParaRPr>
          </a:p>
        </p:txBody>
      </p:sp>
      <p:sp>
        <p:nvSpPr>
          <p:cNvPr id="11270" name="Text Box 14">
            <a:extLst>
              <a:ext uri="{FF2B5EF4-FFF2-40B4-BE49-F238E27FC236}">
                <a16:creationId xmlns:a16="http://schemas.microsoft.com/office/drawing/2014/main" id="{59C79147-2A85-40AF-986B-1695316C6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1044575"/>
            <a:ext cx="295592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Attributes/ Variables/ Features/Colums/Fields</a:t>
            </a:r>
          </a:p>
        </p:txBody>
      </p:sp>
      <p:sp>
        <p:nvSpPr>
          <p:cNvPr id="11271" name="Text Box 17">
            <a:extLst>
              <a:ext uri="{FF2B5EF4-FFF2-40B4-BE49-F238E27FC236}">
                <a16:creationId xmlns:a16="http://schemas.microsoft.com/office/drawing/2014/main" id="{63FED8F4-223F-42AB-990B-A39B921B9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224" y="3689737"/>
            <a:ext cx="17868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rgbClr val="FF0000"/>
                </a:solidFill>
                <a:latin typeface="Tahoma" panose="020B0604030504040204" pitchFamily="34" charset="0"/>
              </a:rPr>
              <a:t>Objects/Samples Observations/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rgbClr val="FF0000"/>
                </a:solidFill>
                <a:latin typeface="Tahoma" panose="020B0604030504040204" pitchFamily="34" charset="0"/>
              </a:rPr>
              <a:t>Instances/Points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rgbClr val="FF0000"/>
                </a:solidFill>
                <a:latin typeface="Tahoma" panose="020B0604030504040204" pitchFamily="34" charset="0"/>
              </a:rPr>
              <a:t>Cases/ tuples/ records/ vectors</a:t>
            </a:r>
          </a:p>
        </p:txBody>
      </p:sp>
      <p:sp>
        <p:nvSpPr>
          <p:cNvPr id="11272" name="TextBox 9">
            <a:extLst>
              <a:ext uri="{FF2B5EF4-FFF2-40B4-BE49-F238E27FC236}">
                <a16:creationId xmlns:a16="http://schemas.microsoft.com/office/drawing/2014/main" id="{3070C45A-BBBF-4BD5-89C2-9742C1089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6093296"/>
            <a:ext cx="44060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600" b="1" u="sng" dirty="0">
                <a:latin typeface="Tahoma" panose="020B0604030504040204" pitchFamily="34" charset="0"/>
              </a:rPr>
              <a:t>Record Data</a:t>
            </a:r>
            <a:r>
              <a:rPr lang="en-AU" altLang="en-US" sz="1600" dirty="0">
                <a:latin typeface="Tahoma" panose="020B0604030504040204" pitchFamily="34" charset="0"/>
              </a:rPr>
              <a:t>: Row – Observation Units;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600" dirty="0">
                <a:latin typeface="Tahoma" panose="020B0604030504040204" pitchFamily="34" charset="0"/>
              </a:rPr>
              <a:t>Column – Variables;</a:t>
            </a:r>
          </a:p>
        </p:txBody>
      </p:sp>
    </p:spTree>
    <p:extLst>
      <p:ext uri="{BB962C8B-B14F-4D97-AF65-F5344CB8AC3E}">
        <p14:creationId xmlns:p14="http://schemas.microsoft.com/office/powerpoint/2010/main" val="1524845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7">
            <a:extLst>
              <a:ext uri="{FF2B5EF4-FFF2-40B4-BE49-F238E27FC236}">
                <a16:creationId xmlns:a16="http://schemas.microsoft.com/office/drawing/2014/main" id="{8B08A580-5378-4C02-8EEE-85025370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778075-9FF4-4D04-BD26-88D71FD63E2E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6DBB8B0-6567-4516-A5B8-56BF6531B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en-US"/>
              <a:t>Properties of Normal Distribution Curve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1DF0612-4F2E-4E54-89F7-BF08E410F78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209800"/>
            <a:ext cx="8686800" cy="25146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tx2"/>
                </a:solidFill>
              </a:rPr>
              <a:t>The normal (distribution) curve</a:t>
            </a:r>
          </a:p>
          <a:p>
            <a:pPr lvl="1" eaLnBrk="1" hangingPunct="1"/>
            <a:r>
              <a:rPr lang="en-US" altLang="en-US" sz="2400">
                <a:solidFill>
                  <a:schemeClr val="tx2"/>
                </a:solidFill>
              </a:rPr>
              <a:t>From </a:t>
            </a:r>
            <a:r>
              <a:rPr lang="el-GR" altLang="en-US" sz="2400">
                <a:solidFill>
                  <a:schemeClr val="tx2"/>
                </a:solidFill>
              </a:rPr>
              <a:t>μ</a:t>
            </a:r>
            <a:r>
              <a:rPr lang="en-US" altLang="en-US" sz="2400">
                <a:solidFill>
                  <a:schemeClr val="tx2"/>
                </a:solidFill>
              </a:rPr>
              <a:t>–</a:t>
            </a:r>
            <a:r>
              <a:rPr lang="el-GR" altLang="en-US" sz="2400">
                <a:solidFill>
                  <a:schemeClr val="tx2"/>
                </a:solidFill>
              </a:rPr>
              <a:t>σ</a:t>
            </a:r>
            <a:r>
              <a:rPr lang="en-US" altLang="en-US" sz="2400">
                <a:solidFill>
                  <a:schemeClr val="tx2"/>
                </a:solidFill>
              </a:rPr>
              <a:t> to </a:t>
            </a:r>
            <a:r>
              <a:rPr lang="el-GR" altLang="en-US" sz="2400">
                <a:solidFill>
                  <a:schemeClr val="tx2"/>
                </a:solidFill>
              </a:rPr>
              <a:t>μ</a:t>
            </a:r>
            <a:r>
              <a:rPr lang="en-US" altLang="en-US" sz="2400">
                <a:solidFill>
                  <a:schemeClr val="tx2"/>
                </a:solidFill>
              </a:rPr>
              <a:t>+</a:t>
            </a:r>
            <a:r>
              <a:rPr lang="el-GR" altLang="en-US" sz="2400">
                <a:solidFill>
                  <a:schemeClr val="tx2"/>
                </a:solidFill>
              </a:rPr>
              <a:t>σ</a:t>
            </a:r>
            <a:r>
              <a:rPr lang="en-US" altLang="en-US" sz="2400">
                <a:solidFill>
                  <a:schemeClr val="tx2"/>
                </a:solidFill>
              </a:rPr>
              <a:t>: contains about 68% of the measurements  (</a:t>
            </a:r>
            <a:r>
              <a:rPr lang="el-GR" altLang="en-US" sz="2400">
                <a:solidFill>
                  <a:schemeClr val="tx2"/>
                </a:solidFill>
              </a:rPr>
              <a:t>μ</a:t>
            </a:r>
            <a:r>
              <a:rPr lang="en-US" altLang="en-US" sz="2400">
                <a:solidFill>
                  <a:schemeClr val="tx2"/>
                </a:solidFill>
              </a:rPr>
              <a:t>: mean, </a:t>
            </a:r>
            <a:r>
              <a:rPr lang="el-GR" altLang="en-US" sz="2400">
                <a:solidFill>
                  <a:schemeClr val="tx2"/>
                </a:solidFill>
              </a:rPr>
              <a:t>σ</a:t>
            </a:r>
            <a:r>
              <a:rPr lang="en-US" altLang="en-US" sz="2400">
                <a:solidFill>
                  <a:schemeClr val="tx2"/>
                </a:solidFill>
              </a:rPr>
              <a:t>: standard deviation)</a:t>
            </a:r>
          </a:p>
          <a:p>
            <a:pPr lvl="1" eaLnBrk="1" hangingPunct="1"/>
            <a:r>
              <a:rPr lang="en-US" altLang="en-US" sz="2400">
                <a:solidFill>
                  <a:schemeClr val="tx2"/>
                </a:solidFill>
              </a:rPr>
              <a:t> From </a:t>
            </a:r>
            <a:r>
              <a:rPr lang="el-GR" altLang="en-US" sz="2400">
                <a:solidFill>
                  <a:schemeClr val="tx2"/>
                </a:solidFill>
              </a:rPr>
              <a:t>μ</a:t>
            </a:r>
            <a:r>
              <a:rPr lang="en-US" altLang="en-US" sz="2400">
                <a:solidFill>
                  <a:schemeClr val="tx2"/>
                </a:solidFill>
              </a:rPr>
              <a:t>–2</a:t>
            </a:r>
            <a:r>
              <a:rPr lang="el-GR" altLang="en-US" sz="2400">
                <a:solidFill>
                  <a:schemeClr val="tx2"/>
                </a:solidFill>
              </a:rPr>
              <a:t>σ</a:t>
            </a:r>
            <a:r>
              <a:rPr lang="en-US" altLang="en-US" sz="2400">
                <a:solidFill>
                  <a:schemeClr val="tx2"/>
                </a:solidFill>
              </a:rPr>
              <a:t> to </a:t>
            </a:r>
            <a:r>
              <a:rPr lang="el-GR" altLang="en-US" sz="2400">
                <a:solidFill>
                  <a:schemeClr val="tx2"/>
                </a:solidFill>
              </a:rPr>
              <a:t>μ</a:t>
            </a:r>
            <a:r>
              <a:rPr lang="en-US" altLang="en-US" sz="2400">
                <a:solidFill>
                  <a:schemeClr val="tx2"/>
                </a:solidFill>
              </a:rPr>
              <a:t>+2</a:t>
            </a:r>
            <a:r>
              <a:rPr lang="el-GR" altLang="en-US" sz="2400">
                <a:solidFill>
                  <a:schemeClr val="tx2"/>
                </a:solidFill>
              </a:rPr>
              <a:t>σ</a:t>
            </a:r>
            <a:r>
              <a:rPr lang="en-US" altLang="en-US" sz="2400">
                <a:solidFill>
                  <a:schemeClr val="tx2"/>
                </a:solidFill>
              </a:rPr>
              <a:t>: contains about 95% of it</a:t>
            </a:r>
          </a:p>
          <a:p>
            <a:pPr lvl="1" eaLnBrk="1" hangingPunct="1"/>
            <a:r>
              <a:rPr lang="en-US" altLang="en-US" sz="2400">
                <a:solidFill>
                  <a:schemeClr val="tx2"/>
                </a:solidFill>
              </a:rPr>
              <a:t>From </a:t>
            </a:r>
            <a:r>
              <a:rPr lang="el-GR" altLang="en-US" sz="2400">
                <a:solidFill>
                  <a:schemeClr val="tx2"/>
                </a:solidFill>
              </a:rPr>
              <a:t>μ</a:t>
            </a:r>
            <a:r>
              <a:rPr lang="en-US" altLang="en-US" sz="2400">
                <a:solidFill>
                  <a:schemeClr val="tx2"/>
                </a:solidFill>
              </a:rPr>
              <a:t>–3</a:t>
            </a:r>
            <a:r>
              <a:rPr lang="el-GR" altLang="en-US" sz="2400">
                <a:solidFill>
                  <a:schemeClr val="tx2"/>
                </a:solidFill>
              </a:rPr>
              <a:t>σ</a:t>
            </a:r>
            <a:r>
              <a:rPr lang="en-US" altLang="en-US" sz="2400">
                <a:solidFill>
                  <a:schemeClr val="tx2"/>
                </a:solidFill>
              </a:rPr>
              <a:t> to </a:t>
            </a:r>
            <a:r>
              <a:rPr lang="el-GR" altLang="en-US" sz="2400">
                <a:solidFill>
                  <a:schemeClr val="tx2"/>
                </a:solidFill>
              </a:rPr>
              <a:t>μ</a:t>
            </a:r>
            <a:r>
              <a:rPr lang="en-US" altLang="en-US" sz="2400">
                <a:solidFill>
                  <a:schemeClr val="tx2"/>
                </a:solidFill>
              </a:rPr>
              <a:t>+3</a:t>
            </a:r>
            <a:r>
              <a:rPr lang="el-GR" altLang="en-US" sz="2400">
                <a:solidFill>
                  <a:schemeClr val="tx2"/>
                </a:solidFill>
              </a:rPr>
              <a:t>σ</a:t>
            </a:r>
            <a:r>
              <a:rPr lang="en-US" altLang="en-US" sz="2400">
                <a:solidFill>
                  <a:schemeClr val="tx2"/>
                </a:solidFill>
              </a:rPr>
              <a:t>: contains about 99.7% of it</a:t>
            </a:r>
          </a:p>
          <a:p>
            <a:pPr lvl="1" eaLnBrk="1" hangingPunct="1"/>
            <a:endParaRPr lang="en-US" altLang="en-US" sz="240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000"/>
          </a:p>
        </p:txBody>
      </p:sp>
      <p:pic>
        <p:nvPicPr>
          <p:cNvPr id="72709" name="Picture 5" descr="normal1-95">
            <a:extLst>
              <a:ext uri="{FF2B5EF4-FFF2-40B4-BE49-F238E27FC236}">
                <a16:creationId xmlns:a16="http://schemas.microsoft.com/office/drawing/2014/main" id="{10F2C98D-C2E9-4BDD-AD60-CE509275A7C5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3810000"/>
            <a:ext cx="2895600" cy="2514600"/>
          </a:xfrm>
          <a:noFill/>
        </p:spPr>
      </p:pic>
      <p:pic>
        <p:nvPicPr>
          <p:cNvPr id="72710" name="Picture 7" descr="normal1-68">
            <a:extLst>
              <a:ext uri="{FF2B5EF4-FFF2-40B4-BE49-F238E27FC236}">
                <a16:creationId xmlns:a16="http://schemas.microsoft.com/office/drawing/2014/main" id="{B3546A05-6F8E-4BE4-929A-921C462BE888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3886200"/>
            <a:ext cx="2986088" cy="2438400"/>
          </a:xfrm>
          <a:noFill/>
        </p:spPr>
      </p:pic>
      <p:pic>
        <p:nvPicPr>
          <p:cNvPr id="72711" name="Picture 9" descr="normal1-99">
            <a:extLst>
              <a:ext uri="{FF2B5EF4-FFF2-40B4-BE49-F238E27FC236}">
                <a16:creationId xmlns:a16="http://schemas.microsoft.com/office/drawing/2014/main" id="{5C9697C5-C92E-4FE4-BD2E-BF7C8F663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3" y="3810000"/>
            <a:ext cx="298608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591106"/>
      </p:ext>
    </p:extLst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6">
            <a:extLst>
              <a:ext uri="{FF2B5EF4-FFF2-40B4-BE49-F238E27FC236}">
                <a16:creationId xmlns:a16="http://schemas.microsoft.com/office/drawing/2014/main" id="{FB4718AA-310D-4687-AE6F-3F8D5409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1727F91-4871-49F4-B0D9-70563FBF944F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7FF3C1D-20FE-4C4C-BF6D-F63F82269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 </a:t>
            </a:r>
            <a:r>
              <a:rPr lang="en-US" altLang="en-US"/>
              <a:t>Boxplot Analysis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3812753-1A7E-4F9D-84BB-E4B0B93602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7620000" cy="4737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Five-number summary</a:t>
            </a:r>
            <a:r>
              <a:rPr lang="en-US" altLang="en-US" sz="2400"/>
              <a:t> of a distribution:</a:t>
            </a:r>
          </a:p>
          <a:p>
            <a:pPr lvl="1"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Minimum, Q1, M, Q3, Maximum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hlink"/>
                </a:solidFill>
              </a:rPr>
              <a:t>Boxplot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Data is represented with a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The ends of the box are at the first and third quartiles, i.e., the height of the box is IRQ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The median is marked by a line within the box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Whiskers: two lines outside the box extend to Minimum and Maximum</a:t>
            </a:r>
          </a:p>
        </p:txBody>
      </p:sp>
      <p:pic>
        <p:nvPicPr>
          <p:cNvPr id="73733" name="Picture 4">
            <a:extLst>
              <a:ext uri="{FF2B5EF4-FFF2-40B4-BE49-F238E27FC236}">
                <a16:creationId xmlns:a16="http://schemas.microsoft.com/office/drawing/2014/main" id="{0DD52579-E571-4C5E-86ED-34B5EAF63F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9000" y="457200"/>
            <a:ext cx="1357313" cy="2514600"/>
          </a:xfrm>
          <a:noFill/>
        </p:spPr>
      </p:pic>
    </p:spTree>
    <p:extLst>
      <p:ext uri="{BB962C8B-B14F-4D97-AF65-F5344CB8AC3E}">
        <p14:creationId xmlns:p14="http://schemas.microsoft.com/office/powerpoint/2010/main" val="1298315916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>
            <a:extLst>
              <a:ext uri="{FF2B5EF4-FFF2-40B4-BE49-F238E27FC236}">
                <a16:creationId xmlns:a16="http://schemas.microsoft.com/office/drawing/2014/main" id="{D69B952B-B230-4F0C-9C59-9859D90B11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BE55231-F351-4A7A-BFDC-23212EF1E4EA}" type="datetime4">
              <a:rPr lang="en-US" altLang="en-US" sz="1200" smtClean="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September 17, 2024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4755" name="Footer Placeholder 4">
            <a:extLst>
              <a:ext uri="{FF2B5EF4-FFF2-40B4-BE49-F238E27FC236}">
                <a16:creationId xmlns:a16="http://schemas.microsoft.com/office/drawing/2014/main" id="{702F2950-D0B3-4448-AEFE-2181FE97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Data Mining: Concepts and Techniques</a:t>
            </a:r>
          </a:p>
        </p:txBody>
      </p:sp>
      <p:sp>
        <p:nvSpPr>
          <p:cNvPr id="74756" name="Slide Number Placeholder 5">
            <a:extLst>
              <a:ext uri="{FF2B5EF4-FFF2-40B4-BE49-F238E27FC236}">
                <a16:creationId xmlns:a16="http://schemas.microsoft.com/office/drawing/2014/main" id="{7732E8F0-301E-4E62-8FA9-F5B78E78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79F7EE2-63D5-4BB3-B4F9-D8E8A400A048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4757" name="Rectangle 2">
            <a:extLst>
              <a:ext uri="{FF2B5EF4-FFF2-40B4-BE49-F238E27FC236}">
                <a16:creationId xmlns:a16="http://schemas.microsoft.com/office/drawing/2014/main" id="{AF42B23A-B359-46E6-9230-73D8BC665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3200"/>
              <a:t>Visualization of Data Dispersion: Boxplot Analysis</a:t>
            </a:r>
            <a:endParaRPr lang="en-US" altLang="en-US"/>
          </a:p>
        </p:txBody>
      </p:sp>
      <p:pic>
        <p:nvPicPr>
          <p:cNvPr id="74758" name="Picture 3" descr="1">
            <a:extLst>
              <a:ext uri="{FF2B5EF4-FFF2-40B4-BE49-F238E27FC236}">
                <a16:creationId xmlns:a16="http://schemas.microsoft.com/office/drawing/2014/main" id="{D68486F4-9F6A-40E9-812B-DC2C92D5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991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415190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6">
            <a:extLst>
              <a:ext uri="{FF2B5EF4-FFF2-40B4-BE49-F238E27FC236}">
                <a16:creationId xmlns:a16="http://schemas.microsoft.com/office/drawing/2014/main" id="{6E3D6D65-FEC1-44B9-8B74-FE4E41ABB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A2F1F5F-7A88-4F1D-BF23-E6DCF2EE2CF5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5779" name="Rectangle 1026">
            <a:extLst>
              <a:ext uri="{FF2B5EF4-FFF2-40B4-BE49-F238E27FC236}">
                <a16:creationId xmlns:a16="http://schemas.microsoft.com/office/drawing/2014/main" id="{9D261E6C-9AC9-4FB0-B4D8-EB099D9B1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Histogram Analysis</a:t>
            </a:r>
          </a:p>
        </p:txBody>
      </p:sp>
      <p:sp>
        <p:nvSpPr>
          <p:cNvPr id="75780" name="Rectangle 1027">
            <a:extLst>
              <a:ext uri="{FF2B5EF4-FFF2-40B4-BE49-F238E27FC236}">
                <a16:creationId xmlns:a16="http://schemas.microsoft.com/office/drawing/2014/main" id="{39458BFF-9D21-4478-812F-19C2347EA95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876800" cy="5334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200"/>
              <a:t>Histogram: Graph display of tabulated frequencies, shown as bars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/>
              <a:t>It shows what proportion of cases fall into each of several categories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/>
              <a:t>Differs from a bar chart in that it is the </a:t>
            </a:r>
            <a:r>
              <a:rPr lang="en-US" altLang="en-US" sz="2200" i="1"/>
              <a:t>area</a:t>
            </a:r>
            <a:r>
              <a:rPr lang="en-US" altLang="en-US" sz="2200"/>
              <a:t> of the bar that denotes the value, not the height as in bar charts, a crucial distinction when the categories are not of uniform width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/>
              <a:t>The categories are usually specified as non-overlapping intervals of some variable. The categories (bars) must be adjacent</a:t>
            </a:r>
          </a:p>
          <a:p>
            <a:pPr eaLnBrk="1" hangingPunct="1">
              <a:lnSpc>
                <a:spcPct val="110000"/>
              </a:lnSpc>
            </a:pPr>
            <a:endParaRPr lang="en-US" altLang="en-US" sz="1600"/>
          </a:p>
        </p:txBody>
      </p:sp>
      <p:graphicFrame>
        <p:nvGraphicFramePr>
          <p:cNvPr id="75781" name="Object 1029">
            <a:extLst>
              <a:ext uri="{FF2B5EF4-FFF2-40B4-BE49-F238E27FC236}">
                <a16:creationId xmlns:a16="http://schemas.microsoft.com/office/drawing/2014/main" id="{399D149E-E8A3-4D00-BB9E-95435B409C0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572000" y="1447800"/>
          <a:ext cx="54102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11872844" imgH="5771942" progId="MSGraph.Chart.8">
                  <p:embed followColorScheme="full"/>
                </p:oleObj>
              </mc:Choice>
              <mc:Fallback>
                <p:oleObj name="Chart" r:id="rId3" imgW="11872844" imgH="5771942" progId="MSGraph.Chart.8">
                  <p:embed followColorScheme="full"/>
                  <p:pic>
                    <p:nvPicPr>
                      <p:cNvPr id="75781" name="Object 1029">
                        <a:extLst>
                          <a:ext uri="{FF2B5EF4-FFF2-40B4-BE49-F238E27FC236}">
                            <a16:creationId xmlns:a16="http://schemas.microsoft.com/office/drawing/2014/main" id="{399D149E-E8A3-4D00-BB9E-95435B409C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7800"/>
                        <a:ext cx="54102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861473"/>
      </p:ext>
    </p:extLst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>
            <a:extLst>
              <a:ext uri="{FF2B5EF4-FFF2-40B4-BE49-F238E27FC236}">
                <a16:creationId xmlns:a16="http://schemas.microsoft.com/office/drawing/2014/main" id="{C4D0A8C7-3C0D-431B-951D-EE61287E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52400" y="6477000"/>
            <a:ext cx="1905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fld id="{486A677D-1A76-4A2B-8722-2AEC9A83E2E7}" type="slidenum">
              <a:rPr lang="en-US" altLang="en-US" sz="1200">
                <a:latin typeface="Tahoma" panose="020B0604030504040204" pitchFamily="34" charset="0"/>
              </a:rPr>
              <a:pPr algn="l" eaLnBrk="1" hangingPunct="1"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76E5E6E-C872-4997-83D4-3F4B6C6BC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en-US" sz="3200"/>
              <a:t>Histograms Often Tell More than Boxplots</a:t>
            </a:r>
          </a:p>
        </p:txBody>
      </p:sp>
      <p:graphicFrame>
        <p:nvGraphicFramePr>
          <p:cNvPr id="76804" name="Object 4">
            <a:extLst>
              <a:ext uri="{FF2B5EF4-FFF2-40B4-BE49-F238E27FC236}">
                <a16:creationId xmlns:a16="http://schemas.microsoft.com/office/drawing/2014/main" id="{6D75297F-277F-4EEA-8E14-F95810F9050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1295400"/>
          <a:ext cx="3962400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3063240" imgH="1691640" progId="SmartDraw.2">
                  <p:embed/>
                </p:oleObj>
              </mc:Choice>
              <mc:Fallback>
                <p:oleObj name="SmartDraw" r:id="rId3" imgW="3063240" imgH="1691640" progId="SmartDraw.2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:a16="http://schemas.microsoft.com/office/drawing/2014/main" id="{6D75297F-277F-4EEA-8E14-F95810F905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3962400" cy="241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7">
            <a:extLst>
              <a:ext uri="{FF2B5EF4-FFF2-40B4-BE49-F238E27FC236}">
                <a16:creationId xmlns:a16="http://schemas.microsoft.com/office/drawing/2014/main" id="{E1446140-1EAC-491D-84E9-F13039EFAEE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4043363"/>
          <a:ext cx="3886200" cy="243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5" imgW="3063240" imgH="1691640" progId="SmartDraw.2">
                  <p:embed/>
                </p:oleObj>
              </mc:Choice>
              <mc:Fallback>
                <p:oleObj name="SmartDraw" r:id="rId5" imgW="3063240" imgH="1691640" progId="SmartDraw.2">
                  <p:embed/>
                  <p:pic>
                    <p:nvPicPr>
                      <p:cNvPr id="76805" name="Object 7">
                        <a:extLst>
                          <a:ext uri="{FF2B5EF4-FFF2-40B4-BE49-F238E27FC236}">
                            <a16:creationId xmlns:a16="http://schemas.microsoft.com/office/drawing/2014/main" id="{E1446140-1EAC-491D-84E9-F13039EFA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43363"/>
                        <a:ext cx="3886200" cy="243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Rectangle 9">
            <a:extLst>
              <a:ext uri="{FF2B5EF4-FFF2-40B4-BE49-F238E27FC236}">
                <a16:creationId xmlns:a16="http://schemas.microsoft.com/office/drawing/2014/main" id="{389ABC20-5CEF-4B80-ADBF-1BDB612E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522413"/>
            <a:ext cx="36576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/>
              <a:t>The two histograms shown in the left may have the same boxplot representation</a:t>
            </a:r>
          </a:p>
          <a:p>
            <a:pPr lvl="1" eaLnBrk="1" hangingPunct="1">
              <a:lnSpc>
                <a:spcPct val="11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400"/>
              <a:t>The same values for: min, Q1, median, Q3, max</a:t>
            </a:r>
          </a:p>
          <a:p>
            <a:pPr eaLnBrk="1" hangingPunct="1">
              <a:lnSpc>
                <a:spcPct val="11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400"/>
              <a:t>But they have rather different data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9421892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>
            <a:extLst>
              <a:ext uri="{FF2B5EF4-FFF2-40B4-BE49-F238E27FC236}">
                <a16:creationId xmlns:a16="http://schemas.microsoft.com/office/drawing/2014/main" id="{B0CBABE2-2432-495D-88D4-1B7D95B6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52400" y="6477000"/>
            <a:ext cx="1905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fld id="{83F16059-0BFC-47A5-BC6F-1C7E3174C21B}" type="slidenum">
              <a:rPr lang="en-US" altLang="en-US" sz="1200">
                <a:latin typeface="Tahoma" panose="020B0604030504040204" pitchFamily="34" charset="0"/>
              </a:rPr>
              <a:pPr algn="l" eaLnBrk="1" hangingPunct="1"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7827" name="Rectangle 1026">
            <a:extLst>
              <a:ext uri="{FF2B5EF4-FFF2-40B4-BE49-F238E27FC236}">
                <a16:creationId xmlns:a16="http://schemas.microsoft.com/office/drawing/2014/main" id="{030166E3-ADCE-4394-9639-20579AB94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Scatter plot</a:t>
            </a:r>
          </a:p>
        </p:txBody>
      </p:sp>
      <p:sp>
        <p:nvSpPr>
          <p:cNvPr id="77828" name="Rectangle 1027">
            <a:extLst>
              <a:ext uri="{FF2B5EF4-FFF2-40B4-BE49-F238E27FC236}">
                <a16:creationId xmlns:a16="http://schemas.microsoft.com/office/drawing/2014/main" id="{BA91C1BE-042C-4999-A312-0B885D2A1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1779588"/>
          </a:xfrm>
        </p:spPr>
        <p:txBody>
          <a:bodyPr/>
          <a:lstStyle/>
          <a:p>
            <a:pPr eaLnBrk="1" hangingPunct="1"/>
            <a:r>
              <a:rPr lang="en-US" altLang="en-US" sz="2400"/>
              <a:t>Provides a first look at bivariate data to see clusters of points, outliers, etc</a:t>
            </a:r>
          </a:p>
          <a:p>
            <a:pPr eaLnBrk="1" hangingPunct="1"/>
            <a:r>
              <a:rPr lang="en-US" altLang="en-US" sz="2400"/>
              <a:t>Each pair of values is treated as a pair of coordinates and plotted as points in the plane</a:t>
            </a:r>
          </a:p>
        </p:txBody>
      </p:sp>
      <p:pic>
        <p:nvPicPr>
          <p:cNvPr id="77829" name="Picture 8">
            <a:extLst>
              <a:ext uri="{FF2B5EF4-FFF2-40B4-BE49-F238E27FC236}">
                <a16:creationId xmlns:a16="http://schemas.microsoft.com/office/drawing/2014/main" id="{9EFBABDC-B9B1-4D44-8626-03E4998F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71800"/>
            <a:ext cx="73914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08122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BC8BF46B-B044-41C6-86C2-AD3EB2F1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52400" y="6477000"/>
            <a:ext cx="1905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fld id="{216B0C5C-D4C9-452A-901B-8B54883ACA3E}" type="slidenum">
              <a:rPr lang="en-US" altLang="en-US" sz="1200">
                <a:latin typeface="Tahoma" panose="020B0604030504040204" pitchFamily="34" charset="0"/>
              </a:rPr>
              <a:pPr algn="l" eaLnBrk="1" hangingPunct="1"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7F13771-042D-483E-9713-F35AA0058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914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 sz="3200"/>
              <a:t>Positively and Negatively Correlated Data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F44DB9C3-2D67-42BA-8D85-23172B910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0" y="4906963"/>
            <a:ext cx="4267200" cy="141287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40000"/>
              </a:lnSpc>
            </a:pPr>
            <a:r>
              <a:rPr lang="en-US" altLang="en-US" sz="1800"/>
              <a:t>The left half fragment is positively correlated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1800"/>
              <a:t>The right half is negative correlated</a:t>
            </a:r>
            <a:endParaRPr lang="en-US" altLang="en-US" sz="1800">
              <a:solidFill>
                <a:schemeClr val="hlink"/>
              </a:solidFill>
            </a:endParaRPr>
          </a:p>
        </p:txBody>
      </p:sp>
      <p:pic>
        <p:nvPicPr>
          <p:cNvPr id="78853" name="Picture 4" descr="ha02correl1">
            <a:extLst>
              <a:ext uri="{FF2B5EF4-FFF2-40B4-BE49-F238E27FC236}">
                <a16:creationId xmlns:a16="http://schemas.microsoft.com/office/drawing/2014/main" id="{6A4992AC-FDA4-4553-835B-F5E41679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336550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5" descr="ha02correl2">
            <a:extLst>
              <a:ext uri="{FF2B5EF4-FFF2-40B4-BE49-F238E27FC236}">
                <a16:creationId xmlns:a16="http://schemas.microsoft.com/office/drawing/2014/main" id="{F4DFA561-B27E-4BD9-ACB9-7D10F3183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38100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6" descr="fig46">
            <a:extLst>
              <a:ext uri="{FF2B5EF4-FFF2-40B4-BE49-F238E27FC236}">
                <a16:creationId xmlns:a16="http://schemas.microsoft.com/office/drawing/2014/main" id="{225A12A6-D8EE-4069-910F-B3970E57D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3505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6" name="Rectangle 7">
            <a:extLst>
              <a:ext uri="{FF2B5EF4-FFF2-40B4-BE49-F238E27FC236}">
                <a16:creationId xmlns:a16="http://schemas.microsoft.com/office/drawing/2014/main" id="{7E658CEA-FD4B-433B-86FA-B71C2A28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953000"/>
            <a:ext cx="4267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98622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8">
            <a:extLst>
              <a:ext uri="{FF2B5EF4-FFF2-40B4-BE49-F238E27FC236}">
                <a16:creationId xmlns:a16="http://schemas.microsoft.com/office/drawing/2014/main" id="{F7577DA4-EE9D-4C2D-95A9-CFC78843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52400" y="6477000"/>
            <a:ext cx="1905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fld id="{0DD8510F-ED61-4CEA-AE14-FF8A99143C85}" type="slidenum">
              <a:rPr lang="en-US" altLang="en-US" sz="1200">
                <a:latin typeface="Tahoma" panose="020B0604030504040204" pitchFamily="34" charset="0"/>
              </a:rPr>
              <a:pPr algn="l" eaLnBrk="1" hangingPunct="1"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pic>
        <p:nvPicPr>
          <p:cNvPr id="79875" name="Picture 3" descr="fig18-1">
            <a:extLst>
              <a:ext uri="{FF2B5EF4-FFF2-40B4-BE49-F238E27FC236}">
                <a16:creationId xmlns:a16="http://schemas.microsoft.com/office/drawing/2014/main" id="{A8501726-B953-4D39-999A-72A42151403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0"/>
            <a:ext cx="4038600" cy="3733800"/>
          </a:xfrm>
          <a:noFill/>
        </p:spPr>
      </p:pic>
      <p:pic>
        <p:nvPicPr>
          <p:cNvPr id="79876" name="Picture 4" descr="fig18-2">
            <a:extLst>
              <a:ext uri="{FF2B5EF4-FFF2-40B4-BE49-F238E27FC236}">
                <a16:creationId xmlns:a16="http://schemas.microsoft.com/office/drawing/2014/main" id="{9C8B5B33-9D2F-4A9C-9544-6792AD2819D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3352800"/>
            <a:ext cx="4191000" cy="3505200"/>
          </a:xfrm>
          <a:noFill/>
        </p:spPr>
      </p:pic>
      <p:pic>
        <p:nvPicPr>
          <p:cNvPr id="79877" name="Picture 5" descr="fig18-3">
            <a:extLst>
              <a:ext uri="{FF2B5EF4-FFF2-40B4-BE49-F238E27FC236}">
                <a16:creationId xmlns:a16="http://schemas.microsoft.com/office/drawing/2014/main" id="{6AC4B431-F19B-4A8D-8919-5773A0787217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001838"/>
            <a:ext cx="4267200" cy="3606800"/>
          </a:xfrm>
          <a:noFill/>
        </p:spPr>
      </p:pic>
      <p:sp>
        <p:nvSpPr>
          <p:cNvPr id="79878" name="Rectangle 2">
            <a:extLst>
              <a:ext uri="{FF2B5EF4-FFF2-40B4-BE49-F238E27FC236}">
                <a16:creationId xmlns:a16="http://schemas.microsoft.com/office/drawing/2014/main" id="{82525C53-4CDC-48B3-9646-2498433CC00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 Uncorrelated Data</a:t>
            </a:r>
          </a:p>
        </p:txBody>
      </p:sp>
    </p:spTree>
    <p:extLst>
      <p:ext uri="{BB962C8B-B14F-4D97-AF65-F5344CB8AC3E}">
        <p14:creationId xmlns:p14="http://schemas.microsoft.com/office/powerpoint/2010/main" val="2773537729"/>
      </p:ext>
    </p:extLst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DD054-1455-4891-B3A1-93A24129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AD4183-9694-409D-87CC-2772F1C87D4B}" type="slidenum">
              <a:rPr lang="en-US" altLang="en-US" sz="1200">
                <a:solidFill>
                  <a:srgbClr val="898989"/>
                </a:solidFill>
              </a:rPr>
              <a:pPr/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0899" name="Picture 3">
            <a:extLst>
              <a:ext uri="{FF2B5EF4-FFF2-40B4-BE49-F238E27FC236}">
                <a16:creationId xmlns:a16="http://schemas.microsoft.com/office/drawing/2014/main" id="{1A2EF3DD-1BE3-47F2-B46B-CDB49A218055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1284288"/>
            <a:ext cx="1778000" cy="1808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E62202-DB73-4E01-9099-911931930CDB}"/>
              </a:ext>
            </a:extLst>
          </p:cNvPr>
          <p:cNvSpPr/>
          <p:nvPr/>
        </p:nvSpPr>
        <p:spPr>
          <a:xfrm>
            <a:off x="900113" y="260350"/>
            <a:ext cx="7272337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Data showing Perfect Linear Relationship</a:t>
            </a:r>
            <a:endParaRPr lang="en-AU" dirty="0"/>
          </a:p>
        </p:txBody>
      </p:sp>
      <p:pic>
        <p:nvPicPr>
          <p:cNvPr id="80901" name="Picture 5">
            <a:extLst>
              <a:ext uri="{FF2B5EF4-FFF2-40B4-BE49-F238E27FC236}">
                <a16:creationId xmlns:a16="http://schemas.microsoft.com/office/drawing/2014/main" id="{A4F14C72-5607-429F-AD97-3A97EB5F1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160463"/>
            <a:ext cx="21907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</p:pic>
      <p:sp>
        <p:nvSpPr>
          <p:cNvPr id="80902" name="Rectangle 1">
            <a:extLst>
              <a:ext uri="{FF2B5EF4-FFF2-40B4-BE49-F238E27FC236}">
                <a16:creationId xmlns:a16="http://schemas.microsoft.com/office/drawing/2014/main" id="{F018BD30-5C55-4095-A3C0-16C589DC5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076700"/>
            <a:ext cx="734377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Linear relationship occurs when all the data points lie exactly on a straight line. 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We can predict perfectly the value of one variable from the other. 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When two variables tend to increase together, we say the variables have a positive relationship; when one variable tends to decrease as another variable increases, we say the variables have a negative relationship.</a:t>
            </a:r>
          </a:p>
          <a:p>
            <a:pPr>
              <a:spcBef>
                <a:spcPct val="0"/>
              </a:spcBef>
            </a:pPr>
            <a:r>
              <a:rPr lang="en-AU" altLang="en-US" sz="1600">
                <a:latin typeface="Times New Roman" panose="02020603050405020304" pitchFamily="18" charset="0"/>
              </a:rPr>
              <a:t>Very rarely, </a:t>
            </a:r>
            <a:r>
              <a:rPr lang="en-US" altLang="en-US" sz="1600">
                <a:latin typeface="Times New Roman" panose="02020603050405020304" pitchFamily="18" charset="0"/>
              </a:rPr>
              <a:t>if ever, we observe in real data a relationship where one variable can perfectly be predicted from another.</a:t>
            </a:r>
          </a:p>
          <a:p>
            <a:pPr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With real data, some component of random variation is always present.</a:t>
            </a:r>
            <a:endParaRPr lang="en-AU" altLang="en-US" sz="1600">
              <a:latin typeface="Times New Roman" panose="02020603050405020304" pitchFamily="18" charset="0"/>
            </a:endParaRPr>
          </a:p>
        </p:txBody>
      </p:sp>
      <p:sp>
        <p:nvSpPr>
          <p:cNvPr id="80903" name="Rectangle 2">
            <a:extLst>
              <a:ext uri="{FF2B5EF4-FFF2-40B4-BE49-F238E27FC236}">
                <a16:creationId xmlns:a16="http://schemas.microsoft.com/office/drawing/2014/main" id="{8FA7AF21-D931-47EA-A60A-C51D80C2A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021013"/>
            <a:ext cx="6121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 scatter plot illustrating a perfect linear relationship between two </a:t>
            </a:r>
            <a:r>
              <a:rPr lang="en-AU" altLang="en-US" sz="2000">
                <a:latin typeface="Times New Roman" panose="02020603050405020304" pitchFamily="18" charset="0"/>
              </a:rPr>
              <a:t>quantitative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2246812974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B014-5BA0-40E0-97E2-7CE0C507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E29BFA-3F8E-4188-B8FA-3E3763A1CB09}" type="slidenum">
              <a:rPr lang="en-US" altLang="en-US" sz="1200">
                <a:solidFill>
                  <a:srgbClr val="898989"/>
                </a:solidFill>
              </a:rPr>
              <a:pPr/>
              <a:t>69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81923" name="Picture 6">
            <a:extLst>
              <a:ext uri="{FF2B5EF4-FFF2-40B4-BE49-F238E27FC236}">
                <a16:creationId xmlns:a16="http://schemas.microsoft.com/office/drawing/2014/main" id="{5B48E610-4DA2-4FB8-B754-F9E144B8C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12875"/>
            <a:ext cx="19621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</p:pic>
      <p:pic>
        <p:nvPicPr>
          <p:cNvPr id="81924" name="Picture 7">
            <a:extLst>
              <a:ext uri="{FF2B5EF4-FFF2-40B4-BE49-F238E27FC236}">
                <a16:creationId xmlns:a16="http://schemas.microsoft.com/office/drawing/2014/main" id="{8A41AA84-BD2B-4DC6-8E55-EA7ED2ECF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408113"/>
            <a:ext cx="19431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</p:pic>
      <p:pic>
        <p:nvPicPr>
          <p:cNvPr id="81925" name="Picture 8">
            <a:extLst>
              <a:ext uri="{FF2B5EF4-FFF2-40B4-BE49-F238E27FC236}">
                <a16:creationId xmlns:a16="http://schemas.microsoft.com/office/drawing/2014/main" id="{378994B5-C6D5-4AF8-8C42-52B286CBB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1268413"/>
            <a:ext cx="17907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</p:pic>
      <p:pic>
        <p:nvPicPr>
          <p:cNvPr id="81926" name="Picture 9">
            <a:extLst>
              <a:ext uri="{FF2B5EF4-FFF2-40B4-BE49-F238E27FC236}">
                <a16:creationId xmlns:a16="http://schemas.microsoft.com/office/drawing/2014/main" id="{5F7E2424-BC44-4BA9-92B8-8B2FEE5E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5" y="1239838"/>
            <a:ext cx="19335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E79264-43B9-48E4-A7F1-C2F1626A5B01}"/>
              </a:ext>
            </a:extLst>
          </p:cNvPr>
          <p:cNvSpPr/>
          <p:nvPr/>
        </p:nvSpPr>
        <p:spPr>
          <a:xfrm>
            <a:off x="503238" y="260350"/>
            <a:ext cx="7669212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32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Data showing Imperfect Linear Relationship</a:t>
            </a:r>
            <a:endParaRPr lang="en-AU" dirty="0"/>
          </a:p>
        </p:txBody>
      </p:sp>
      <p:sp>
        <p:nvSpPr>
          <p:cNvPr id="81928" name="Rectangle 2">
            <a:extLst>
              <a:ext uri="{FF2B5EF4-FFF2-40B4-BE49-F238E27FC236}">
                <a16:creationId xmlns:a16="http://schemas.microsoft.com/office/drawing/2014/main" id="{2FE51165-B3AE-4E13-87E4-2F4B053D7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3241675"/>
            <a:ext cx="59404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These scatter plots of a type more likely to be observed with real data</a:t>
            </a:r>
            <a:endParaRPr lang="en-AU" altLang="en-US" sz="2400">
              <a:latin typeface="Times New Roman" panose="02020603050405020304" pitchFamily="18" charset="0"/>
            </a:endParaRPr>
          </a:p>
        </p:txBody>
      </p:sp>
      <p:sp>
        <p:nvSpPr>
          <p:cNvPr id="81929" name="Rectangle 3">
            <a:extLst>
              <a:ext uri="{FF2B5EF4-FFF2-40B4-BE49-F238E27FC236}">
                <a16:creationId xmlns:a16="http://schemas.microsoft.com/office/drawing/2014/main" id="{37743DCF-AF2E-403A-91BD-22A7A138B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92600"/>
            <a:ext cx="3744912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These data points lie relatively close to, but not exactly on, a straight line. </a:t>
            </a:r>
          </a:p>
          <a:p>
            <a:pPr algn="just"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One variable cannot be predicted perfectly from the other variable, but one variable can be predicted from the other with a relatively strong degree of </a:t>
            </a:r>
            <a:r>
              <a:rPr lang="en-AU" altLang="en-US" sz="1600">
                <a:latin typeface="Times New Roman" panose="02020603050405020304" pitchFamily="18" charset="0"/>
              </a:rPr>
              <a:t>accuracy.</a:t>
            </a:r>
          </a:p>
        </p:txBody>
      </p:sp>
      <p:sp>
        <p:nvSpPr>
          <p:cNvPr id="81930" name="Rectangle 14">
            <a:extLst>
              <a:ext uri="{FF2B5EF4-FFF2-40B4-BE49-F238E27FC236}">
                <a16:creationId xmlns:a16="http://schemas.microsoft.com/office/drawing/2014/main" id="{CDE2BE5B-4EFF-4895-BAF1-3122554A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4327525"/>
            <a:ext cx="374491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These data points seem widely scattered around a straight line. </a:t>
            </a:r>
          </a:p>
          <a:p>
            <a:pPr algn="just">
              <a:spcBef>
                <a:spcPct val="0"/>
              </a:spcBef>
            </a:pPr>
            <a:r>
              <a:rPr lang="en-US" altLang="en-US" sz="1600">
                <a:latin typeface="Times New Roman" panose="02020603050405020304" pitchFamily="18" charset="0"/>
              </a:rPr>
              <a:t>One variable cannot be predicted perfectly from the other variable, but one variable can be predicted from the other with some degree of </a:t>
            </a:r>
            <a:r>
              <a:rPr lang="en-AU" altLang="en-US" sz="1600">
                <a:latin typeface="Times New Roman" panose="02020603050405020304" pitchFamily="18" charset="0"/>
              </a:rPr>
              <a:t>accuracy.</a:t>
            </a:r>
          </a:p>
        </p:txBody>
      </p:sp>
    </p:spTree>
    <p:extLst>
      <p:ext uri="{BB962C8B-B14F-4D97-AF65-F5344CB8AC3E}">
        <p14:creationId xmlns:p14="http://schemas.microsoft.com/office/powerpoint/2010/main" val="24799632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>
            <a:extLst>
              <a:ext uri="{FF2B5EF4-FFF2-40B4-BE49-F238E27FC236}">
                <a16:creationId xmlns:a16="http://schemas.microsoft.com/office/drawing/2014/main" id="{EA53B35D-A9F1-4E8B-986A-60752BFEB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altLang="en-US"/>
              <a:t>Data Pre-processing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45248FE-6951-46C1-A745-055CE3151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AU" dirty="0"/>
              <a:t>Introduction: why &amp; what?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30C60-F197-4FDF-9DF2-2A7018FC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978BB6F-8E11-4A6A-9D10-830201C5A0B2}" type="slidenum">
              <a:rPr lang="en-US" altLang="id-ID" sz="1200">
                <a:solidFill>
                  <a:srgbClr val="898989"/>
                </a:solidFill>
              </a:rPr>
              <a:pPr/>
              <a:t>7</a:t>
            </a:fld>
            <a:endParaRPr lang="en-US" altLang="id-ID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1781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Placeholder 3">
            <a:extLst>
              <a:ext uri="{FF2B5EF4-FFF2-40B4-BE49-F238E27FC236}">
                <a16:creationId xmlns:a16="http://schemas.microsoft.com/office/drawing/2014/main" id="{E2DFC8B2-AAF9-4FFD-8003-40C743937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188" y="476250"/>
            <a:ext cx="4040187" cy="639763"/>
          </a:xfrm>
        </p:spPr>
        <p:txBody>
          <a:bodyPr/>
          <a:lstStyle/>
          <a:p>
            <a:r>
              <a:rPr lang="en-AU" altLang="en-US"/>
              <a:t>No Relationship Data</a:t>
            </a:r>
          </a:p>
        </p:txBody>
      </p:sp>
      <p:sp>
        <p:nvSpPr>
          <p:cNvPr id="82947" name="Text Placeholder 5">
            <a:extLst>
              <a:ext uri="{FF2B5EF4-FFF2-40B4-BE49-F238E27FC236}">
                <a16:creationId xmlns:a16="http://schemas.microsoft.com/office/drawing/2014/main" id="{78C631F5-EF9A-44C8-AB39-615E2E9BD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62500" y="441325"/>
            <a:ext cx="4041775" cy="639763"/>
          </a:xfrm>
        </p:spPr>
        <p:txBody>
          <a:bodyPr/>
          <a:lstStyle/>
          <a:p>
            <a:r>
              <a:rPr lang="en-AU" altLang="en-US"/>
              <a:t>Nonlinear Relationship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532550-10ED-4D06-921A-7115AB48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B34B59-88B3-4AD8-A61F-F97160339088}" type="slidenum">
              <a:rPr lang="en-US" altLang="id-ID" sz="1200">
                <a:solidFill>
                  <a:srgbClr val="898989"/>
                </a:solidFill>
              </a:rPr>
              <a:pPr/>
              <a:t>70</a:t>
            </a:fld>
            <a:endParaRPr lang="en-US" altLang="id-ID" sz="1200">
              <a:solidFill>
                <a:srgbClr val="898989"/>
              </a:solidFill>
            </a:endParaRPr>
          </a:p>
        </p:txBody>
      </p:sp>
      <p:pic>
        <p:nvPicPr>
          <p:cNvPr id="82949" name="Picture 10">
            <a:extLst>
              <a:ext uri="{FF2B5EF4-FFF2-40B4-BE49-F238E27FC236}">
                <a16:creationId xmlns:a16="http://schemas.microsoft.com/office/drawing/2014/main" id="{DD50AF78-DEAD-4CFA-89E0-51CA65F2A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558925"/>
            <a:ext cx="18383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</p:pic>
      <p:pic>
        <p:nvPicPr>
          <p:cNvPr id="82950" name="Picture 11">
            <a:extLst>
              <a:ext uri="{FF2B5EF4-FFF2-40B4-BE49-F238E27FC236}">
                <a16:creationId xmlns:a16="http://schemas.microsoft.com/office/drawing/2014/main" id="{18A0755B-3D4C-4321-AA14-C6BB266CB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538288"/>
            <a:ext cx="18669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</p:pic>
      <p:pic>
        <p:nvPicPr>
          <p:cNvPr id="82951" name="Picture 2">
            <a:extLst>
              <a:ext uri="{FF2B5EF4-FFF2-40B4-BE49-F238E27FC236}">
                <a16:creationId xmlns:a16="http://schemas.microsoft.com/office/drawing/2014/main" id="{579FEC03-9FED-4952-B823-348314497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268413"/>
            <a:ext cx="20764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</p:pic>
      <p:pic>
        <p:nvPicPr>
          <p:cNvPr id="82952" name="Picture 3">
            <a:extLst>
              <a:ext uri="{FF2B5EF4-FFF2-40B4-BE49-F238E27FC236}">
                <a16:creationId xmlns:a16="http://schemas.microsoft.com/office/drawing/2014/main" id="{745FB360-BBA1-4D9F-885D-9D9766F3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3" y="1252538"/>
            <a:ext cx="22574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</p:pic>
      <p:sp>
        <p:nvSpPr>
          <p:cNvPr id="82953" name="Content Placeholder 11">
            <a:extLst>
              <a:ext uri="{FF2B5EF4-FFF2-40B4-BE49-F238E27FC236}">
                <a16:creationId xmlns:a16="http://schemas.microsoft.com/office/drawing/2014/main" id="{C5B87B2F-9044-462C-8620-1B13D13C9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338" y="4149725"/>
            <a:ext cx="4040187" cy="2455863"/>
          </a:xfrm>
        </p:spPr>
        <p:txBody>
          <a:bodyPr>
            <a:spAutoFit/>
          </a:bodyPr>
          <a:lstStyle/>
          <a:p>
            <a:pPr algn="just"/>
            <a:r>
              <a:rPr lang="en-US" altLang="en-US" sz="1600"/>
              <a:t>In both scatter plots, we find no evidence that the value of one variable is significantly influenced by changes in the value of the other variable.</a:t>
            </a:r>
          </a:p>
          <a:p>
            <a:pPr algn="just"/>
            <a:r>
              <a:rPr lang="en-US" altLang="en-US" sz="1600"/>
              <a:t>In other words, there appears to be no relationship between the two variables in each of these scatter plots.</a:t>
            </a:r>
          </a:p>
          <a:p>
            <a:r>
              <a:rPr lang="en-US" altLang="en-US" sz="1600"/>
              <a:t>We say that the variables are </a:t>
            </a:r>
            <a:r>
              <a:rPr lang="en-AU" altLang="en-US" sz="1600" i="1"/>
              <a:t>independent</a:t>
            </a:r>
            <a:r>
              <a:rPr lang="en-AU" altLang="en-US" sz="1600"/>
              <a:t>.</a:t>
            </a:r>
          </a:p>
          <a:p>
            <a:pPr algn="just"/>
            <a:endParaRPr lang="en-AU" altLang="en-US" sz="1600"/>
          </a:p>
        </p:txBody>
      </p:sp>
      <p:sp>
        <p:nvSpPr>
          <p:cNvPr id="82954" name="Content Placeholder 11">
            <a:extLst>
              <a:ext uri="{FF2B5EF4-FFF2-40B4-BE49-F238E27FC236}">
                <a16:creationId xmlns:a16="http://schemas.microsoft.com/office/drawing/2014/main" id="{0EF4C1A2-AE92-4380-BA72-4C68BFADC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16463" y="4106863"/>
            <a:ext cx="4041775" cy="2751137"/>
          </a:xfrm>
        </p:spPr>
        <p:txBody>
          <a:bodyPr>
            <a:spAutoFit/>
          </a:bodyPr>
          <a:lstStyle/>
          <a:p>
            <a:r>
              <a:rPr lang="en-AU" altLang="en-US" sz="1600"/>
              <a:t>Variable on t</a:t>
            </a:r>
            <a:r>
              <a:rPr lang="en-US" altLang="en-US" sz="1600"/>
              <a:t>he horizontal axis increases in value, the other variable will sometimes tend to increase and sometimes tend to </a:t>
            </a:r>
            <a:r>
              <a:rPr lang="en-AU" altLang="en-US" sz="1600"/>
              <a:t>decrease. Or sometimes will not change.</a:t>
            </a:r>
            <a:endParaRPr lang="en-US" altLang="en-US" sz="1600"/>
          </a:p>
          <a:p>
            <a:r>
              <a:rPr lang="en-AU" altLang="en-US" sz="1600"/>
              <a:t>Linear relationships are of </a:t>
            </a:r>
            <a:r>
              <a:rPr lang="en-US" altLang="en-US" sz="1600"/>
              <a:t>only two types: positive and negative. </a:t>
            </a:r>
          </a:p>
          <a:p>
            <a:r>
              <a:rPr lang="en-US" altLang="en-US" sz="1600"/>
              <a:t>However, many different types of nonlinear relationships are possible, but there is no easy way to classify all of them</a:t>
            </a:r>
            <a:endParaRPr lang="en-AU" altLang="en-US" sz="1600"/>
          </a:p>
          <a:p>
            <a:pPr algn="just"/>
            <a:endParaRPr lang="en-AU" altLang="en-US" sz="1600"/>
          </a:p>
        </p:txBody>
      </p:sp>
      <p:sp>
        <p:nvSpPr>
          <p:cNvPr id="82955" name="Rectangle 13">
            <a:extLst>
              <a:ext uri="{FF2B5EF4-FFF2-40B4-BE49-F238E27FC236}">
                <a16:creationId xmlns:a16="http://schemas.microsoft.com/office/drawing/2014/main" id="{1571C685-567E-4842-8BDC-E9D08FAC3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3386138"/>
            <a:ext cx="4248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Scatter plots illustrating independence between two quantitative variables</a:t>
            </a:r>
            <a:endParaRPr lang="en-AU" altLang="en-US" sz="2000">
              <a:latin typeface="Times New Roman" panose="02020603050405020304" pitchFamily="18" charset="0"/>
            </a:endParaRPr>
          </a:p>
        </p:txBody>
      </p:sp>
      <p:sp>
        <p:nvSpPr>
          <p:cNvPr id="82956" name="Rectangle 14">
            <a:extLst>
              <a:ext uri="{FF2B5EF4-FFF2-40B4-BE49-F238E27FC236}">
                <a16:creationId xmlns:a16="http://schemas.microsoft.com/office/drawing/2014/main" id="{C8858947-056C-41DB-9825-90700E22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284538"/>
            <a:ext cx="3708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000">
                <a:latin typeface="Times New Roman" panose="02020603050405020304" pitchFamily="18" charset="0"/>
              </a:rPr>
              <a:t>Scatter plots illustrating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AU" altLang="en-US" sz="2000">
                <a:latin typeface="Times New Roman" panose="02020603050405020304" pitchFamily="18" charset="0"/>
              </a:rPr>
              <a:t>nonlinear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461236047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612410" y="2420889"/>
            <a:ext cx="8226845" cy="2138268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all" spc="0" normalizeH="0" baseline="0" noProof="0" dirty="0" err="1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glow rad="101600">
                    <a:srgbClr val="B8D2F2">
                      <a:lumMod val="50000"/>
                      <a:alpha val="60000"/>
                    </a:srgbClr>
                  </a:glow>
                  <a:reflection blurRad="12700" stA="28000" endPos="45000" dist="1000" dir="5400000" sy="-100000" algn="bl" rotWithShape="0"/>
                </a:effectLst>
                <a:uLnTx/>
                <a:uFillTx/>
                <a:latin typeface="Arial Narrow" pitchFamily="34" charset="0"/>
                <a:ea typeface="굴림" pitchFamily="50" charset="-127"/>
                <a:cs typeface="Times New Roman" pitchFamily="18" charset="0"/>
              </a:rPr>
              <a:t>Sekian</a:t>
            </a:r>
            <a:r>
              <a:rPr kumimoji="0" lang="en-US" sz="4000" b="1" i="0" u="none" strike="noStrike" kern="1200" cap="all" spc="0" normalizeH="0" baseline="0" noProof="0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glow rad="101600">
                    <a:srgbClr val="B8D2F2">
                      <a:lumMod val="50000"/>
                      <a:alpha val="60000"/>
                    </a:srgbClr>
                  </a:glow>
                  <a:reflection blurRad="12700" stA="28000" endPos="45000" dist="1000" dir="5400000" sy="-100000" algn="bl" rotWithShape="0"/>
                </a:effectLst>
                <a:uLnTx/>
                <a:uFillTx/>
                <a:latin typeface="Arial Narrow" pitchFamily="34" charset="0"/>
                <a:ea typeface="굴림" pitchFamily="50" charset="-127"/>
                <a:cs typeface="Times New Roman" pitchFamily="18" charset="0"/>
              </a:rPr>
              <a:t> </a:t>
            </a:r>
            <a:r>
              <a:rPr kumimoji="0" lang="en-US" sz="4000" b="1" i="0" u="none" strike="noStrike" kern="1200" cap="all" spc="0" normalizeH="0" baseline="0" noProof="0" dirty="0" err="1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glow rad="101600">
                    <a:srgbClr val="B8D2F2">
                      <a:lumMod val="50000"/>
                      <a:alpha val="60000"/>
                    </a:srgbClr>
                  </a:glow>
                  <a:reflection blurRad="12700" stA="28000" endPos="45000" dist="1000" dir="5400000" sy="-100000" algn="bl" rotWithShape="0"/>
                </a:effectLst>
                <a:uLnTx/>
                <a:uFillTx/>
                <a:latin typeface="Arial Narrow" pitchFamily="34" charset="0"/>
                <a:ea typeface="굴림" pitchFamily="50" charset="-127"/>
                <a:cs typeface="Times New Roman" pitchFamily="18" charset="0"/>
              </a:rPr>
              <a:t>Terima</a:t>
            </a:r>
            <a:r>
              <a:rPr kumimoji="0" lang="en-US" sz="4000" b="1" i="0" u="none" strike="noStrike" kern="1200" cap="all" spc="0" normalizeH="0" baseline="0" noProof="0" dirty="0">
                <a:ln w="9000" cmpd="sng">
                  <a:solidFill>
                    <a:srgbClr val="000000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000000">
                        <a:shade val="20000"/>
                        <a:satMod val="245000"/>
                      </a:srgbClr>
                    </a:gs>
                    <a:gs pos="43000">
                      <a:srgbClr val="000000">
                        <a:satMod val="255000"/>
                      </a:srgbClr>
                    </a:gs>
                    <a:gs pos="48000">
                      <a:srgbClr val="000000">
                        <a:shade val="85000"/>
                        <a:satMod val="255000"/>
                      </a:srgbClr>
                    </a:gs>
                    <a:gs pos="100000">
                      <a:srgbClr val="000000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glow rad="101600">
                    <a:srgbClr val="B8D2F2">
                      <a:lumMod val="50000"/>
                      <a:alpha val="60000"/>
                    </a:srgbClr>
                  </a:glow>
                  <a:reflection blurRad="12700" stA="28000" endPos="45000" dist="1000" dir="5400000" sy="-100000" algn="bl" rotWithShape="0"/>
                </a:effectLst>
                <a:uLnTx/>
                <a:uFillTx/>
                <a:latin typeface="Arial Narrow" pitchFamily="34" charset="0"/>
                <a:ea typeface="굴림" pitchFamily="50" charset="-127"/>
                <a:cs typeface="Times New Roman" pitchFamily="18" charset="0"/>
              </a:rPr>
              <a:t> Kasih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F665EFF-5BEA-49AB-8705-52BA20D9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15140"/>
            <a:ext cx="9144000" cy="74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t>Taufik Sutanto </a:t>
            </a:r>
            <a:b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</a:b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t>taufik.sutanto@uinjkt.ac.id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AFF1D9-BE70-4976-BE73-C6068351D377}"/>
              </a:ext>
            </a:extLst>
          </p:cNvPr>
          <p:cNvGrpSpPr/>
          <p:nvPr/>
        </p:nvGrpSpPr>
        <p:grpSpPr>
          <a:xfrm>
            <a:off x="0" y="4437112"/>
            <a:ext cx="8954207" cy="1426886"/>
            <a:chOff x="0" y="4743472"/>
            <a:chExt cx="8954207" cy="14268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9A70DA9-BDA8-4BED-9294-100E86C5C976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534" y="4955061"/>
              <a:ext cx="1436118" cy="95142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7FFE15B-9C16-467C-BA94-BB32AD343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43472"/>
              <a:ext cx="1466274" cy="133161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645E342-59F5-449F-B9CB-50D6BB3FF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77"/>
            <a:stretch/>
          </p:blipFill>
          <p:spPr>
            <a:xfrm>
              <a:off x="4798424" y="4955060"/>
              <a:ext cx="2209800" cy="113823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EBBE55F-D7FE-4236-BAF4-15170AB2A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274" y="4860014"/>
              <a:ext cx="1785747" cy="1141522"/>
            </a:xfrm>
            <a:prstGeom prst="rect">
              <a:avLst/>
            </a:prstGeom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4F8DB088-6300-40D9-8EBC-4CD18CA06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528" y="4955061"/>
              <a:ext cx="1792679" cy="121529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89F7397-7B20-D2AD-94FC-C127161083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4" y="33114"/>
            <a:ext cx="746055" cy="748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6B4FBF-D036-E494-A9FA-2C54B58A97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236" y="-12700"/>
            <a:ext cx="697260" cy="697260"/>
          </a:xfrm>
          <a:prstGeom prst="rect">
            <a:avLst/>
          </a:prstGeom>
        </p:spPr>
      </p:pic>
      <p:pic>
        <p:nvPicPr>
          <p:cNvPr id="7" name="Picture 6" descr="A logo of a light bulb&#10;&#10;Description automatically generated">
            <a:extLst>
              <a:ext uri="{FF2B5EF4-FFF2-40B4-BE49-F238E27FC236}">
                <a16:creationId xmlns:a16="http://schemas.microsoft.com/office/drawing/2014/main" id="{9E86770A-77B8-865B-7F80-6C05A8E0E62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0"/>
            <a:ext cx="746055" cy="74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51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6CB6FDCB-DE30-4CA4-AD80-1692702A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FE21D86-17D2-4F43-8111-17DF5EF2D7BF}" type="slidenum">
              <a:rPr lang="en-US" altLang="en-US" sz="1200">
                <a:latin typeface="Tahoma" panose="020B060403050404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856D261-9D3A-4130-9984-D65D799E5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762000"/>
          </a:xfrm>
        </p:spPr>
        <p:txBody>
          <a:bodyPr/>
          <a:lstStyle/>
          <a:p>
            <a:pPr eaLnBrk="1" hangingPunct="1"/>
            <a:r>
              <a:rPr lang="en-US" altLang="en-US"/>
              <a:t>Why pre-processing is needed?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A12D65F-7D29-4F9C-A291-8B4603FB6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16832"/>
            <a:ext cx="8305800" cy="46363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Data in the real world is dirty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incomplete</a:t>
            </a:r>
            <a:r>
              <a:rPr lang="en-US" altLang="en-US" dirty="0"/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e.g., occupation=“ 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noisy</a:t>
            </a:r>
            <a:r>
              <a:rPr lang="en-US" altLang="en-US" dirty="0"/>
              <a:t>: containing errors or outliers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e.g., Salary=“-10”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inconsistent</a:t>
            </a:r>
            <a:r>
              <a:rPr lang="en-US" altLang="en-US" dirty="0"/>
              <a:t>: containing discrepancies in codes or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e.g., Age=“42” Birthday=“03/07/1997”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e.g., Was rating “1,2,3”, now rating “A, B, C”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e.g., discrepancy between duplicate records</a:t>
            </a:r>
          </a:p>
        </p:txBody>
      </p:sp>
    </p:spTree>
    <p:extLst>
      <p:ext uri="{BB962C8B-B14F-4D97-AF65-F5344CB8AC3E}">
        <p14:creationId xmlns:p14="http://schemas.microsoft.com/office/powerpoint/2010/main" val="3498895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A5F1E90-918F-4557-B0B8-3C18706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152400" y="6477000"/>
            <a:ext cx="1905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fld id="{B68516F9-C920-41C2-AADB-E04959C2A52D}" type="slidenum">
              <a:rPr lang="en-US" altLang="en-US" sz="1200">
                <a:latin typeface="Tahoma" panose="020B0604030504040204" pitchFamily="34" charset="0"/>
              </a:rPr>
              <a:pPr algn="l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363A97F-6AB5-41A0-9F29-350D3E891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85200" cy="762000"/>
          </a:xfrm>
        </p:spPr>
        <p:txBody>
          <a:bodyPr/>
          <a:lstStyle/>
          <a:p>
            <a:pPr eaLnBrk="1" hangingPunct="1"/>
            <a:r>
              <a:rPr lang="en-AU" altLang="en-US" sz="4000"/>
              <a:t>Data Understanding: Quality Enhancement</a:t>
            </a:r>
            <a:endParaRPr lang="en-US" altLang="en-US" sz="4000"/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44E6F1C-2F73-4BEE-BC35-D15D07764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461375" cy="5029200"/>
          </a:xfrm>
        </p:spPr>
        <p:txBody>
          <a:bodyPr lIns="90488" tIns="44450" rIns="90488" bIns="44450"/>
          <a:lstStyle/>
          <a:p>
            <a:pPr eaLnBrk="1" hangingPunct="1">
              <a:buFont typeface="Arial" charset="0"/>
              <a:buChar char="•"/>
              <a:defRPr/>
            </a:pPr>
            <a:endParaRPr lang="en-US" altLang="en-US" sz="28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en-US" sz="2800" dirty="0"/>
              <a:t>Mining dirty data is  not much useful:</a:t>
            </a:r>
          </a:p>
          <a:p>
            <a:pPr marL="457200" lvl="1" indent="0" eaLnBrk="1" hangingPunct="1">
              <a:buFont typeface="Arial" charset="0"/>
              <a:buNone/>
              <a:defRPr/>
            </a:pPr>
            <a:r>
              <a:rPr lang="en-US" altLang="en-US" sz="2400" dirty="0"/>
              <a:t>“Garbage in Garbage out”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sz="2400" dirty="0"/>
              <a:t>Results in wrong inferences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en-US" sz="2400" dirty="0"/>
              <a:t>Quality decisions are based on quality data</a:t>
            </a:r>
          </a:p>
          <a:p>
            <a:pPr marL="285750" indent="-285750" eaLnBrk="1" hangingPunct="1">
              <a:lnSpc>
                <a:spcPct val="115000"/>
              </a:lnSpc>
              <a:defRPr/>
            </a:pPr>
            <a:r>
              <a:rPr lang="en-US" altLang="en-US" sz="2800" dirty="0"/>
              <a:t>It is essential to understand data:</a:t>
            </a:r>
          </a:p>
          <a:p>
            <a:pPr marL="685800" lvl="1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Sparsity: Only presence counts</a:t>
            </a:r>
          </a:p>
          <a:p>
            <a:pPr marL="685800" lvl="1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Distribution: Centrality and dispersion</a:t>
            </a:r>
          </a:p>
          <a:p>
            <a:pPr marL="285750" lvl="1" indent="-342900" eaLnBrk="1" hangingPunct="1">
              <a:lnSpc>
                <a:spcPct val="115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Data warehouse provides consistent integration of quality data</a:t>
            </a:r>
          </a:p>
          <a:p>
            <a:pPr marL="285750" eaLnBrk="1" hangingPunct="1">
              <a:lnSpc>
                <a:spcPct val="115000"/>
              </a:lnSpc>
              <a:defRPr/>
            </a:pPr>
            <a:endParaRPr lang="en-US" altLang="en-US" dirty="0"/>
          </a:p>
          <a:p>
            <a:pPr marL="400050" eaLnBrk="1" hangingPunct="1">
              <a:lnSpc>
                <a:spcPct val="115000"/>
              </a:lnSpc>
              <a:buFont typeface="Arial" panose="020B0604020202020204" pitchFamily="34" charset="0"/>
              <a:buChar char="–"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2878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</p:bldLst>
  </p:timing>
</p:sld>
</file>

<file path=ppt/theme/theme1.xml><?xml version="1.0" encoding="utf-8"?>
<a:theme xmlns:a="http://schemas.openxmlformats.org/drawingml/2006/main" name="169TGp_arrow_light_s">
  <a:themeElements>
    <a:clrScheme name="169TGp_arrow_light_s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169TGp_arrow_light_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69TGp_arrow_light_s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9TGp_arrow_light_s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69TGp_arrow_light_s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4984</TotalTime>
  <Words>4011</Words>
  <Application>Microsoft Office PowerPoint</Application>
  <PresentationFormat>On-screen Show (4:3)</PresentationFormat>
  <Paragraphs>677</Paragraphs>
  <Slides>71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71</vt:i4>
      </vt:variant>
    </vt:vector>
  </HeadingPairs>
  <TitlesOfParts>
    <vt:vector size="88" baseType="lpstr">
      <vt:lpstr>MS PGothic</vt:lpstr>
      <vt:lpstr>SAS Monospace</vt:lpstr>
      <vt:lpstr>Arial</vt:lpstr>
      <vt:lpstr>Arial Narrow</vt:lpstr>
      <vt:lpstr>Calibri</vt:lpstr>
      <vt:lpstr>Symbol</vt:lpstr>
      <vt:lpstr>Tahoma</vt:lpstr>
      <vt:lpstr>Times New Roman</vt:lpstr>
      <vt:lpstr>Verdana</vt:lpstr>
      <vt:lpstr>Wingdings</vt:lpstr>
      <vt:lpstr>169TGp_arrow_light_s</vt:lpstr>
      <vt:lpstr>Image</vt:lpstr>
      <vt:lpstr>Document</vt:lpstr>
      <vt:lpstr>Bitmap Image</vt:lpstr>
      <vt:lpstr>Chart</vt:lpstr>
      <vt:lpstr>Equation</vt:lpstr>
      <vt:lpstr>SmartDraw</vt:lpstr>
      <vt:lpstr>PowerPoint Presentation</vt:lpstr>
      <vt:lpstr>Outline PreProcessing – Data Preparations</vt:lpstr>
      <vt:lpstr>First Thing First</vt:lpstr>
      <vt:lpstr>Summary - Diskusi</vt:lpstr>
      <vt:lpstr>  Data Understanding: Relevance   </vt:lpstr>
      <vt:lpstr>What is Data or Dataset?</vt:lpstr>
      <vt:lpstr>Data Pre-processing</vt:lpstr>
      <vt:lpstr>Why pre-processing is needed?</vt:lpstr>
      <vt:lpstr>Data Understanding: Quality Enhancement</vt:lpstr>
      <vt:lpstr>Data Preprocessing Tasks</vt:lpstr>
      <vt:lpstr>Data Preparation: Major Steps</vt:lpstr>
      <vt:lpstr>Time Line</vt:lpstr>
      <vt:lpstr>Data Pre-processing</vt:lpstr>
      <vt:lpstr>Data Integration</vt:lpstr>
      <vt:lpstr>Handling Redundant Data in Data Integration</vt:lpstr>
      <vt:lpstr>Data Selection</vt:lpstr>
      <vt:lpstr>Identification of Good Features as Input variables</vt:lpstr>
      <vt:lpstr>Finding Features</vt:lpstr>
      <vt:lpstr>Example of Good features</vt:lpstr>
      <vt:lpstr>Another Example: Derived Features</vt:lpstr>
      <vt:lpstr>Feature Representation: Example</vt:lpstr>
      <vt:lpstr>Derived Features: Roll Up</vt:lpstr>
      <vt:lpstr>Feature Selection: Target Value?</vt:lpstr>
      <vt:lpstr>Data Pre-processing</vt:lpstr>
      <vt:lpstr>Data Cleaning: Improving Quality</vt:lpstr>
      <vt:lpstr>Noisy Data</vt:lpstr>
      <vt:lpstr>Correcting Noisy Data</vt:lpstr>
      <vt:lpstr>Binning Method</vt:lpstr>
      <vt:lpstr>Cluster Analysis</vt:lpstr>
      <vt:lpstr>Regression/Curve Fitting/Smoothing</vt:lpstr>
      <vt:lpstr>Missing Data</vt:lpstr>
      <vt:lpstr>Handling Missing Data</vt:lpstr>
      <vt:lpstr>Missing Value Imputation</vt:lpstr>
      <vt:lpstr>Missing Value Imputation: Sophisticated Ways</vt:lpstr>
      <vt:lpstr>Example: Data Quality Identify Errors, Outliers, and Missing</vt:lpstr>
      <vt:lpstr>Data Transformation: Why?</vt:lpstr>
      <vt:lpstr>Data Transformation: How?</vt:lpstr>
      <vt:lpstr>Simple Discretization Methods: Binning</vt:lpstr>
      <vt:lpstr>Data Reduction Strategies</vt:lpstr>
      <vt:lpstr>Dimensionality Reduction</vt:lpstr>
      <vt:lpstr>PowerPoint Presentation</vt:lpstr>
      <vt:lpstr>Histograms</vt:lpstr>
      <vt:lpstr>Data Pre-processing</vt:lpstr>
      <vt:lpstr>Data Distribution</vt:lpstr>
      <vt:lpstr>PowerPoint Presentation</vt:lpstr>
      <vt:lpstr>Data Distribution</vt:lpstr>
      <vt:lpstr>Data Distribution: Batch testing</vt:lpstr>
      <vt:lpstr>Data Distribution : n-fold cross validation</vt:lpstr>
      <vt:lpstr>PowerPoint Presentation</vt:lpstr>
      <vt:lpstr>Sratified Sampling</vt:lpstr>
      <vt:lpstr>Stratified Sampling: Example</vt:lpstr>
      <vt:lpstr>Final Remarks</vt:lpstr>
      <vt:lpstr>Data Size: Final Observation</vt:lpstr>
      <vt:lpstr>Data Preparation - Summary</vt:lpstr>
      <vt:lpstr>References</vt:lpstr>
      <vt:lpstr>Data Description </vt:lpstr>
      <vt:lpstr>Measuring the Central Tendency</vt:lpstr>
      <vt:lpstr> Symmetric vs. Skewed Data</vt:lpstr>
      <vt:lpstr>Measuring the Dispersion of Data</vt:lpstr>
      <vt:lpstr>Properties of Normal Distribution Curve</vt:lpstr>
      <vt:lpstr> Boxplot Analysis</vt:lpstr>
      <vt:lpstr>Visualization of Data Dispersion: Boxplot Analysis</vt:lpstr>
      <vt:lpstr>Histogram Analysis</vt:lpstr>
      <vt:lpstr>Histograms Often Tell More than Boxplots</vt:lpstr>
      <vt:lpstr>Scatter plot</vt:lpstr>
      <vt:lpstr>Positively and Negatively Correlated Data</vt:lpstr>
      <vt:lpstr> Uncorrelated Data</vt:lpstr>
      <vt:lpstr>PowerPoint Presentation</vt:lpstr>
      <vt:lpstr>PowerPoint Presentation</vt:lpstr>
      <vt:lpstr>PowerPoint Presentation</vt:lpstr>
      <vt:lpstr>PowerPoint Presentation</vt:lpstr>
    </vt:vector>
  </TitlesOfParts>
  <Company>Guild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Taufik Sutanto</dc:creator>
  <cp:lastModifiedBy>Reviewer</cp:lastModifiedBy>
  <cp:revision>684</cp:revision>
  <cp:lastPrinted>2023-07-24T14:06:36Z</cp:lastPrinted>
  <dcterms:created xsi:type="dcterms:W3CDTF">2005-06-13T01:02:31Z</dcterms:created>
  <dcterms:modified xsi:type="dcterms:W3CDTF">2024-09-17T01:35:53Z</dcterms:modified>
</cp:coreProperties>
</file>