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35"/>
  </p:notesMasterIdLst>
  <p:handoutMasterIdLst>
    <p:handoutMasterId r:id="rId36"/>
  </p:handoutMasterIdLst>
  <p:sldIdLst>
    <p:sldId id="337" r:id="rId3"/>
    <p:sldId id="304" r:id="rId4"/>
    <p:sldId id="339" r:id="rId5"/>
    <p:sldId id="340" r:id="rId6"/>
    <p:sldId id="305" r:id="rId7"/>
    <p:sldId id="306" r:id="rId8"/>
    <p:sldId id="307" r:id="rId9"/>
    <p:sldId id="308" r:id="rId10"/>
    <p:sldId id="309" r:id="rId11"/>
    <p:sldId id="310" r:id="rId12"/>
    <p:sldId id="311" r:id="rId13"/>
    <p:sldId id="312" r:id="rId14"/>
    <p:sldId id="316" r:id="rId15"/>
    <p:sldId id="330" r:id="rId16"/>
    <p:sldId id="331" r:id="rId17"/>
    <p:sldId id="334" r:id="rId18"/>
    <p:sldId id="335" r:id="rId19"/>
    <p:sldId id="336" r:id="rId20"/>
    <p:sldId id="318" r:id="rId21"/>
    <p:sldId id="332" r:id="rId22"/>
    <p:sldId id="319" r:id="rId23"/>
    <p:sldId id="320" r:id="rId24"/>
    <p:sldId id="321" r:id="rId25"/>
    <p:sldId id="322" r:id="rId26"/>
    <p:sldId id="323" r:id="rId27"/>
    <p:sldId id="324" r:id="rId28"/>
    <p:sldId id="325" r:id="rId29"/>
    <p:sldId id="327" r:id="rId30"/>
    <p:sldId id="328" r:id="rId31"/>
    <p:sldId id="329" r:id="rId32"/>
    <p:sldId id="333" r:id="rId33"/>
    <p:sldId id="338" r:id="rId34"/>
  </p:sldIdLst>
  <p:sldSz cx="9144000" cy="6858000" type="screen4x3"/>
  <p:notesSz cx="9601200" cy="7315200"/>
  <p:defaultTextStyle>
    <a:defPPr>
      <a:defRPr lang="en-US"/>
    </a:defPPr>
    <a:lvl1pPr algn="ctr" rtl="0" fontAlgn="base">
      <a:spcBef>
        <a:spcPct val="0"/>
      </a:spcBef>
      <a:spcAft>
        <a:spcPct val="0"/>
      </a:spcAft>
      <a:defRPr sz="3600" b="1" kern="1200">
        <a:solidFill>
          <a:schemeClr val="bg1"/>
        </a:solidFill>
        <a:latin typeface="Arial" charset="0"/>
        <a:ea typeface="굴림" pitchFamily="50" charset="-127"/>
        <a:cs typeface="+mn-cs"/>
      </a:defRPr>
    </a:lvl1pPr>
    <a:lvl2pPr marL="457200" algn="ctr" rtl="0" fontAlgn="base">
      <a:spcBef>
        <a:spcPct val="0"/>
      </a:spcBef>
      <a:spcAft>
        <a:spcPct val="0"/>
      </a:spcAft>
      <a:defRPr sz="3600" b="1" kern="1200">
        <a:solidFill>
          <a:schemeClr val="bg1"/>
        </a:solidFill>
        <a:latin typeface="Arial" charset="0"/>
        <a:ea typeface="굴림" pitchFamily="50" charset="-127"/>
        <a:cs typeface="+mn-cs"/>
      </a:defRPr>
    </a:lvl2pPr>
    <a:lvl3pPr marL="914400" algn="ctr" rtl="0" fontAlgn="base">
      <a:spcBef>
        <a:spcPct val="0"/>
      </a:spcBef>
      <a:spcAft>
        <a:spcPct val="0"/>
      </a:spcAft>
      <a:defRPr sz="3600" b="1" kern="1200">
        <a:solidFill>
          <a:schemeClr val="bg1"/>
        </a:solidFill>
        <a:latin typeface="Arial" charset="0"/>
        <a:ea typeface="굴림" pitchFamily="50" charset="-127"/>
        <a:cs typeface="+mn-cs"/>
      </a:defRPr>
    </a:lvl3pPr>
    <a:lvl4pPr marL="1371600" algn="ctr" rtl="0" fontAlgn="base">
      <a:spcBef>
        <a:spcPct val="0"/>
      </a:spcBef>
      <a:spcAft>
        <a:spcPct val="0"/>
      </a:spcAft>
      <a:defRPr sz="3600" b="1" kern="1200">
        <a:solidFill>
          <a:schemeClr val="bg1"/>
        </a:solidFill>
        <a:latin typeface="Arial" charset="0"/>
        <a:ea typeface="굴림" pitchFamily="50" charset="-127"/>
        <a:cs typeface="+mn-cs"/>
      </a:defRPr>
    </a:lvl4pPr>
    <a:lvl5pPr marL="1828800" algn="ctr" rtl="0" fontAlgn="base">
      <a:spcBef>
        <a:spcPct val="0"/>
      </a:spcBef>
      <a:spcAft>
        <a:spcPct val="0"/>
      </a:spcAft>
      <a:defRPr sz="3600" b="1" kern="1200">
        <a:solidFill>
          <a:schemeClr val="bg1"/>
        </a:solidFill>
        <a:latin typeface="Arial" charset="0"/>
        <a:ea typeface="굴림" pitchFamily="50" charset="-127"/>
        <a:cs typeface="+mn-cs"/>
      </a:defRPr>
    </a:lvl5pPr>
    <a:lvl6pPr marL="2286000" algn="l" defTabSz="914400" rtl="0" eaLnBrk="1" latinLnBrk="0" hangingPunct="1">
      <a:defRPr sz="3600" b="1" kern="1200">
        <a:solidFill>
          <a:schemeClr val="bg1"/>
        </a:solidFill>
        <a:latin typeface="Arial" charset="0"/>
        <a:ea typeface="굴림" pitchFamily="50" charset="-127"/>
        <a:cs typeface="+mn-cs"/>
      </a:defRPr>
    </a:lvl6pPr>
    <a:lvl7pPr marL="2743200" algn="l" defTabSz="914400" rtl="0" eaLnBrk="1" latinLnBrk="0" hangingPunct="1">
      <a:defRPr sz="3600" b="1" kern="1200">
        <a:solidFill>
          <a:schemeClr val="bg1"/>
        </a:solidFill>
        <a:latin typeface="Arial" charset="0"/>
        <a:ea typeface="굴림" pitchFamily="50" charset="-127"/>
        <a:cs typeface="+mn-cs"/>
      </a:defRPr>
    </a:lvl7pPr>
    <a:lvl8pPr marL="3200400" algn="l" defTabSz="914400" rtl="0" eaLnBrk="1" latinLnBrk="0" hangingPunct="1">
      <a:defRPr sz="3600" b="1" kern="1200">
        <a:solidFill>
          <a:schemeClr val="bg1"/>
        </a:solidFill>
        <a:latin typeface="Arial" charset="0"/>
        <a:ea typeface="굴림" pitchFamily="50" charset="-127"/>
        <a:cs typeface="+mn-cs"/>
      </a:defRPr>
    </a:lvl8pPr>
    <a:lvl9pPr marL="3657600" algn="l" defTabSz="914400" rtl="0" eaLnBrk="1" latinLnBrk="0" hangingPunct="1">
      <a:defRPr sz="3600" b="1" kern="1200">
        <a:solidFill>
          <a:schemeClr val="bg1"/>
        </a:solidFill>
        <a:latin typeface="Arial" charset="0"/>
        <a:ea typeface="굴림" pitchFamily="50"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BC6"/>
    <a:srgbClr val="692AA2"/>
    <a:srgbClr val="006600"/>
    <a:srgbClr val="33CC33"/>
    <a:srgbClr val="B9D8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41034-8CB6-49FC-B5B0-0CCBD82DE126}" v="3" dt="2024-09-18T07:30:14.6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56" autoAdjust="0"/>
    <p:restoredTop sz="93891" autoAdjust="0"/>
  </p:normalViewPr>
  <p:slideViewPr>
    <p:cSldViewPr>
      <p:cViewPr varScale="1">
        <p:scale>
          <a:sx n="79" d="100"/>
          <a:sy n="79" d="100"/>
        </p:scale>
        <p:origin x="931"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42" y="-96"/>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ufik Edy Sutanto, M.Sc.Tech.,Ph.D" userId="012573cc-7230-4d80-9d32-62cda141001e" providerId="ADAL" clId="{05A41034-8CB6-49FC-B5B0-0CCBD82DE126}"/>
    <pc:docChg chg="custSel modSld modMainMaster">
      <pc:chgData name="Taufik Edy Sutanto, M.Sc.Tech.,Ph.D" userId="012573cc-7230-4d80-9d32-62cda141001e" providerId="ADAL" clId="{05A41034-8CB6-49FC-B5B0-0CCBD82DE126}" dt="2024-09-18T07:30:35.065" v="17" actId="478"/>
      <pc:docMkLst>
        <pc:docMk/>
      </pc:docMkLst>
      <pc:sldChg chg="modSp mod">
        <pc:chgData name="Taufik Edy Sutanto, M.Sc.Tech.,Ph.D" userId="012573cc-7230-4d80-9d32-62cda141001e" providerId="ADAL" clId="{05A41034-8CB6-49FC-B5B0-0CCBD82DE126}" dt="2024-09-18T07:29:12.820" v="2" actId="20577"/>
        <pc:sldMkLst>
          <pc:docMk/>
          <pc:sldMk cId="2530550081" sldId="304"/>
        </pc:sldMkLst>
        <pc:spChg chg="mod">
          <ac:chgData name="Taufik Edy Sutanto, M.Sc.Tech.,Ph.D" userId="012573cc-7230-4d80-9d32-62cda141001e" providerId="ADAL" clId="{05A41034-8CB6-49FC-B5B0-0CCBD82DE126}" dt="2024-09-18T07:29:12.820" v="2" actId="20577"/>
          <ac:spMkLst>
            <pc:docMk/>
            <pc:sldMk cId="2530550081" sldId="304"/>
            <ac:spMk id="5122" creationId="{00000000-0000-0000-0000-000000000000}"/>
          </ac:spMkLst>
        </pc:spChg>
      </pc:sldChg>
      <pc:sldChg chg="addSp delSp modSp mod">
        <pc:chgData name="Taufik Edy Sutanto, M.Sc.Tech.,Ph.D" userId="012573cc-7230-4d80-9d32-62cda141001e" providerId="ADAL" clId="{05A41034-8CB6-49FC-B5B0-0CCBD82DE126}" dt="2024-09-18T07:30:00.253" v="13" actId="21"/>
        <pc:sldMkLst>
          <pc:docMk/>
          <pc:sldMk cId="0" sldId="337"/>
        </pc:sldMkLst>
        <pc:spChg chg="mod">
          <ac:chgData name="Taufik Edy Sutanto, M.Sc.Tech.,Ph.D" userId="012573cc-7230-4d80-9d32-62cda141001e" providerId="ADAL" clId="{05A41034-8CB6-49FC-B5B0-0CCBD82DE126}" dt="2024-09-18T07:29:29.187" v="6" actId="6549"/>
          <ac:spMkLst>
            <pc:docMk/>
            <pc:sldMk cId="0" sldId="337"/>
            <ac:spMk id="2" creationId="{B158664A-4130-4580-AC93-51BBC9977765}"/>
          </ac:spMkLst>
        </pc:spChg>
        <pc:picChg chg="del">
          <ac:chgData name="Taufik Edy Sutanto, M.Sc.Tech.,Ph.D" userId="012573cc-7230-4d80-9d32-62cda141001e" providerId="ADAL" clId="{05A41034-8CB6-49FC-B5B0-0CCBD82DE126}" dt="2024-09-18T07:29:01.583" v="0" actId="478"/>
          <ac:picMkLst>
            <pc:docMk/>
            <pc:sldMk cId="0" sldId="337"/>
            <ac:picMk id="8" creationId="{4596552A-A1FB-633F-EADE-03A46E3918DE}"/>
          </ac:picMkLst>
        </pc:picChg>
        <pc:picChg chg="del mod">
          <ac:chgData name="Taufik Edy Sutanto, M.Sc.Tech.,Ph.D" userId="012573cc-7230-4d80-9d32-62cda141001e" providerId="ADAL" clId="{05A41034-8CB6-49FC-B5B0-0CCBD82DE126}" dt="2024-09-18T07:30:00.253" v="13" actId="21"/>
          <ac:picMkLst>
            <pc:docMk/>
            <pc:sldMk cId="0" sldId="337"/>
            <ac:picMk id="10" creationId="{5370C771-7F65-4D7A-8D49-5A8BE61C802B}"/>
          </ac:picMkLst>
        </pc:picChg>
        <pc:picChg chg="del mod">
          <ac:chgData name="Taufik Edy Sutanto, M.Sc.Tech.,Ph.D" userId="012573cc-7230-4d80-9d32-62cda141001e" providerId="ADAL" clId="{05A41034-8CB6-49FC-B5B0-0CCBD82DE126}" dt="2024-09-18T07:30:00.253" v="13" actId="21"/>
          <ac:picMkLst>
            <pc:docMk/>
            <pc:sldMk cId="0" sldId="337"/>
            <ac:picMk id="12" creationId="{875DACE8-AFAE-FF88-1C82-2AB76525C0F3}"/>
          </ac:picMkLst>
        </pc:picChg>
        <pc:picChg chg="add del mod">
          <ac:chgData name="Taufik Edy Sutanto, M.Sc.Tech.,Ph.D" userId="012573cc-7230-4d80-9d32-62cda141001e" providerId="ADAL" clId="{05A41034-8CB6-49FC-B5B0-0CCBD82DE126}" dt="2024-09-18T07:30:00.253" v="13" actId="21"/>
          <ac:picMkLst>
            <pc:docMk/>
            <pc:sldMk cId="0" sldId="337"/>
            <ac:picMk id="13" creationId="{BAE83598-680A-6B33-02E7-53047F57E525}"/>
          </ac:picMkLst>
        </pc:picChg>
      </pc:sldChg>
      <pc:sldChg chg="delSp modSp mod">
        <pc:chgData name="Taufik Edy Sutanto, M.Sc.Tech.,Ph.D" userId="012573cc-7230-4d80-9d32-62cda141001e" providerId="ADAL" clId="{05A41034-8CB6-49FC-B5B0-0CCBD82DE126}" dt="2024-09-18T07:30:35.065" v="17" actId="478"/>
        <pc:sldMkLst>
          <pc:docMk/>
          <pc:sldMk cId="2068595068" sldId="338"/>
        </pc:sldMkLst>
        <pc:picChg chg="del">
          <ac:chgData name="Taufik Edy Sutanto, M.Sc.Tech.,Ph.D" userId="012573cc-7230-4d80-9d32-62cda141001e" providerId="ADAL" clId="{05A41034-8CB6-49FC-B5B0-0CCBD82DE126}" dt="2024-09-18T07:29:19.670" v="3" actId="478"/>
          <ac:picMkLst>
            <pc:docMk/>
            <pc:sldMk cId="2068595068" sldId="338"/>
            <ac:picMk id="2" creationId="{CB3F2FAA-377F-A509-4E77-F5BE3273BADF}"/>
          </ac:picMkLst>
        </pc:picChg>
        <pc:picChg chg="del mod">
          <ac:chgData name="Taufik Edy Sutanto, M.Sc.Tech.,Ph.D" userId="012573cc-7230-4d80-9d32-62cda141001e" providerId="ADAL" clId="{05A41034-8CB6-49FC-B5B0-0CCBD82DE126}" dt="2024-09-18T07:30:35.065" v="17" actId="478"/>
          <ac:picMkLst>
            <pc:docMk/>
            <pc:sldMk cId="2068595068" sldId="338"/>
            <ac:picMk id="3" creationId="{133750D1-302E-2DFD-CBE2-83F6C05EB5E8}"/>
          </ac:picMkLst>
        </pc:picChg>
        <pc:picChg chg="del">
          <ac:chgData name="Taufik Edy Sutanto, M.Sc.Tech.,Ph.D" userId="012573cc-7230-4d80-9d32-62cda141001e" providerId="ADAL" clId="{05A41034-8CB6-49FC-B5B0-0CCBD82DE126}" dt="2024-09-18T07:30:35.065" v="17" actId="478"/>
          <ac:picMkLst>
            <pc:docMk/>
            <pc:sldMk cId="2068595068" sldId="338"/>
            <ac:picMk id="4" creationId="{1FAC11EA-09F0-0CBA-957F-53B74371CF0C}"/>
          </ac:picMkLst>
        </pc:picChg>
      </pc:sldChg>
      <pc:sldMasterChg chg="addSp delSp modSp mod modSldLayout">
        <pc:chgData name="Taufik Edy Sutanto, M.Sc.Tech.,Ph.D" userId="012573cc-7230-4d80-9d32-62cda141001e" providerId="ADAL" clId="{05A41034-8CB6-49FC-B5B0-0CCBD82DE126}" dt="2024-09-18T07:30:20.074" v="16" actId="478"/>
        <pc:sldMasterMkLst>
          <pc:docMk/>
          <pc:sldMasterMk cId="0" sldId="2147483648"/>
        </pc:sldMasterMkLst>
        <pc:picChg chg="add del mod">
          <ac:chgData name="Taufik Edy Sutanto, M.Sc.Tech.,Ph.D" userId="012573cc-7230-4d80-9d32-62cda141001e" providerId="ADAL" clId="{05A41034-8CB6-49FC-B5B0-0CCBD82DE126}" dt="2024-09-18T07:30:20.074" v="16" actId="478"/>
          <ac:picMkLst>
            <pc:docMk/>
            <pc:sldMasterMk cId="0" sldId="2147483648"/>
            <ac:picMk id="10" creationId="{5370C771-7F65-4D7A-8D49-5A8BE61C802B}"/>
          </ac:picMkLst>
        </pc:picChg>
        <pc:picChg chg="add del mod">
          <ac:chgData name="Taufik Edy Sutanto, M.Sc.Tech.,Ph.D" userId="012573cc-7230-4d80-9d32-62cda141001e" providerId="ADAL" clId="{05A41034-8CB6-49FC-B5B0-0CCBD82DE126}" dt="2024-09-18T07:30:20.074" v="16" actId="478"/>
          <ac:picMkLst>
            <pc:docMk/>
            <pc:sldMasterMk cId="0" sldId="2147483648"/>
            <ac:picMk id="12" creationId="{875DACE8-AFAE-FF88-1C82-2AB76525C0F3}"/>
          </ac:picMkLst>
        </pc:picChg>
        <pc:picChg chg="add del mod">
          <ac:chgData name="Taufik Edy Sutanto, M.Sc.Tech.,Ph.D" userId="012573cc-7230-4d80-9d32-62cda141001e" providerId="ADAL" clId="{05A41034-8CB6-49FC-B5B0-0CCBD82DE126}" dt="2024-09-18T07:30:20.074" v="16" actId="478"/>
          <ac:picMkLst>
            <pc:docMk/>
            <pc:sldMasterMk cId="0" sldId="2147483648"/>
            <ac:picMk id="13" creationId="{BAE83598-680A-6B33-02E7-53047F57E525}"/>
          </ac:picMkLst>
        </pc:picChg>
        <pc:sldLayoutChg chg="addSp modSp">
          <pc:chgData name="Taufik Edy Sutanto, M.Sc.Tech.,Ph.D" userId="012573cc-7230-4d80-9d32-62cda141001e" providerId="ADAL" clId="{05A41034-8CB6-49FC-B5B0-0CCBD82DE126}" dt="2024-09-18T07:30:14.606" v="15"/>
          <pc:sldLayoutMkLst>
            <pc:docMk/>
            <pc:sldMasterMk cId="0" sldId="2147483648"/>
            <pc:sldLayoutMk cId="0" sldId="2147483649"/>
          </pc:sldLayoutMkLst>
          <pc:picChg chg="add mod">
            <ac:chgData name="Taufik Edy Sutanto, M.Sc.Tech.,Ph.D" userId="012573cc-7230-4d80-9d32-62cda141001e" providerId="ADAL" clId="{05A41034-8CB6-49FC-B5B0-0CCBD82DE126}" dt="2024-09-18T07:30:14.606" v="15"/>
            <ac:picMkLst>
              <pc:docMk/>
              <pc:sldMasterMk cId="0" sldId="2147483648"/>
              <pc:sldLayoutMk cId="0" sldId="2147483649"/>
              <ac:picMk id="2" creationId="{2C2E25D1-41CA-303F-0D9C-E4862CF093B0}"/>
            </ac:picMkLst>
          </pc:picChg>
          <pc:picChg chg="add mod">
            <ac:chgData name="Taufik Edy Sutanto, M.Sc.Tech.,Ph.D" userId="012573cc-7230-4d80-9d32-62cda141001e" providerId="ADAL" clId="{05A41034-8CB6-49FC-B5B0-0CCBD82DE126}" dt="2024-09-18T07:30:14.606" v="15"/>
            <ac:picMkLst>
              <pc:docMk/>
              <pc:sldMasterMk cId="0" sldId="2147483648"/>
              <pc:sldLayoutMk cId="0" sldId="2147483649"/>
              <ac:picMk id="3" creationId="{88401071-51D1-6C94-F546-A932E1D94BE9}"/>
            </ac:picMkLst>
          </pc:picChg>
          <pc:picChg chg="add mod">
            <ac:chgData name="Taufik Edy Sutanto, M.Sc.Tech.,Ph.D" userId="012573cc-7230-4d80-9d32-62cda141001e" providerId="ADAL" clId="{05A41034-8CB6-49FC-B5B0-0CCBD82DE126}" dt="2024-09-18T07:30:14.606" v="15"/>
            <ac:picMkLst>
              <pc:docMk/>
              <pc:sldMasterMk cId="0" sldId="2147483648"/>
              <pc:sldLayoutMk cId="0" sldId="2147483649"/>
              <ac:picMk id="4" creationId="{A9ED3778-8EBB-13E1-2D7B-7462288DD73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a:defRPr sz="1300" b="0">
                <a:solidFill>
                  <a:schemeClr val="tx1"/>
                </a:solidFill>
              </a:defRPr>
            </a:lvl1pPr>
          </a:lstStyle>
          <a:p>
            <a:endParaRPr lang="en-US" altLang="ko-KR"/>
          </a:p>
        </p:txBody>
      </p:sp>
      <p:sp>
        <p:nvSpPr>
          <p:cNvPr id="114691" name="Rectangle 3"/>
          <p:cNvSpPr>
            <a:spLocks noGrp="1" noChangeArrowheads="1"/>
          </p:cNvSpPr>
          <p:nvPr>
            <p:ph type="dt" sz="quarter"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b="0">
                <a:solidFill>
                  <a:schemeClr val="tx1"/>
                </a:solidFill>
              </a:defRPr>
            </a:lvl1pPr>
          </a:lstStyle>
          <a:p>
            <a:endParaRPr lang="en-US" altLang="ko-KR"/>
          </a:p>
        </p:txBody>
      </p:sp>
      <p:sp>
        <p:nvSpPr>
          <p:cNvPr id="114692" name="Rectangle 4"/>
          <p:cNvSpPr>
            <a:spLocks noGrp="1" noChangeArrowheads="1"/>
          </p:cNvSpPr>
          <p:nvPr>
            <p:ph type="ftr" sz="quarter" idx="2"/>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a:defRPr sz="1300" b="0">
                <a:solidFill>
                  <a:schemeClr val="tx1"/>
                </a:solidFill>
              </a:defRPr>
            </a:lvl1pPr>
          </a:lstStyle>
          <a:p>
            <a:endParaRPr lang="en-US" altLang="ko-KR"/>
          </a:p>
        </p:txBody>
      </p:sp>
      <p:sp>
        <p:nvSpPr>
          <p:cNvPr id="114693" name="Rectangle 5"/>
          <p:cNvSpPr>
            <a:spLocks noGrp="1" noChangeArrowheads="1"/>
          </p:cNvSpPr>
          <p:nvPr>
            <p:ph type="sldNum" sz="quarter" idx="3"/>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b="0">
                <a:solidFill>
                  <a:schemeClr val="tx1"/>
                </a:solidFill>
              </a:defRPr>
            </a:lvl1pPr>
          </a:lstStyle>
          <a:p>
            <a:fld id="{46635348-DBEF-4695-B298-01E05397A04B}" type="slidenum">
              <a:rPr lang="ko-KR" altLang="en-US"/>
              <a:pPr/>
              <a:t>‹#›</a:t>
            </a:fld>
            <a:endParaRPr lang="en-US" altLang="ko-KR"/>
          </a:p>
        </p:txBody>
      </p:sp>
    </p:spTree>
    <p:extLst>
      <p:ext uri="{BB962C8B-B14F-4D97-AF65-F5344CB8AC3E}">
        <p14:creationId xmlns:p14="http://schemas.microsoft.com/office/powerpoint/2010/main" val="34002200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bwMode="auto">
          <a:xfrm>
            <a:off x="0"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l">
              <a:defRPr sz="1300" b="0">
                <a:solidFill>
                  <a:schemeClr val="tx1"/>
                </a:solidFill>
              </a:defRPr>
            </a:lvl1pPr>
          </a:lstStyle>
          <a:p>
            <a:endParaRPr lang="en-US" altLang="ko-KR"/>
          </a:p>
        </p:txBody>
      </p:sp>
      <p:sp>
        <p:nvSpPr>
          <p:cNvPr id="94211" name="Rectangle 3"/>
          <p:cNvSpPr>
            <a:spLocks noGrp="1" noChangeArrowheads="1"/>
          </p:cNvSpPr>
          <p:nvPr>
            <p:ph type="dt" idx="1"/>
          </p:nvPr>
        </p:nvSpPr>
        <p:spPr bwMode="auto">
          <a:xfrm>
            <a:off x="5438458" y="0"/>
            <a:ext cx="4160520" cy="3657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b="0">
                <a:solidFill>
                  <a:schemeClr val="tx1"/>
                </a:solidFill>
              </a:defRPr>
            </a:lvl1pPr>
          </a:lstStyle>
          <a:p>
            <a:endParaRPr lang="en-US" altLang="ko-KR"/>
          </a:p>
        </p:txBody>
      </p:sp>
      <p:sp>
        <p:nvSpPr>
          <p:cNvPr id="94212"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94213" name="Rectangle 5"/>
          <p:cNvSpPr>
            <a:spLocks noGrp="1" noChangeArrowheads="1"/>
          </p:cNvSpPr>
          <p:nvPr>
            <p:ph type="body" sz="quarter" idx="3"/>
          </p:nvPr>
        </p:nvSpPr>
        <p:spPr bwMode="auto">
          <a:xfrm>
            <a:off x="960120" y="3474720"/>
            <a:ext cx="7680960" cy="32918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94214" name="Rectangle 6"/>
          <p:cNvSpPr>
            <a:spLocks noGrp="1" noChangeArrowheads="1"/>
          </p:cNvSpPr>
          <p:nvPr>
            <p:ph type="ftr" sz="quarter" idx="4"/>
          </p:nvPr>
        </p:nvSpPr>
        <p:spPr bwMode="auto">
          <a:xfrm>
            <a:off x="0"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l">
              <a:defRPr sz="1300" b="0">
                <a:solidFill>
                  <a:schemeClr val="tx1"/>
                </a:solidFill>
              </a:defRPr>
            </a:lvl1pPr>
          </a:lstStyle>
          <a:p>
            <a:endParaRPr lang="en-US" altLang="ko-KR"/>
          </a:p>
        </p:txBody>
      </p:sp>
      <p:sp>
        <p:nvSpPr>
          <p:cNvPr id="94215" name="Rectangle 7"/>
          <p:cNvSpPr>
            <a:spLocks noGrp="1" noChangeArrowheads="1"/>
          </p:cNvSpPr>
          <p:nvPr>
            <p:ph type="sldNum" sz="quarter" idx="5"/>
          </p:nvPr>
        </p:nvSpPr>
        <p:spPr bwMode="auto">
          <a:xfrm>
            <a:off x="5438458" y="6948171"/>
            <a:ext cx="4160520" cy="3657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b="0">
                <a:solidFill>
                  <a:schemeClr val="tx1"/>
                </a:solidFill>
              </a:defRPr>
            </a:lvl1pPr>
          </a:lstStyle>
          <a:p>
            <a:fld id="{551FD892-07AC-4B6F-8844-47851227D720}" type="slidenum">
              <a:rPr lang="ko-KR" altLang="en-US"/>
              <a:pPr/>
              <a:t>‹#›</a:t>
            </a:fld>
            <a:endParaRPr lang="en-US" altLang="ko-KR"/>
          </a:p>
        </p:txBody>
      </p:sp>
    </p:spTree>
    <p:extLst>
      <p:ext uri="{BB962C8B-B14F-4D97-AF65-F5344CB8AC3E}">
        <p14:creationId xmlns:p14="http://schemas.microsoft.com/office/powerpoint/2010/main" val="857857139"/>
      </p:ext>
    </p:extLst>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3470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defTabSz="966612" fontAlgn="auto">
              <a:spcBef>
                <a:spcPts val="0"/>
              </a:spcBef>
              <a:spcAft>
                <a:spcPts val="0"/>
              </a:spcAft>
              <a:defRPr/>
            </a:pPr>
            <a:fld id="{789728AC-784F-4234-A730-D480F8218D66}" type="slidenum">
              <a:rPr lang="en-AU" sz="1400">
                <a:solidFill>
                  <a:prstClr val="black"/>
                </a:solidFill>
                <a:latin typeface="Calibri" panose="020F0502020204030204"/>
                <a:ea typeface="+mn-ea"/>
              </a:rPr>
              <a:pPr defTabSz="966612" fontAlgn="auto">
                <a:spcBef>
                  <a:spcPts val="0"/>
                </a:spcBef>
                <a:spcAft>
                  <a:spcPts val="0"/>
                </a:spcAft>
                <a:defRPr/>
              </a:pPr>
              <a:t>14</a:t>
            </a:fld>
            <a:endParaRPr lang="en-AU" sz="1400">
              <a:solidFill>
                <a:prstClr val="black"/>
              </a:solidFill>
              <a:latin typeface="Calibri" panose="020F0502020204030204"/>
              <a:ea typeface="+mn-ea"/>
            </a:endParaRPr>
          </a:p>
        </p:txBody>
      </p:sp>
    </p:spTree>
    <p:extLst>
      <p:ext uri="{BB962C8B-B14F-4D97-AF65-F5344CB8AC3E}">
        <p14:creationId xmlns:p14="http://schemas.microsoft.com/office/powerpoint/2010/main" val="380929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defTabSz="966612" fontAlgn="auto">
              <a:spcBef>
                <a:spcPts val="0"/>
              </a:spcBef>
              <a:spcAft>
                <a:spcPts val="0"/>
              </a:spcAft>
              <a:defRPr/>
            </a:pPr>
            <a:fld id="{789728AC-784F-4234-A730-D480F8218D66}" type="slidenum">
              <a:rPr lang="en-AU" sz="1400">
                <a:solidFill>
                  <a:prstClr val="black"/>
                </a:solidFill>
                <a:latin typeface="Calibri" panose="020F0502020204030204"/>
                <a:ea typeface="+mn-ea"/>
              </a:rPr>
              <a:pPr defTabSz="966612" fontAlgn="auto">
                <a:spcBef>
                  <a:spcPts val="0"/>
                </a:spcBef>
                <a:spcAft>
                  <a:spcPts val="0"/>
                </a:spcAft>
                <a:defRPr/>
              </a:pPr>
              <a:t>15</a:t>
            </a:fld>
            <a:endParaRPr lang="en-AU" sz="1400">
              <a:solidFill>
                <a:prstClr val="black"/>
              </a:solidFill>
              <a:latin typeface="Calibri" panose="020F0502020204030204"/>
              <a:ea typeface="+mn-ea"/>
            </a:endParaRPr>
          </a:p>
        </p:txBody>
      </p:sp>
    </p:spTree>
    <p:extLst>
      <p:ext uri="{BB962C8B-B14F-4D97-AF65-F5344CB8AC3E}">
        <p14:creationId xmlns:p14="http://schemas.microsoft.com/office/powerpoint/2010/main" val="545945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defTabSz="966612" fontAlgn="auto">
              <a:spcBef>
                <a:spcPts val="0"/>
              </a:spcBef>
              <a:spcAft>
                <a:spcPts val="0"/>
              </a:spcAft>
              <a:defRPr/>
            </a:pPr>
            <a:fld id="{789728AC-784F-4234-A730-D480F8218D66}" type="slidenum">
              <a:rPr lang="en-AU" sz="1400">
                <a:solidFill>
                  <a:prstClr val="black"/>
                </a:solidFill>
                <a:latin typeface="Calibri" panose="020F0502020204030204"/>
                <a:ea typeface="+mn-ea"/>
              </a:rPr>
              <a:pPr defTabSz="966612" fontAlgn="auto">
                <a:spcBef>
                  <a:spcPts val="0"/>
                </a:spcBef>
                <a:spcAft>
                  <a:spcPts val="0"/>
                </a:spcAft>
                <a:defRPr/>
              </a:pPr>
              <a:t>20</a:t>
            </a:fld>
            <a:endParaRPr lang="en-AU" sz="1400">
              <a:solidFill>
                <a:prstClr val="black"/>
              </a:solidFill>
              <a:latin typeface="Calibri" panose="020F0502020204030204"/>
              <a:ea typeface="+mn-ea"/>
            </a:endParaRPr>
          </a:p>
        </p:txBody>
      </p:sp>
    </p:spTree>
    <p:extLst>
      <p:ext uri="{BB962C8B-B14F-4D97-AF65-F5344CB8AC3E}">
        <p14:creationId xmlns:p14="http://schemas.microsoft.com/office/powerpoint/2010/main" val="4071867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33470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089" name="Freeform 17"/>
          <p:cNvSpPr>
            <a:spLocks/>
          </p:cNvSpPr>
          <p:nvPr/>
        </p:nvSpPr>
        <p:spPr bwMode="gray">
          <a:xfrm>
            <a:off x="-9525" y="1447800"/>
            <a:ext cx="9164638" cy="3832225"/>
          </a:xfrm>
          <a:custGeom>
            <a:avLst/>
            <a:gdLst/>
            <a:ahLst/>
            <a:cxnLst>
              <a:cxn ang="0">
                <a:pos x="12" y="124"/>
              </a:cxn>
              <a:cxn ang="0">
                <a:pos x="1381" y="12"/>
              </a:cxn>
              <a:cxn ang="0">
                <a:pos x="4064" y="581"/>
              </a:cxn>
              <a:cxn ang="0">
                <a:pos x="5773" y="118"/>
              </a:cxn>
              <a:cxn ang="0">
                <a:pos x="5766" y="2151"/>
              </a:cxn>
              <a:cxn ang="0">
                <a:pos x="3966" y="2263"/>
              </a:cxn>
              <a:cxn ang="0">
                <a:pos x="1963" y="1897"/>
              </a:cxn>
              <a:cxn ang="0">
                <a:pos x="6" y="2407"/>
              </a:cxn>
              <a:cxn ang="0">
                <a:pos x="12" y="124"/>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000"/>
            </a:schemeClr>
          </a:solidFill>
          <a:ln w="9525">
            <a:noFill/>
            <a:round/>
            <a:headEnd/>
            <a:tailEnd/>
          </a:ln>
          <a:effectLst/>
        </p:spPr>
        <p:txBody>
          <a:bodyPr/>
          <a:lstStyle/>
          <a:p>
            <a:endParaRPr lang="en-US"/>
          </a:p>
        </p:txBody>
      </p:sp>
      <p:sp>
        <p:nvSpPr>
          <p:cNvPr id="3090" name="Freeform 18"/>
          <p:cNvSpPr>
            <a:spLocks/>
          </p:cNvSpPr>
          <p:nvPr/>
        </p:nvSpPr>
        <p:spPr bwMode="gray">
          <a:xfrm>
            <a:off x="-9525" y="1730375"/>
            <a:ext cx="9150350" cy="3265488"/>
          </a:xfrm>
          <a:custGeom>
            <a:avLst/>
            <a:gdLst/>
            <a:ahLst/>
            <a:cxnLst>
              <a:cxn ang="0">
                <a:pos x="6" y="272"/>
              </a:cxn>
              <a:cxn ang="0">
                <a:pos x="1453" y="10"/>
              </a:cxn>
              <a:cxn ang="0">
                <a:pos x="4182" y="482"/>
              </a:cxn>
              <a:cxn ang="0">
                <a:pos x="5764" y="154"/>
              </a:cxn>
              <a:cxn ang="0">
                <a:pos x="5764" y="1806"/>
              </a:cxn>
              <a:cxn ang="0">
                <a:pos x="4005" y="1994"/>
              </a:cxn>
              <a:cxn ang="0">
                <a:pos x="1891" y="1522"/>
              </a:cxn>
              <a:cxn ang="0">
                <a:pos x="6" y="1967"/>
              </a:cxn>
              <a:cxn ang="0">
                <a:pos x="6" y="272"/>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w="9525">
            <a:noFill/>
            <a:round/>
            <a:headEnd/>
            <a:tailEnd/>
          </a:ln>
          <a:effectLst/>
        </p:spPr>
        <p:txBody>
          <a:bodyPr/>
          <a:lstStyle/>
          <a:p>
            <a:endParaRPr lang="en-US"/>
          </a:p>
        </p:txBody>
      </p:sp>
      <p:grpSp>
        <p:nvGrpSpPr>
          <p:cNvPr id="3091" name="Group 19"/>
          <p:cNvGrpSpPr>
            <a:grpSpLocks/>
          </p:cNvGrpSpPr>
          <p:nvPr/>
        </p:nvGrpSpPr>
        <p:grpSpPr bwMode="auto">
          <a:xfrm>
            <a:off x="7086600" y="1947863"/>
            <a:ext cx="533400" cy="533400"/>
            <a:chOff x="4752" y="1200"/>
            <a:chExt cx="288" cy="288"/>
          </a:xfrm>
        </p:grpSpPr>
        <p:sp>
          <p:nvSpPr>
            <p:cNvPr id="3092" name="Oval 20"/>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en-US"/>
            </a:p>
          </p:txBody>
        </p:sp>
        <p:sp>
          <p:nvSpPr>
            <p:cNvPr id="3093" name="Oval 21"/>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grpSp>
        <p:nvGrpSpPr>
          <p:cNvPr id="3094" name="Group 22"/>
          <p:cNvGrpSpPr>
            <a:grpSpLocks/>
          </p:cNvGrpSpPr>
          <p:nvPr/>
        </p:nvGrpSpPr>
        <p:grpSpPr bwMode="auto">
          <a:xfrm>
            <a:off x="7620000" y="1371600"/>
            <a:ext cx="914400" cy="914400"/>
            <a:chOff x="4992" y="816"/>
            <a:chExt cx="576" cy="576"/>
          </a:xfrm>
        </p:grpSpPr>
        <p:sp>
          <p:nvSpPr>
            <p:cNvPr id="3095" name="Oval 23"/>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en-US"/>
            </a:p>
          </p:txBody>
        </p:sp>
        <p:sp>
          <p:nvSpPr>
            <p:cNvPr id="3096" name="Oval 24"/>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grpSp>
        <p:nvGrpSpPr>
          <p:cNvPr id="3097" name="Group 25"/>
          <p:cNvGrpSpPr>
            <a:grpSpLocks/>
          </p:cNvGrpSpPr>
          <p:nvPr/>
        </p:nvGrpSpPr>
        <p:grpSpPr bwMode="auto">
          <a:xfrm>
            <a:off x="304800" y="3429000"/>
            <a:ext cx="1295400" cy="1371600"/>
            <a:chOff x="4992" y="816"/>
            <a:chExt cx="576" cy="576"/>
          </a:xfrm>
        </p:grpSpPr>
        <p:sp>
          <p:nvSpPr>
            <p:cNvPr id="3098" name="Oval 26"/>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en-US"/>
            </a:p>
          </p:txBody>
        </p:sp>
        <p:sp>
          <p:nvSpPr>
            <p:cNvPr id="3099" name="Oval 27"/>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sp>
        <p:nvSpPr>
          <p:cNvPr id="3078" name="Rectangle 6"/>
          <p:cNvSpPr>
            <a:spLocks noGrp="1" noChangeArrowheads="1"/>
          </p:cNvSpPr>
          <p:nvPr>
            <p:ph type="sldNum" sz="quarter" idx="4"/>
          </p:nvPr>
        </p:nvSpPr>
        <p:spPr>
          <a:xfrm>
            <a:off x="6659563" y="6453188"/>
            <a:ext cx="2133600" cy="244475"/>
          </a:xfrm>
        </p:spPr>
        <p:txBody>
          <a:bodyPr/>
          <a:lstStyle>
            <a:lvl1pPr>
              <a:defRPr sz="1200" b="0">
                <a:solidFill>
                  <a:schemeClr val="tx1"/>
                </a:solidFill>
              </a:defRPr>
            </a:lvl1pPr>
          </a:lstStyle>
          <a:p>
            <a:fld id="{A69801A0-FC71-49C8-A638-6AA7FC051D8D}" type="slidenum">
              <a:rPr lang="ko-KR" altLang="en-US"/>
              <a:pPr/>
              <a:t>‹#›</a:t>
            </a:fld>
            <a:endParaRPr lang="en-US" altLang="ko-KR"/>
          </a:p>
        </p:txBody>
      </p:sp>
      <p:sp>
        <p:nvSpPr>
          <p:cNvPr id="3074" name="Rectangle 2"/>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sz="4800"/>
            </a:lvl1pPr>
          </a:lstStyle>
          <a:p>
            <a:r>
              <a:rPr lang="ko-KR" altLang="en-US"/>
              <a:t>마스터 제목 스타일 편집</a:t>
            </a:r>
          </a:p>
        </p:txBody>
      </p:sp>
      <p:sp>
        <p:nvSpPr>
          <p:cNvPr id="3075" name="Rectangle 3"/>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sz="2000"/>
            </a:lvl1pPr>
          </a:lstStyle>
          <a:p>
            <a:r>
              <a:rPr lang="ko-KR" altLang="en-US"/>
              <a:t>마스터 부제목 스타일 편집</a:t>
            </a:r>
          </a:p>
        </p:txBody>
      </p:sp>
      <p:pic>
        <p:nvPicPr>
          <p:cNvPr id="3100" name="Picture 28" descr="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5445125"/>
            <a:ext cx="685800" cy="904875"/>
          </a:xfrm>
          <a:prstGeom prst="rect">
            <a:avLst/>
          </a:prstGeom>
          <a:noFill/>
        </p:spPr>
      </p:pic>
      <p:sp>
        <p:nvSpPr>
          <p:cNvPr id="3101" name="Rectangle 29"/>
          <p:cNvSpPr>
            <a:spLocks noGrp="1" noChangeArrowheads="1"/>
          </p:cNvSpPr>
          <p:nvPr>
            <p:ph type="ftr" sz="quarter" idx="3"/>
          </p:nvPr>
        </p:nvSpPr>
        <p:spPr>
          <a:xfrm>
            <a:off x="5148263" y="404813"/>
            <a:ext cx="3536950" cy="503237"/>
          </a:xfrm>
          <a:prstGeom prst="rect">
            <a:avLst/>
          </a:prstGeom>
        </p:spPr>
        <p:txBody>
          <a:bodyPr/>
          <a:lstStyle>
            <a:lvl1pPr>
              <a:defRPr/>
            </a:lvl1pPr>
          </a:lstStyle>
          <a:p>
            <a:endParaRPr lang="en-US" altLang="ko-KR" dirty="0"/>
          </a:p>
        </p:txBody>
      </p:sp>
      <p:pic>
        <p:nvPicPr>
          <p:cNvPr id="2" name="Picture 1">
            <a:extLst>
              <a:ext uri="{FF2B5EF4-FFF2-40B4-BE49-F238E27FC236}">
                <a16:creationId xmlns:a16="http://schemas.microsoft.com/office/drawing/2014/main" id="{2C2E25D1-41CA-303F-0D9C-E4862CF093B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504" y="-13625"/>
            <a:ext cx="746055" cy="748509"/>
          </a:xfrm>
          <a:prstGeom prst="rect">
            <a:avLst/>
          </a:prstGeom>
        </p:spPr>
      </p:pic>
      <p:pic>
        <p:nvPicPr>
          <p:cNvPr id="3" name="Picture 2">
            <a:extLst>
              <a:ext uri="{FF2B5EF4-FFF2-40B4-BE49-F238E27FC236}">
                <a16:creationId xmlns:a16="http://schemas.microsoft.com/office/drawing/2014/main" id="{88401071-51D1-6C94-F546-A932E1D94BE9}"/>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15236" y="37624"/>
            <a:ext cx="697260" cy="697260"/>
          </a:xfrm>
          <a:prstGeom prst="rect">
            <a:avLst/>
          </a:prstGeom>
        </p:spPr>
      </p:pic>
      <p:pic>
        <p:nvPicPr>
          <p:cNvPr id="4" name="Picture 3" descr="A logo of a light bulb&#10;&#10;Description automatically generated">
            <a:extLst>
              <a:ext uri="{FF2B5EF4-FFF2-40B4-BE49-F238E27FC236}">
                <a16:creationId xmlns:a16="http://schemas.microsoft.com/office/drawing/2014/main" id="{A9ED3778-8EBB-13E1-2D7B-7462288DD730}"/>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596336" y="37624"/>
            <a:ext cx="697260" cy="697260"/>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fld id="{982DB223-DFC4-41AE-B332-E02C0A24D22B}" type="slidenum">
              <a:rPr lang="ko-KR" altLang="en-US"/>
              <a:pPr/>
              <a:t>‹#›</a:t>
            </a:fld>
            <a:endParaRPr lang="en-US" altLang="ko-K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858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fld id="{396CCB9B-C5BD-4D89-9E55-87443AAAD778}" type="slidenum">
              <a:rPr lang="ko-KR" altLang="en-US"/>
              <a:pPr/>
              <a:t>‹#›</a:t>
            </a:fld>
            <a:endParaRPr lang="en-US" altLang="ko-K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85800"/>
            <a:ext cx="7391400" cy="563563"/>
          </a:xfrm>
        </p:spPr>
        <p:txBody>
          <a:bodyPr/>
          <a:lstStyle/>
          <a:p>
            <a:r>
              <a:rPr lang="en-US"/>
              <a:t>Click to edit Master title style</a:t>
            </a:r>
          </a:p>
        </p:txBody>
      </p:sp>
      <p:sp>
        <p:nvSpPr>
          <p:cNvPr id="3" name="Text Placeholder 2"/>
          <p:cNvSpPr>
            <a:spLocks noGrp="1"/>
          </p:cNvSpPr>
          <p:nvPr>
            <p:ph type="body" sz="half" idx="1"/>
          </p:nvPr>
        </p:nvSpPr>
        <p:spPr>
          <a:xfrm>
            <a:off x="457200" y="18288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a:xfrm>
            <a:off x="6553200" y="6400800"/>
            <a:ext cx="2133600" cy="320675"/>
          </a:xfrm>
        </p:spPr>
        <p:txBody>
          <a:bodyPr/>
          <a:lstStyle>
            <a:lvl1pPr>
              <a:defRPr/>
            </a:lvl1pPr>
          </a:lstStyle>
          <a:p>
            <a:fld id="{681B4CF2-5324-4D9D-B577-5987269D2D11}" type="slidenum">
              <a:rPr lang="ko-KR" altLang="en-US"/>
              <a:pPr/>
              <a:t>‹#›</a:t>
            </a:fld>
            <a:endParaRPr lang="en-US" altLang="ko-K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665E195-C89C-4871-8AE9-903FDB8B6D9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894348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665E195-C89C-4871-8AE9-903FDB8B6D9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531579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5E195-C89C-4871-8AE9-903FDB8B6D9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72087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4665E195-C89C-4871-8AE9-903FDB8B6D9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586290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4665E195-C89C-4871-8AE9-903FDB8B6D9D}"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5507349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4665E195-C89C-4871-8AE9-903FDB8B6D9D}"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417821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E195-C89C-4871-8AE9-903FDB8B6D9D}"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789480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1"/>
          </p:nvPr>
        </p:nvSpPr>
        <p:spPr/>
        <p:txBody>
          <a:bodyPr/>
          <a:lstStyle>
            <a:lvl1pPr>
              <a:defRPr/>
            </a:lvl1pPr>
          </a:lstStyle>
          <a:p>
            <a:fld id="{9F28B1D5-92E4-4F78-9D94-6A89CBF4DF43}" type="slidenum">
              <a:rPr lang="ko-KR" altLang="en-US"/>
              <a:pPr/>
              <a:t>‹#›</a:t>
            </a:fld>
            <a:endParaRPr lang="en-US" altLang="ko-K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48290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665E195-C89C-4871-8AE9-903FDB8B6D9D}"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779012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665E195-C89C-4871-8AE9-903FDB8B6D9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8672676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665E195-C89C-4871-8AE9-903FDB8B6D9D}"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119383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4"/>
          <p:cNvSpPr>
            <a:spLocks noGrp="1"/>
          </p:cNvSpPr>
          <p:nvPr>
            <p:ph type="sldNum" sz="quarter" idx="11"/>
          </p:nvPr>
        </p:nvSpPr>
        <p:spPr/>
        <p:txBody>
          <a:bodyPr/>
          <a:lstStyle>
            <a:lvl1pPr>
              <a:defRPr/>
            </a:lvl1pPr>
          </a:lstStyle>
          <a:p>
            <a:fld id="{923AE634-78D5-439A-9656-45CFA5AB1F26}" type="slidenum">
              <a:rPr lang="ko-KR" altLang="en-US"/>
              <a:pPr/>
              <a:t>‹#›</a:t>
            </a:fld>
            <a:endParaRPr lang="en-US" altLang="ko-K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1"/>
          </p:nvPr>
        </p:nvSpPr>
        <p:spPr/>
        <p:txBody>
          <a:bodyPr/>
          <a:lstStyle>
            <a:lvl1pPr>
              <a:defRPr/>
            </a:lvl1pPr>
          </a:lstStyle>
          <a:p>
            <a:fld id="{48CAA1C5-3A62-489F-8CF3-418F170627FA}" type="slidenum">
              <a:rPr lang="ko-KR" altLang="en-US"/>
              <a:pPr/>
              <a:t>‹#›</a:t>
            </a:fld>
            <a:endParaRPr lang="en-US" altLang="ko-K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p:cNvSpPr>
            <a:spLocks noGrp="1"/>
          </p:cNvSpPr>
          <p:nvPr>
            <p:ph type="sldNum" sz="quarter" idx="11"/>
          </p:nvPr>
        </p:nvSpPr>
        <p:spPr/>
        <p:txBody>
          <a:bodyPr/>
          <a:lstStyle>
            <a:lvl1pPr>
              <a:defRPr/>
            </a:lvl1pPr>
          </a:lstStyle>
          <a:p>
            <a:fld id="{A68CA6AC-14B7-4D7C-BE6B-C80F35BD94B7}" type="slidenum">
              <a:rPr lang="ko-KR" altLang="en-US"/>
              <a:pPr/>
              <a:t>‹#›</a:t>
            </a:fld>
            <a:endParaRPr lang="en-US" altLang="ko-K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lvl1pPr>
              <a:defRPr/>
            </a:lvl1pPr>
          </a:lstStyle>
          <a:p>
            <a:fld id="{2A5F735E-1BCC-44F2-8D0F-3011B9FB90F2}" type="slidenum">
              <a:rPr lang="ko-KR" altLang="en-US"/>
              <a:pPr/>
              <a:t>‹#›</a:t>
            </a:fld>
            <a:endParaRPr lang="en-US" altLang="ko-K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lvl1pPr>
              <a:defRPr/>
            </a:lvl1pPr>
          </a:lstStyle>
          <a:p>
            <a:fld id="{49EBDC90-0C75-4889-9054-82CB72C5828C}" type="slidenum">
              <a:rPr lang="ko-KR" altLang="en-US"/>
              <a:pPr/>
              <a:t>‹#›</a:t>
            </a:fld>
            <a:endParaRPr lang="en-US" altLang="ko-K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defRPr/>
            </a:lvl1pPr>
          </a:lstStyle>
          <a:p>
            <a:fld id="{8BD1821C-26A9-4788-A17A-DD17BE5C49CB}" type="slidenum">
              <a:rPr lang="ko-KR" altLang="en-US"/>
              <a:pPr/>
              <a:t>‹#›</a:t>
            </a:fld>
            <a:endParaRPr lang="en-US" altLang="ko-K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Slide Number Placeholder 5"/>
          <p:cNvSpPr>
            <a:spLocks noGrp="1"/>
          </p:cNvSpPr>
          <p:nvPr>
            <p:ph type="sldNum" sz="quarter" idx="11"/>
          </p:nvPr>
        </p:nvSpPr>
        <p:spPr/>
        <p:txBody>
          <a:bodyPr/>
          <a:lstStyle>
            <a:lvl1pPr>
              <a:defRPr/>
            </a:lvl1pPr>
          </a:lstStyle>
          <a:p>
            <a:fld id="{B03A1CCD-DE18-4316-973A-0674310C4B69}" type="slidenum">
              <a:rPr lang="ko-KR" altLang="en-US"/>
              <a:pPr/>
              <a:t>‹#›</a:t>
            </a:fld>
            <a:endParaRPr lang="en-US" altLang="ko-K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51" name="Object 27"/>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name="Image" r:id="rId14" imgW="9561905" imgH="1600000" progId="">
                  <p:embed/>
                </p:oleObj>
              </mc:Choice>
              <mc:Fallback>
                <p:oleObj name="Image" r:id="rId14" imgW="9561905" imgH="1600000" progId="">
                  <p:embed/>
                  <p:pic>
                    <p:nvPicPr>
                      <p:cNvPr id="1051" name="Object 2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rgbClr val="65AAE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040" name="Freeform 16"/>
          <p:cNvSpPr>
            <a:spLocks/>
          </p:cNvSpPr>
          <p:nvPr/>
        </p:nvSpPr>
        <p:spPr bwMode="gray">
          <a:xfrm>
            <a:off x="-11113" y="280988"/>
            <a:ext cx="9155113" cy="1620837"/>
          </a:xfrm>
          <a:custGeom>
            <a:avLst/>
            <a:gdLst/>
            <a:ahLst/>
            <a:cxnLst>
              <a:cxn ang="0">
                <a:pos x="6" y="109"/>
              </a:cxn>
              <a:cxn ang="0">
                <a:pos x="1427" y="46"/>
              </a:cxn>
              <a:cxn ang="0">
                <a:pos x="4032" y="255"/>
              </a:cxn>
              <a:cxn ang="0">
                <a:pos x="5767" y="0"/>
              </a:cxn>
              <a:cxn ang="0">
                <a:pos x="5767" y="776"/>
              </a:cxn>
              <a:cxn ang="0">
                <a:pos x="4065" y="831"/>
              </a:cxn>
              <a:cxn ang="0">
                <a:pos x="1984" y="674"/>
              </a:cxn>
              <a:cxn ang="0">
                <a:pos x="14" y="995"/>
              </a:cxn>
              <a:cxn ang="0">
                <a:pos x="6" y="109"/>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000"/>
            </a:schemeClr>
          </a:solidFill>
          <a:ln w="9525">
            <a:noFill/>
            <a:round/>
            <a:headEnd/>
            <a:tailEnd/>
          </a:ln>
          <a:effectLst/>
        </p:spPr>
        <p:txBody>
          <a:bodyPr/>
          <a:lstStyle/>
          <a:p>
            <a:endParaRPr lang="en-US"/>
          </a:p>
        </p:txBody>
      </p:sp>
      <p:sp>
        <p:nvSpPr>
          <p:cNvPr id="1041" name="Freeform 17"/>
          <p:cNvSpPr>
            <a:spLocks/>
          </p:cNvSpPr>
          <p:nvPr/>
        </p:nvSpPr>
        <p:spPr bwMode="gray">
          <a:xfrm>
            <a:off x="-20638" y="533400"/>
            <a:ext cx="9161463" cy="1006475"/>
          </a:xfrm>
          <a:custGeom>
            <a:avLst/>
            <a:gdLst/>
            <a:ahLst/>
            <a:cxnLst>
              <a:cxn ang="0">
                <a:pos x="20" y="109"/>
              </a:cxn>
              <a:cxn ang="0">
                <a:pos x="1442" y="3"/>
              </a:cxn>
              <a:cxn ang="0">
                <a:pos x="4150" y="148"/>
              </a:cxn>
              <a:cxn ang="0">
                <a:pos x="5771" y="37"/>
              </a:cxn>
              <a:cxn ang="0">
                <a:pos x="5771" y="557"/>
              </a:cxn>
              <a:cxn ang="0">
                <a:pos x="3942" y="592"/>
              </a:cxn>
              <a:cxn ang="0">
                <a:pos x="1839" y="456"/>
              </a:cxn>
              <a:cxn ang="0">
                <a:pos x="6" y="620"/>
              </a:cxn>
              <a:cxn ang="0">
                <a:pos x="20" y="109"/>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w="9525">
            <a:noFill/>
            <a:round/>
            <a:headEnd/>
            <a:tailEnd/>
          </a:ln>
          <a:effectLst/>
        </p:spPr>
        <p:txBody>
          <a:bodyPr/>
          <a:lstStyle/>
          <a:p>
            <a:endParaRPr lang="en-US"/>
          </a:p>
        </p:txBody>
      </p:sp>
      <p:grpSp>
        <p:nvGrpSpPr>
          <p:cNvPr id="1042" name="Group 18"/>
          <p:cNvGrpSpPr>
            <a:grpSpLocks/>
          </p:cNvGrpSpPr>
          <p:nvPr/>
        </p:nvGrpSpPr>
        <p:grpSpPr bwMode="auto">
          <a:xfrm>
            <a:off x="7740650" y="347663"/>
            <a:ext cx="387350" cy="366712"/>
            <a:chOff x="4752" y="1200"/>
            <a:chExt cx="288" cy="288"/>
          </a:xfrm>
        </p:grpSpPr>
        <p:sp>
          <p:nvSpPr>
            <p:cNvPr id="1043" name="Oval 19"/>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w="9525">
              <a:noFill/>
              <a:round/>
              <a:headEnd/>
              <a:tailEnd/>
            </a:ln>
            <a:effectLst/>
          </p:spPr>
          <p:txBody>
            <a:bodyPr wrap="none" anchor="ctr"/>
            <a:lstStyle/>
            <a:p>
              <a:endParaRPr lang="en-US"/>
            </a:p>
          </p:txBody>
        </p:sp>
        <p:sp>
          <p:nvSpPr>
            <p:cNvPr id="1044" name="Oval 20"/>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grpSp>
        <p:nvGrpSpPr>
          <p:cNvPr id="1045" name="Group 21"/>
          <p:cNvGrpSpPr>
            <a:grpSpLocks/>
          </p:cNvGrpSpPr>
          <p:nvPr/>
        </p:nvGrpSpPr>
        <p:grpSpPr bwMode="auto">
          <a:xfrm>
            <a:off x="8153400" y="53975"/>
            <a:ext cx="609600" cy="592138"/>
            <a:chOff x="4992" y="816"/>
            <a:chExt cx="576" cy="576"/>
          </a:xfrm>
        </p:grpSpPr>
        <p:sp>
          <p:nvSpPr>
            <p:cNvPr id="1046" name="Oval 22"/>
            <p:cNvSpPr>
              <a:spLocks noChangeArrowheads="1"/>
            </p:cNvSpPr>
            <p:nvPr userDrawn="1"/>
          </p:nvSpPr>
          <p:spPr bwMode="gray">
            <a:xfrm>
              <a:off x="4992" y="816"/>
              <a:ext cx="576" cy="576"/>
            </a:xfrm>
            <a:prstGeom prst="ellipse">
              <a:avLst/>
            </a:prstGeom>
            <a:solidFill>
              <a:schemeClr val="accent1">
                <a:alpha val="53000"/>
              </a:schemeClr>
            </a:solidFill>
            <a:ln w="9525">
              <a:noFill/>
              <a:round/>
              <a:headEnd/>
              <a:tailEnd/>
            </a:ln>
            <a:effectLst/>
          </p:spPr>
          <p:txBody>
            <a:bodyPr wrap="none" anchor="ctr"/>
            <a:lstStyle/>
            <a:p>
              <a:endParaRPr lang="en-US"/>
            </a:p>
          </p:txBody>
        </p:sp>
        <p:sp>
          <p:nvSpPr>
            <p:cNvPr id="1047" name="Oval 2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grpSp>
        <p:nvGrpSpPr>
          <p:cNvPr id="1048" name="Group 24"/>
          <p:cNvGrpSpPr>
            <a:grpSpLocks/>
          </p:cNvGrpSpPr>
          <p:nvPr/>
        </p:nvGrpSpPr>
        <p:grpSpPr bwMode="auto">
          <a:xfrm>
            <a:off x="171450" y="819150"/>
            <a:ext cx="720725" cy="762000"/>
            <a:chOff x="4992" y="816"/>
            <a:chExt cx="576" cy="576"/>
          </a:xfrm>
        </p:grpSpPr>
        <p:sp>
          <p:nvSpPr>
            <p:cNvPr id="1049" name="Oval 25"/>
            <p:cNvSpPr>
              <a:spLocks noChangeArrowheads="1"/>
            </p:cNvSpPr>
            <p:nvPr userDrawn="1"/>
          </p:nvSpPr>
          <p:spPr bwMode="gray">
            <a:xfrm>
              <a:off x="4992" y="816"/>
              <a:ext cx="576" cy="576"/>
            </a:xfrm>
            <a:prstGeom prst="ellipse">
              <a:avLst/>
            </a:prstGeom>
            <a:solidFill>
              <a:schemeClr val="tx2">
                <a:alpha val="53000"/>
              </a:schemeClr>
            </a:solidFill>
            <a:ln w="9525">
              <a:noFill/>
              <a:round/>
              <a:headEnd/>
              <a:tailEnd/>
            </a:ln>
            <a:effectLst/>
          </p:spPr>
          <p:txBody>
            <a:bodyPr wrap="none" anchor="ctr"/>
            <a:lstStyle/>
            <a:p>
              <a:endParaRPr lang="en-US"/>
            </a:p>
          </p:txBody>
        </p:sp>
        <p:sp>
          <p:nvSpPr>
            <p:cNvPr id="1050" name="Oval 26"/>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w="9525">
              <a:noFill/>
              <a:round/>
              <a:headEnd/>
              <a:tailEnd/>
            </a:ln>
            <a:effectLst/>
          </p:spPr>
          <p:txBody>
            <a:bodyPr wrap="none" anchor="ctr"/>
            <a:lstStyle/>
            <a:p>
              <a:endParaRPr lang="en-US"/>
            </a:p>
          </p:txBody>
        </p:sp>
      </p:grpSp>
      <p:sp>
        <p:nvSpPr>
          <p:cNvPr id="1027" name="Rectangle 3"/>
          <p:cNvSpPr>
            <a:spLocks noGrp="1" noChangeArrowheads="1"/>
          </p:cNvSpPr>
          <p:nvPr>
            <p:ph type="body" idx="1"/>
          </p:nvPr>
        </p:nvSpPr>
        <p:spPr bwMode="auto">
          <a:xfrm>
            <a:off x="457200" y="1828800"/>
            <a:ext cx="8229600"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solidFill>
                  <a:schemeClr val="tx2"/>
                </a:solidFill>
              </a:defRPr>
            </a:lvl1pPr>
          </a:lstStyle>
          <a:p>
            <a:fld id="{41F39E41-B9B5-4BC9-9792-9EE9E525E3D1}" type="slidenum">
              <a:rPr lang="ko-KR" altLang="en-US"/>
              <a:pPr/>
              <a:t>‹#›</a:t>
            </a:fld>
            <a:endParaRPr lang="en-US" altLang="ko-KR"/>
          </a:p>
        </p:txBody>
      </p:sp>
      <p:sp>
        <p:nvSpPr>
          <p:cNvPr id="1026" name="Rectangle 2"/>
          <p:cNvSpPr>
            <a:spLocks noGrp="1" noChangeArrowheads="1"/>
          </p:cNvSpPr>
          <p:nvPr>
            <p:ph type="title"/>
          </p:nvPr>
        </p:nvSpPr>
        <p:spPr bwMode="white">
          <a:xfrm>
            <a:off x="928662" y="714356"/>
            <a:ext cx="73914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ko-KR"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fontAlgn="base">
        <a:spcBef>
          <a:spcPct val="0"/>
        </a:spcBef>
        <a:spcAft>
          <a:spcPct val="0"/>
        </a:spcAft>
        <a:defRPr sz="3600" b="1">
          <a:solidFill>
            <a:schemeClr val="tx1"/>
          </a:solidFill>
          <a:latin typeface="+mj-lt"/>
          <a:ea typeface="+mj-ea"/>
          <a:cs typeface="+mj-cs"/>
        </a:defRPr>
      </a:lvl1pPr>
      <a:lvl2pPr algn="ctr" rtl="0" fontAlgn="base">
        <a:spcBef>
          <a:spcPct val="0"/>
        </a:spcBef>
        <a:spcAft>
          <a:spcPct val="0"/>
        </a:spcAft>
        <a:defRPr sz="3600" b="1">
          <a:solidFill>
            <a:schemeClr val="bg1"/>
          </a:solidFill>
          <a:latin typeface="Arial" charset="0"/>
        </a:defRPr>
      </a:lvl2pPr>
      <a:lvl3pPr algn="ctr" rtl="0" fontAlgn="base">
        <a:spcBef>
          <a:spcPct val="0"/>
        </a:spcBef>
        <a:spcAft>
          <a:spcPct val="0"/>
        </a:spcAft>
        <a:defRPr sz="3600" b="1">
          <a:solidFill>
            <a:schemeClr val="bg1"/>
          </a:solidFill>
          <a:latin typeface="Arial" charset="0"/>
        </a:defRPr>
      </a:lvl3pPr>
      <a:lvl4pPr algn="ctr" rtl="0" fontAlgn="base">
        <a:spcBef>
          <a:spcPct val="0"/>
        </a:spcBef>
        <a:spcAft>
          <a:spcPct val="0"/>
        </a:spcAft>
        <a:defRPr sz="3600" b="1">
          <a:solidFill>
            <a:schemeClr val="bg1"/>
          </a:solidFill>
          <a:latin typeface="Arial" charset="0"/>
        </a:defRPr>
      </a:lvl4pPr>
      <a:lvl5pPr algn="ctr" rtl="0" fontAlgn="base">
        <a:spcBef>
          <a:spcPct val="0"/>
        </a:spcBef>
        <a:spcAft>
          <a:spcPct val="0"/>
        </a:spcAft>
        <a:defRPr sz="3600" b="1">
          <a:solidFill>
            <a:schemeClr val="bg1"/>
          </a:solidFill>
          <a:latin typeface="Arial" charset="0"/>
        </a:defRPr>
      </a:lvl5pPr>
      <a:lvl6pPr marL="457200" algn="ctr" rtl="0" fontAlgn="base">
        <a:spcBef>
          <a:spcPct val="0"/>
        </a:spcBef>
        <a:spcAft>
          <a:spcPct val="0"/>
        </a:spcAft>
        <a:defRPr sz="3600" b="1">
          <a:solidFill>
            <a:schemeClr val="bg1"/>
          </a:solidFill>
          <a:latin typeface="Arial" charset="0"/>
        </a:defRPr>
      </a:lvl6pPr>
      <a:lvl7pPr marL="914400" algn="ctr" rtl="0" fontAlgn="base">
        <a:spcBef>
          <a:spcPct val="0"/>
        </a:spcBef>
        <a:spcAft>
          <a:spcPct val="0"/>
        </a:spcAft>
        <a:defRPr sz="3600" b="1">
          <a:solidFill>
            <a:schemeClr val="bg1"/>
          </a:solidFill>
          <a:latin typeface="Arial" charset="0"/>
        </a:defRPr>
      </a:lvl7pPr>
      <a:lvl8pPr marL="1371600" algn="ctr" rtl="0" fontAlgn="base">
        <a:spcBef>
          <a:spcPct val="0"/>
        </a:spcBef>
        <a:spcAft>
          <a:spcPct val="0"/>
        </a:spcAft>
        <a:defRPr sz="3600" b="1">
          <a:solidFill>
            <a:schemeClr val="bg1"/>
          </a:solidFill>
          <a:latin typeface="Arial" charset="0"/>
        </a:defRPr>
      </a:lvl8pPr>
      <a:lvl9pPr marL="1828800" algn="ctr" rtl="0" fontAlgn="base">
        <a:spcBef>
          <a:spcPct val="0"/>
        </a:spcBef>
        <a:spcAft>
          <a:spcPct val="0"/>
        </a:spcAft>
        <a:defRPr sz="3600" b="1">
          <a:solidFill>
            <a:schemeClr val="bg1"/>
          </a:solidFill>
          <a:latin typeface="Arial" charset="0"/>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fontAlgn="base">
        <a:spcBef>
          <a:spcPct val="20000"/>
        </a:spcBef>
        <a:spcAft>
          <a:spcPct val="0"/>
        </a:spcAft>
        <a:buClr>
          <a:schemeClr val="tx1"/>
        </a:buClr>
        <a:buChar char="•"/>
        <a:defRPr sz="22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665E195-C89C-4871-8AE9-903FDB8B6D9D}" type="datetimeFigureOut">
              <a:rPr lang="en-US" smtClean="0"/>
              <a:t>9/18/2024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62D6987-FB6D-4DB8-81B8-AD0F35E3BB5F}" type="slidenum">
              <a:rPr lang="en-US" smtClean="0"/>
              <a:t>‹#›</a:t>
            </a:fld>
            <a:endParaRPr lang="en-US"/>
          </a:p>
        </p:txBody>
      </p:sp>
    </p:spTree>
    <p:extLst>
      <p:ext uri="{BB962C8B-B14F-4D97-AF65-F5344CB8AC3E}">
        <p14:creationId xmlns:p14="http://schemas.microsoft.com/office/powerpoint/2010/main" val="134470535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26.jpe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30.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32.png"/><Relationship Id="rId5" Type="http://schemas.openxmlformats.org/officeDocument/2006/relationships/image" Target="../media/image260.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gif"/><Relationship Id="rId5" Type="http://schemas.openxmlformats.org/officeDocument/2006/relationships/image" Target="../media/image9.gif"/><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2" name="Rectangle 4"/>
          <p:cNvSpPr>
            <a:spLocks noChangeArrowheads="1"/>
          </p:cNvSpPr>
          <p:nvPr/>
        </p:nvSpPr>
        <p:spPr bwMode="auto">
          <a:xfrm>
            <a:off x="0" y="6115140"/>
            <a:ext cx="9144000" cy="742860"/>
          </a:xfrm>
          <a:prstGeom prst="rect">
            <a:avLst/>
          </a:prstGeom>
          <a:noFill/>
          <a:ln w="9525">
            <a:noFill/>
            <a:miter lim="800000"/>
            <a:headEnd/>
            <a:tailE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굴림" pitchFamily="50" charset="-127"/>
                <a:cs typeface="+mn-cs"/>
              </a:rPr>
              <a:t>Taufik Sutanto </a:t>
            </a:r>
            <a:br>
              <a:rPr kumimoji="0" lang="en-US" sz="2400" b="1" i="0" u="none" strike="noStrike" kern="1200" cap="none" spc="0" normalizeH="0" baseline="0" noProof="0">
                <a:ln>
                  <a:noFill/>
                </a:ln>
                <a:solidFill>
                  <a:srgbClr val="000000"/>
                </a:solidFill>
                <a:effectLst/>
                <a:uLnTx/>
                <a:uFillTx/>
                <a:latin typeface="Arial" charset="0"/>
                <a:ea typeface="굴림" pitchFamily="50" charset="-127"/>
                <a:cs typeface="+mn-cs"/>
              </a:rPr>
            </a:br>
            <a:r>
              <a:rPr kumimoji="0" lang="en-US" sz="2400" b="1" i="0" u="none" strike="noStrike" kern="1200" cap="none" spc="0" normalizeH="0" baseline="0" noProof="0">
                <a:ln>
                  <a:noFill/>
                </a:ln>
                <a:solidFill>
                  <a:srgbClr val="000000"/>
                </a:solidFill>
                <a:effectLst/>
                <a:uLnTx/>
                <a:uFillTx/>
                <a:latin typeface="Arial" charset="0"/>
                <a:ea typeface="굴림" pitchFamily="50" charset="-127"/>
                <a:cs typeface="+mn-cs"/>
              </a:rPr>
              <a:t>taufik.sutanto@uinjkt.ac.id </a:t>
            </a:r>
            <a:endParaRPr kumimoji="0" lang="en-US" sz="2400" b="1" i="0" u="none" strike="noStrike" kern="1200" cap="none" spc="0" normalizeH="0" baseline="0" noProof="0" dirty="0">
              <a:ln>
                <a:noFill/>
              </a:ln>
              <a:solidFill>
                <a:srgbClr val="000000"/>
              </a:solidFill>
              <a:effectLst/>
              <a:uLnTx/>
              <a:uFillTx/>
              <a:latin typeface="Arial" charset="0"/>
              <a:ea typeface="굴림" pitchFamily="50" charset="-127"/>
              <a:cs typeface="+mn-cs"/>
            </a:endParaRPr>
          </a:p>
        </p:txBody>
      </p:sp>
      <p:grpSp>
        <p:nvGrpSpPr>
          <p:cNvPr id="7" name="Group 6"/>
          <p:cNvGrpSpPr/>
          <p:nvPr/>
        </p:nvGrpSpPr>
        <p:grpSpPr>
          <a:xfrm>
            <a:off x="0" y="4437112"/>
            <a:ext cx="8954207" cy="1426886"/>
            <a:chOff x="0" y="4743472"/>
            <a:chExt cx="8954207" cy="1426886"/>
          </a:xfrm>
        </p:grpSpPr>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3348534" y="4955061"/>
              <a:ext cx="1436118" cy="951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43472"/>
              <a:ext cx="1466274" cy="1331616"/>
            </a:xfrm>
            <a:prstGeom prst="rect">
              <a:avLst/>
            </a:prstGeom>
          </p:spPr>
        </p:pic>
        <p:pic>
          <p:nvPicPr>
            <p:cNvPr id="4" name="Picture 3"/>
            <p:cNvPicPr>
              <a:picLocks noChangeAspect="1"/>
            </p:cNvPicPr>
            <p:nvPr/>
          </p:nvPicPr>
          <p:blipFill rotWithShape="1">
            <a:blip r:embed="rId5" cstate="print">
              <a:extLst>
                <a:ext uri="{28A0092B-C50C-407E-A947-70E740481C1C}">
                  <a14:useLocalDpi xmlns:a14="http://schemas.microsoft.com/office/drawing/2010/main" val="0"/>
                </a:ext>
              </a:extLst>
            </a:blip>
            <a:srcRect t="8077"/>
            <a:stretch/>
          </p:blipFill>
          <p:spPr>
            <a:xfrm>
              <a:off x="4798424" y="4955060"/>
              <a:ext cx="2209800" cy="1138235"/>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6274" y="4860014"/>
              <a:ext cx="1785747" cy="1141522"/>
            </a:xfrm>
            <a:prstGeom prst="rect">
              <a:avLst/>
            </a:prstGeom>
          </p:spPr>
        </p:pic>
        <p:pic>
          <p:nvPicPr>
            <p:cNvPr id="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1528" y="4955061"/>
              <a:ext cx="1792679" cy="1215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Rectangle 2">
            <a:extLst>
              <a:ext uri="{FF2B5EF4-FFF2-40B4-BE49-F238E27FC236}">
                <a16:creationId xmlns:a16="http://schemas.microsoft.com/office/drawing/2014/main" id="{B158664A-4130-4580-AC93-51BBC9977765}"/>
              </a:ext>
            </a:extLst>
          </p:cNvPr>
          <p:cNvSpPr>
            <a:spLocks noChangeArrowheads="1"/>
          </p:cNvSpPr>
          <p:nvPr/>
        </p:nvSpPr>
        <p:spPr bwMode="auto">
          <a:xfrm>
            <a:off x="-196008" y="2580294"/>
            <a:ext cx="9160496" cy="1280754"/>
          </a:xfrm>
          <a:prstGeom prst="rect">
            <a:avLst/>
          </a:prstGeom>
          <a:noFill/>
          <a:ln w="76200">
            <a:noFill/>
            <a:miter lim="800000"/>
            <a:headEnd/>
            <a:tailEnd/>
          </a:ln>
          <a:effectLst/>
        </p:spPr>
        <p:txBody>
          <a:bodyPr wrap="none" anchor="ctr"/>
          <a:lstStyle/>
          <a:p>
            <a:r>
              <a:rPr lang="en-US" sz="4000" cap="all">
                <a:ln w="9000" cmpd="sng">
                  <a:solidFill>
                    <a:schemeClr val="accent4">
                      <a:shade val="50000"/>
                      <a:satMod val="120000"/>
                    </a:schemeClr>
                  </a:solidFill>
                  <a:prstDash val="solid"/>
                </a:ln>
                <a:solidFill>
                  <a:schemeClr val="tx1"/>
                </a:solidFill>
                <a:effectLst>
                  <a:glow rad="101600">
                    <a:schemeClr val="accent5">
                      <a:lumMod val="50000"/>
                      <a:alpha val="60000"/>
                    </a:schemeClr>
                  </a:glow>
                  <a:reflection blurRad="12700" stA="28000" endPos="45000" dist="1000" dir="5400000" sy="-100000" algn="bl" rotWithShape="0"/>
                </a:effectLst>
                <a:latin typeface="Arial Narrow" pitchFamily="34" charset="0"/>
                <a:cs typeface="Times New Roman" pitchFamily="18" charset="0"/>
              </a:rPr>
              <a:t>Analisis </a:t>
            </a:r>
            <a:r>
              <a:rPr lang="en-US" sz="4000" cap="all" dirty="0" err="1">
                <a:ln w="9000" cmpd="sng">
                  <a:solidFill>
                    <a:schemeClr val="accent4">
                      <a:shade val="50000"/>
                      <a:satMod val="120000"/>
                    </a:schemeClr>
                  </a:solidFill>
                  <a:prstDash val="solid"/>
                </a:ln>
                <a:solidFill>
                  <a:schemeClr val="tx1"/>
                </a:solidFill>
                <a:effectLst>
                  <a:glow rad="101600">
                    <a:schemeClr val="accent5">
                      <a:lumMod val="50000"/>
                      <a:alpha val="60000"/>
                    </a:schemeClr>
                  </a:glow>
                  <a:reflection blurRad="12700" stA="28000" endPos="45000" dist="1000" dir="5400000" sy="-100000" algn="bl" rotWithShape="0"/>
                </a:effectLst>
                <a:latin typeface="Arial Narrow" pitchFamily="34" charset="0"/>
                <a:cs typeface="Times New Roman" pitchFamily="18" charset="0"/>
              </a:rPr>
              <a:t>Regresi</a:t>
            </a:r>
            <a:endParaRPr lang="en-US" sz="4000" cap="all" dirty="0">
              <a:ln w="9000" cmpd="sng">
                <a:solidFill>
                  <a:schemeClr val="accent4">
                    <a:shade val="50000"/>
                    <a:satMod val="120000"/>
                  </a:schemeClr>
                </a:solidFill>
                <a:prstDash val="solid"/>
              </a:ln>
              <a:solidFill>
                <a:schemeClr val="tx1"/>
              </a:solidFill>
              <a:effectLst>
                <a:glow rad="101600">
                  <a:schemeClr val="accent5">
                    <a:lumMod val="50000"/>
                    <a:alpha val="60000"/>
                  </a:schemeClr>
                </a:glow>
                <a:reflection blurRad="12700" stA="28000" endPos="45000" dist="1000" dir="5400000" sy="-100000" algn="bl" rotWithShape="0"/>
              </a:effectLst>
              <a:latin typeface="Arial Narrow" pitchFamily="34" charset="0"/>
              <a:cs typeface="Times New Roman" pitchFamily="18" charset="0"/>
            </a:endParaRPr>
          </a:p>
          <a:p>
            <a:r>
              <a:rPr lang="en-US" sz="1600" b="0" cap="all" dirty="0">
                <a:ln w="9000" cmpd="sng">
                  <a:solidFill>
                    <a:schemeClr val="accent4">
                      <a:shade val="50000"/>
                      <a:satMod val="120000"/>
                    </a:schemeClr>
                  </a:solidFill>
                  <a:prstDash val="solid"/>
                </a:ln>
                <a:solidFill>
                  <a:schemeClr val="tx1"/>
                </a:solidFill>
                <a:effectLst>
                  <a:glow rad="101600">
                    <a:schemeClr val="accent5">
                      <a:lumMod val="50000"/>
                      <a:alpha val="60000"/>
                    </a:schemeClr>
                  </a:glow>
                  <a:reflection blurRad="12700" stA="28000" endPos="45000" dist="1000" dir="5400000" sy="-100000" algn="bl" rotWithShape="0"/>
                </a:effectLst>
                <a:latin typeface="Arial Narrow" pitchFamily="34" charset="0"/>
                <a:cs typeface="Times New Roman" pitchFamily="18" charset="0"/>
              </a:rPr>
              <a:t>(With some numerical data processing)</a:t>
            </a:r>
            <a:endParaRPr lang="en-US" sz="1600" b="0"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glow rad="101600">
                  <a:schemeClr val="accent5">
                    <a:lumMod val="50000"/>
                    <a:alpha val="60000"/>
                  </a:schemeClr>
                </a:glow>
                <a:reflection blurRad="12700" stA="28000" endPos="45000" dist="1000" dir="5400000" sy="-100000" algn="bl" rotWithShape="0"/>
              </a:effectLst>
              <a:latin typeface="Arial Narrow" pitchFamily="34"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t>Contoh</a:t>
            </a:r>
            <a:r>
              <a:rPr lang="en-US" sz="2400" dirty="0"/>
              <a:t>: </a:t>
            </a:r>
            <a:r>
              <a:rPr lang="en-US" sz="2400" dirty="0" err="1"/>
              <a:t>Hitunglah</a:t>
            </a:r>
            <a:r>
              <a:rPr lang="en-US" sz="2400" dirty="0"/>
              <a:t> </a:t>
            </a:r>
            <a:r>
              <a:rPr lang="en-US" sz="2400" dirty="0" err="1"/>
              <a:t>koefisien</a:t>
            </a:r>
            <a:r>
              <a:rPr lang="en-US" sz="2400" dirty="0"/>
              <a:t> </a:t>
            </a:r>
            <a:r>
              <a:rPr lang="en-US" sz="2400" dirty="0" err="1"/>
              <a:t>korelasi</a:t>
            </a:r>
            <a:r>
              <a:rPr lang="en-US" sz="2400" dirty="0"/>
              <a:t> </a:t>
            </a:r>
            <a:r>
              <a:rPr lang="en-US" sz="2400" dirty="0" err="1"/>
              <a:t>untuk</a:t>
            </a:r>
            <a:r>
              <a:rPr lang="en-US" sz="2400" dirty="0"/>
              <a:t> data </a:t>
            </a:r>
            <a:r>
              <a:rPr lang="en-US" sz="2400" dirty="0" err="1"/>
              <a:t>usia</a:t>
            </a:r>
            <a:r>
              <a:rPr lang="en-US" sz="2400" dirty="0"/>
              <a:t> dan </a:t>
            </a:r>
            <a:r>
              <a:rPr lang="en-US" sz="2400" dirty="0" err="1"/>
              <a:t>tekanan</a:t>
            </a:r>
            <a:r>
              <a:rPr lang="en-US" sz="2400" dirty="0"/>
              <a:t> </a:t>
            </a:r>
            <a:r>
              <a:rPr lang="en-US" sz="2400" dirty="0" err="1"/>
              <a:t>darah</a:t>
            </a:r>
            <a:r>
              <a:rPr lang="en-US" sz="2400" dirty="0"/>
              <a:t> 6 </a:t>
            </a:r>
            <a:r>
              <a:rPr lang="en-US" sz="2400" dirty="0" err="1"/>
              <a:t>pasien</a:t>
            </a:r>
            <a:r>
              <a:rPr lang="en-US" sz="2400" dirty="0"/>
              <a:t> </a:t>
            </a:r>
            <a:r>
              <a:rPr lang="en-US" sz="2400" dirty="0" err="1"/>
              <a:t>sebagai</a:t>
            </a:r>
            <a:r>
              <a:rPr lang="en-US" sz="2400" dirty="0"/>
              <a:t> </a:t>
            </a:r>
            <a:r>
              <a:rPr lang="en-US" sz="2400" dirty="0" err="1"/>
              <a:t>berikut</a:t>
            </a:r>
            <a:r>
              <a:rPr lang="en-US" sz="2400" dirty="0"/>
              <a:t>. </a:t>
            </a:r>
            <a:br>
              <a:rPr lang="en-US" sz="2400" dirty="0"/>
            </a:b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43596538"/>
              </p:ext>
            </p:extLst>
          </p:nvPr>
        </p:nvGraphicFramePr>
        <p:xfrm>
          <a:off x="8957" y="2394869"/>
          <a:ext cx="8991600" cy="3217291"/>
        </p:xfrm>
        <a:graphic>
          <a:graphicData uri="http://schemas.openxmlformats.org/drawingml/2006/table">
            <a:tbl>
              <a:tblPr/>
              <a:tblGrid>
                <a:gridCol w="29972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997200">
                  <a:extLst>
                    <a:ext uri="{9D8B030D-6E8A-4147-A177-3AD203B41FA5}">
                      <a16:colId xmlns:a16="http://schemas.microsoft.com/office/drawing/2014/main" val="20002"/>
                    </a:ext>
                  </a:extLst>
                </a:gridCol>
              </a:tblGrid>
              <a:tr h="272143">
                <a:tc>
                  <a:txBody>
                    <a:bodyPr/>
                    <a:lstStyle/>
                    <a:p>
                      <a:pPr>
                        <a:lnSpc>
                          <a:spcPct val="115000"/>
                        </a:lnSpc>
                        <a:spcAft>
                          <a:spcPts val="0"/>
                        </a:spcAft>
                      </a:pPr>
                      <a:r>
                        <a:rPr lang="en-US" sz="2800" b="1" dirty="0">
                          <a:solidFill>
                            <a:srgbClr val="000000"/>
                          </a:solidFill>
                          <a:latin typeface="Times New Roman"/>
                          <a:ea typeface="Times New Roman"/>
                          <a:cs typeface="Times New Roman"/>
                        </a:rPr>
                        <a:t>Pasien </a:t>
                      </a:r>
                      <a:endParaRPr lang="en-US" sz="2400" dirty="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15000"/>
                        </a:lnSpc>
                        <a:spcAft>
                          <a:spcPts val="0"/>
                        </a:spcAft>
                      </a:pPr>
                      <a:r>
                        <a:rPr lang="en-US" sz="2800" b="1">
                          <a:solidFill>
                            <a:srgbClr val="000000"/>
                          </a:solidFill>
                          <a:latin typeface="Times New Roman"/>
                          <a:ea typeface="Times New Roman"/>
                          <a:cs typeface="Times New Roman"/>
                        </a:rPr>
                        <a:t>Usia (x)</a:t>
                      </a:r>
                      <a:endParaRPr lang="en-US" sz="240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15000"/>
                        </a:lnSpc>
                        <a:spcAft>
                          <a:spcPts val="0"/>
                        </a:spcAft>
                      </a:pPr>
                      <a:r>
                        <a:rPr lang="en-US" sz="2800" b="1">
                          <a:solidFill>
                            <a:srgbClr val="000000"/>
                          </a:solidFill>
                          <a:latin typeface="Times New Roman"/>
                          <a:ea typeface="Times New Roman"/>
                          <a:cs typeface="Times New Roman"/>
                        </a:rPr>
                        <a:t>Tekanan darah (y)</a:t>
                      </a:r>
                      <a:endParaRPr lang="en-US" sz="240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r h="272143">
                <a:tc>
                  <a:txBody>
                    <a:bodyPr/>
                    <a:lstStyle/>
                    <a:p>
                      <a:pPr>
                        <a:lnSpc>
                          <a:spcPct val="115000"/>
                        </a:lnSpc>
                        <a:spcAft>
                          <a:spcPts val="0"/>
                        </a:spcAft>
                      </a:pPr>
                      <a:r>
                        <a:rPr lang="en-US" sz="2800" b="1">
                          <a:solidFill>
                            <a:srgbClr val="000000"/>
                          </a:solidFill>
                          <a:latin typeface="Times New Roman"/>
                          <a:ea typeface="Times New Roman"/>
                          <a:cs typeface="Times New Roman"/>
                        </a:rPr>
                        <a:t>1</a:t>
                      </a:r>
                      <a:endParaRPr lang="en-US" sz="240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a:lnSpc>
                          <a:spcPct val="115000"/>
                        </a:lnSpc>
                        <a:spcAft>
                          <a:spcPts val="0"/>
                        </a:spcAft>
                      </a:pPr>
                      <a:r>
                        <a:rPr lang="en-US" sz="2800">
                          <a:solidFill>
                            <a:srgbClr val="000000"/>
                          </a:solidFill>
                          <a:latin typeface="Times New Roman"/>
                          <a:ea typeface="Times New Roman"/>
                          <a:cs typeface="Times New Roman"/>
                        </a:rPr>
                        <a:t>40</a:t>
                      </a:r>
                      <a:endParaRPr lang="en-US" sz="240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a:lnSpc>
                          <a:spcPct val="115000"/>
                        </a:lnSpc>
                        <a:spcAft>
                          <a:spcPts val="0"/>
                        </a:spcAft>
                      </a:pPr>
                      <a:r>
                        <a:rPr lang="en-US" sz="2800">
                          <a:solidFill>
                            <a:srgbClr val="000000"/>
                          </a:solidFill>
                          <a:latin typeface="Times New Roman"/>
                          <a:ea typeface="Times New Roman"/>
                          <a:cs typeface="Times New Roman"/>
                        </a:rPr>
                        <a:t>126</a:t>
                      </a:r>
                      <a:endParaRPr lang="en-US" sz="240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272143">
                <a:tc>
                  <a:txBody>
                    <a:bodyPr/>
                    <a:lstStyle/>
                    <a:p>
                      <a:pPr>
                        <a:lnSpc>
                          <a:spcPct val="115000"/>
                        </a:lnSpc>
                        <a:spcAft>
                          <a:spcPts val="0"/>
                        </a:spcAft>
                      </a:pPr>
                      <a:r>
                        <a:rPr lang="en-US" sz="2800" b="1">
                          <a:solidFill>
                            <a:srgbClr val="000000"/>
                          </a:solidFill>
                          <a:latin typeface="Times New Roman"/>
                          <a:ea typeface="Times New Roman"/>
                          <a:cs typeface="Times New Roman"/>
                        </a:rPr>
                        <a:t>2</a:t>
                      </a:r>
                      <a:endParaRPr lang="en-US" sz="2400">
                        <a:solidFill>
                          <a:srgbClr val="365F91"/>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800" dirty="0">
                          <a:solidFill>
                            <a:srgbClr val="000000"/>
                          </a:solidFill>
                          <a:latin typeface="Times New Roman"/>
                          <a:ea typeface="Times New Roman"/>
                          <a:cs typeface="Times New Roman"/>
                        </a:rPr>
                        <a:t>45</a:t>
                      </a:r>
                      <a:endParaRPr lang="en-US" sz="2400" dirty="0">
                        <a:solidFill>
                          <a:srgbClr val="365F91"/>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800">
                          <a:solidFill>
                            <a:srgbClr val="000000"/>
                          </a:solidFill>
                          <a:latin typeface="Times New Roman"/>
                          <a:ea typeface="Times New Roman"/>
                          <a:cs typeface="Times New Roman"/>
                        </a:rPr>
                        <a:t>124</a:t>
                      </a:r>
                      <a:endParaRPr lang="en-US" sz="2400">
                        <a:solidFill>
                          <a:srgbClr val="365F91"/>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72143">
                <a:tc>
                  <a:txBody>
                    <a:bodyPr/>
                    <a:lstStyle/>
                    <a:p>
                      <a:pPr>
                        <a:lnSpc>
                          <a:spcPct val="115000"/>
                        </a:lnSpc>
                        <a:spcAft>
                          <a:spcPts val="0"/>
                        </a:spcAft>
                      </a:pPr>
                      <a:r>
                        <a:rPr lang="en-US" sz="2800" b="1">
                          <a:solidFill>
                            <a:srgbClr val="000000"/>
                          </a:solidFill>
                          <a:latin typeface="Times New Roman"/>
                          <a:ea typeface="Times New Roman"/>
                          <a:cs typeface="Times New Roman"/>
                        </a:rPr>
                        <a:t>3</a:t>
                      </a:r>
                      <a:endParaRPr lang="en-US" sz="24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tc>
                  <a:txBody>
                    <a:bodyPr/>
                    <a:lstStyle/>
                    <a:p>
                      <a:pPr>
                        <a:lnSpc>
                          <a:spcPct val="115000"/>
                        </a:lnSpc>
                        <a:spcAft>
                          <a:spcPts val="0"/>
                        </a:spcAft>
                      </a:pPr>
                      <a:r>
                        <a:rPr lang="en-US" sz="2800">
                          <a:solidFill>
                            <a:srgbClr val="000000"/>
                          </a:solidFill>
                          <a:latin typeface="Times New Roman"/>
                          <a:ea typeface="Times New Roman"/>
                          <a:cs typeface="Times New Roman"/>
                        </a:rPr>
                        <a:t>53</a:t>
                      </a:r>
                      <a:endParaRPr lang="en-US" sz="24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tc>
                  <a:txBody>
                    <a:bodyPr/>
                    <a:lstStyle/>
                    <a:p>
                      <a:pPr>
                        <a:lnSpc>
                          <a:spcPct val="115000"/>
                        </a:lnSpc>
                        <a:spcAft>
                          <a:spcPts val="0"/>
                        </a:spcAft>
                      </a:pPr>
                      <a:r>
                        <a:rPr lang="en-US" sz="2800">
                          <a:solidFill>
                            <a:srgbClr val="000000"/>
                          </a:solidFill>
                          <a:latin typeface="Times New Roman"/>
                          <a:ea typeface="Times New Roman"/>
                          <a:cs typeface="Times New Roman"/>
                        </a:rPr>
                        <a:t>135</a:t>
                      </a:r>
                      <a:endParaRPr lang="en-US" sz="24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3"/>
                  </a:ext>
                </a:extLst>
              </a:tr>
              <a:tr h="272143">
                <a:tc>
                  <a:txBody>
                    <a:bodyPr/>
                    <a:lstStyle/>
                    <a:p>
                      <a:pPr>
                        <a:lnSpc>
                          <a:spcPct val="115000"/>
                        </a:lnSpc>
                        <a:spcAft>
                          <a:spcPts val="0"/>
                        </a:spcAft>
                      </a:pPr>
                      <a:r>
                        <a:rPr lang="en-US" sz="2800" b="1">
                          <a:solidFill>
                            <a:srgbClr val="000000"/>
                          </a:solidFill>
                          <a:latin typeface="Times New Roman"/>
                          <a:ea typeface="Times New Roman"/>
                          <a:cs typeface="Times New Roman"/>
                        </a:rPr>
                        <a:t>4</a:t>
                      </a:r>
                      <a:endParaRPr lang="en-US" sz="2400">
                        <a:solidFill>
                          <a:srgbClr val="365F91"/>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800">
                          <a:solidFill>
                            <a:srgbClr val="000000"/>
                          </a:solidFill>
                          <a:latin typeface="Times New Roman"/>
                          <a:ea typeface="Times New Roman"/>
                          <a:cs typeface="Times New Roman"/>
                        </a:rPr>
                        <a:t>60</a:t>
                      </a:r>
                      <a:endParaRPr lang="en-US" sz="2400">
                        <a:solidFill>
                          <a:srgbClr val="365F91"/>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800">
                          <a:solidFill>
                            <a:srgbClr val="000000"/>
                          </a:solidFill>
                          <a:latin typeface="Times New Roman"/>
                          <a:ea typeface="Times New Roman"/>
                          <a:cs typeface="Times New Roman"/>
                        </a:rPr>
                        <a:t>142</a:t>
                      </a:r>
                      <a:endParaRPr lang="en-US" sz="2400">
                        <a:solidFill>
                          <a:srgbClr val="365F91"/>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72143">
                <a:tc>
                  <a:txBody>
                    <a:bodyPr/>
                    <a:lstStyle/>
                    <a:p>
                      <a:pPr>
                        <a:lnSpc>
                          <a:spcPct val="115000"/>
                        </a:lnSpc>
                        <a:spcAft>
                          <a:spcPts val="0"/>
                        </a:spcAft>
                      </a:pPr>
                      <a:r>
                        <a:rPr lang="en-US" sz="2800" b="1" dirty="0">
                          <a:solidFill>
                            <a:srgbClr val="000000"/>
                          </a:solidFill>
                          <a:latin typeface="Times New Roman"/>
                          <a:ea typeface="Times New Roman"/>
                          <a:cs typeface="Times New Roman"/>
                        </a:rPr>
                        <a:t>5</a:t>
                      </a:r>
                      <a:endParaRPr lang="en-US" sz="2400" dirty="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tc>
                  <a:txBody>
                    <a:bodyPr/>
                    <a:lstStyle/>
                    <a:p>
                      <a:pPr>
                        <a:lnSpc>
                          <a:spcPct val="115000"/>
                        </a:lnSpc>
                        <a:spcAft>
                          <a:spcPts val="0"/>
                        </a:spcAft>
                      </a:pPr>
                      <a:r>
                        <a:rPr lang="en-US" sz="2800">
                          <a:solidFill>
                            <a:srgbClr val="000000"/>
                          </a:solidFill>
                          <a:latin typeface="Times New Roman"/>
                          <a:ea typeface="Times New Roman"/>
                          <a:cs typeface="Times New Roman"/>
                        </a:rPr>
                        <a:t>65</a:t>
                      </a:r>
                      <a:endParaRPr lang="en-US" sz="24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tc>
                  <a:txBody>
                    <a:bodyPr/>
                    <a:lstStyle/>
                    <a:p>
                      <a:pPr>
                        <a:lnSpc>
                          <a:spcPct val="115000"/>
                        </a:lnSpc>
                        <a:spcAft>
                          <a:spcPts val="0"/>
                        </a:spcAft>
                      </a:pPr>
                      <a:r>
                        <a:rPr lang="en-US" sz="2800" dirty="0">
                          <a:solidFill>
                            <a:srgbClr val="000000"/>
                          </a:solidFill>
                          <a:latin typeface="Times New Roman"/>
                          <a:ea typeface="Times New Roman"/>
                          <a:cs typeface="Times New Roman"/>
                        </a:rPr>
                        <a:t>139</a:t>
                      </a:r>
                      <a:endParaRPr lang="en-US" sz="2400" dirty="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5"/>
                  </a:ext>
                </a:extLst>
              </a:tr>
              <a:tr h="272143">
                <a:tc>
                  <a:txBody>
                    <a:bodyPr/>
                    <a:lstStyle/>
                    <a:p>
                      <a:pPr>
                        <a:lnSpc>
                          <a:spcPct val="115000"/>
                        </a:lnSpc>
                        <a:spcAft>
                          <a:spcPts val="0"/>
                        </a:spcAft>
                      </a:pPr>
                      <a:r>
                        <a:rPr lang="en-US" sz="2800" b="1">
                          <a:solidFill>
                            <a:srgbClr val="000000"/>
                          </a:solidFill>
                          <a:latin typeface="Times New Roman"/>
                          <a:ea typeface="Times New Roman"/>
                          <a:cs typeface="Times New Roman"/>
                        </a:rPr>
                        <a:t>6</a:t>
                      </a:r>
                      <a:endParaRPr lang="en-US" sz="2400">
                        <a:solidFill>
                          <a:srgbClr val="365F91"/>
                        </a:solidFill>
                        <a:latin typeface="Calibri"/>
                        <a:ea typeface="Calibri"/>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a:lnSpc>
                          <a:spcPct val="115000"/>
                        </a:lnSpc>
                        <a:spcAft>
                          <a:spcPts val="0"/>
                        </a:spcAft>
                      </a:pPr>
                      <a:r>
                        <a:rPr lang="en-US" sz="2800">
                          <a:solidFill>
                            <a:srgbClr val="000000"/>
                          </a:solidFill>
                          <a:latin typeface="Times New Roman"/>
                          <a:ea typeface="Times New Roman"/>
                          <a:cs typeface="Times New Roman"/>
                        </a:rPr>
                        <a:t>71</a:t>
                      </a:r>
                      <a:endParaRPr lang="en-US" sz="2400">
                        <a:solidFill>
                          <a:srgbClr val="365F91"/>
                        </a:solidFill>
                        <a:latin typeface="Calibri"/>
                        <a:ea typeface="Calibri"/>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a:lnSpc>
                          <a:spcPct val="115000"/>
                        </a:lnSpc>
                        <a:spcAft>
                          <a:spcPts val="0"/>
                        </a:spcAft>
                      </a:pPr>
                      <a:r>
                        <a:rPr lang="en-US" sz="2800" dirty="0">
                          <a:solidFill>
                            <a:srgbClr val="000000"/>
                          </a:solidFill>
                          <a:latin typeface="Times New Roman"/>
                          <a:ea typeface="Times New Roman"/>
                          <a:cs typeface="Times New Roman"/>
                        </a:rPr>
                        <a:t>151</a:t>
                      </a:r>
                      <a:endParaRPr lang="en-US" sz="2400" dirty="0">
                        <a:solidFill>
                          <a:srgbClr val="365F91"/>
                        </a:solidFill>
                        <a:latin typeface="Calibri"/>
                        <a:ea typeface="Calibri"/>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1606410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Perhitungan</a:t>
            </a:r>
            <a:endParaRPr lang="en-US" dirty="0"/>
          </a:p>
        </p:txBody>
      </p:sp>
      <p:pic>
        <p:nvPicPr>
          <p:cNvPr id="49161" name="Picture 9"/>
          <p:cNvPicPr>
            <a:picLocks noChangeAspect="1" noChangeArrowheads="1"/>
          </p:cNvPicPr>
          <p:nvPr/>
        </p:nvPicPr>
        <p:blipFill>
          <a:blip r:embed="rId2"/>
          <a:srcRect/>
          <a:stretch>
            <a:fillRect/>
          </a:stretch>
        </p:blipFill>
        <p:spPr bwMode="auto">
          <a:xfrm>
            <a:off x="0" y="1219200"/>
            <a:ext cx="9144000" cy="5638800"/>
          </a:xfrm>
          <a:prstGeom prst="rect">
            <a:avLst/>
          </a:prstGeom>
          <a:noFill/>
          <a:ln w="9525">
            <a:noFill/>
            <a:miter lim="800000"/>
            <a:headEnd/>
            <a:tailEnd/>
          </a:ln>
          <a:effectLst/>
        </p:spPr>
      </p:pic>
    </p:spTree>
    <p:extLst>
      <p:ext uri="{BB962C8B-B14F-4D97-AF65-F5344CB8AC3E}">
        <p14:creationId xmlns:p14="http://schemas.microsoft.com/office/powerpoint/2010/main" val="33983710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Interpretasi</a:t>
            </a:r>
            <a:endParaRPr lang="en-US" dirty="0"/>
          </a:p>
        </p:txBody>
      </p:sp>
      <p:sp>
        <p:nvSpPr>
          <p:cNvPr id="3" name="Content Placeholder 2"/>
          <p:cNvSpPr>
            <a:spLocks noGrp="1"/>
          </p:cNvSpPr>
          <p:nvPr>
            <p:ph idx="1"/>
          </p:nvPr>
        </p:nvSpPr>
        <p:spPr>
          <a:xfrm>
            <a:off x="0" y="1828800"/>
            <a:ext cx="9144000" cy="4495800"/>
          </a:xfrm>
        </p:spPr>
        <p:txBody>
          <a:bodyPr/>
          <a:lstStyle/>
          <a:p>
            <a:r>
              <a:rPr lang="id-ID" sz="2400" noProof="1"/>
              <a:t>Nilai 0.95 menunjukkan bahwa ada korelasi linier positif yang kuat antara usia dan tekanan darah. Ada kecenderungan bahwa usia tinggi berkaitan dengan tekanan darah yang kebih tinggi dibandingkan usia rendah.</a:t>
            </a:r>
          </a:p>
          <a:p>
            <a:r>
              <a:rPr lang="id-ID" sz="2400" b="1" i="1" noProof="1"/>
              <a:t>WARNING</a:t>
            </a:r>
            <a:endParaRPr lang="id-ID" sz="2400" noProof="1"/>
          </a:p>
          <a:p>
            <a:r>
              <a:rPr lang="id-ID" sz="2400" b="1" noProof="1"/>
              <a:t>Korelasi</a:t>
            </a:r>
            <a:r>
              <a:rPr lang="id-ID" sz="2400" noProof="1"/>
              <a:t> </a:t>
            </a:r>
            <a:r>
              <a:rPr lang="id-ID" sz="2400" b="1" noProof="1"/>
              <a:t>tidak</a:t>
            </a:r>
            <a:r>
              <a:rPr lang="id-ID" sz="2400" noProof="1"/>
              <a:t> sama dengan </a:t>
            </a:r>
            <a:r>
              <a:rPr lang="id-ID" sz="2400" b="1" noProof="1"/>
              <a:t>sebab akibat</a:t>
            </a:r>
            <a:r>
              <a:rPr lang="id-ID" sz="2400" noProof="1"/>
              <a:t>. Perhatikan interpretasi di atas. Tidak dinyatakan bahwa jika usia tinggi maka tekanan darah rendah, hanya suatu tren atau kecenderungan. Mungkin saja usia dengan bertambahnya usia maka tekanan darah meningkat, tapi mungkin juga tekanan darah tinggi bukan karena usia, tapi faktor lain yang tidak teramati pada data.</a:t>
            </a:r>
          </a:p>
        </p:txBody>
      </p:sp>
    </p:spTree>
    <p:extLst>
      <p:ext uri="{BB962C8B-B14F-4D97-AF65-F5344CB8AC3E}">
        <p14:creationId xmlns:p14="http://schemas.microsoft.com/office/powerpoint/2010/main" val="33241204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Regresi</a:t>
            </a:r>
            <a:r>
              <a:rPr lang="en-US" dirty="0"/>
              <a:t> Linier </a:t>
            </a:r>
            <a:r>
              <a:rPr lang="en-US" dirty="0" err="1"/>
              <a:t>Sederhana</a:t>
            </a:r>
            <a:endParaRPr lang="en-US" dirty="0"/>
          </a:p>
        </p:txBody>
      </p:sp>
      <p:sp>
        <p:nvSpPr>
          <p:cNvPr id="3" name="Content Placeholder 2"/>
          <p:cNvSpPr>
            <a:spLocks noGrp="1"/>
          </p:cNvSpPr>
          <p:nvPr>
            <p:ph idx="1"/>
          </p:nvPr>
        </p:nvSpPr>
        <p:spPr>
          <a:xfrm>
            <a:off x="0" y="1828799"/>
            <a:ext cx="9144000" cy="4840557"/>
          </a:xfrm>
        </p:spPr>
        <p:txBody>
          <a:bodyPr/>
          <a:lstStyle/>
          <a:p>
            <a:r>
              <a:rPr lang="en-US" sz="2000" dirty="0" err="1"/>
              <a:t>Regresi</a:t>
            </a:r>
            <a:r>
              <a:rPr lang="en-US" sz="2000" dirty="0"/>
              <a:t> </a:t>
            </a:r>
            <a:r>
              <a:rPr lang="en-US" sz="2000" dirty="0" err="1"/>
              <a:t>adalah</a:t>
            </a:r>
            <a:r>
              <a:rPr lang="en-US" sz="2000" dirty="0"/>
              <a:t> </a:t>
            </a:r>
            <a:r>
              <a:rPr lang="en-US" sz="2000" dirty="0" err="1"/>
              <a:t>suatu</a:t>
            </a:r>
            <a:r>
              <a:rPr lang="en-US" sz="2000" dirty="0"/>
              <a:t> </a:t>
            </a:r>
            <a:r>
              <a:rPr lang="en-US" sz="2000" dirty="0" err="1"/>
              <a:t>metode</a:t>
            </a:r>
            <a:r>
              <a:rPr lang="en-US" sz="2000" dirty="0"/>
              <a:t> </a:t>
            </a:r>
            <a:r>
              <a:rPr lang="en-US" sz="2000" dirty="0" err="1"/>
              <a:t>untuk</a:t>
            </a:r>
            <a:r>
              <a:rPr lang="en-US" sz="2000" dirty="0"/>
              <a:t> </a:t>
            </a:r>
            <a:r>
              <a:rPr lang="en-US" sz="2000" dirty="0" err="1"/>
              <a:t>mengetahui</a:t>
            </a:r>
            <a:r>
              <a:rPr lang="en-US" sz="2000" dirty="0"/>
              <a:t> </a:t>
            </a:r>
            <a:r>
              <a:rPr lang="en-US" sz="2000" dirty="0" err="1"/>
              <a:t>bagaimana</a:t>
            </a:r>
            <a:r>
              <a:rPr lang="en-US" sz="2000" dirty="0"/>
              <a:t> </a:t>
            </a:r>
            <a:r>
              <a:rPr lang="en-US" sz="2000" dirty="0" err="1"/>
              <a:t>satu</a:t>
            </a:r>
            <a:r>
              <a:rPr lang="en-US" sz="2000" dirty="0"/>
              <a:t> </a:t>
            </a:r>
            <a:r>
              <a:rPr lang="en-US" sz="2000" dirty="0" err="1"/>
              <a:t>variabel</a:t>
            </a:r>
            <a:r>
              <a:rPr lang="en-US" sz="2000" dirty="0"/>
              <a:t> (</a:t>
            </a:r>
            <a:r>
              <a:rPr lang="en-US" sz="2000" dirty="0" err="1"/>
              <a:t>sebut</a:t>
            </a:r>
            <a:r>
              <a:rPr lang="en-US" sz="2000" dirty="0"/>
              <a:t> x, </a:t>
            </a:r>
            <a:r>
              <a:rPr lang="en-US" sz="2000" dirty="0" err="1"/>
              <a:t>variabel</a:t>
            </a:r>
            <a:r>
              <a:rPr lang="en-US" sz="2000" dirty="0"/>
              <a:t> </a:t>
            </a:r>
            <a:r>
              <a:rPr lang="en-US" sz="2000" dirty="0" err="1"/>
              <a:t>bebas</a:t>
            </a:r>
            <a:r>
              <a:rPr lang="en-US" sz="2000" dirty="0"/>
              <a:t>) </a:t>
            </a:r>
            <a:r>
              <a:rPr lang="en-US" sz="2000" dirty="0" err="1"/>
              <a:t>menjelaskan</a:t>
            </a:r>
            <a:r>
              <a:rPr lang="en-US" sz="2000" dirty="0"/>
              <a:t> </a:t>
            </a:r>
            <a:r>
              <a:rPr lang="en-US" sz="2000" dirty="0" err="1"/>
              <a:t>nilai</a:t>
            </a:r>
            <a:r>
              <a:rPr lang="en-US" sz="2000" dirty="0"/>
              <a:t> – </a:t>
            </a:r>
            <a:r>
              <a:rPr lang="en-US" sz="2000" dirty="0" err="1"/>
              <a:t>nilai</a:t>
            </a:r>
            <a:r>
              <a:rPr lang="en-US" sz="2000" dirty="0"/>
              <a:t> </a:t>
            </a:r>
            <a:r>
              <a:rPr lang="en-US" sz="2000" dirty="0" err="1"/>
              <a:t>dari</a:t>
            </a:r>
            <a:r>
              <a:rPr lang="en-US" sz="2000" dirty="0"/>
              <a:t> </a:t>
            </a:r>
            <a:r>
              <a:rPr lang="en-US" sz="2000" dirty="0" err="1"/>
              <a:t>variabel</a:t>
            </a:r>
            <a:r>
              <a:rPr lang="en-US" sz="2000" dirty="0"/>
              <a:t> yang lain (</a:t>
            </a:r>
            <a:r>
              <a:rPr lang="en-US" sz="2000" dirty="0" err="1"/>
              <a:t>sebut</a:t>
            </a:r>
            <a:r>
              <a:rPr lang="en-US" sz="2000" dirty="0"/>
              <a:t> y, </a:t>
            </a:r>
            <a:r>
              <a:rPr lang="en-US" sz="2000" dirty="0" err="1"/>
              <a:t>variabel</a:t>
            </a:r>
            <a:r>
              <a:rPr lang="en-US" sz="2000" dirty="0"/>
              <a:t> </a:t>
            </a:r>
            <a:r>
              <a:rPr lang="en-US" sz="2000" dirty="0" err="1"/>
              <a:t>terikat</a:t>
            </a:r>
            <a:r>
              <a:rPr lang="en-US" sz="2000" dirty="0"/>
              <a:t>). </a:t>
            </a:r>
          </a:p>
          <a:p>
            <a:r>
              <a:rPr lang="en-US" sz="2000" b="1" dirty="0"/>
              <a:t>Model </a:t>
            </a:r>
            <a:r>
              <a:rPr lang="en-US" sz="2000" b="1" dirty="0" err="1"/>
              <a:t>regresi</a:t>
            </a:r>
            <a:r>
              <a:rPr lang="en-US" sz="2000" b="1" dirty="0"/>
              <a:t> linier </a:t>
            </a:r>
            <a:r>
              <a:rPr lang="en-US" sz="2000" b="1" dirty="0" err="1"/>
              <a:t>sederhana</a:t>
            </a:r>
            <a:r>
              <a:rPr lang="en-US" sz="2000" b="1" dirty="0"/>
              <a:t>:</a:t>
            </a:r>
            <a:endParaRPr lang="en-US" sz="2000" dirty="0"/>
          </a:p>
          <a:p>
            <a:pPr marL="0" indent="0">
              <a:buNone/>
            </a:pPr>
            <a:endParaRPr lang="en-US" sz="2000" dirty="0"/>
          </a:p>
          <a:p>
            <a:pPr>
              <a:buNone/>
            </a:pPr>
            <a:r>
              <a:rPr lang="en-US" sz="2000" b="1" dirty="0" err="1"/>
              <a:t>Dengan</a:t>
            </a:r>
            <a:r>
              <a:rPr lang="en-US" sz="2000" b="1" dirty="0"/>
              <a:t> </a:t>
            </a:r>
          </a:p>
          <a:p>
            <a:pPr lvl="0"/>
            <a:r>
              <a:rPr lang="en-US" sz="2000" dirty="0"/>
              <a:t>Y </a:t>
            </a:r>
            <a:r>
              <a:rPr lang="en-US" sz="2000" dirty="0" err="1"/>
              <a:t>adalah</a:t>
            </a:r>
            <a:r>
              <a:rPr lang="en-US" sz="2000" dirty="0"/>
              <a:t> </a:t>
            </a:r>
            <a:r>
              <a:rPr lang="en-US" sz="2000" dirty="0" err="1"/>
              <a:t>variabel</a:t>
            </a:r>
            <a:r>
              <a:rPr lang="en-US" sz="2000" dirty="0"/>
              <a:t> </a:t>
            </a:r>
            <a:r>
              <a:rPr lang="en-US" sz="2000" dirty="0" err="1"/>
              <a:t>terikat</a:t>
            </a:r>
            <a:r>
              <a:rPr lang="en-US" sz="2000" dirty="0"/>
              <a:t>, yang </a:t>
            </a:r>
            <a:r>
              <a:rPr lang="en-US" sz="2000" dirty="0" err="1"/>
              <a:t>akan</a:t>
            </a:r>
            <a:r>
              <a:rPr lang="en-US" sz="2000" dirty="0"/>
              <a:t> </a:t>
            </a:r>
            <a:r>
              <a:rPr lang="en-US" sz="2000" dirty="0" err="1"/>
              <a:t>ditentukan</a:t>
            </a:r>
            <a:r>
              <a:rPr lang="en-US" sz="2000" dirty="0"/>
              <a:t> </a:t>
            </a:r>
            <a:r>
              <a:rPr lang="en-US" sz="2000" dirty="0" err="1"/>
              <a:t>nilainya</a:t>
            </a:r>
            <a:r>
              <a:rPr lang="en-US" sz="2000" dirty="0"/>
              <a:t> </a:t>
            </a:r>
            <a:r>
              <a:rPr lang="en-US" sz="2000" dirty="0" err="1"/>
              <a:t>berdasarkan</a:t>
            </a:r>
            <a:r>
              <a:rPr lang="en-US" sz="2000" dirty="0"/>
              <a:t> X.</a:t>
            </a:r>
          </a:p>
          <a:p>
            <a:pPr lvl="0"/>
            <a:r>
              <a:rPr lang="en-US" sz="2000" dirty="0"/>
              <a:t>X </a:t>
            </a:r>
            <a:r>
              <a:rPr lang="en-US" sz="2000" dirty="0" err="1"/>
              <a:t>adalah</a:t>
            </a:r>
            <a:r>
              <a:rPr lang="en-US" sz="2000" dirty="0"/>
              <a:t> </a:t>
            </a:r>
            <a:r>
              <a:rPr lang="en-US" sz="2000" dirty="0" err="1"/>
              <a:t>variabel</a:t>
            </a:r>
            <a:r>
              <a:rPr lang="en-US" sz="2000" dirty="0"/>
              <a:t> </a:t>
            </a:r>
            <a:r>
              <a:rPr lang="en-US" sz="2000" dirty="0" err="1"/>
              <a:t>bebas</a:t>
            </a:r>
            <a:endParaRPr lang="en-US" sz="2000" dirty="0"/>
          </a:p>
          <a:p>
            <a:pPr lvl="0"/>
            <a:r>
              <a:rPr lang="en-US" sz="2000" dirty="0">
                <a:sym typeface="Symbol"/>
              </a:rPr>
              <a:t></a:t>
            </a:r>
            <a:r>
              <a:rPr lang="en-US" sz="2000" baseline="-25000" dirty="0">
                <a:sym typeface="Symbol"/>
              </a:rPr>
              <a:t>0 ,</a:t>
            </a:r>
            <a:r>
              <a:rPr lang="en-US" sz="2000" dirty="0">
                <a:sym typeface="Symbol"/>
              </a:rPr>
              <a:t></a:t>
            </a:r>
            <a:r>
              <a:rPr lang="en-US" sz="2000" baseline="-25000" dirty="0">
                <a:sym typeface="Symbol"/>
              </a:rPr>
              <a:t>1</a:t>
            </a:r>
            <a:r>
              <a:rPr lang="en-US" sz="2000" dirty="0"/>
              <a:t>  </a:t>
            </a:r>
            <a:r>
              <a:rPr lang="en-US" sz="2000" dirty="0" err="1"/>
              <a:t>adalah</a:t>
            </a:r>
            <a:r>
              <a:rPr lang="en-US" sz="2000" dirty="0"/>
              <a:t> parameter </a:t>
            </a:r>
            <a:r>
              <a:rPr lang="en-US" sz="2000" dirty="0" err="1"/>
              <a:t>regresi</a:t>
            </a:r>
            <a:r>
              <a:rPr lang="en-US" sz="2000" dirty="0"/>
              <a:t>, </a:t>
            </a:r>
            <a:r>
              <a:rPr lang="en-US" sz="2000" dirty="0" err="1"/>
              <a:t>masing</a:t>
            </a:r>
            <a:r>
              <a:rPr lang="en-US" sz="2000" dirty="0"/>
              <a:t> – </a:t>
            </a:r>
            <a:r>
              <a:rPr lang="en-US" sz="2000" dirty="0" err="1"/>
              <a:t>masing</a:t>
            </a:r>
            <a:r>
              <a:rPr lang="en-US" sz="2000" dirty="0"/>
              <a:t> </a:t>
            </a:r>
            <a:r>
              <a:rPr lang="en-US" sz="2000" dirty="0" err="1"/>
              <a:t>menyatakan</a:t>
            </a:r>
            <a:r>
              <a:rPr lang="en-US" sz="2000" dirty="0"/>
              <a:t>:</a:t>
            </a:r>
          </a:p>
          <a:p>
            <a:pPr lvl="0"/>
            <a:r>
              <a:rPr lang="en-US" sz="2000" dirty="0"/>
              <a:t> </a:t>
            </a:r>
            <a:r>
              <a:rPr lang="en-US" sz="2000" dirty="0">
                <a:sym typeface="Symbol"/>
              </a:rPr>
              <a:t></a:t>
            </a:r>
            <a:r>
              <a:rPr lang="en-US" sz="2000" baseline="-25000" dirty="0">
                <a:sym typeface="Symbol"/>
              </a:rPr>
              <a:t>0 </a:t>
            </a:r>
            <a:r>
              <a:rPr lang="en-US" sz="2000" dirty="0" err="1"/>
              <a:t>adalah</a:t>
            </a:r>
            <a:r>
              <a:rPr lang="en-US" sz="2000" dirty="0"/>
              <a:t> </a:t>
            </a:r>
            <a:r>
              <a:rPr lang="en-US" sz="2000" dirty="0" err="1"/>
              <a:t>intersep</a:t>
            </a:r>
            <a:r>
              <a:rPr lang="en-US" sz="2000" dirty="0"/>
              <a:t>, </a:t>
            </a:r>
            <a:r>
              <a:rPr lang="en-US" sz="2000" dirty="0" err="1"/>
              <a:t>yaitu</a:t>
            </a:r>
            <a:r>
              <a:rPr lang="en-US" sz="2000" dirty="0"/>
              <a:t> </a:t>
            </a:r>
            <a:r>
              <a:rPr lang="en-US" sz="2000" dirty="0" err="1"/>
              <a:t>nilai</a:t>
            </a:r>
            <a:r>
              <a:rPr lang="en-US" sz="2000" dirty="0"/>
              <a:t> Y </a:t>
            </a:r>
            <a:r>
              <a:rPr lang="en-US" sz="2000" dirty="0" err="1"/>
              <a:t>saat</a:t>
            </a:r>
            <a:r>
              <a:rPr lang="en-US" sz="2000" dirty="0"/>
              <a:t> X = 0</a:t>
            </a:r>
          </a:p>
          <a:p>
            <a:pPr lvl="0"/>
            <a:r>
              <a:rPr lang="en-US" sz="2000" dirty="0"/>
              <a:t> </a:t>
            </a:r>
            <a:r>
              <a:rPr lang="en-US" sz="2000" dirty="0">
                <a:sym typeface="Symbol"/>
              </a:rPr>
              <a:t></a:t>
            </a:r>
            <a:r>
              <a:rPr lang="en-US" sz="2000" baseline="-25000" dirty="0">
                <a:sym typeface="Symbol"/>
              </a:rPr>
              <a:t>1</a:t>
            </a:r>
            <a:r>
              <a:rPr lang="en-US" sz="2000" dirty="0"/>
              <a:t> </a:t>
            </a:r>
            <a:r>
              <a:rPr lang="en-US" sz="2000" dirty="0" err="1"/>
              <a:t>mengukur</a:t>
            </a:r>
            <a:r>
              <a:rPr lang="en-US" sz="2000" dirty="0"/>
              <a:t> rata – rata </a:t>
            </a:r>
            <a:r>
              <a:rPr lang="en-US" sz="2000" dirty="0" err="1"/>
              <a:t>perubahan</a:t>
            </a:r>
            <a:r>
              <a:rPr lang="en-US" sz="2000" dirty="0"/>
              <a:t> (</a:t>
            </a:r>
            <a:r>
              <a:rPr lang="en-US" sz="2000" dirty="0" err="1"/>
              <a:t>pertambahan</a:t>
            </a:r>
            <a:r>
              <a:rPr lang="en-US" sz="2000" dirty="0"/>
              <a:t> </a:t>
            </a:r>
            <a:r>
              <a:rPr lang="en-US" sz="2000" dirty="0" err="1"/>
              <a:t>atau</a:t>
            </a:r>
            <a:r>
              <a:rPr lang="en-US" sz="2000" dirty="0"/>
              <a:t> </a:t>
            </a:r>
            <a:r>
              <a:rPr lang="en-US" sz="2000" dirty="0" err="1"/>
              <a:t>pengurangan</a:t>
            </a:r>
            <a:r>
              <a:rPr lang="en-US" sz="2000" dirty="0"/>
              <a:t>) Y </a:t>
            </a:r>
            <a:r>
              <a:rPr lang="en-US" sz="2000" dirty="0" err="1"/>
              <a:t>saat</a:t>
            </a:r>
            <a:r>
              <a:rPr lang="en-US" sz="2000" dirty="0"/>
              <a:t> X </a:t>
            </a:r>
            <a:r>
              <a:rPr lang="en-US" sz="2000" dirty="0" err="1"/>
              <a:t>bertambah</a:t>
            </a:r>
            <a:r>
              <a:rPr lang="en-US" sz="2000" dirty="0"/>
              <a:t> </a:t>
            </a:r>
            <a:r>
              <a:rPr lang="en-US" sz="2000" dirty="0" err="1"/>
              <a:t>sebesar</a:t>
            </a:r>
            <a:r>
              <a:rPr lang="en-US" sz="2000" dirty="0"/>
              <a:t> 1 unit. </a:t>
            </a:r>
          </a:p>
          <a:p>
            <a:r>
              <a:rPr lang="en-US" sz="2000" dirty="0"/>
              <a:t> </a:t>
            </a:r>
            <a:r>
              <a:rPr lang="en-US" sz="2000" dirty="0">
                <a:sym typeface="Symbol"/>
              </a:rPr>
              <a:t> </a:t>
            </a:r>
            <a:r>
              <a:rPr lang="en-US" sz="2000" dirty="0" err="1"/>
              <a:t>adalah</a:t>
            </a:r>
            <a:r>
              <a:rPr lang="en-US" sz="2000" dirty="0"/>
              <a:t> </a:t>
            </a:r>
            <a:r>
              <a:rPr lang="en-US" sz="2000" dirty="0" err="1"/>
              <a:t>komponen</a:t>
            </a:r>
            <a:r>
              <a:rPr lang="en-US" sz="2000" dirty="0"/>
              <a:t> </a:t>
            </a:r>
            <a:r>
              <a:rPr lang="en-US" sz="2000" dirty="0" err="1"/>
              <a:t>kesalahan</a:t>
            </a:r>
            <a:r>
              <a:rPr lang="en-US" sz="2000" dirty="0"/>
              <a:t>, </a:t>
            </a:r>
            <a:r>
              <a:rPr lang="en-US" sz="2000" dirty="0" err="1"/>
              <a:t>yaitu</a:t>
            </a:r>
            <a:r>
              <a:rPr lang="en-US" sz="2000" dirty="0"/>
              <a:t> </a:t>
            </a:r>
            <a:r>
              <a:rPr lang="en-US" sz="2000" dirty="0" err="1"/>
              <a:t>mengukur</a:t>
            </a:r>
            <a:r>
              <a:rPr lang="en-US" sz="2000" dirty="0"/>
              <a:t> </a:t>
            </a:r>
            <a:r>
              <a:rPr lang="en-US" sz="2000" dirty="0" err="1"/>
              <a:t>ketidakakuratan</a:t>
            </a:r>
            <a:r>
              <a:rPr lang="en-US" sz="2000" dirty="0"/>
              <a:t> </a:t>
            </a:r>
            <a:r>
              <a:rPr lang="en-US" sz="2000" dirty="0" err="1"/>
              <a:t>penaksiran</a:t>
            </a:r>
            <a:r>
              <a:rPr lang="en-US" sz="2000" dirty="0"/>
              <a:t> </a:t>
            </a:r>
            <a:r>
              <a:rPr lang="en-US" sz="2000" dirty="0" err="1"/>
              <a:t>nilai</a:t>
            </a:r>
            <a:r>
              <a:rPr lang="en-US" sz="2000" dirty="0"/>
              <a:t> Y</a:t>
            </a:r>
          </a:p>
          <a:p>
            <a:endParaRPr lang="en-US" sz="2000" dirty="0"/>
          </a:p>
        </p:txBody>
      </p:sp>
      <p:sp>
        <p:nvSpPr>
          <p:cNvPr id="542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4273" name="Object 1"/>
          <p:cNvGraphicFramePr>
            <a:graphicFrameLocks noChangeAspect="1"/>
          </p:cNvGraphicFramePr>
          <p:nvPr>
            <p:extLst>
              <p:ext uri="{D42A27DB-BD31-4B8C-83A1-F6EECF244321}">
                <p14:modId xmlns:p14="http://schemas.microsoft.com/office/powerpoint/2010/main" val="3861716363"/>
              </p:ext>
            </p:extLst>
          </p:nvPr>
        </p:nvGraphicFramePr>
        <p:xfrm>
          <a:off x="4283968" y="2924944"/>
          <a:ext cx="3171825" cy="685800"/>
        </p:xfrm>
        <a:graphic>
          <a:graphicData uri="http://schemas.openxmlformats.org/presentationml/2006/ole">
            <mc:AlternateContent xmlns:mc="http://schemas.openxmlformats.org/markup-compatibility/2006">
              <mc:Choice xmlns:v="urn:schemas-microsoft-com:vml" Requires="v">
                <p:oleObj name="Equation" r:id="rId2" imgW="1054100" imgH="228600" progId="Equation.DSMT4">
                  <p:embed/>
                </p:oleObj>
              </mc:Choice>
              <mc:Fallback>
                <p:oleObj name="Equation" r:id="rId2" imgW="1054100" imgH="228600" progId="Equation.DSMT4">
                  <p:embed/>
                  <p:pic>
                    <p:nvPicPr>
                      <p:cNvPr id="54273"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924944"/>
                        <a:ext cx="31718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815385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57251"/>
            <a:ext cx="7886700" cy="994172"/>
          </a:xfrm>
        </p:spPr>
        <p:txBody>
          <a:bodyPr/>
          <a:lstStyle/>
          <a:p>
            <a:r>
              <a:rPr lang="en-US" b="1" dirty="0">
                <a:solidFill>
                  <a:srgbClr val="0000CC"/>
                </a:solidFill>
              </a:rPr>
              <a:t>Cautions on Linear Regression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721546"/>
                <a:ext cx="7886700" cy="2282868"/>
              </a:xfrm>
            </p:spPr>
            <p:txBody>
              <a:bodyPr>
                <a:normAutofit fontScale="92500"/>
              </a:bodyPr>
              <a:lstStyle/>
              <a:p>
                <a:r>
                  <a:rPr lang="en-US" b="1" dirty="0"/>
                  <a:t>Multicollinearity</a:t>
                </a:r>
                <a:r>
                  <a:rPr lang="en-US" dirty="0"/>
                  <a:t> (Correlation between independent variables)</a:t>
                </a:r>
              </a:p>
              <a:p>
                <a:r>
                  <a:rPr lang="en-US" b="1" dirty="0" err="1"/>
                  <a:t>Heteroskedasticity</a:t>
                </a:r>
                <a:r>
                  <a:rPr lang="en-US" dirty="0"/>
                  <a:t> (non equal variance on observations)</a:t>
                </a:r>
              </a:p>
              <a:p>
                <a:r>
                  <a:rPr lang="en-US" b="1" dirty="0"/>
                  <a:t>Scaling</a:t>
                </a:r>
                <a:r>
                  <a:rPr lang="en-US" dirty="0"/>
                  <a:t> (affects interpretation of the coefficients </a:t>
                </a:r>
                <a:r>
                  <a:rPr lang="en-US" dirty="0">
                    <a:sym typeface="Wingdings" panose="05000000000000000000" pitchFamily="2" charset="2"/>
                  </a:rPr>
                  <a:t> use standardized data</a:t>
                </a:r>
                <a:r>
                  <a:rPr lang="en-US" dirty="0"/>
                  <a:t>).</a:t>
                </a:r>
              </a:p>
              <a:p>
                <a:r>
                  <a:rPr lang="en-US" b="0" dirty="0"/>
                  <a:t>Cautions on comparing </a:t>
                </a:r>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 </m:t>
                    </m:r>
                  </m:oMath>
                </a14:m>
                <a:r>
                  <a:rPr lang="en-US" dirty="0"/>
                  <a:t>values on unstandardized data.</a:t>
                </a:r>
              </a:p>
              <a:p>
                <a:r>
                  <a:rPr lang="en-US" dirty="0"/>
                  <a:t>Regression is </a:t>
                </a:r>
                <a:r>
                  <a:rPr lang="en-US" b="1" dirty="0"/>
                  <a:t>linear</a:t>
                </a:r>
                <a:r>
                  <a:rPr lang="en-US" dirty="0"/>
                  <a:t> w.r.t. the weights (Hence we can transform the data)</a:t>
                </a:r>
              </a:p>
              <a:p>
                <a:r>
                  <a:rPr lang="en-US" dirty="0"/>
                  <a:t>Interpolation </a:t>
                </a:r>
                <a:r>
                  <a:rPr lang="en-US" b="1" dirty="0"/>
                  <a:t>NOT</a:t>
                </a:r>
                <a:r>
                  <a:rPr lang="en-US" dirty="0"/>
                  <a:t> extrapolation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721546"/>
                <a:ext cx="7886700" cy="2282868"/>
              </a:xfrm>
              <a:blipFill>
                <a:blip r:embed="rId3"/>
                <a:stretch>
                  <a:fillRect l="-541" t="-2667"/>
                </a:stretch>
              </a:blipFill>
            </p:spPr>
            <p:txBody>
              <a:bodyPr/>
              <a:lstStyle/>
              <a:p>
                <a:r>
                  <a:rPr lang="id-ID">
                    <a:noFill/>
                  </a:rPr>
                  <a:t> </a:t>
                </a:r>
              </a:p>
            </p:txBody>
          </p:sp>
        </mc:Fallback>
      </mc:AlternateContent>
      <p:grpSp>
        <p:nvGrpSpPr>
          <p:cNvPr id="6" name="Group 5"/>
          <p:cNvGrpSpPr/>
          <p:nvPr/>
        </p:nvGrpSpPr>
        <p:grpSpPr>
          <a:xfrm>
            <a:off x="4296426" y="3436047"/>
            <a:ext cx="5267196" cy="2518544"/>
            <a:chOff x="2584537" y="4196219"/>
            <a:chExt cx="6096000" cy="2482088"/>
          </a:xfrm>
        </p:grpSpPr>
        <p:pic>
          <p:nvPicPr>
            <p:cNvPr id="4" name="Picture 3"/>
            <p:cNvPicPr>
              <a:picLocks noChangeAspect="1"/>
            </p:cNvPicPr>
            <p:nvPr/>
          </p:nvPicPr>
          <p:blipFill>
            <a:blip r:embed="rId4"/>
            <a:stretch>
              <a:fillRect/>
            </a:stretch>
          </p:blipFill>
          <p:spPr>
            <a:xfrm>
              <a:off x="3864280" y="4196219"/>
              <a:ext cx="2133600" cy="2143125"/>
            </a:xfrm>
            <a:prstGeom prst="rect">
              <a:avLst/>
            </a:prstGeom>
          </p:spPr>
        </p:pic>
        <p:sp>
          <p:nvSpPr>
            <p:cNvPr id="5" name="Rectangle 4"/>
            <p:cNvSpPr/>
            <p:nvPr/>
          </p:nvSpPr>
          <p:spPr>
            <a:xfrm>
              <a:off x="2584537" y="6462190"/>
              <a:ext cx="6096000" cy="216117"/>
            </a:xfrm>
            <a:prstGeom prst="rect">
              <a:avLst/>
            </a:prstGeom>
          </p:spPr>
          <p:txBody>
            <a:bodyPr>
              <a:spAutoFit/>
            </a:bodyPr>
            <a:lstStyle/>
            <a:p>
              <a:pPr algn="l" defTabSz="685800" fontAlgn="auto">
                <a:spcBef>
                  <a:spcPts val="0"/>
                </a:spcBef>
                <a:spcAft>
                  <a:spcPts val="0"/>
                </a:spcAft>
              </a:pPr>
              <a:r>
                <a:rPr lang="en-US" sz="825" b="0" dirty="0">
                  <a:solidFill>
                    <a:prstClr val="white">
                      <a:lumMod val="75000"/>
                    </a:prstClr>
                  </a:solidFill>
                  <a:latin typeface="Calibri" panose="020F0502020204030204"/>
                  <a:ea typeface="+mn-ea"/>
                </a:rPr>
                <a:t>http://people.revoledu.com/kardi/tutorial/Regression/nonlinear/NonLinearTransformation.htm</a:t>
              </a:r>
            </a:p>
          </p:txBody>
        </p:sp>
      </p:grpSp>
      <p:pic>
        <p:nvPicPr>
          <p:cNvPr id="2050" name="Picture 2" descr="Image result for regression interpolation extrapolation"/>
          <p:cNvPicPr>
            <a:picLocks noChangeAspect="1" noChangeArrowheads="1"/>
          </p:cNvPicPr>
          <p:nvPr/>
        </p:nvPicPr>
        <p:blipFill rotWithShape="1">
          <a:blip r:embed="rId5">
            <a:extLst>
              <a:ext uri="{28A0092B-C50C-407E-A947-70E740481C1C}">
                <a14:useLocalDpi xmlns:a14="http://schemas.microsoft.com/office/drawing/2010/main" val="0"/>
              </a:ext>
            </a:extLst>
          </a:blip>
          <a:srcRect l="3624" t="39676" r="18668" b="5964"/>
          <a:stretch/>
        </p:blipFill>
        <p:spPr bwMode="auto">
          <a:xfrm>
            <a:off x="590788" y="3875182"/>
            <a:ext cx="3541734" cy="18601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35429" y="5735298"/>
            <a:ext cx="4572000" cy="230832"/>
          </a:xfrm>
          <a:prstGeom prst="rect">
            <a:avLst/>
          </a:prstGeom>
        </p:spPr>
        <p:txBody>
          <a:bodyPr>
            <a:spAutoFit/>
          </a:bodyPr>
          <a:lstStyle/>
          <a:p>
            <a:pPr algn="l" defTabSz="685800" fontAlgn="auto">
              <a:spcBef>
                <a:spcPts val="0"/>
              </a:spcBef>
              <a:spcAft>
                <a:spcPts val="0"/>
              </a:spcAft>
            </a:pPr>
            <a:r>
              <a:rPr lang="en-US" sz="900" b="0" dirty="0">
                <a:solidFill>
                  <a:prstClr val="white">
                    <a:lumMod val="65000"/>
                  </a:prstClr>
                </a:solidFill>
                <a:latin typeface="Calibri" panose="020F0502020204030204"/>
                <a:ea typeface="+mn-ea"/>
              </a:rPr>
              <a:t>https://www.slideshare.net/dessybudiyanti/simple-linier-regression</a:t>
            </a:r>
          </a:p>
        </p:txBody>
      </p:sp>
    </p:spTree>
    <p:extLst>
      <p:ext uri="{BB962C8B-B14F-4D97-AF65-F5344CB8AC3E}">
        <p14:creationId xmlns:p14="http://schemas.microsoft.com/office/powerpoint/2010/main" val="271052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331" y="948670"/>
            <a:ext cx="7886700" cy="994172"/>
          </a:xfrm>
        </p:spPr>
        <p:txBody>
          <a:bodyPr/>
          <a:lstStyle/>
          <a:p>
            <a:pPr algn="ctr"/>
            <a:r>
              <a:rPr lang="en-US" b="1" dirty="0" err="1"/>
              <a:t>Heteroskedasticity</a:t>
            </a:r>
            <a:endParaRPr lang="en-US" dirty="0"/>
          </a:p>
        </p:txBody>
      </p:sp>
      <p:pic>
        <p:nvPicPr>
          <p:cNvPr id="1026" name="Picture 2" descr="The normal distribution of  for two values of . Also shown is the true regression line and the values of the random error term, , corresponding to the two  values. The true regression line and  are usually not know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7829" y="1736012"/>
            <a:ext cx="4862997" cy="31419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2331" y="5084785"/>
            <a:ext cx="4572000" cy="253916"/>
          </a:xfrm>
          <a:prstGeom prst="rect">
            <a:avLst/>
          </a:prstGeom>
        </p:spPr>
        <p:txBody>
          <a:bodyPr>
            <a:spAutoFit/>
          </a:bodyPr>
          <a:lstStyle/>
          <a:p>
            <a:pPr algn="l" defTabSz="685800" fontAlgn="auto">
              <a:spcBef>
                <a:spcPts val="0"/>
              </a:spcBef>
              <a:spcAft>
                <a:spcPts val="0"/>
              </a:spcAft>
            </a:pPr>
            <a:r>
              <a:rPr lang="en-US" sz="1050" b="0" dirty="0">
                <a:solidFill>
                  <a:prstClr val="white">
                    <a:lumMod val="75000"/>
                  </a:prstClr>
                </a:solidFill>
                <a:latin typeface="Calibri" panose="020F0502020204030204"/>
                <a:ea typeface="+mn-ea"/>
              </a:rPr>
              <a:t>http://reliawiki.org/index.php/Simple_Linear_Regression_Analysis</a:t>
            </a:r>
          </a:p>
        </p:txBody>
      </p:sp>
      <mc:AlternateContent xmlns:mc="http://schemas.openxmlformats.org/markup-compatibility/2006" xmlns:a14="http://schemas.microsoft.com/office/drawing/2010/main">
        <mc:Choice Requires="a14">
          <p:sp>
            <p:nvSpPr>
              <p:cNvPr id="5" name="TextBox 4"/>
              <p:cNvSpPr txBox="1"/>
              <p:nvPr/>
            </p:nvSpPr>
            <p:spPr>
              <a:xfrm>
                <a:off x="5485329" y="1942841"/>
                <a:ext cx="2925224" cy="777842"/>
              </a:xfrm>
              <a:prstGeom prst="rect">
                <a:avLst/>
              </a:prstGeom>
              <a:noFill/>
            </p:spPr>
            <p:txBody>
              <a:bodyPr wrap="non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700" b="0" i="1">
                              <a:solidFill>
                                <a:prstClr val="black"/>
                              </a:solidFill>
                              <a:latin typeface="Cambria Math" panose="02040503050406030204" pitchFamily="18" charset="0"/>
                              <a:ea typeface="+mn-ea"/>
                            </a:rPr>
                          </m:ctrlPr>
                        </m:sSupPr>
                        <m:e>
                          <m:r>
                            <a:rPr lang="en-US" sz="2700" b="0" i="1">
                              <a:solidFill>
                                <a:prstClr val="black"/>
                              </a:solidFill>
                              <a:latin typeface="Cambria Math" panose="02040503050406030204" pitchFamily="18" charset="0"/>
                              <a:ea typeface="+mn-ea"/>
                            </a:rPr>
                            <m:t>𝜎</m:t>
                          </m:r>
                        </m:e>
                        <m:sup>
                          <m:r>
                            <a:rPr lang="en-US" sz="2700" b="0" i="1">
                              <a:solidFill>
                                <a:prstClr val="black"/>
                              </a:solidFill>
                              <a:latin typeface="Cambria Math" panose="02040503050406030204" pitchFamily="18" charset="0"/>
                              <a:ea typeface="+mn-ea"/>
                            </a:rPr>
                            <m:t>2</m:t>
                          </m:r>
                        </m:sup>
                      </m:sSup>
                      <m:r>
                        <a:rPr lang="en-US" sz="2700" b="0" i="1">
                          <a:solidFill>
                            <a:prstClr val="black"/>
                          </a:solidFill>
                          <a:latin typeface="Cambria Math" panose="02040503050406030204" pitchFamily="18" charset="0"/>
                          <a:ea typeface="+mn-ea"/>
                        </a:rPr>
                        <m:t>=</m:t>
                      </m:r>
                      <m:f>
                        <m:fPr>
                          <m:ctrlPr>
                            <a:rPr lang="en-US" sz="2700" b="0" i="1">
                              <a:solidFill>
                                <a:prstClr val="black"/>
                              </a:solidFill>
                              <a:latin typeface="Cambria Math" panose="02040503050406030204" pitchFamily="18" charset="0"/>
                              <a:ea typeface="+mn-ea"/>
                            </a:rPr>
                          </m:ctrlPr>
                        </m:fPr>
                        <m:num>
                          <m:r>
                            <a:rPr lang="en-US" sz="2700" b="0" i="1">
                              <a:solidFill>
                                <a:prstClr val="black"/>
                              </a:solidFill>
                              <a:latin typeface="Cambria Math" panose="02040503050406030204" pitchFamily="18" charset="0"/>
                              <a:ea typeface="+mn-ea"/>
                            </a:rPr>
                            <m:t>1</m:t>
                          </m:r>
                        </m:num>
                        <m:den>
                          <m:r>
                            <a:rPr lang="en-US" sz="2700" b="0" i="1">
                              <a:solidFill>
                                <a:prstClr val="black"/>
                              </a:solidFill>
                              <a:latin typeface="Cambria Math" panose="02040503050406030204" pitchFamily="18" charset="0"/>
                              <a:ea typeface="+mn-ea"/>
                            </a:rPr>
                            <m:t>𝑁</m:t>
                          </m:r>
                        </m:den>
                      </m:f>
                      <m:r>
                        <a:rPr lang="en-US" sz="2700" b="0" i="1">
                          <a:solidFill>
                            <a:prstClr val="black"/>
                          </a:solidFill>
                          <a:latin typeface="Cambria Math" panose="02040503050406030204" pitchFamily="18" charset="0"/>
                          <a:ea typeface="+mn-ea"/>
                        </a:rPr>
                        <m:t>∑</m:t>
                      </m:r>
                      <m:sSup>
                        <m:sSupPr>
                          <m:ctrlPr>
                            <a:rPr lang="en-US" sz="2700" b="0" i="1">
                              <a:solidFill>
                                <a:prstClr val="black"/>
                              </a:solidFill>
                              <a:latin typeface="Cambria Math" panose="02040503050406030204" pitchFamily="18" charset="0"/>
                              <a:ea typeface="+mn-ea"/>
                            </a:rPr>
                          </m:ctrlPr>
                        </m:sSupPr>
                        <m:e>
                          <m:d>
                            <m:dPr>
                              <m:ctrlPr>
                                <a:rPr lang="en-US" sz="2700" b="0" i="1">
                                  <a:solidFill>
                                    <a:prstClr val="black"/>
                                  </a:solidFill>
                                  <a:latin typeface="Cambria Math" panose="02040503050406030204" pitchFamily="18" charset="0"/>
                                  <a:ea typeface="+mn-ea"/>
                                </a:rPr>
                              </m:ctrlPr>
                            </m:dPr>
                            <m:e>
                              <m:sSub>
                                <m:sSubPr>
                                  <m:ctrlPr>
                                    <a:rPr lang="en-US" sz="2700" b="0" i="1">
                                      <a:solidFill>
                                        <a:prstClr val="black"/>
                                      </a:solidFill>
                                      <a:latin typeface="Cambria Math" panose="02040503050406030204" pitchFamily="18" charset="0"/>
                                      <a:ea typeface="+mn-ea"/>
                                    </a:rPr>
                                  </m:ctrlPr>
                                </m:sSubPr>
                                <m:e>
                                  <m:r>
                                    <a:rPr lang="en-US" sz="2700" b="0" i="1">
                                      <a:solidFill>
                                        <a:prstClr val="black"/>
                                      </a:solidFill>
                                      <a:latin typeface="Cambria Math" panose="02040503050406030204" pitchFamily="18" charset="0"/>
                                      <a:ea typeface="+mn-ea"/>
                                    </a:rPr>
                                    <m:t>𝑦</m:t>
                                  </m:r>
                                </m:e>
                                <m:sub>
                                  <m:r>
                                    <a:rPr lang="en-US" sz="2700" b="0" i="1">
                                      <a:solidFill>
                                        <a:prstClr val="black"/>
                                      </a:solidFill>
                                      <a:latin typeface="Cambria Math" panose="02040503050406030204" pitchFamily="18" charset="0"/>
                                      <a:ea typeface="+mn-ea"/>
                                    </a:rPr>
                                    <m:t>𝑖</m:t>
                                  </m:r>
                                </m:sub>
                              </m:sSub>
                              <m:r>
                                <a:rPr lang="en-US" sz="2700" b="0" i="1">
                                  <a:solidFill>
                                    <a:prstClr val="black"/>
                                  </a:solidFill>
                                  <a:latin typeface="Cambria Math" panose="02040503050406030204" pitchFamily="18" charset="0"/>
                                  <a:ea typeface="+mn-ea"/>
                                </a:rPr>
                                <m:t>−</m:t>
                              </m:r>
                              <m:acc>
                                <m:accPr>
                                  <m:chr m:val="̂"/>
                                  <m:ctrlPr>
                                    <a:rPr lang="en-US" sz="2700" b="0" i="1">
                                      <a:solidFill>
                                        <a:prstClr val="black"/>
                                      </a:solidFill>
                                      <a:latin typeface="Cambria Math" panose="02040503050406030204" pitchFamily="18" charset="0"/>
                                      <a:ea typeface="+mn-ea"/>
                                    </a:rPr>
                                  </m:ctrlPr>
                                </m:accPr>
                                <m:e>
                                  <m:sSub>
                                    <m:sSubPr>
                                      <m:ctrlPr>
                                        <a:rPr lang="en-US" sz="2700" b="0" i="1">
                                          <a:solidFill>
                                            <a:prstClr val="black"/>
                                          </a:solidFill>
                                          <a:latin typeface="Cambria Math" panose="02040503050406030204" pitchFamily="18" charset="0"/>
                                          <a:ea typeface="+mn-ea"/>
                                        </a:rPr>
                                      </m:ctrlPr>
                                    </m:sSubPr>
                                    <m:e>
                                      <m:r>
                                        <a:rPr lang="en-US" sz="2700" b="0" i="1">
                                          <a:solidFill>
                                            <a:prstClr val="black"/>
                                          </a:solidFill>
                                          <a:latin typeface="Cambria Math" panose="02040503050406030204" pitchFamily="18" charset="0"/>
                                          <a:ea typeface="+mn-ea"/>
                                        </a:rPr>
                                        <m:t>𝑦</m:t>
                                      </m:r>
                                    </m:e>
                                    <m:sub>
                                      <m:r>
                                        <a:rPr lang="en-US" sz="2700" b="0" i="1">
                                          <a:solidFill>
                                            <a:prstClr val="black"/>
                                          </a:solidFill>
                                          <a:latin typeface="Cambria Math" panose="02040503050406030204" pitchFamily="18" charset="0"/>
                                          <a:ea typeface="+mn-ea"/>
                                        </a:rPr>
                                        <m:t>𝑖</m:t>
                                      </m:r>
                                    </m:sub>
                                  </m:sSub>
                                </m:e>
                              </m:acc>
                            </m:e>
                          </m:d>
                        </m:e>
                        <m:sup>
                          <m:r>
                            <a:rPr lang="en-US" sz="2700" b="0" i="1">
                              <a:solidFill>
                                <a:prstClr val="black"/>
                              </a:solidFill>
                              <a:latin typeface="Cambria Math" panose="02040503050406030204" pitchFamily="18" charset="0"/>
                              <a:ea typeface="+mn-ea"/>
                            </a:rPr>
                            <m:t>2</m:t>
                          </m:r>
                        </m:sup>
                      </m:sSup>
                    </m:oMath>
                  </m:oMathPara>
                </a14:m>
                <a:endParaRPr lang="en-US" sz="2700" b="0" dirty="0">
                  <a:solidFill>
                    <a:prstClr val="black"/>
                  </a:solidFill>
                  <a:latin typeface="Calibri" panose="020F0502020204030204"/>
                  <a:ea typeface="+mn-ea"/>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485329" y="1942841"/>
                <a:ext cx="2925224" cy="777842"/>
              </a:xfrm>
              <a:prstGeom prst="rect">
                <a:avLst/>
              </a:prstGeom>
              <a:blipFill>
                <a:blip r:embed="rId4"/>
                <a:stretch>
                  <a:fillRect/>
                </a:stretch>
              </a:blipFill>
            </p:spPr>
            <p:txBody>
              <a:bodyPr/>
              <a:lstStyle/>
              <a:p>
                <a:r>
                  <a:rPr lang="id-ID">
                    <a:noFill/>
                  </a:rPr>
                  <a:t> </a:t>
                </a:r>
              </a:p>
            </p:txBody>
          </p:sp>
        </mc:Fallback>
      </mc:AlternateContent>
      <p:pic>
        <p:nvPicPr>
          <p:cNvPr id="6" name="Picture 5"/>
          <p:cNvPicPr>
            <a:picLocks noChangeAspect="1"/>
          </p:cNvPicPr>
          <p:nvPr/>
        </p:nvPicPr>
        <p:blipFill>
          <a:blip r:embed="rId5"/>
          <a:stretch>
            <a:fillRect/>
          </a:stretch>
        </p:blipFill>
        <p:spPr>
          <a:xfrm>
            <a:off x="5485328" y="2937014"/>
            <a:ext cx="3320654" cy="2483170"/>
          </a:xfrm>
          <a:prstGeom prst="rect">
            <a:avLst/>
          </a:prstGeom>
        </p:spPr>
      </p:pic>
      <p:sp>
        <p:nvSpPr>
          <p:cNvPr id="7" name="Rectangle 6"/>
          <p:cNvSpPr/>
          <p:nvPr/>
        </p:nvSpPr>
        <p:spPr>
          <a:xfrm>
            <a:off x="228600" y="5315618"/>
            <a:ext cx="4572000" cy="507831"/>
          </a:xfrm>
          <a:prstGeom prst="rect">
            <a:avLst/>
          </a:prstGeom>
        </p:spPr>
        <p:txBody>
          <a:bodyPr>
            <a:spAutoFit/>
          </a:bodyPr>
          <a:lstStyle/>
          <a:p>
            <a:pPr algn="l" defTabSz="685800" fontAlgn="auto">
              <a:spcBef>
                <a:spcPts val="0"/>
              </a:spcBef>
              <a:spcAft>
                <a:spcPts val="0"/>
              </a:spcAft>
            </a:pPr>
            <a:r>
              <a:rPr lang="en-US" sz="1350" b="0" dirty="0">
                <a:solidFill>
                  <a:prstClr val="black"/>
                </a:solidFill>
                <a:latin typeface="Calibri" panose="020F0502020204030204"/>
                <a:ea typeface="+mn-ea"/>
              </a:rPr>
              <a:t>Assumption: Error for each observation is independent of each other (</a:t>
            </a:r>
            <a:r>
              <a:rPr lang="en-US" sz="1350" b="0" dirty="0" err="1">
                <a:solidFill>
                  <a:prstClr val="black"/>
                </a:solidFill>
                <a:latin typeface="Calibri" panose="020F0502020204030204"/>
                <a:ea typeface="+mn-ea"/>
              </a:rPr>
              <a:t>homoskedasticity</a:t>
            </a:r>
            <a:r>
              <a:rPr lang="en-US" sz="1350" b="0" dirty="0">
                <a:solidFill>
                  <a:prstClr val="black"/>
                </a:solidFill>
                <a:latin typeface="Calibri" panose="020F0502020204030204"/>
                <a:ea typeface="+mn-ea"/>
              </a:rPr>
              <a:t>) and unbiased.</a:t>
            </a:r>
          </a:p>
        </p:txBody>
      </p:sp>
      <p:sp>
        <p:nvSpPr>
          <p:cNvPr id="8" name="Rectangle 7"/>
          <p:cNvSpPr/>
          <p:nvPr/>
        </p:nvSpPr>
        <p:spPr>
          <a:xfrm>
            <a:off x="5140826" y="5419492"/>
            <a:ext cx="3872546" cy="507831"/>
          </a:xfrm>
          <a:prstGeom prst="rect">
            <a:avLst/>
          </a:prstGeom>
        </p:spPr>
        <p:txBody>
          <a:bodyPr wrap="square">
            <a:spAutoFit/>
          </a:bodyPr>
          <a:lstStyle/>
          <a:p>
            <a:pPr algn="l" defTabSz="685800" fontAlgn="auto">
              <a:spcBef>
                <a:spcPts val="0"/>
              </a:spcBef>
              <a:spcAft>
                <a:spcPts val="0"/>
              </a:spcAft>
            </a:pPr>
            <a:r>
              <a:rPr lang="en-US" sz="1350" b="0" dirty="0">
                <a:solidFill>
                  <a:prstClr val="white">
                    <a:lumMod val="65000"/>
                  </a:prstClr>
                </a:solidFill>
                <a:latin typeface="Calibri" panose="020F0502020204030204"/>
                <a:ea typeface="+mn-ea"/>
              </a:rPr>
              <a:t>https://discuss.analyticsvidhya.com/t/technical-question-asked-in-an-analytics-interview/540/11</a:t>
            </a:r>
          </a:p>
        </p:txBody>
      </p:sp>
    </p:spTree>
    <p:extLst>
      <p:ext uri="{BB962C8B-B14F-4D97-AF65-F5344CB8AC3E}">
        <p14:creationId xmlns:p14="http://schemas.microsoft.com/office/powerpoint/2010/main" val="153719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9E615-BF25-476F-928B-47A6C371C2FC}"/>
              </a:ext>
            </a:extLst>
          </p:cNvPr>
          <p:cNvSpPr>
            <a:spLocks noGrp="1"/>
          </p:cNvSpPr>
          <p:nvPr>
            <p:ph type="title"/>
          </p:nvPr>
        </p:nvSpPr>
        <p:spPr/>
        <p:txBody>
          <a:bodyPr/>
          <a:lstStyle/>
          <a:p>
            <a:pPr algn="ctr"/>
            <a:r>
              <a:rPr lang="en-US" b="1" dirty="0" err="1"/>
              <a:t>Lebih</a:t>
            </a:r>
            <a:r>
              <a:rPr lang="en-US" b="1" dirty="0"/>
              <a:t> </a:t>
            </a:r>
            <a:r>
              <a:rPr lang="en-US" b="1" dirty="0" err="1"/>
              <a:t>dalam</a:t>
            </a:r>
            <a:r>
              <a:rPr lang="en-US" b="1" dirty="0"/>
              <a:t> </a:t>
            </a:r>
            <a:r>
              <a:rPr lang="en-US" b="1" dirty="0" err="1"/>
              <a:t>dengan</a:t>
            </a:r>
            <a:r>
              <a:rPr lang="en-US" b="1" dirty="0"/>
              <a:t> </a:t>
            </a:r>
            <a:r>
              <a:rPr lang="en-US" b="1" dirty="0" err="1"/>
              <a:t>asumsi</a:t>
            </a:r>
            <a:r>
              <a:rPr lang="en-US" b="1" dirty="0"/>
              <a:t> </a:t>
            </a:r>
            <a:r>
              <a:rPr lang="en-US" b="1" dirty="0" err="1"/>
              <a:t>regresi</a:t>
            </a:r>
            <a:endParaRPr lang="id-ID" b="1" dirty="0"/>
          </a:p>
        </p:txBody>
      </p:sp>
      <p:sp>
        <p:nvSpPr>
          <p:cNvPr id="3" name="Content Placeholder 2">
            <a:extLst>
              <a:ext uri="{FF2B5EF4-FFF2-40B4-BE49-F238E27FC236}">
                <a16:creationId xmlns:a16="http://schemas.microsoft.com/office/drawing/2014/main" id="{3AB617CF-D3D7-4A67-88EB-55AB417A3535}"/>
              </a:ext>
            </a:extLst>
          </p:cNvPr>
          <p:cNvSpPr>
            <a:spLocks noGrp="1"/>
          </p:cNvSpPr>
          <p:nvPr>
            <p:ph idx="1"/>
          </p:nvPr>
        </p:nvSpPr>
        <p:spPr>
          <a:xfrm>
            <a:off x="35496" y="1825625"/>
            <a:ext cx="9108504" cy="4351338"/>
          </a:xfrm>
        </p:spPr>
        <p:txBody>
          <a:bodyPr>
            <a:normAutofit/>
          </a:bodyPr>
          <a:lstStyle/>
          <a:p>
            <a:r>
              <a:rPr lang="en-AU" sz="2800" dirty="0" err="1"/>
              <a:t>Terdapat</a:t>
            </a:r>
            <a:r>
              <a:rPr lang="en-AU" sz="2800" dirty="0"/>
              <a:t> </a:t>
            </a:r>
            <a:r>
              <a:rPr lang="en-AU" sz="2800" dirty="0" err="1"/>
              <a:t>hubungan</a:t>
            </a:r>
            <a:r>
              <a:rPr lang="en-AU" sz="2800" dirty="0"/>
              <a:t> linear </a:t>
            </a:r>
            <a:r>
              <a:rPr lang="en-AU" sz="2800" dirty="0" err="1"/>
              <a:t>dan</a:t>
            </a:r>
            <a:r>
              <a:rPr lang="en-AU" sz="2800" dirty="0"/>
              <a:t> additive </a:t>
            </a:r>
            <a:r>
              <a:rPr lang="en-AU" sz="2800" dirty="0" err="1"/>
              <a:t>antara</a:t>
            </a:r>
            <a:r>
              <a:rPr lang="en-AU" sz="2800" dirty="0"/>
              <a:t> variable </a:t>
            </a:r>
            <a:r>
              <a:rPr lang="en-AU" sz="2800" dirty="0" err="1"/>
              <a:t>dependen</a:t>
            </a:r>
            <a:r>
              <a:rPr lang="en-AU" sz="2800" dirty="0"/>
              <a:t> (</a:t>
            </a:r>
            <a:r>
              <a:rPr lang="en-AU" sz="2800" dirty="0" err="1"/>
              <a:t>respon</a:t>
            </a:r>
            <a:r>
              <a:rPr lang="en-AU" sz="2800" dirty="0"/>
              <a:t>) </a:t>
            </a:r>
            <a:r>
              <a:rPr lang="en-AU" sz="2800" dirty="0" err="1"/>
              <a:t>dan</a:t>
            </a:r>
            <a:r>
              <a:rPr lang="en-AU" sz="2800" dirty="0"/>
              <a:t> independent (predictor). Additive </a:t>
            </a:r>
            <a:r>
              <a:rPr lang="en-AU" sz="2800" dirty="0" err="1"/>
              <a:t>maksudnya</a:t>
            </a:r>
            <a:r>
              <a:rPr lang="en-AU" sz="2800" dirty="0"/>
              <a:t> </a:t>
            </a:r>
            <a:r>
              <a:rPr lang="en-AU" sz="2800" dirty="0" err="1"/>
              <a:t>efek</a:t>
            </a:r>
            <a:r>
              <a:rPr lang="en-AU" sz="2800" dirty="0"/>
              <a:t> X </a:t>
            </a:r>
            <a:r>
              <a:rPr lang="en-AU" sz="2800" dirty="0" err="1"/>
              <a:t>terhadap</a:t>
            </a:r>
            <a:r>
              <a:rPr lang="en-AU" sz="2800" dirty="0"/>
              <a:t> Y </a:t>
            </a:r>
            <a:r>
              <a:rPr lang="en-AU" sz="2800" dirty="0" err="1"/>
              <a:t>independen</a:t>
            </a:r>
            <a:r>
              <a:rPr lang="en-AU" sz="2800" dirty="0"/>
              <a:t> </a:t>
            </a:r>
            <a:r>
              <a:rPr lang="en-AU" sz="2800" dirty="0" err="1"/>
              <a:t>dari</a:t>
            </a:r>
            <a:r>
              <a:rPr lang="en-AU" sz="2800" dirty="0"/>
              <a:t> variable lain.</a:t>
            </a:r>
          </a:p>
          <a:p>
            <a:r>
              <a:rPr lang="en-AU" sz="2800" dirty="0" err="1"/>
              <a:t>Tidak</a:t>
            </a:r>
            <a:r>
              <a:rPr lang="en-AU" sz="2800" dirty="0"/>
              <a:t> </a:t>
            </a:r>
            <a:r>
              <a:rPr lang="en-AU" sz="2800" dirty="0" err="1"/>
              <a:t>ada</a:t>
            </a:r>
            <a:r>
              <a:rPr lang="en-AU" sz="2800" dirty="0"/>
              <a:t> </a:t>
            </a:r>
            <a:r>
              <a:rPr lang="en-AU" sz="2800" dirty="0" err="1"/>
              <a:t>korelasi</a:t>
            </a:r>
            <a:r>
              <a:rPr lang="en-AU" sz="2800" dirty="0"/>
              <a:t> </a:t>
            </a:r>
            <a:r>
              <a:rPr lang="en-AU" sz="2800" dirty="0" err="1"/>
              <a:t>antar</a:t>
            </a:r>
            <a:r>
              <a:rPr lang="en-AU" sz="2800" dirty="0"/>
              <a:t> residual. </a:t>
            </a:r>
            <a:r>
              <a:rPr lang="en-AU" sz="2800" dirty="0" err="1"/>
              <a:t>Jika</a:t>
            </a:r>
            <a:r>
              <a:rPr lang="en-AU" sz="2800" dirty="0"/>
              <a:t> </a:t>
            </a:r>
            <a:r>
              <a:rPr lang="en-AU" sz="2800" dirty="0" err="1"/>
              <a:t>tidak</a:t>
            </a:r>
            <a:r>
              <a:rPr lang="en-AU" sz="2800" dirty="0"/>
              <a:t> </a:t>
            </a:r>
            <a:r>
              <a:rPr lang="en-AU" sz="2800" dirty="0" err="1"/>
              <a:t>demikian</a:t>
            </a:r>
            <a:r>
              <a:rPr lang="en-AU" sz="2800" dirty="0"/>
              <a:t> </a:t>
            </a:r>
            <a:r>
              <a:rPr lang="en-AU" sz="2800" dirty="0" err="1"/>
              <a:t>maka</a:t>
            </a:r>
            <a:r>
              <a:rPr lang="en-AU" sz="2800" dirty="0"/>
              <a:t> </a:t>
            </a:r>
            <a:r>
              <a:rPr lang="en-AU" sz="2800" dirty="0" err="1"/>
              <a:t>fenomena</a:t>
            </a:r>
            <a:r>
              <a:rPr lang="en-AU" sz="2800" dirty="0"/>
              <a:t> </a:t>
            </a:r>
            <a:r>
              <a:rPr lang="en-AU" sz="2800" dirty="0" err="1"/>
              <a:t>ini</a:t>
            </a:r>
            <a:r>
              <a:rPr lang="en-AU" sz="2800" dirty="0"/>
              <a:t> </a:t>
            </a:r>
            <a:r>
              <a:rPr lang="en-AU" sz="2800" dirty="0" err="1"/>
              <a:t>disebut</a:t>
            </a:r>
            <a:r>
              <a:rPr lang="en-AU" sz="2800" dirty="0"/>
              <a:t> </a:t>
            </a:r>
            <a:r>
              <a:rPr lang="en-AU" sz="2800" dirty="0" err="1"/>
              <a:t>sebagai</a:t>
            </a:r>
            <a:r>
              <a:rPr lang="en-AU" sz="2800" dirty="0"/>
              <a:t> </a:t>
            </a:r>
            <a:r>
              <a:rPr lang="en-AU" sz="2800" dirty="0" err="1"/>
              <a:t>autokorelasi</a:t>
            </a:r>
            <a:r>
              <a:rPr lang="en-AU" sz="2800" dirty="0"/>
              <a:t>.</a:t>
            </a:r>
          </a:p>
          <a:p>
            <a:r>
              <a:rPr lang="en-AU" sz="2800" dirty="0" err="1"/>
              <a:t>Multikolinearitas</a:t>
            </a:r>
            <a:r>
              <a:rPr lang="en-AU" sz="2800" dirty="0"/>
              <a:t> </a:t>
            </a:r>
            <a:r>
              <a:rPr lang="en-AU" sz="2800" dirty="0">
                <a:sym typeface="Wingdings" panose="05000000000000000000" pitchFamily="2" charset="2"/>
              </a:rPr>
              <a:t> </a:t>
            </a:r>
            <a:r>
              <a:rPr lang="en-AU" sz="2800" dirty="0" err="1">
                <a:sym typeface="Wingdings" panose="05000000000000000000" pitchFamily="2" charset="2"/>
              </a:rPr>
              <a:t>Sudah</a:t>
            </a:r>
            <a:r>
              <a:rPr lang="en-AU" sz="2800" dirty="0">
                <a:sym typeface="Wingdings" panose="05000000000000000000" pitchFamily="2" charset="2"/>
              </a:rPr>
              <a:t> </a:t>
            </a:r>
            <a:r>
              <a:rPr lang="en-AU" sz="2800" dirty="0" err="1">
                <a:sym typeface="Wingdings" panose="05000000000000000000" pitchFamily="2" charset="2"/>
              </a:rPr>
              <a:t>dibahas</a:t>
            </a:r>
            <a:r>
              <a:rPr lang="en-AU" sz="2800" dirty="0">
                <a:sym typeface="Wingdings" panose="05000000000000000000" pitchFamily="2" charset="2"/>
              </a:rPr>
              <a:t>.</a:t>
            </a:r>
          </a:p>
          <a:p>
            <a:r>
              <a:rPr lang="en-AU" sz="2800" dirty="0"/>
              <a:t>Heteroskedasticity </a:t>
            </a:r>
            <a:r>
              <a:rPr lang="en-AU" sz="2800" dirty="0">
                <a:sym typeface="Wingdings" panose="05000000000000000000" pitchFamily="2" charset="2"/>
              </a:rPr>
              <a:t> </a:t>
            </a:r>
            <a:r>
              <a:rPr lang="en-AU" sz="2800" dirty="0" err="1">
                <a:sym typeface="Wingdings" panose="05000000000000000000" pitchFamily="2" charset="2"/>
              </a:rPr>
              <a:t>Sudah</a:t>
            </a:r>
            <a:r>
              <a:rPr lang="en-AU" sz="2800" dirty="0">
                <a:sym typeface="Wingdings" panose="05000000000000000000" pitchFamily="2" charset="2"/>
              </a:rPr>
              <a:t> </a:t>
            </a:r>
            <a:r>
              <a:rPr lang="en-AU" sz="2800" dirty="0" err="1">
                <a:sym typeface="Wingdings" panose="05000000000000000000" pitchFamily="2" charset="2"/>
              </a:rPr>
              <a:t>dibahas</a:t>
            </a:r>
            <a:endParaRPr lang="en-AU" sz="2800" dirty="0">
              <a:sym typeface="Wingdings" panose="05000000000000000000" pitchFamily="2" charset="2"/>
            </a:endParaRPr>
          </a:p>
          <a:p>
            <a:r>
              <a:rPr lang="en-AU" sz="2800" dirty="0">
                <a:sym typeface="Wingdings" panose="05000000000000000000" pitchFamily="2" charset="2"/>
              </a:rPr>
              <a:t>Error </a:t>
            </a:r>
            <a:r>
              <a:rPr lang="en-AU" sz="2800" dirty="0" err="1">
                <a:sym typeface="Wingdings" panose="05000000000000000000" pitchFamily="2" charset="2"/>
              </a:rPr>
              <a:t>terdistribusi</a:t>
            </a:r>
            <a:r>
              <a:rPr lang="en-AU" sz="2800" dirty="0">
                <a:sym typeface="Wingdings" panose="05000000000000000000" pitchFamily="2" charset="2"/>
              </a:rPr>
              <a:t> Normal  </a:t>
            </a:r>
            <a:r>
              <a:rPr lang="en-AU" sz="2800" dirty="0" err="1">
                <a:sym typeface="Wingdings" panose="05000000000000000000" pitchFamily="2" charset="2"/>
              </a:rPr>
              <a:t>Mengapa</a:t>
            </a:r>
            <a:r>
              <a:rPr lang="en-AU" sz="2800" dirty="0">
                <a:sym typeface="Wingdings" panose="05000000000000000000" pitchFamily="2" charset="2"/>
              </a:rPr>
              <a:t>?  Buka </a:t>
            </a:r>
            <a:r>
              <a:rPr lang="en-AU" sz="2800" dirty="0" err="1">
                <a:sym typeface="Wingdings" panose="05000000000000000000" pitchFamily="2" charset="2"/>
              </a:rPr>
              <a:t>StatMat</a:t>
            </a:r>
            <a:r>
              <a:rPr lang="en-AU" sz="2800" dirty="0">
                <a:sym typeface="Wingdings" panose="05000000000000000000" pitchFamily="2" charset="2"/>
              </a:rPr>
              <a:t> </a:t>
            </a:r>
            <a:r>
              <a:rPr lang="en-AU" sz="2800" dirty="0" err="1">
                <a:sym typeface="Wingdings" panose="05000000000000000000" pitchFamily="2" charset="2"/>
              </a:rPr>
              <a:t>penurunan</a:t>
            </a:r>
            <a:r>
              <a:rPr lang="en-AU" sz="2800" dirty="0">
                <a:sym typeface="Wingdings" panose="05000000000000000000" pitchFamily="2" charset="2"/>
              </a:rPr>
              <a:t> </a:t>
            </a:r>
            <a:r>
              <a:rPr lang="en-AU" sz="2800" dirty="0" err="1">
                <a:sym typeface="Wingdings" panose="05000000000000000000" pitchFamily="2" charset="2"/>
              </a:rPr>
              <a:t>estimasi</a:t>
            </a:r>
            <a:r>
              <a:rPr lang="en-AU" sz="2800" dirty="0">
                <a:sym typeface="Wingdings" panose="05000000000000000000" pitchFamily="2" charset="2"/>
              </a:rPr>
              <a:t> parameter </a:t>
            </a:r>
            <a:r>
              <a:rPr lang="en-AU" sz="2800" dirty="0" err="1">
                <a:sym typeface="Wingdings" panose="05000000000000000000" pitchFamily="2" charset="2"/>
              </a:rPr>
              <a:t>Regresi</a:t>
            </a:r>
            <a:endParaRPr lang="en-AU" sz="2800" dirty="0"/>
          </a:p>
          <a:p>
            <a:endParaRPr lang="en-AU" sz="2800" dirty="0"/>
          </a:p>
        </p:txBody>
      </p:sp>
    </p:spTree>
    <p:extLst>
      <p:ext uri="{BB962C8B-B14F-4D97-AF65-F5344CB8AC3E}">
        <p14:creationId xmlns:p14="http://schemas.microsoft.com/office/powerpoint/2010/main" val="106184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BAEC-506F-4C07-8FDC-4FA37717BEA2}"/>
              </a:ext>
            </a:extLst>
          </p:cNvPr>
          <p:cNvSpPr>
            <a:spLocks noGrp="1"/>
          </p:cNvSpPr>
          <p:nvPr>
            <p:ph type="title"/>
          </p:nvPr>
        </p:nvSpPr>
        <p:spPr>
          <a:xfrm>
            <a:off x="0" y="44624"/>
            <a:ext cx="9144000" cy="615602"/>
          </a:xfrm>
        </p:spPr>
        <p:txBody>
          <a:bodyPr/>
          <a:lstStyle/>
          <a:p>
            <a:pPr algn="ctr"/>
            <a:r>
              <a:rPr lang="en-US" dirty="0" err="1"/>
              <a:t>Bagaimana</a:t>
            </a:r>
            <a:r>
              <a:rPr lang="en-US" dirty="0"/>
              <a:t> </a:t>
            </a:r>
            <a:r>
              <a:rPr lang="en-US" dirty="0" err="1"/>
              <a:t>jika</a:t>
            </a:r>
            <a:r>
              <a:rPr lang="en-US" dirty="0"/>
              <a:t> </a:t>
            </a:r>
            <a:r>
              <a:rPr lang="en-US" dirty="0" err="1"/>
              <a:t>Asumsi</a:t>
            </a:r>
            <a:r>
              <a:rPr lang="en-US" dirty="0"/>
              <a:t> </a:t>
            </a:r>
            <a:r>
              <a:rPr lang="en-US" dirty="0" err="1"/>
              <a:t>dilanggar</a:t>
            </a:r>
            <a:r>
              <a:rPr lang="en-US" dirty="0"/>
              <a:t>?</a:t>
            </a:r>
            <a:endParaRPr lang="id-ID" dirty="0"/>
          </a:p>
        </p:txBody>
      </p:sp>
      <p:sp>
        <p:nvSpPr>
          <p:cNvPr id="3" name="Content Placeholder 2">
            <a:extLst>
              <a:ext uri="{FF2B5EF4-FFF2-40B4-BE49-F238E27FC236}">
                <a16:creationId xmlns:a16="http://schemas.microsoft.com/office/drawing/2014/main" id="{F31A7EE2-184E-44BD-9781-64CE9BC16A71}"/>
              </a:ext>
            </a:extLst>
          </p:cNvPr>
          <p:cNvSpPr>
            <a:spLocks noGrp="1"/>
          </p:cNvSpPr>
          <p:nvPr>
            <p:ph idx="1"/>
          </p:nvPr>
        </p:nvSpPr>
        <p:spPr>
          <a:xfrm>
            <a:off x="0" y="660226"/>
            <a:ext cx="9144000" cy="6081142"/>
          </a:xfrm>
        </p:spPr>
        <p:txBody>
          <a:bodyPr>
            <a:normAutofit lnSpcReduction="10000"/>
          </a:bodyPr>
          <a:lstStyle/>
          <a:p>
            <a:pPr marL="457200" indent="-457200">
              <a:buAutoNum type="arabicPeriod"/>
            </a:pPr>
            <a:r>
              <a:rPr lang="en-AU" b="1" dirty="0"/>
              <a:t>Linear </a:t>
            </a:r>
            <a:r>
              <a:rPr lang="en-AU" b="1" dirty="0" err="1"/>
              <a:t>dan</a:t>
            </a:r>
            <a:r>
              <a:rPr lang="en-AU" b="1" dirty="0"/>
              <a:t> Additive:</a:t>
            </a:r>
            <a:r>
              <a:rPr lang="en-AU" dirty="0"/>
              <a:t>  </a:t>
            </a:r>
          </a:p>
          <a:p>
            <a:pPr marL="0" indent="0">
              <a:buNone/>
            </a:pPr>
            <a:r>
              <a:rPr lang="en-AU" dirty="0" err="1"/>
              <a:t>Jika</a:t>
            </a:r>
            <a:r>
              <a:rPr lang="en-AU" dirty="0"/>
              <a:t> </a:t>
            </a:r>
            <a:r>
              <a:rPr lang="en-AU" dirty="0" err="1"/>
              <a:t>menggunakan</a:t>
            </a:r>
            <a:r>
              <a:rPr lang="en-AU" dirty="0"/>
              <a:t> model linier </a:t>
            </a:r>
            <a:r>
              <a:rPr lang="en-AU" dirty="0" err="1"/>
              <a:t>ke</a:t>
            </a:r>
            <a:r>
              <a:rPr lang="en-AU" dirty="0"/>
              <a:t> dataset non-linear &amp;/ non-additive, </a:t>
            </a:r>
            <a:r>
              <a:rPr lang="en-AU" dirty="0" err="1"/>
              <a:t>maka</a:t>
            </a:r>
            <a:r>
              <a:rPr lang="en-AU" dirty="0"/>
              <a:t> </a:t>
            </a:r>
            <a:r>
              <a:rPr lang="en-AU" dirty="0" err="1"/>
              <a:t>modelnya</a:t>
            </a:r>
            <a:r>
              <a:rPr lang="en-AU" dirty="0"/>
              <a:t> </a:t>
            </a:r>
            <a:r>
              <a:rPr lang="en-AU" dirty="0" err="1"/>
              <a:t>akan</a:t>
            </a:r>
            <a:r>
              <a:rPr lang="en-AU" dirty="0"/>
              <a:t> </a:t>
            </a:r>
            <a:r>
              <a:rPr lang="en-AU" dirty="0" err="1"/>
              <a:t>memiliki</a:t>
            </a:r>
            <a:r>
              <a:rPr lang="en-AU" dirty="0"/>
              <a:t> </a:t>
            </a:r>
            <a:r>
              <a:rPr lang="en-AU" dirty="0" err="1"/>
              <a:t>generalisasi</a:t>
            </a:r>
            <a:r>
              <a:rPr lang="en-AU" dirty="0"/>
              <a:t> yang </a:t>
            </a:r>
            <a:r>
              <a:rPr lang="en-AU" dirty="0" err="1"/>
              <a:t>buruk</a:t>
            </a:r>
            <a:r>
              <a:rPr lang="en-AU" dirty="0"/>
              <a:t> (</a:t>
            </a:r>
            <a:r>
              <a:rPr lang="en-AU" dirty="0" err="1"/>
              <a:t>ke</a:t>
            </a:r>
            <a:r>
              <a:rPr lang="en-AU" dirty="0"/>
              <a:t> test data).</a:t>
            </a:r>
          </a:p>
          <a:p>
            <a:pPr marL="0" indent="0">
              <a:buNone/>
            </a:pPr>
            <a:r>
              <a:rPr lang="en-AU" b="1" dirty="0"/>
              <a:t>Cara check:</a:t>
            </a:r>
            <a:r>
              <a:rPr lang="en-AU" dirty="0"/>
              <a:t> </a:t>
            </a:r>
          </a:p>
          <a:p>
            <a:pPr lvl="1"/>
            <a:r>
              <a:rPr lang="en-AU" sz="2100" dirty="0"/>
              <a:t>Plot residual vs fitted value plots</a:t>
            </a:r>
          </a:p>
          <a:p>
            <a:pPr lvl="1"/>
            <a:r>
              <a:rPr lang="en-AU" sz="2100" dirty="0"/>
              <a:t>Include polynomial terms (X, X², X³) in your model to capture the non-linear effect.</a:t>
            </a:r>
          </a:p>
          <a:p>
            <a:r>
              <a:rPr lang="en-AU" dirty="0"/>
              <a:t>2. </a:t>
            </a:r>
            <a:r>
              <a:rPr lang="en-AU" b="1" dirty="0"/>
              <a:t>Autocorrelation:</a:t>
            </a:r>
            <a:r>
              <a:rPr lang="en-AU" dirty="0"/>
              <a:t> </a:t>
            </a:r>
          </a:p>
          <a:p>
            <a:pPr marL="0" indent="0">
              <a:buNone/>
            </a:pPr>
            <a:r>
              <a:rPr lang="en-AU" dirty="0" err="1"/>
              <a:t>Melanggar</a:t>
            </a:r>
            <a:r>
              <a:rPr lang="en-AU" dirty="0"/>
              <a:t> </a:t>
            </a:r>
            <a:r>
              <a:rPr lang="en-AU" dirty="0" err="1"/>
              <a:t>asumsi</a:t>
            </a:r>
            <a:r>
              <a:rPr lang="en-AU" dirty="0"/>
              <a:t> </a:t>
            </a:r>
            <a:r>
              <a:rPr lang="en-AU" dirty="0" err="1"/>
              <a:t>ini</a:t>
            </a:r>
            <a:r>
              <a:rPr lang="en-AU" dirty="0"/>
              <a:t> </a:t>
            </a:r>
            <a:r>
              <a:rPr lang="en-AU" dirty="0" err="1"/>
              <a:t>akan</a:t>
            </a:r>
            <a:r>
              <a:rPr lang="en-AU" dirty="0"/>
              <a:t> </a:t>
            </a:r>
            <a:r>
              <a:rPr lang="en-AU" dirty="0" err="1"/>
              <a:t>menurunkan</a:t>
            </a:r>
            <a:r>
              <a:rPr lang="en-AU" dirty="0"/>
              <a:t> </a:t>
            </a:r>
            <a:r>
              <a:rPr lang="en-AU" dirty="0" err="1"/>
              <a:t>akurasi</a:t>
            </a:r>
            <a:r>
              <a:rPr lang="en-AU" dirty="0"/>
              <a:t> </a:t>
            </a:r>
            <a:r>
              <a:rPr lang="en-AU" dirty="0" err="1"/>
              <a:t>secara</a:t>
            </a:r>
            <a:r>
              <a:rPr lang="en-AU" dirty="0"/>
              <a:t> </a:t>
            </a:r>
            <a:r>
              <a:rPr lang="en-AU" dirty="0" err="1"/>
              <a:t>drastis</a:t>
            </a:r>
            <a:r>
              <a:rPr lang="en-AU" dirty="0"/>
              <a:t>. </a:t>
            </a:r>
            <a:r>
              <a:rPr lang="en-AU" dirty="0" err="1"/>
              <a:t>Biasanya</a:t>
            </a:r>
            <a:r>
              <a:rPr lang="en-AU" dirty="0"/>
              <a:t> </a:t>
            </a:r>
            <a:r>
              <a:rPr lang="en-AU" dirty="0" err="1"/>
              <a:t>muncul</a:t>
            </a:r>
            <a:r>
              <a:rPr lang="en-AU" dirty="0"/>
              <a:t> di data </a:t>
            </a:r>
            <a:r>
              <a:rPr lang="en-AU" dirty="0" err="1"/>
              <a:t>bergantung</a:t>
            </a:r>
            <a:r>
              <a:rPr lang="en-AU" dirty="0"/>
              <a:t> </a:t>
            </a:r>
            <a:r>
              <a:rPr lang="en-AU" dirty="0" err="1"/>
              <a:t>waktu</a:t>
            </a:r>
            <a:r>
              <a:rPr lang="en-AU" dirty="0"/>
              <a:t>. </a:t>
            </a:r>
          </a:p>
          <a:p>
            <a:pPr marL="0" indent="0">
              <a:buNone/>
            </a:pPr>
            <a:r>
              <a:rPr lang="en-AU" dirty="0" err="1"/>
              <a:t>Bahayanya</a:t>
            </a:r>
            <a:r>
              <a:rPr lang="en-AU" dirty="0"/>
              <a:t> kalua </a:t>
            </a:r>
            <a:r>
              <a:rPr lang="en-AU" dirty="0" err="1"/>
              <a:t>asumsi</a:t>
            </a:r>
            <a:r>
              <a:rPr lang="en-AU" dirty="0"/>
              <a:t> </a:t>
            </a:r>
            <a:r>
              <a:rPr lang="en-AU" dirty="0" err="1"/>
              <a:t>ini</a:t>
            </a:r>
            <a:r>
              <a:rPr lang="en-AU" dirty="0"/>
              <a:t> </a:t>
            </a:r>
            <a:r>
              <a:rPr lang="en-AU" dirty="0" err="1"/>
              <a:t>dilanggar</a:t>
            </a:r>
            <a:r>
              <a:rPr lang="en-AU" dirty="0"/>
              <a:t> output </a:t>
            </a:r>
            <a:r>
              <a:rPr lang="en-AU" dirty="0" err="1"/>
              <a:t>Regresi</a:t>
            </a:r>
            <a:r>
              <a:rPr lang="en-AU" dirty="0"/>
              <a:t> </a:t>
            </a:r>
            <a:r>
              <a:rPr lang="en-AU" dirty="0" err="1"/>
              <a:t>terkesan</a:t>
            </a:r>
            <a:r>
              <a:rPr lang="en-AU" dirty="0"/>
              <a:t> “</a:t>
            </a:r>
            <a:r>
              <a:rPr lang="en-AU" dirty="0" err="1"/>
              <a:t>menipu</a:t>
            </a:r>
            <a:r>
              <a:rPr lang="en-AU" dirty="0"/>
              <a:t>”: CI parameter </a:t>
            </a:r>
            <a:r>
              <a:rPr lang="en-AU" dirty="0" err="1"/>
              <a:t>menyempit</a:t>
            </a:r>
            <a:r>
              <a:rPr lang="en-AU" dirty="0"/>
              <a:t> &amp; p-values juga </a:t>
            </a:r>
            <a:r>
              <a:rPr lang="en-AU" dirty="0" err="1"/>
              <a:t>lebih</a:t>
            </a:r>
            <a:r>
              <a:rPr lang="en-AU" dirty="0"/>
              <a:t> </a:t>
            </a:r>
            <a:r>
              <a:rPr lang="en-AU" dirty="0" err="1"/>
              <a:t>rendah</a:t>
            </a:r>
            <a:r>
              <a:rPr lang="en-AU" dirty="0"/>
              <a:t> </a:t>
            </a:r>
            <a:r>
              <a:rPr lang="en-AU" dirty="0" err="1"/>
              <a:t>dari</a:t>
            </a:r>
            <a:r>
              <a:rPr lang="en-AU" dirty="0"/>
              <a:t> </a:t>
            </a:r>
            <a:r>
              <a:rPr lang="en-AU" dirty="0" err="1"/>
              <a:t>seharusnya</a:t>
            </a:r>
            <a:r>
              <a:rPr lang="en-AU" dirty="0"/>
              <a:t>, </a:t>
            </a:r>
            <a:r>
              <a:rPr lang="en-AU" dirty="0" err="1"/>
              <a:t>dengan</a:t>
            </a:r>
            <a:r>
              <a:rPr lang="en-AU" dirty="0"/>
              <a:t> kata lain parameter </a:t>
            </a:r>
            <a:r>
              <a:rPr lang="en-AU" dirty="0" err="1"/>
              <a:t>cenderung</a:t>
            </a:r>
            <a:r>
              <a:rPr lang="en-AU" dirty="0"/>
              <a:t> significant </a:t>
            </a:r>
            <a:r>
              <a:rPr lang="en-AU" dirty="0" err="1"/>
              <a:t>walau</a:t>
            </a:r>
            <a:r>
              <a:rPr lang="en-AU" dirty="0"/>
              <a:t> </a:t>
            </a:r>
            <a:r>
              <a:rPr lang="en-AU" dirty="0" err="1"/>
              <a:t>sebenarnya</a:t>
            </a:r>
            <a:r>
              <a:rPr lang="en-AU" dirty="0"/>
              <a:t> </a:t>
            </a:r>
            <a:r>
              <a:rPr lang="en-AU" dirty="0" err="1"/>
              <a:t>tidak</a:t>
            </a:r>
            <a:r>
              <a:rPr lang="en-AU" dirty="0"/>
              <a:t>)</a:t>
            </a:r>
          </a:p>
          <a:p>
            <a:r>
              <a:rPr lang="en-AU" b="1" dirty="0"/>
              <a:t>Cara check:</a:t>
            </a:r>
            <a:r>
              <a:rPr lang="en-AU" dirty="0"/>
              <a:t> </a:t>
            </a:r>
            <a:br>
              <a:rPr lang="en-AU" dirty="0"/>
            </a:br>
            <a:r>
              <a:rPr lang="en-AU" dirty="0"/>
              <a:t>Look for Durbin – Watson (DW) statistic. </a:t>
            </a:r>
            <a:r>
              <a:rPr lang="en-AU" dirty="0" err="1"/>
              <a:t>Nilainya</a:t>
            </a:r>
            <a:r>
              <a:rPr lang="en-AU" dirty="0"/>
              <a:t> </a:t>
            </a:r>
            <a:r>
              <a:rPr lang="en-AU" dirty="0" err="1"/>
              <a:t>antara</a:t>
            </a:r>
            <a:r>
              <a:rPr lang="en-AU" dirty="0"/>
              <a:t>  0 ~ 4. </a:t>
            </a:r>
            <a:br>
              <a:rPr lang="en-AU" dirty="0"/>
            </a:br>
            <a:r>
              <a:rPr lang="en-AU" dirty="0"/>
              <a:t>DW = 2, no autocorrelation, </a:t>
            </a:r>
            <a:br>
              <a:rPr lang="en-AU" dirty="0"/>
            </a:br>
            <a:r>
              <a:rPr lang="en-AU" dirty="0"/>
              <a:t>0 &lt; DW &lt; 2 positive autocorrelation </a:t>
            </a:r>
            <a:br>
              <a:rPr lang="en-AU" dirty="0"/>
            </a:br>
            <a:r>
              <a:rPr lang="en-AU" dirty="0"/>
              <a:t>2 &lt; DW &lt; 4 indicates negative autocorrelation. </a:t>
            </a:r>
          </a:p>
          <a:p>
            <a:r>
              <a:rPr lang="en-AU" dirty="0"/>
              <a:t>Juga </a:t>
            </a:r>
            <a:r>
              <a:rPr lang="en-AU" dirty="0" err="1"/>
              <a:t>bisa</a:t>
            </a:r>
            <a:r>
              <a:rPr lang="en-AU" dirty="0"/>
              <a:t> </a:t>
            </a:r>
            <a:r>
              <a:rPr lang="en-AU" dirty="0" err="1"/>
              <a:t>lihat</a:t>
            </a:r>
            <a:r>
              <a:rPr lang="en-AU" dirty="0"/>
              <a:t> plot residual vs time (</a:t>
            </a:r>
            <a:r>
              <a:rPr lang="en-AU" dirty="0" err="1"/>
              <a:t>Cari</a:t>
            </a:r>
            <a:r>
              <a:rPr lang="en-AU" dirty="0"/>
              <a:t> pattern).</a:t>
            </a:r>
          </a:p>
          <a:p>
            <a:pPr marL="0" indent="0">
              <a:buNone/>
            </a:pPr>
            <a:endParaRPr lang="en-AU" dirty="0"/>
          </a:p>
          <a:p>
            <a:endParaRPr lang="id-ID" dirty="0"/>
          </a:p>
        </p:txBody>
      </p:sp>
    </p:spTree>
    <p:extLst>
      <p:ext uri="{BB962C8B-B14F-4D97-AF65-F5344CB8AC3E}">
        <p14:creationId xmlns:p14="http://schemas.microsoft.com/office/powerpoint/2010/main" val="339105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BAEC-506F-4C07-8FDC-4FA37717BEA2}"/>
              </a:ext>
            </a:extLst>
          </p:cNvPr>
          <p:cNvSpPr>
            <a:spLocks noGrp="1"/>
          </p:cNvSpPr>
          <p:nvPr>
            <p:ph type="title"/>
          </p:nvPr>
        </p:nvSpPr>
        <p:spPr>
          <a:xfrm>
            <a:off x="0" y="44624"/>
            <a:ext cx="9144000" cy="615602"/>
          </a:xfrm>
        </p:spPr>
        <p:txBody>
          <a:bodyPr/>
          <a:lstStyle/>
          <a:p>
            <a:pPr algn="ctr"/>
            <a:r>
              <a:rPr lang="en-US" dirty="0" err="1"/>
              <a:t>Bagaimana</a:t>
            </a:r>
            <a:r>
              <a:rPr lang="en-US" dirty="0"/>
              <a:t> </a:t>
            </a:r>
            <a:r>
              <a:rPr lang="en-US" dirty="0" err="1"/>
              <a:t>jika</a:t>
            </a:r>
            <a:r>
              <a:rPr lang="en-US" dirty="0"/>
              <a:t> </a:t>
            </a:r>
            <a:r>
              <a:rPr lang="en-US" dirty="0" err="1"/>
              <a:t>Asumsi</a:t>
            </a:r>
            <a:r>
              <a:rPr lang="en-US" dirty="0"/>
              <a:t> </a:t>
            </a:r>
            <a:r>
              <a:rPr lang="en-US" dirty="0" err="1"/>
              <a:t>dilanggar</a:t>
            </a:r>
            <a:r>
              <a:rPr lang="en-US" dirty="0"/>
              <a:t>?</a:t>
            </a:r>
            <a:endParaRPr lang="id-ID" dirty="0"/>
          </a:p>
        </p:txBody>
      </p:sp>
      <p:sp>
        <p:nvSpPr>
          <p:cNvPr id="3" name="Content Placeholder 2">
            <a:extLst>
              <a:ext uri="{FF2B5EF4-FFF2-40B4-BE49-F238E27FC236}">
                <a16:creationId xmlns:a16="http://schemas.microsoft.com/office/drawing/2014/main" id="{F31A7EE2-184E-44BD-9781-64CE9BC16A71}"/>
              </a:ext>
            </a:extLst>
          </p:cNvPr>
          <p:cNvSpPr>
            <a:spLocks noGrp="1"/>
          </p:cNvSpPr>
          <p:nvPr>
            <p:ph idx="1"/>
          </p:nvPr>
        </p:nvSpPr>
        <p:spPr>
          <a:xfrm>
            <a:off x="0" y="660226"/>
            <a:ext cx="9144000" cy="6081142"/>
          </a:xfrm>
        </p:spPr>
        <p:txBody>
          <a:bodyPr>
            <a:normAutofit lnSpcReduction="10000"/>
          </a:bodyPr>
          <a:lstStyle/>
          <a:p>
            <a:pPr marL="0" indent="0">
              <a:buNone/>
            </a:pPr>
            <a:r>
              <a:rPr lang="en-US" dirty="0"/>
              <a:t>3. </a:t>
            </a:r>
            <a:r>
              <a:rPr lang="en-AU" b="1" dirty="0"/>
              <a:t>Multicollinearity:</a:t>
            </a:r>
            <a:r>
              <a:rPr lang="en-AU" dirty="0"/>
              <a:t> </a:t>
            </a:r>
          </a:p>
          <a:p>
            <a:pPr>
              <a:buFont typeface="Wingdings" panose="05000000000000000000" pitchFamily="2" charset="2"/>
              <a:buChar char="Ø"/>
            </a:pPr>
            <a:r>
              <a:rPr lang="en-AU" dirty="0" err="1"/>
              <a:t>Menyulitkan</a:t>
            </a:r>
            <a:r>
              <a:rPr lang="en-AU" dirty="0"/>
              <a:t> </a:t>
            </a:r>
            <a:r>
              <a:rPr lang="en-AU" dirty="0" err="1"/>
              <a:t>untuk</a:t>
            </a:r>
            <a:r>
              <a:rPr lang="en-AU" dirty="0"/>
              <a:t> </a:t>
            </a:r>
            <a:r>
              <a:rPr lang="en-AU" dirty="0" err="1"/>
              <a:t>menentukan</a:t>
            </a:r>
            <a:r>
              <a:rPr lang="en-AU" dirty="0"/>
              <a:t> variable mana yang </a:t>
            </a:r>
            <a:r>
              <a:rPr lang="en-AU" dirty="0" err="1"/>
              <a:t>sebenarnya</a:t>
            </a:r>
            <a:r>
              <a:rPr lang="en-AU" dirty="0"/>
              <a:t> (paling) </a:t>
            </a:r>
            <a:r>
              <a:rPr lang="en-AU" dirty="0" err="1"/>
              <a:t>berpengaruh</a:t>
            </a:r>
            <a:r>
              <a:rPr lang="en-AU" dirty="0"/>
              <a:t>. </a:t>
            </a:r>
          </a:p>
          <a:p>
            <a:pPr>
              <a:buFont typeface="Wingdings" panose="05000000000000000000" pitchFamily="2" charset="2"/>
              <a:buChar char="Ø"/>
            </a:pPr>
            <a:r>
              <a:rPr lang="en-AU" dirty="0"/>
              <a:t>CI </a:t>
            </a:r>
            <a:r>
              <a:rPr lang="en-AU" dirty="0" err="1"/>
              <a:t>membesar</a:t>
            </a:r>
            <a:r>
              <a:rPr lang="en-AU" dirty="0"/>
              <a:t> (</a:t>
            </a:r>
            <a:r>
              <a:rPr lang="en-AU" dirty="0" err="1"/>
              <a:t>estimasi</a:t>
            </a:r>
            <a:r>
              <a:rPr lang="en-AU" dirty="0"/>
              <a:t> parameter </a:t>
            </a:r>
            <a:r>
              <a:rPr lang="en-AU" dirty="0" err="1"/>
              <a:t>menyimpang</a:t>
            </a:r>
            <a:r>
              <a:rPr lang="en-AU" dirty="0"/>
              <a:t>) </a:t>
            </a:r>
            <a:r>
              <a:rPr lang="en-AU" dirty="0">
                <a:sym typeface="Wingdings" panose="05000000000000000000" pitchFamily="2" charset="2"/>
              </a:rPr>
              <a:t> </a:t>
            </a:r>
            <a:r>
              <a:rPr lang="en-AU" dirty="0" err="1">
                <a:sym typeface="Wingdings" panose="05000000000000000000" pitchFamily="2" charset="2"/>
              </a:rPr>
              <a:t>ingat</a:t>
            </a:r>
            <a:r>
              <a:rPr lang="en-AU" dirty="0">
                <a:sym typeface="Wingdings" panose="05000000000000000000" pitchFamily="2" charset="2"/>
              </a:rPr>
              <a:t> </a:t>
            </a:r>
            <a:r>
              <a:rPr lang="en-AU" dirty="0" err="1">
                <a:sym typeface="Wingdings" panose="05000000000000000000" pitchFamily="2" charset="2"/>
              </a:rPr>
              <a:t>pelajaran</a:t>
            </a:r>
            <a:r>
              <a:rPr lang="en-AU" dirty="0">
                <a:sym typeface="Wingdings" panose="05000000000000000000" pitchFamily="2" charset="2"/>
              </a:rPr>
              <a:t> </a:t>
            </a:r>
            <a:r>
              <a:rPr lang="en-AU" dirty="0" err="1">
                <a:sym typeface="Wingdings" panose="05000000000000000000" pitchFamily="2" charset="2"/>
              </a:rPr>
              <a:t>aljabar</a:t>
            </a:r>
            <a:r>
              <a:rPr lang="en-AU" dirty="0">
                <a:sym typeface="Wingdings" panose="05000000000000000000" pitchFamily="2" charset="2"/>
              </a:rPr>
              <a:t> linear</a:t>
            </a:r>
          </a:p>
          <a:p>
            <a:r>
              <a:rPr lang="en-AU" b="1" dirty="0"/>
              <a:t>Cara check:</a:t>
            </a:r>
            <a:r>
              <a:rPr lang="en-AU" dirty="0"/>
              <a:t> </a:t>
            </a:r>
            <a:br>
              <a:rPr lang="en-AU" dirty="0"/>
            </a:br>
            <a:r>
              <a:rPr lang="en-AU" dirty="0"/>
              <a:t>Scatter plot </a:t>
            </a:r>
            <a:r>
              <a:rPr lang="en-AU" dirty="0" err="1"/>
              <a:t>antar</a:t>
            </a:r>
            <a:r>
              <a:rPr lang="en-AU" dirty="0"/>
              <a:t> independent </a:t>
            </a:r>
            <a:r>
              <a:rPr lang="en-AU" dirty="0" err="1"/>
              <a:t>variabel</a:t>
            </a:r>
            <a:r>
              <a:rPr lang="en-AU" dirty="0"/>
              <a:t> variables. </a:t>
            </a:r>
          </a:p>
          <a:p>
            <a:pPr marL="0" indent="0">
              <a:buNone/>
            </a:pPr>
            <a:r>
              <a:rPr lang="en-AU" dirty="0"/>
              <a:t>   VIF factor. </a:t>
            </a:r>
            <a:br>
              <a:rPr lang="en-AU" dirty="0"/>
            </a:br>
            <a:r>
              <a:rPr lang="en-AU" dirty="0"/>
              <a:t>    VIF value &lt;= 4 suggests no multicollinearity </a:t>
            </a:r>
            <a:br>
              <a:rPr lang="en-AU" dirty="0"/>
            </a:br>
            <a:r>
              <a:rPr lang="en-AU" dirty="0"/>
              <a:t>    VIF &gt;= 10 implies serious multicollinearity.  </a:t>
            </a:r>
            <a:r>
              <a:rPr lang="en-AU" dirty="0">
                <a:sym typeface="Wingdings" panose="05000000000000000000" pitchFamily="2" charset="2"/>
              </a:rPr>
              <a:t> Masih </a:t>
            </a:r>
            <a:r>
              <a:rPr lang="en-AU" dirty="0" err="1">
                <a:sym typeface="Wingdings" panose="05000000000000000000" pitchFamily="2" charset="2"/>
              </a:rPr>
              <a:t>banyak</a:t>
            </a:r>
            <a:r>
              <a:rPr lang="en-AU" dirty="0">
                <a:sym typeface="Wingdings" panose="05000000000000000000" pitchFamily="2" charset="2"/>
              </a:rPr>
              <a:t> </a:t>
            </a:r>
            <a:r>
              <a:rPr lang="en-AU" dirty="0" err="1">
                <a:sym typeface="Wingdings" panose="05000000000000000000" pitchFamily="2" charset="2"/>
              </a:rPr>
              <a:t>cara</a:t>
            </a:r>
            <a:r>
              <a:rPr lang="en-AU" dirty="0">
                <a:sym typeface="Wingdings" panose="05000000000000000000" pitchFamily="2" charset="2"/>
              </a:rPr>
              <a:t> lain, </a:t>
            </a:r>
            <a:r>
              <a:rPr lang="en-AU" dirty="0" err="1">
                <a:sym typeface="Wingdings" panose="05000000000000000000" pitchFamily="2" charset="2"/>
              </a:rPr>
              <a:t>termasuk</a:t>
            </a:r>
            <a:r>
              <a:rPr lang="en-AU" dirty="0">
                <a:sym typeface="Wingdings" panose="05000000000000000000" pitchFamily="2" charset="2"/>
              </a:rPr>
              <a:t> eigen index</a:t>
            </a:r>
          </a:p>
          <a:p>
            <a:pPr marL="0" indent="0">
              <a:buNone/>
            </a:pPr>
            <a:endParaRPr lang="en-AU" dirty="0">
              <a:sym typeface="Wingdings" panose="05000000000000000000" pitchFamily="2" charset="2"/>
            </a:endParaRPr>
          </a:p>
          <a:p>
            <a:pPr marL="0" indent="0">
              <a:buNone/>
            </a:pPr>
            <a:r>
              <a:rPr lang="en-AU" dirty="0">
                <a:sym typeface="Wingdings" panose="05000000000000000000" pitchFamily="2" charset="2"/>
              </a:rPr>
              <a:t>4. </a:t>
            </a:r>
            <a:r>
              <a:rPr lang="id-ID" b="1" dirty="0" err="1"/>
              <a:t>Heteroskedasticity</a:t>
            </a:r>
            <a:r>
              <a:rPr lang="en-US" b="1" dirty="0"/>
              <a:t> </a:t>
            </a:r>
            <a:r>
              <a:rPr lang="en-US" b="1" dirty="0">
                <a:sym typeface="Wingdings" panose="05000000000000000000" pitchFamily="2" charset="2"/>
              </a:rPr>
              <a:t> </a:t>
            </a:r>
            <a:r>
              <a:rPr lang="en-US" b="1" dirty="0" err="1">
                <a:sym typeface="Wingdings" panose="05000000000000000000" pitchFamily="2" charset="2"/>
              </a:rPr>
              <a:t>Sudah</a:t>
            </a:r>
            <a:r>
              <a:rPr lang="en-US" b="1" dirty="0">
                <a:sym typeface="Wingdings" panose="05000000000000000000" pitchFamily="2" charset="2"/>
              </a:rPr>
              <a:t> </a:t>
            </a:r>
            <a:r>
              <a:rPr lang="en-US" b="1" dirty="0" err="1">
                <a:sym typeface="Wingdings" panose="05000000000000000000" pitchFamily="2" charset="2"/>
              </a:rPr>
              <a:t>dibahas</a:t>
            </a:r>
            <a:endParaRPr lang="en-US" b="1" dirty="0">
              <a:sym typeface="Wingdings" panose="05000000000000000000" pitchFamily="2" charset="2"/>
            </a:endParaRPr>
          </a:p>
          <a:p>
            <a:r>
              <a:rPr lang="en-US" b="1" dirty="0">
                <a:sym typeface="Wingdings" panose="05000000000000000000" pitchFamily="2" charset="2"/>
              </a:rPr>
              <a:t>5. </a:t>
            </a:r>
            <a:r>
              <a:rPr lang="en-AU" b="1" dirty="0"/>
              <a:t>Normal Distribution of error terms:</a:t>
            </a:r>
            <a:r>
              <a:rPr lang="en-AU" dirty="0"/>
              <a:t> </a:t>
            </a:r>
            <a:br>
              <a:rPr lang="en-AU" dirty="0"/>
            </a:br>
            <a:r>
              <a:rPr lang="en-AU" dirty="0"/>
              <a:t>CI </a:t>
            </a:r>
            <a:r>
              <a:rPr lang="en-AU" dirty="0" err="1"/>
              <a:t>membesar</a:t>
            </a:r>
            <a:r>
              <a:rPr lang="en-AU" dirty="0"/>
              <a:t>, parameter </a:t>
            </a:r>
            <a:r>
              <a:rPr lang="en-AU" dirty="0" err="1"/>
              <a:t>bisa</a:t>
            </a:r>
            <a:r>
              <a:rPr lang="en-AU" dirty="0"/>
              <a:t> “miss”. </a:t>
            </a:r>
            <a:r>
              <a:rPr lang="en-AU" dirty="0" err="1"/>
              <a:t>Biasanya</a:t>
            </a:r>
            <a:r>
              <a:rPr lang="en-AU" dirty="0"/>
              <a:t> </a:t>
            </a:r>
            <a:r>
              <a:rPr lang="en-AU" dirty="0" err="1"/>
              <a:t>ada</a:t>
            </a:r>
            <a:r>
              <a:rPr lang="en-AU" dirty="0"/>
              <a:t> </a:t>
            </a:r>
            <a:r>
              <a:rPr lang="en-AU" dirty="0" err="1"/>
              <a:t>sebagian</a:t>
            </a:r>
            <a:r>
              <a:rPr lang="en-AU" dirty="0"/>
              <a:t> data yang anomaly (outliers).</a:t>
            </a:r>
          </a:p>
          <a:p>
            <a:r>
              <a:rPr lang="en-AU" b="1" dirty="0"/>
              <a:t>Cara check:</a:t>
            </a:r>
            <a:r>
              <a:rPr lang="en-AU" dirty="0"/>
              <a:t> </a:t>
            </a:r>
            <a:br>
              <a:rPr lang="en-AU" dirty="0"/>
            </a:br>
            <a:r>
              <a:rPr lang="en-AU" dirty="0"/>
              <a:t>QQ plot (shown below). </a:t>
            </a:r>
            <a:br>
              <a:rPr lang="en-AU" dirty="0"/>
            </a:br>
            <a:r>
              <a:rPr lang="en-AU" dirty="0" err="1"/>
              <a:t>Atau</a:t>
            </a:r>
            <a:r>
              <a:rPr lang="en-AU" dirty="0"/>
              <a:t> </a:t>
            </a:r>
            <a:r>
              <a:rPr lang="en-AU" dirty="0" err="1"/>
              <a:t>tes</a:t>
            </a:r>
            <a:r>
              <a:rPr lang="en-AU" dirty="0"/>
              <a:t> </a:t>
            </a:r>
            <a:r>
              <a:rPr lang="en-AU" dirty="0" err="1"/>
              <a:t>kenormalan</a:t>
            </a:r>
            <a:r>
              <a:rPr lang="en-AU" dirty="0"/>
              <a:t> </a:t>
            </a:r>
            <a:r>
              <a:rPr lang="en-AU" dirty="0" err="1"/>
              <a:t>seperti</a:t>
            </a:r>
            <a:r>
              <a:rPr lang="en-AU" dirty="0"/>
              <a:t> Kolmogorov-Smirnov test, Shapiro-Wilk test.</a:t>
            </a:r>
          </a:p>
          <a:p>
            <a:pPr marL="0" indent="0">
              <a:buNone/>
            </a:pPr>
            <a:endParaRPr lang="en-AU" dirty="0"/>
          </a:p>
          <a:p>
            <a:pPr marL="0" indent="0">
              <a:buNone/>
            </a:pPr>
            <a:endParaRPr lang="id-ID" dirty="0"/>
          </a:p>
        </p:txBody>
      </p:sp>
    </p:spTree>
    <p:extLst>
      <p:ext uri="{BB962C8B-B14F-4D97-AF65-F5344CB8AC3E}">
        <p14:creationId xmlns:p14="http://schemas.microsoft.com/office/powerpoint/2010/main" val="3649572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Rumus</a:t>
            </a:r>
            <a:r>
              <a:rPr lang="en-US" dirty="0"/>
              <a:t> </a:t>
            </a:r>
            <a:r>
              <a:rPr lang="en-US" dirty="0" err="1"/>
              <a:t>Taksiran</a:t>
            </a:r>
            <a:r>
              <a:rPr lang="en-US" dirty="0"/>
              <a:t> </a:t>
            </a:r>
            <a:r>
              <a:rPr lang="en-US" dirty="0">
                <a:sym typeface="Symbol"/>
              </a:rPr>
              <a:t></a:t>
            </a:r>
            <a:endParaRPr lang="en-US" dirty="0"/>
          </a:p>
        </p:txBody>
      </p:sp>
      <p:sp>
        <p:nvSpPr>
          <p:cNvPr id="563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3" name="Object 3"/>
          <p:cNvGraphicFramePr>
            <a:graphicFrameLocks noChangeAspect="1"/>
          </p:cNvGraphicFramePr>
          <p:nvPr/>
        </p:nvGraphicFramePr>
        <p:xfrm>
          <a:off x="1143000" y="2057400"/>
          <a:ext cx="4475136" cy="1143000"/>
        </p:xfrm>
        <a:graphic>
          <a:graphicData uri="http://schemas.openxmlformats.org/presentationml/2006/ole">
            <mc:AlternateContent xmlns:mc="http://schemas.openxmlformats.org/markup-compatibility/2006">
              <mc:Choice xmlns:v="urn:schemas-microsoft-com:vml" Requires="v">
                <p:oleObj name="Equation" r:id="rId2" imgW="2197100" imgH="558800" progId="Equation.DSMT4">
                  <p:embed/>
                </p:oleObj>
              </mc:Choice>
              <mc:Fallback>
                <p:oleObj name="Equation" r:id="rId2" imgW="2197100" imgH="558800" progId="Equation.DSMT4">
                  <p:embed/>
                  <p:pic>
                    <p:nvPicPr>
                      <p:cNvPr id="5632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4475136"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6325" name="Object 5"/>
          <p:cNvGraphicFramePr>
            <a:graphicFrameLocks noChangeAspect="1"/>
          </p:cNvGraphicFramePr>
          <p:nvPr/>
        </p:nvGraphicFramePr>
        <p:xfrm>
          <a:off x="1219200" y="3581400"/>
          <a:ext cx="4389362" cy="1447800"/>
        </p:xfrm>
        <a:graphic>
          <a:graphicData uri="http://schemas.openxmlformats.org/presentationml/2006/ole">
            <mc:AlternateContent xmlns:mc="http://schemas.openxmlformats.org/markup-compatibility/2006">
              <mc:Choice xmlns:v="urn:schemas-microsoft-com:vml" Requires="v">
                <p:oleObj name="Equation" r:id="rId4" imgW="1816100" imgH="596900" progId="Equation.DSMT4">
                  <p:embed/>
                </p:oleObj>
              </mc:Choice>
              <mc:Fallback>
                <p:oleObj name="Equation" r:id="rId4" imgW="1816100" imgH="596900" progId="Equation.DSMT4">
                  <p:embed/>
                  <p:pic>
                    <p:nvPicPr>
                      <p:cNvPr id="5632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581400"/>
                        <a:ext cx="4389362"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100315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1143000"/>
          </a:xfrm>
        </p:spPr>
        <p:txBody>
          <a:bodyPr>
            <a:normAutofit/>
          </a:bodyPr>
          <a:lstStyle/>
          <a:p>
            <a:pPr eaLnBrk="1" hangingPunct="1"/>
            <a:r>
              <a:rPr lang="en-AU">
                <a:solidFill>
                  <a:schemeClr val="tx1"/>
                </a:solidFill>
              </a:rPr>
              <a:t>Outline</a:t>
            </a:r>
            <a:endParaRPr lang="en-US" dirty="0">
              <a:solidFill>
                <a:schemeClr val="tx1"/>
              </a:solidFill>
            </a:endParaRPr>
          </a:p>
        </p:txBody>
      </p:sp>
      <p:sp>
        <p:nvSpPr>
          <p:cNvPr id="5123" name="Rectangle 3"/>
          <p:cNvSpPr>
            <a:spLocks noGrp="1" noChangeArrowheads="1"/>
          </p:cNvSpPr>
          <p:nvPr>
            <p:ph sz="half" idx="2"/>
          </p:nvPr>
        </p:nvSpPr>
        <p:spPr>
          <a:xfrm>
            <a:off x="0" y="1700808"/>
            <a:ext cx="9144000" cy="5157192"/>
          </a:xfrm>
        </p:spPr>
        <p:txBody>
          <a:bodyPr>
            <a:normAutofit/>
          </a:bodyPr>
          <a:lstStyle/>
          <a:p>
            <a:pPr eaLnBrk="1" hangingPunct="1"/>
            <a:r>
              <a:rPr lang="en-US" altLang="en-US" sz="4000" dirty="0"/>
              <a:t> </a:t>
            </a:r>
            <a:r>
              <a:rPr lang="en-US" altLang="en-US" sz="4000" dirty="0" err="1"/>
              <a:t>Pendahuluan</a:t>
            </a:r>
            <a:r>
              <a:rPr lang="en-US" altLang="en-US" sz="4000" dirty="0"/>
              <a:t> </a:t>
            </a:r>
            <a:r>
              <a:rPr lang="en-US" altLang="en-US" sz="4000" dirty="0" err="1"/>
              <a:t>Regresi</a:t>
            </a:r>
            <a:endParaRPr lang="en-US" altLang="en-US" sz="4000" dirty="0"/>
          </a:p>
          <a:p>
            <a:pPr eaLnBrk="1" hangingPunct="1"/>
            <a:r>
              <a:rPr lang="en-US" sz="4000" dirty="0"/>
              <a:t> </a:t>
            </a:r>
            <a:r>
              <a:rPr lang="en-US" sz="4000" dirty="0" err="1"/>
              <a:t>Regresi</a:t>
            </a:r>
            <a:r>
              <a:rPr lang="en-US" sz="4000" dirty="0"/>
              <a:t> </a:t>
            </a:r>
            <a:r>
              <a:rPr lang="en-US" sz="4000" dirty="0" err="1"/>
              <a:t>Sederhana</a:t>
            </a:r>
            <a:r>
              <a:rPr lang="en-US" sz="4000" dirty="0"/>
              <a:t> &amp; </a:t>
            </a:r>
            <a:r>
              <a:rPr lang="en-US" sz="4000" dirty="0" err="1"/>
              <a:t>berganda</a:t>
            </a:r>
            <a:endParaRPr lang="en-US" sz="4000" dirty="0"/>
          </a:p>
          <a:p>
            <a:pPr eaLnBrk="1" hangingPunct="1"/>
            <a:r>
              <a:rPr lang="en-US" sz="4000" dirty="0"/>
              <a:t> </a:t>
            </a:r>
            <a:r>
              <a:rPr lang="en-US" sz="4000" dirty="0" err="1"/>
              <a:t>Regresi</a:t>
            </a:r>
            <a:r>
              <a:rPr lang="en-US" sz="4000" dirty="0"/>
              <a:t> Non Linear</a:t>
            </a:r>
          </a:p>
        </p:txBody>
      </p:sp>
    </p:spTree>
    <p:extLst>
      <p:ext uri="{BB962C8B-B14F-4D97-AF65-F5344CB8AC3E}">
        <p14:creationId xmlns:p14="http://schemas.microsoft.com/office/powerpoint/2010/main" val="253055008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57250"/>
            <a:ext cx="7886700" cy="676894"/>
          </a:xfrm>
        </p:spPr>
        <p:txBody>
          <a:bodyPr/>
          <a:lstStyle/>
          <a:p>
            <a:pPr algn="ctr"/>
            <a:r>
              <a:rPr lang="en-US" dirty="0"/>
              <a:t>Correlation to Regression</a:t>
            </a:r>
            <a:endParaRPr lang="en-US" b="1" u="sng" dirty="0"/>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88516" y="4449535"/>
                <a:ext cx="7773183" cy="1561898"/>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defTabSz="685800" fontAlgn="auto">
                  <a:spcBef>
                    <a:spcPts val="750"/>
                  </a:spcBef>
                  <a:spcAft>
                    <a:spcPts val="0"/>
                  </a:spcAft>
                  <a:buFont typeface="Wingdings" panose="05000000000000000000" pitchFamily="2" charset="2"/>
                  <a:buChar char="v"/>
                </a:pPr>
                <a:r>
                  <a:rPr lang="en-US" sz="3300" b="0" dirty="0">
                    <a:solidFill>
                      <a:prstClr val="black"/>
                    </a:solidFill>
                    <a:latin typeface="Calibri" panose="020F0502020204030204"/>
                  </a:rPr>
                  <a:t> Dependent (</a:t>
                </a:r>
                <a:r>
                  <a:rPr lang="en-US" sz="3300" dirty="0">
                    <a:solidFill>
                      <a:srgbClr val="0000CC"/>
                    </a:solidFill>
                    <a:latin typeface="Calibri" panose="020F0502020204030204"/>
                  </a:rPr>
                  <a:t>y</a:t>
                </a:r>
                <a:r>
                  <a:rPr lang="en-US" sz="3300" b="0" dirty="0">
                    <a:solidFill>
                      <a:prstClr val="black"/>
                    </a:solidFill>
                    <a:latin typeface="Calibri" panose="020F0502020204030204"/>
                  </a:rPr>
                  <a:t>) is a numeric (metric) </a:t>
                </a:r>
              </a:p>
              <a:p>
                <a:pPr marL="171450" indent="-171450" defTabSz="685800" fontAlgn="auto">
                  <a:spcBef>
                    <a:spcPts val="750"/>
                  </a:spcBef>
                  <a:spcAft>
                    <a:spcPts val="0"/>
                  </a:spcAft>
                  <a:buFont typeface="Wingdings" panose="05000000000000000000" pitchFamily="2" charset="2"/>
                  <a:buChar char="v"/>
                </a:pPr>
                <a:r>
                  <a:rPr lang="en-US" sz="3300" b="0" dirty="0">
                    <a:solidFill>
                      <a:prstClr val="black"/>
                    </a:solidFill>
                    <a:latin typeface="Calibri" panose="020F0502020204030204"/>
                    <a:sym typeface="Symbol" panose="05050102010706020507" pitchFamily="18" charset="2"/>
                  </a:rPr>
                  <a:t> </a:t>
                </a:r>
                <a:r>
                  <a:rPr lang="en-US" sz="3300" dirty="0">
                    <a:solidFill>
                      <a:srgbClr val="0000CC"/>
                    </a:solidFill>
                    <a:latin typeface="Calibri" panose="020F0502020204030204"/>
                    <a:sym typeface="Symbol" panose="05050102010706020507" pitchFamily="18" charset="2"/>
                  </a:rPr>
                  <a:t></a:t>
                </a:r>
                <a:r>
                  <a:rPr lang="en-US" sz="3300" b="0" dirty="0">
                    <a:solidFill>
                      <a:prstClr val="black"/>
                    </a:solidFill>
                    <a:latin typeface="Calibri" panose="020F0502020204030204"/>
                    <a:sym typeface="Symbol" panose="05050102010706020507" pitchFamily="18" charset="2"/>
                  </a:rPr>
                  <a:t> is </a:t>
                </a:r>
                <a:r>
                  <a:rPr lang="en-US" sz="3300" dirty="0">
                    <a:solidFill>
                      <a:prstClr val="black"/>
                    </a:solidFill>
                    <a:latin typeface="Calibri" panose="020F0502020204030204"/>
                    <a:sym typeface="Symbol" panose="05050102010706020507" pitchFamily="18" charset="2"/>
                  </a:rPr>
                  <a:t>error</a:t>
                </a:r>
                <a:r>
                  <a:rPr lang="en-US" sz="3300" b="0" dirty="0">
                    <a:solidFill>
                      <a:prstClr val="black"/>
                    </a:solidFill>
                    <a:latin typeface="Calibri" panose="020F0502020204030204"/>
                    <a:sym typeface="Symbol" panose="05050102010706020507" pitchFamily="18" charset="2"/>
                  </a:rPr>
                  <a:t>, </a:t>
                </a:r>
                <a14:m>
                  <m:oMath xmlns:m="http://schemas.openxmlformats.org/officeDocument/2006/math">
                    <m:r>
                      <a:rPr lang="en-US" sz="3300" b="0" i="1">
                        <a:solidFill>
                          <a:prstClr val="black"/>
                        </a:solidFill>
                        <a:latin typeface="Cambria Math" panose="02040503050406030204" pitchFamily="18" charset="0"/>
                        <a:sym typeface="Symbol" panose="05050102010706020507" pitchFamily="18" charset="2"/>
                      </a:rPr>
                      <m:t>(</m:t>
                    </m:r>
                    <m:sSub>
                      <m:sSubPr>
                        <m:ctrlPr>
                          <a:rPr lang="en-US" sz="3300" b="0" i="1">
                            <a:solidFill>
                              <a:prstClr val="black"/>
                            </a:solidFill>
                            <a:latin typeface="Cambria Math" panose="02040503050406030204" pitchFamily="18" charset="0"/>
                            <a:sym typeface="Symbol" panose="05050102010706020507" pitchFamily="18" charset="2"/>
                          </a:rPr>
                        </m:ctrlPr>
                      </m:sSubPr>
                      <m:e>
                        <m:r>
                          <a:rPr lang="en-US" sz="3300" b="0" i="1">
                            <a:solidFill>
                              <a:prstClr val="black"/>
                            </a:solidFill>
                            <a:latin typeface="Cambria Math" panose="02040503050406030204" pitchFamily="18" charset="0"/>
                            <a:sym typeface="Symbol" panose="05050102010706020507" pitchFamily="18" charset="2"/>
                          </a:rPr>
                          <m:t>𝑦</m:t>
                        </m:r>
                      </m:e>
                      <m:sub>
                        <m:r>
                          <a:rPr lang="en-US" sz="3300" b="0" i="1">
                            <a:solidFill>
                              <a:prstClr val="black"/>
                            </a:solidFill>
                            <a:latin typeface="Cambria Math" panose="02040503050406030204" pitchFamily="18" charset="0"/>
                            <a:sym typeface="Symbol" panose="05050102010706020507" pitchFamily="18" charset="2"/>
                          </a:rPr>
                          <m:t>𝑖</m:t>
                        </m:r>
                      </m:sub>
                    </m:sSub>
                    <m:r>
                      <a:rPr lang="en-US" sz="3300" b="0" i="1">
                        <a:solidFill>
                          <a:prstClr val="black"/>
                        </a:solidFill>
                        <a:latin typeface="Cambria Math" panose="02040503050406030204" pitchFamily="18" charset="0"/>
                        <a:sym typeface="Symbol" panose="05050102010706020507" pitchFamily="18" charset="2"/>
                      </a:rPr>
                      <m:t>−</m:t>
                    </m:r>
                    <m:acc>
                      <m:accPr>
                        <m:chr m:val="̂"/>
                        <m:ctrlPr>
                          <a:rPr lang="en-US" sz="3300" b="0" i="1">
                            <a:solidFill>
                              <a:prstClr val="black"/>
                            </a:solidFill>
                            <a:latin typeface="Cambria Math" panose="02040503050406030204" pitchFamily="18" charset="0"/>
                            <a:sym typeface="Symbol" panose="05050102010706020507" pitchFamily="18" charset="2"/>
                          </a:rPr>
                        </m:ctrlPr>
                      </m:accPr>
                      <m:e>
                        <m:sSub>
                          <m:sSubPr>
                            <m:ctrlPr>
                              <a:rPr lang="en-US" sz="3300" b="0" i="1">
                                <a:solidFill>
                                  <a:prstClr val="black"/>
                                </a:solidFill>
                                <a:latin typeface="Cambria Math" panose="02040503050406030204" pitchFamily="18" charset="0"/>
                                <a:sym typeface="Symbol" panose="05050102010706020507" pitchFamily="18" charset="2"/>
                              </a:rPr>
                            </m:ctrlPr>
                          </m:sSubPr>
                          <m:e>
                            <m:r>
                              <a:rPr lang="en-US" sz="3300" b="0" i="1">
                                <a:solidFill>
                                  <a:prstClr val="black"/>
                                </a:solidFill>
                                <a:latin typeface="Cambria Math" panose="02040503050406030204" pitchFamily="18" charset="0"/>
                                <a:sym typeface="Symbol" panose="05050102010706020507" pitchFamily="18" charset="2"/>
                              </a:rPr>
                              <m:t>𝑦</m:t>
                            </m:r>
                          </m:e>
                          <m:sub>
                            <m:r>
                              <a:rPr lang="en-US" sz="3300" b="0" i="1">
                                <a:solidFill>
                                  <a:prstClr val="black"/>
                                </a:solidFill>
                                <a:latin typeface="Cambria Math" panose="02040503050406030204" pitchFamily="18" charset="0"/>
                                <a:sym typeface="Symbol" panose="05050102010706020507" pitchFamily="18" charset="2"/>
                              </a:rPr>
                              <m:t>𝑖</m:t>
                            </m:r>
                          </m:sub>
                        </m:sSub>
                      </m:e>
                    </m:acc>
                    <m:r>
                      <a:rPr lang="en-US" sz="3300" b="0" i="1">
                        <a:solidFill>
                          <a:prstClr val="black"/>
                        </a:solidFill>
                        <a:latin typeface="Cambria Math" panose="02040503050406030204" pitchFamily="18" charset="0"/>
                        <a:sym typeface="Symbol" panose="05050102010706020507" pitchFamily="18" charset="2"/>
                      </a:rPr>
                      <m:t>)</m:t>
                    </m:r>
                  </m:oMath>
                </a14:m>
                <a:r>
                  <a:rPr lang="en-US" sz="3300" b="0" dirty="0">
                    <a:solidFill>
                      <a:prstClr val="black"/>
                    </a:solidFill>
                    <a:latin typeface="Calibri" panose="020F0502020204030204"/>
                    <a:sym typeface="Symbol" panose="05050102010706020507" pitchFamily="18" charset="2"/>
                  </a:rPr>
                  <a:t> is </a:t>
                </a:r>
                <a:r>
                  <a:rPr lang="en-US" sz="3300" dirty="0">
                    <a:solidFill>
                      <a:prstClr val="black"/>
                    </a:solidFill>
                    <a:latin typeface="Calibri" panose="020F0502020204030204"/>
                    <a:sym typeface="Symbol" panose="05050102010706020507" pitchFamily="18" charset="2"/>
                  </a:rPr>
                  <a:t>residual</a:t>
                </a:r>
              </a:p>
              <a:p>
                <a:pPr marL="171450" indent="-171450" defTabSz="685800" fontAlgn="auto">
                  <a:spcBef>
                    <a:spcPts val="750"/>
                  </a:spcBef>
                  <a:spcAft>
                    <a:spcPts val="0"/>
                  </a:spcAft>
                  <a:buFont typeface="Wingdings" panose="05000000000000000000" pitchFamily="2" charset="2"/>
                  <a:buChar char="v"/>
                </a:pPr>
                <a:r>
                  <a:rPr lang="en-US" sz="3300" b="0" dirty="0">
                    <a:solidFill>
                      <a:prstClr val="black"/>
                    </a:solidFill>
                    <a:latin typeface="Calibri" panose="020F0502020204030204"/>
                    <a:sym typeface="Symbol" panose="05050102010706020507" pitchFamily="18" charset="2"/>
                  </a:rPr>
                  <a:t> </a:t>
                </a:r>
                <a:r>
                  <a:rPr lang="en-US" sz="3300" dirty="0">
                    <a:solidFill>
                      <a:srgbClr val="0000CC"/>
                    </a:solidFill>
                    <a:latin typeface="Calibri" panose="020F0502020204030204"/>
                    <a:sym typeface="Symbol" panose="05050102010706020507" pitchFamily="18" charset="2"/>
                  </a:rPr>
                  <a:t></a:t>
                </a:r>
                <a:r>
                  <a:rPr lang="en-US" sz="3300" b="0" dirty="0">
                    <a:solidFill>
                      <a:prstClr val="black"/>
                    </a:solidFill>
                    <a:latin typeface="Calibri" panose="020F0502020204030204"/>
                    <a:sym typeface="Symbol" panose="05050102010706020507" pitchFamily="18" charset="2"/>
                  </a:rPr>
                  <a:t> is assumed to be normally distributed</a:t>
                </a:r>
                <a:endParaRPr lang="en-US" sz="3300" b="0" dirty="0">
                  <a:solidFill>
                    <a:prstClr val="black"/>
                  </a:solidFill>
                  <a:latin typeface="Calibri" panose="020F0502020204030204"/>
                </a:endParaRPr>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88516" y="4449535"/>
                <a:ext cx="7773183" cy="1561898"/>
              </a:xfrm>
              <a:prstGeom prst="rect">
                <a:avLst/>
              </a:prstGeom>
              <a:blipFill>
                <a:blip r:embed="rId3"/>
                <a:stretch>
                  <a:fillRect l="-2196" t="-11719" b="-10156"/>
                </a:stretch>
              </a:blipFill>
            </p:spPr>
            <p:txBody>
              <a:bodyPr/>
              <a:lstStyle/>
              <a:p>
                <a:r>
                  <a:rPr lang="id-ID">
                    <a:noFill/>
                  </a:rPr>
                  <a:t> </a:t>
                </a:r>
              </a:p>
            </p:txBody>
          </p:sp>
        </mc:Fallback>
      </mc:AlternateContent>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26512" y="1474183"/>
            <a:ext cx="2690975" cy="1776464"/>
          </a:xfrm>
          <a:prstGeom prst="rect">
            <a:avLst/>
          </a:prstGeom>
        </p:spPr>
      </p:pic>
      <p:sp>
        <p:nvSpPr>
          <p:cNvPr id="9" name="Rectangle 8"/>
          <p:cNvSpPr/>
          <p:nvPr/>
        </p:nvSpPr>
        <p:spPr>
          <a:xfrm>
            <a:off x="2286000" y="3186627"/>
            <a:ext cx="4853836" cy="207749"/>
          </a:xfrm>
          <a:prstGeom prst="rect">
            <a:avLst/>
          </a:prstGeom>
        </p:spPr>
        <p:txBody>
          <a:bodyPr wrap="square">
            <a:spAutoFit/>
          </a:bodyPr>
          <a:lstStyle/>
          <a:p>
            <a:pPr algn="l" defTabSz="685800" fontAlgn="auto">
              <a:spcBef>
                <a:spcPts val="0"/>
              </a:spcBef>
              <a:spcAft>
                <a:spcPts val="0"/>
              </a:spcAft>
            </a:pPr>
            <a:r>
              <a:rPr lang="en-US" sz="750" b="0" dirty="0">
                <a:solidFill>
                  <a:prstClr val="white">
                    <a:lumMod val="75000"/>
                  </a:prstClr>
                </a:solidFill>
                <a:latin typeface="Calibri" panose="020F0502020204030204"/>
                <a:ea typeface="+mn-ea"/>
              </a:rPr>
              <a:t>https://upload.wikimedia.org/wikipedia/commons/thumb/3/3a/Linear_regression.svg/300px-Linear_regression.svg.png</a:t>
            </a:r>
          </a:p>
        </p:txBody>
      </p:sp>
      <p:grpSp>
        <p:nvGrpSpPr>
          <p:cNvPr id="11" name="Group 10"/>
          <p:cNvGrpSpPr/>
          <p:nvPr/>
        </p:nvGrpSpPr>
        <p:grpSpPr>
          <a:xfrm>
            <a:off x="1011476" y="3298647"/>
            <a:ext cx="7121047" cy="977741"/>
            <a:chOff x="1348634" y="3555820"/>
            <a:chExt cx="9494729" cy="1303654"/>
          </a:xfrm>
        </p:grpSpPr>
        <mc:AlternateContent xmlns:mc="http://schemas.openxmlformats.org/markup-compatibility/2006" xmlns:a14="http://schemas.microsoft.com/office/drawing/2010/main">
          <mc:Choice Requires="a14">
            <p:sp>
              <p:nvSpPr>
                <p:cNvPr id="6" name="TextBox 5"/>
                <p:cNvSpPr txBox="1"/>
                <p:nvPr/>
              </p:nvSpPr>
              <p:spPr>
                <a:xfrm>
                  <a:off x="1348634" y="3555820"/>
                  <a:ext cx="9494729" cy="663002"/>
                </a:xfrm>
                <a:prstGeom prst="rect">
                  <a:avLst/>
                </a:prstGeom>
                <a:noFill/>
              </p:spPr>
              <p:txBody>
                <a:bodyPr wrap="square" lIns="0" tIns="0" rIns="0" bIns="0" rtlCol="0">
                  <a:spAutoFit/>
                </a:bodyPr>
                <a:lstStyle/>
                <a:p>
                  <a:pPr algn="l" defTabSz="685800"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lang="en-US" sz="3000" b="0" i="1">
                                <a:solidFill>
                                  <a:prstClr val="black"/>
                                </a:solidFill>
                                <a:latin typeface="Cambria Math" panose="02040503050406030204" pitchFamily="18" charset="0"/>
                                <a:ea typeface="+mn-ea"/>
                              </a:rPr>
                            </m:ctrlPr>
                          </m:sSubPr>
                          <m:e>
                            <m:r>
                              <a:rPr lang="en-US" sz="3000" b="0" i="1">
                                <a:solidFill>
                                  <a:prstClr val="black"/>
                                </a:solidFill>
                                <a:latin typeface="Cambria Math" panose="02040503050406030204" pitchFamily="18" charset="0"/>
                                <a:ea typeface="+mn-ea"/>
                              </a:rPr>
                              <m:t>𝑦</m:t>
                            </m:r>
                          </m:e>
                          <m:sub>
                            <m:r>
                              <a:rPr lang="en-US" sz="3000" b="0" i="1">
                                <a:solidFill>
                                  <a:prstClr val="black"/>
                                </a:solidFill>
                                <a:latin typeface="Cambria Math" panose="02040503050406030204" pitchFamily="18" charset="0"/>
                                <a:ea typeface="+mn-ea"/>
                              </a:rPr>
                              <m:t>𝑖</m:t>
                            </m:r>
                          </m:sub>
                        </m:sSub>
                        <m:r>
                          <a:rPr lang="en-US" sz="3000" b="0" i="1">
                            <a:solidFill>
                              <a:prstClr val="black"/>
                            </a:solidFill>
                            <a:latin typeface="Cambria Math" panose="02040503050406030204" pitchFamily="18" charset="0"/>
                            <a:ea typeface="+mn-ea"/>
                          </a:rPr>
                          <m:t>=</m:t>
                        </m:r>
                        <m:sSub>
                          <m:sSubPr>
                            <m:ctrlPr>
                              <a:rPr lang="en-US" sz="3000" b="0" i="1">
                                <a:solidFill>
                                  <a:prstClr val="black"/>
                                </a:solidFill>
                                <a:latin typeface="Cambria Math" panose="02040503050406030204" pitchFamily="18" charset="0"/>
                                <a:ea typeface="+mn-ea"/>
                              </a:rPr>
                            </m:ctrlPr>
                          </m:sSubPr>
                          <m:e>
                            <m:r>
                              <a:rPr lang="en-US" sz="3000" b="0" i="1">
                                <a:solidFill>
                                  <a:prstClr val="black"/>
                                </a:solidFill>
                                <a:latin typeface="Cambria Math" panose="02040503050406030204" pitchFamily="18" charset="0"/>
                                <a:ea typeface="+mn-ea"/>
                              </a:rPr>
                              <m:t>𝛽</m:t>
                            </m:r>
                          </m:e>
                          <m:sub>
                            <m:r>
                              <a:rPr lang="en-US" sz="3000" b="0" i="1">
                                <a:solidFill>
                                  <a:prstClr val="black"/>
                                </a:solidFill>
                                <a:latin typeface="Cambria Math" panose="02040503050406030204" pitchFamily="18" charset="0"/>
                                <a:ea typeface="+mn-ea"/>
                              </a:rPr>
                              <m:t>0</m:t>
                            </m:r>
                          </m:sub>
                        </m:sSub>
                        <m:r>
                          <a:rPr lang="en-US" sz="3000" b="0" i="1">
                            <a:solidFill>
                              <a:prstClr val="black"/>
                            </a:solidFill>
                            <a:latin typeface="Cambria Math" panose="02040503050406030204" pitchFamily="18" charset="0"/>
                            <a:ea typeface="+mn-ea"/>
                          </a:rPr>
                          <m:t>+</m:t>
                        </m:r>
                        <m:sSub>
                          <m:sSubPr>
                            <m:ctrlPr>
                              <a:rPr lang="en-US" sz="3000" b="0" i="1">
                                <a:solidFill>
                                  <a:prstClr val="black"/>
                                </a:solidFill>
                                <a:latin typeface="Cambria Math" panose="02040503050406030204" pitchFamily="18" charset="0"/>
                                <a:ea typeface="+mn-ea"/>
                              </a:rPr>
                            </m:ctrlPr>
                          </m:sSubPr>
                          <m:e>
                            <m:r>
                              <a:rPr lang="en-US" sz="3000" b="0" i="1">
                                <a:solidFill>
                                  <a:prstClr val="black"/>
                                </a:solidFill>
                                <a:latin typeface="Cambria Math" panose="02040503050406030204" pitchFamily="18" charset="0"/>
                                <a:ea typeface="+mn-ea"/>
                              </a:rPr>
                              <m:t>𝛽</m:t>
                            </m:r>
                          </m:e>
                          <m:sub>
                            <m:r>
                              <a:rPr lang="en-US" sz="3000" b="0" i="1">
                                <a:solidFill>
                                  <a:prstClr val="black"/>
                                </a:solidFill>
                                <a:latin typeface="Cambria Math" panose="02040503050406030204" pitchFamily="18" charset="0"/>
                                <a:ea typeface="+mn-ea"/>
                              </a:rPr>
                              <m:t>1</m:t>
                            </m:r>
                          </m:sub>
                        </m:sSub>
                        <m:sSub>
                          <m:sSubPr>
                            <m:ctrlPr>
                              <a:rPr lang="en-US" sz="3000" b="0" i="1">
                                <a:solidFill>
                                  <a:prstClr val="black"/>
                                </a:solidFill>
                                <a:latin typeface="Cambria Math" panose="02040503050406030204" pitchFamily="18" charset="0"/>
                                <a:ea typeface="+mn-ea"/>
                              </a:rPr>
                            </m:ctrlPr>
                          </m:sSubPr>
                          <m:e>
                            <m:r>
                              <a:rPr lang="en-US" sz="3000" b="0" i="1">
                                <a:solidFill>
                                  <a:prstClr val="black"/>
                                </a:solidFill>
                                <a:latin typeface="Cambria Math" panose="02040503050406030204" pitchFamily="18" charset="0"/>
                                <a:ea typeface="+mn-ea"/>
                              </a:rPr>
                              <m:t>𝑋</m:t>
                            </m:r>
                          </m:e>
                          <m:sub>
                            <m:r>
                              <a:rPr lang="en-US" sz="3000" b="0" i="1">
                                <a:solidFill>
                                  <a:prstClr val="black"/>
                                </a:solidFill>
                                <a:latin typeface="Cambria Math" panose="02040503050406030204" pitchFamily="18" charset="0"/>
                                <a:ea typeface="+mn-ea"/>
                              </a:rPr>
                              <m:t>𝑖</m:t>
                            </m:r>
                            <m:r>
                              <a:rPr lang="en-US" sz="3000" b="0" i="1">
                                <a:solidFill>
                                  <a:prstClr val="black"/>
                                </a:solidFill>
                                <a:latin typeface="Cambria Math" panose="02040503050406030204" pitchFamily="18" charset="0"/>
                                <a:ea typeface="+mn-ea"/>
                              </a:rPr>
                              <m:t>1</m:t>
                            </m:r>
                          </m:sub>
                        </m:sSub>
                        <m:r>
                          <a:rPr lang="en-US" sz="3000" b="0" i="1">
                            <a:solidFill>
                              <a:prstClr val="black"/>
                            </a:solidFill>
                            <a:latin typeface="Cambria Math" panose="02040503050406030204" pitchFamily="18" charset="0"/>
                            <a:ea typeface="+mn-ea"/>
                          </a:rPr>
                          <m:t>+</m:t>
                        </m:r>
                        <m:sSub>
                          <m:sSubPr>
                            <m:ctrlPr>
                              <a:rPr lang="en-US" sz="3000" b="0" i="1">
                                <a:solidFill>
                                  <a:prstClr val="black"/>
                                </a:solidFill>
                                <a:latin typeface="Cambria Math" panose="02040503050406030204" pitchFamily="18" charset="0"/>
                                <a:ea typeface="+mn-ea"/>
                              </a:rPr>
                            </m:ctrlPr>
                          </m:sSubPr>
                          <m:e>
                            <m:r>
                              <a:rPr lang="en-US" sz="3000" b="0" i="1">
                                <a:solidFill>
                                  <a:prstClr val="black"/>
                                </a:solidFill>
                                <a:latin typeface="Cambria Math" panose="02040503050406030204" pitchFamily="18" charset="0"/>
                                <a:ea typeface="+mn-ea"/>
                              </a:rPr>
                              <m:t>𝛽</m:t>
                            </m:r>
                          </m:e>
                          <m:sub>
                            <m:r>
                              <a:rPr lang="en-US" sz="3000" b="0" i="1">
                                <a:solidFill>
                                  <a:prstClr val="black"/>
                                </a:solidFill>
                                <a:latin typeface="Cambria Math" panose="02040503050406030204" pitchFamily="18" charset="0"/>
                                <a:ea typeface="+mn-ea"/>
                              </a:rPr>
                              <m:t>2</m:t>
                            </m:r>
                          </m:sub>
                        </m:sSub>
                        <m:sSub>
                          <m:sSubPr>
                            <m:ctrlPr>
                              <a:rPr lang="en-US" sz="3000" b="0" i="1">
                                <a:solidFill>
                                  <a:prstClr val="black"/>
                                </a:solidFill>
                                <a:latin typeface="Cambria Math" panose="02040503050406030204" pitchFamily="18" charset="0"/>
                                <a:ea typeface="+mn-ea"/>
                              </a:rPr>
                            </m:ctrlPr>
                          </m:sSubPr>
                          <m:e>
                            <m:r>
                              <a:rPr lang="en-US" sz="3000" b="0" i="1">
                                <a:solidFill>
                                  <a:prstClr val="black"/>
                                </a:solidFill>
                                <a:latin typeface="Cambria Math" panose="02040503050406030204" pitchFamily="18" charset="0"/>
                                <a:ea typeface="+mn-ea"/>
                              </a:rPr>
                              <m:t>𝑋</m:t>
                            </m:r>
                          </m:e>
                          <m:sub>
                            <m:r>
                              <a:rPr lang="en-US" sz="3000" b="0" i="1">
                                <a:solidFill>
                                  <a:prstClr val="black"/>
                                </a:solidFill>
                                <a:latin typeface="Cambria Math" panose="02040503050406030204" pitchFamily="18" charset="0"/>
                                <a:ea typeface="+mn-ea"/>
                              </a:rPr>
                              <m:t>𝑖</m:t>
                            </m:r>
                            <m:r>
                              <a:rPr lang="en-US" sz="3000" b="0" i="1">
                                <a:solidFill>
                                  <a:prstClr val="black"/>
                                </a:solidFill>
                                <a:latin typeface="Cambria Math" panose="02040503050406030204" pitchFamily="18" charset="0"/>
                                <a:ea typeface="+mn-ea"/>
                              </a:rPr>
                              <m:t>2</m:t>
                            </m:r>
                          </m:sub>
                        </m:sSub>
                        <m:r>
                          <a:rPr lang="en-US" sz="3000" b="0" i="1">
                            <a:solidFill>
                              <a:prstClr val="black"/>
                            </a:solidFill>
                            <a:latin typeface="Cambria Math" panose="02040503050406030204" pitchFamily="18" charset="0"/>
                            <a:ea typeface="+mn-ea"/>
                          </a:rPr>
                          <m:t>+…++</m:t>
                        </m:r>
                        <m:sSub>
                          <m:sSubPr>
                            <m:ctrlPr>
                              <a:rPr lang="en-US" sz="3000" b="0" i="1">
                                <a:solidFill>
                                  <a:prstClr val="black"/>
                                </a:solidFill>
                                <a:latin typeface="Cambria Math" panose="02040503050406030204" pitchFamily="18" charset="0"/>
                                <a:ea typeface="+mn-ea"/>
                              </a:rPr>
                            </m:ctrlPr>
                          </m:sSubPr>
                          <m:e>
                            <m:r>
                              <a:rPr lang="en-US" sz="3000" b="0" i="1">
                                <a:solidFill>
                                  <a:prstClr val="black"/>
                                </a:solidFill>
                                <a:latin typeface="Cambria Math" panose="02040503050406030204" pitchFamily="18" charset="0"/>
                                <a:ea typeface="+mn-ea"/>
                              </a:rPr>
                              <m:t>𝛽</m:t>
                            </m:r>
                          </m:e>
                          <m:sub>
                            <m:r>
                              <a:rPr lang="en-US" sz="3000" b="0" i="1">
                                <a:solidFill>
                                  <a:prstClr val="black"/>
                                </a:solidFill>
                                <a:latin typeface="Cambria Math" panose="02040503050406030204" pitchFamily="18" charset="0"/>
                                <a:ea typeface="+mn-ea"/>
                              </a:rPr>
                              <m:t>𝑝</m:t>
                            </m:r>
                          </m:sub>
                        </m:sSub>
                        <m:sSub>
                          <m:sSubPr>
                            <m:ctrlPr>
                              <a:rPr lang="en-US" sz="3000" b="0" i="1">
                                <a:solidFill>
                                  <a:prstClr val="black"/>
                                </a:solidFill>
                                <a:latin typeface="Cambria Math" panose="02040503050406030204" pitchFamily="18" charset="0"/>
                                <a:ea typeface="+mn-ea"/>
                              </a:rPr>
                            </m:ctrlPr>
                          </m:sSubPr>
                          <m:e>
                            <m:r>
                              <a:rPr lang="en-US" sz="3000" b="0" i="1">
                                <a:solidFill>
                                  <a:prstClr val="black"/>
                                </a:solidFill>
                                <a:latin typeface="Cambria Math" panose="02040503050406030204" pitchFamily="18" charset="0"/>
                                <a:ea typeface="+mn-ea"/>
                              </a:rPr>
                              <m:t>𝑋</m:t>
                            </m:r>
                          </m:e>
                          <m:sub>
                            <m:r>
                              <a:rPr lang="en-US" sz="3000" b="0" i="1">
                                <a:solidFill>
                                  <a:prstClr val="black"/>
                                </a:solidFill>
                                <a:latin typeface="Cambria Math" panose="02040503050406030204" pitchFamily="18" charset="0"/>
                                <a:ea typeface="+mn-ea"/>
                              </a:rPr>
                              <m:t>𝑖𝑝</m:t>
                            </m:r>
                          </m:sub>
                        </m:sSub>
                        <m:r>
                          <a:rPr lang="en-US" sz="3000" b="0" i="1">
                            <a:solidFill>
                              <a:prstClr val="black"/>
                            </a:solidFill>
                            <a:latin typeface="Cambria Math" panose="02040503050406030204" pitchFamily="18" charset="0"/>
                            <a:ea typeface="+mn-ea"/>
                          </a:rPr>
                          <m:t>+</m:t>
                        </m:r>
                        <m:sSub>
                          <m:sSubPr>
                            <m:ctrlPr>
                              <a:rPr lang="en-US" sz="3000" b="0" i="1">
                                <a:solidFill>
                                  <a:prstClr val="black"/>
                                </a:solidFill>
                                <a:latin typeface="Cambria Math" panose="02040503050406030204" pitchFamily="18" charset="0"/>
                                <a:ea typeface="+mn-ea"/>
                              </a:rPr>
                            </m:ctrlPr>
                          </m:sSubPr>
                          <m:e>
                            <m:r>
                              <a:rPr lang="en-US" sz="3000" b="0" i="1">
                                <a:solidFill>
                                  <a:prstClr val="black"/>
                                </a:solidFill>
                                <a:latin typeface="Cambria Math" panose="02040503050406030204" pitchFamily="18" charset="0"/>
                                <a:ea typeface="+mn-ea"/>
                              </a:rPr>
                              <m:t>𝜖</m:t>
                            </m:r>
                          </m:e>
                          <m:sub>
                            <m:r>
                              <a:rPr lang="en-US" sz="3000" b="0" i="1">
                                <a:solidFill>
                                  <a:prstClr val="black"/>
                                </a:solidFill>
                                <a:latin typeface="Cambria Math" panose="02040503050406030204" pitchFamily="18" charset="0"/>
                                <a:ea typeface="+mn-ea"/>
                              </a:rPr>
                              <m:t>𝑖</m:t>
                            </m:r>
                          </m:sub>
                        </m:sSub>
                      </m:oMath>
                    </m:oMathPara>
                  </a14:m>
                  <a:endParaRPr lang="en-US" sz="3000" b="0" dirty="0">
                    <a:solidFill>
                      <a:prstClr val="black"/>
                    </a:solidFill>
                    <a:latin typeface="Calibri" panose="020F0502020204030204"/>
                    <a:ea typeface="+mn-ea"/>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48634" y="3555820"/>
                  <a:ext cx="9494729" cy="663002"/>
                </a:xfrm>
                <a:prstGeom prst="rect">
                  <a:avLst/>
                </a:prstGeom>
                <a:blipFill>
                  <a:blip r:embed="rId5"/>
                  <a:stretch>
                    <a:fillRect/>
                  </a:stretch>
                </a:blipFill>
              </p:spPr>
              <p:txBody>
                <a:bodyPr/>
                <a:lstStyle/>
                <a:p>
                  <a:r>
                    <a:rPr lang="id-ID">
                      <a:noFill/>
                    </a:rPr>
                    <a:t> </a:t>
                  </a:r>
                </a:p>
              </p:txBody>
            </p:sp>
          </mc:Fallback>
        </mc:AlternateContent>
        <p:pic>
          <p:nvPicPr>
            <p:cNvPr id="10" name="Picture 9"/>
            <p:cNvPicPr>
              <a:picLocks noChangeAspect="1"/>
            </p:cNvPicPr>
            <p:nvPr/>
          </p:nvPicPr>
          <p:blipFill>
            <a:blip r:embed="rId6"/>
            <a:stretch>
              <a:fillRect/>
            </a:stretch>
          </p:blipFill>
          <p:spPr>
            <a:xfrm>
              <a:off x="4152810" y="4243725"/>
              <a:ext cx="3737172" cy="615749"/>
            </a:xfrm>
            <a:prstGeom prst="rect">
              <a:avLst/>
            </a:prstGeom>
          </p:spPr>
        </p:pic>
      </p:grpSp>
    </p:spTree>
    <p:extLst>
      <p:ext uri="{BB962C8B-B14F-4D97-AF65-F5344CB8AC3E}">
        <p14:creationId xmlns:p14="http://schemas.microsoft.com/office/powerpoint/2010/main" val="119138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Contoh</a:t>
            </a:r>
            <a:endParaRPr lang="en-US" dirty="0"/>
          </a:p>
        </p:txBody>
      </p:sp>
      <p:graphicFrame>
        <p:nvGraphicFramePr>
          <p:cNvPr id="4" name="Content Placeholder 3"/>
          <p:cNvGraphicFramePr>
            <a:graphicFrameLocks noGrp="1"/>
          </p:cNvGraphicFramePr>
          <p:nvPr>
            <p:ph idx="1"/>
          </p:nvPr>
        </p:nvGraphicFramePr>
        <p:xfrm>
          <a:off x="457200" y="1676400"/>
          <a:ext cx="6096000" cy="2648585"/>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pPr>
                        <a:lnSpc>
                          <a:spcPct val="115000"/>
                        </a:lnSpc>
                        <a:spcAft>
                          <a:spcPts val="0"/>
                        </a:spcAft>
                      </a:pPr>
                      <a:r>
                        <a:rPr lang="en-US" sz="2000" b="1" dirty="0">
                          <a:solidFill>
                            <a:srgbClr val="000000"/>
                          </a:solidFill>
                          <a:latin typeface="Times New Roman"/>
                          <a:ea typeface="Times New Roman"/>
                          <a:cs typeface="Times New Roman"/>
                        </a:rPr>
                        <a:t>Pasien </a:t>
                      </a:r>
                      <a:endParaRPr lang="en-US" sz="1800" dirty="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15000"/>
                        </a:lnSpc>
                        <a:spcAft>
                          <a:spcPts val="0"/>
                        </a:spcAft>
                      </a:pPr>
                      <a:r>
                        <a:rPr lang="en-US" sz="2000" b="1">
                          <a:solidFill>
                            <a:srgbClr val="000000"/>
                          </a:solidFill>
                          <a:latin typeface="Times New Roman"/>
                          <a:ea typeface="Times New Roman"/>
                          <a:cs typeface="Times New Roman"/>
                        </a:rPr>
                        <a:t>Usia (x)</a:t>
                      </a:r>
                      <a:endParaRPr lang="en-US" sz="180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tc>
                  <a:txBody>
                    <a:bodyPr/>
                    <a:lstStyle/>
                    <a:p>
                      <a:pPr>
                        <a:lnSpc>
                          <a:spcPct val="115000"/>
                        </a:lnSpc>
                        <a:spcAft>
                          <a:spcPts val="0"/>
                        </a:spcAft>
                      </a:pPr>
                      <a:r>
                        <a:rPr lang="en-US" sz="2000" b="1">
                          <a:solidFill>
                            <a:srgbClr val="000000"/>
                          </a:solidFill>
                          <a:latin typeface="Times New Roman"/>
                          <a:ea typeface="Times New Roman"/>
                          <a:cs typeface="Times New Roman"/>
                        </a:rPr>
                        <a:t>Tekanan darah (y)</a:t>
                      </a:r>
                      <a:endParaRPr lang="en-US" sz="180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nSpc>
                          <a:spcPct val="115000"/>
                        </a:lnSpc>
                        <a:spcAft>
                          <a:spcPts val="0"/>
                        </a:spcAft>
                      </a:pPr>
                      <a:r>
                        <a:rPr lang="en-US" sz="2000" b="1" dirty="0">
                          <a:solidFill>
                            <a:srgbClr val="000000"/>
                          </a:solidFill>
                          <a:latin typeface="Times New Roman"/>
                          <a:ea typeface="Times New Roman"/>
                          <a:cs typeface="Times New Roman"/>
                        </a:rPr>
                        <a:t>1</a:t>
                      </a:r>
                      <a:endParaRPr lang="en-US" sz="1800" dirty="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a:lnSpc>
                          <a:spcPct val="115000"/>
                        </a:lnSpc>
                        <a:spcAft>
                          <a:spcPts val="0"/>
                        </a:spcAft>
                      </a:pPr>
                      <a:r>
                        <a:rPr lang="en-US" sz="2000">
                          <a:solidFill>
                            <a:srgbClr val="000000"/>
                          </a:solidFill>
                          <a:latin typeface="Times New Roman"/>
                          <a:ea typeface="Times New Roman"/>
                          <a:cs typeface="Times New Roman"/>
                        </a:rPr>
                        <a:t>40</a:t>
                      </a:r>
                      <a:endParaRPr lang="en-US" sz="180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tc>
                  <a:txBody>
                    <a:bodyPr/>
                    <a:lstStyle/>
                    <a:p>
                      <a:pPr>
                        <a:lnSpc>
                          <a:spcPct val="115000"/>
                        </a:lnSpc>
                        <a:spcAft>
                          <a:spcPts val="0"/>
                        </a:spcAft>
                      </a:pPr>
                      <a:r>
                        <a:rPr lang="en-US" sz="2000">
                          <a:solidFill>
                            <a:srgbClr val="000000"/>
                          </a:solidFill>
                          <a:latin typeface="Times New Roman"/>
                          <a:ea typeface="Times New Roman"/>
                          <a:cs typeface="Times New Roman"/>
                        </a:rPr>
                        <a:t>126</a:t>
                      </a:r>
                      <a:endParaRPr lang="en-US" sz="1800">
                        <a:solidFill>
                          <a:srgbClr val="365F91"/>
                        </a:solidFill>
                        <a:latin typeface="Calibri"/>
                        <a:ea typeface="Calibri"/>
                        <a:cs typeface="Times New Roman"/>
                      </a:endParaRPr>
                    </a:p>
                  </a:txBody>
                  <a:tcPr marL="68580" marR="68580" marT="0" marB="0">
                    <a:lnL>
                      <a:noFill/>
                    </a:lnL>
                    <a:lnR>
                      <a:noFill/>
                    </a:lnR>
                    <a:lnT w="12700" cap="flat" cmpd="sng" algn="ctr">
                      <a:solidFill>
                        <a:srgbClr val="4F81BD"/>
                      </a:solidFill>
                      <a:prstDash val="solid"/>
                      <a:round/>
                      <a:headEnd type="none" w="med" len="med"/>
                      <a:tailEnd type="none" w="med" len="med"/>
                    </a:lnT>
                    <a:lnB>
                      <a:noFill/>
                    </a:lnB>
                    <a:solidFill>
                      <a:srgbClr val="D3DFEE"/>
                    </a:solidFill>
                  </a:tcPr>
                </a:tc>
                <a:extLst>
                  <a:ext uri="{0D108BD9-81ED-4DB2-BD59-A6C34878D82A}">
                    <a16:rowId xmlns:a16="http://schemas.microsoft.com/office/drawing/2014/main" val="10001"/>
                  </a:ext>
                </a:extLst>
              </a:tr>
              <a:tr h="0">
                <a:tc>
                  <a:txBody>
                    <a:bodyPr/>
                    <a:lstStyle/>
                    <a:p>
                      <a:pPr>
                        <a:lnSpc>
                          <a:spcPct val="115000"/>
                        </a:lnSpc>
                        <a:spcAft>
                          <a:spcPts val="0"/>
                        </a:spcAft>
                      </a:pPr>
                      <a:r>
                        <a:rPr lang="en-US" sz="2000" b="1">
                          <a:solidFill>
                            <a:srgbClr val="000000"/>
                          </a:solidFill>
                          <a:latin typeface="Times New Roman"/>
                          <a:ea typeface="Times New Roman"/>
                          <a:cs typeface="Times New Roman"/>
                        </a:rPr>
                        <a:t>2</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000">
                          <a:solidFill>
                            <a:srgbClr val="000000"/>
                          </a:solidFill>
                          <a:latin typeface="Times New Roman"/>
                          <a:ea typeface="Times New Roman"/>
                          <a:cs typeface="Times New Roman"/>
                        </a:rPr>
                        <a:t>45</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000">
                          <a:solidFill>
                            <a:srgbClr val="000000"/>
                          </a:solidFill>
                          <a:latin typeface="Times New Roman"/>
                          <a:ea typeface="Times New Roman"/>
                          <a:cs typeface="Times New Roman"/>
                        </a:rPr>
                        <a:t>124</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0">
                <a:tc>
                  <a:txBody>
                    <a:bodyPr/>
                    <a:lstStyle/>
                    <a:p>
                      <a:pPr>
                        <a:lnSpc>
                          <a:spcPct val="115000"/>
                        </a:lnSpc>
                        <a:spcAft>
                          <a:spcPts val="0"/>
                        </a:spcAft>
                      </a:pPr>
                      <a:r>
                        <a:rPr lang="en-US" sz="2000" b="1">
                          <a:solidFill>
                            <a:srgbClr val="000000"/>
                          </a:solidFill>
                          <a:latin typeface="Times New Roman"/>
                          <a:ea typeface="Times New Roman"/>
                          <a:cs typeface="Times New Roman"/>
                        </a:rPr>
                        <a:t>3</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tc>
                  <a:txBody>
                    <a:bodyPr/>
                    <a:lstStyle/>
                    <a:p>
                      <a:pPr>
                        <a:lnSpc>
                          <a:spcPct val="115000"/>
                        </a:lnSpc>
                        <a:spcAft>
                          <a:spcPts val="0"/>
                        </a:spcAft>
                      </a:pPr>
                      <a:r>
                        <a:rPr lang="en-US" sz="2000">
                          <a:solidFill>
                            <a:srgbClr val="000000"/>
                          </a:solidFill>
                          <a:latin typeface="Times New Roman"/>
                          <a:ea typeface="Times New Roman"/>
                          <a:cs typeface="Times New Roman"/>
                        </a:rPr>
                        <a:t>53</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tc>
                  <a:txBody>
                    <a:bodyPr/>
                    <a:lstStyle/>
                    <a:p>
                      <a:pPr>
                        <a:lnSpc>
                          <a:spcPct val="115000"/>
                        </a:lnSpc>
                        <a:spcAft>
                          <a:spcPts val="0"/>
                        </a:spcAft>
                      </a:pPr>
                      <a:r>
                        <a:rPr lang="en-US" sz="2000">
                          <a:solidFill>
                            <a:srgbClr val="000000"/>
                          </a:solidFill>
                          <a:latin typeface="Times New Roman"/>
                          <a:ea typeface="Times New Roman"/>
                          <a:cs typeface="Times New Roman"/>
                        </a:rPr>
                        <a:t>135</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3"/>
                  </a:ext>
                </a:extLst>
              </a:tr>
              <a:tr h="0">
                <a:tc>
                  <a:txBody>
                    <a:bodyPr/>
                    <a:lstStyle/>
                    <a:p>
                      <a:pPr>
                        <a:lnSpc>
                          <a:spcPct val="115000"/>
                        </a:lnSpc>
                        <a:spcAft>
                          <a:spcPts val="0"/>
                        </a:spcAft>
                      </a:pPr>
                      <a:r>
                        <a:rPr lang="en-US" sz="2000" b="1">
                          <a:solidFill>
                            <a:srgbClr val="000000"/>
                          </a:solidFill>
                          <a:latin typeface="Times New Roman"/>
                          <a:ea typeface="Times New Roman"/>
                          <a:cs typeface="Times New Roman"/>
                        </a:rPr>
                        <a:t>4</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000">
                          <a:solidFill>
                            <a:srgbClr val="000000"/>
                          </a:solidFill>
                          <a:latin typeface="Times New Roman"/>
                          <a:ea typeface="Times New Roman"/>
                          <a:cs typeface="Times New Roman"/>
                        </a:rPr>
                        <a:t>60</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tcPr>
                </a:tc>
                <a:tc>
                  <a:txBody>
                    <a:bodyPr/>
                    <a:lstStyle/>
                    <a:p>
                      <a:pPr>
                        <a:lnSpc>
                          <a:spcPct val="115000"/>
                        </a:lnSpc>
                        <a:spcAft>
                          <a:spcPts val="0"/>
                        </a:spcAft>
                      </a:pPr>
                      <a:r>
                        <a:rPr lang="en-US" sz="2000">
                          <a:solidFill>
                            <a:srgbClr val="000000"/>
                          </a:solidFill>
                          <a:latin typeface="Times New Roman"/>
                          <a:ea typeface="Times New Roman"/>
                          <a:cs typeface="Times New Roman"/>
                        </a:rPr>
                        <a:t>142</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nSpc>
                          <a:spcPct val="115000"/>
                        </a:lnSpc>
                        <a:spcAft>
                          <a:spcPts val="0"/>
                        </a:spcAft>
                      </a:pPr>
                      <a:r>
                        <a:rPr lang="en-US" sz="2000" b="1">
                          <a:solidFill>
                            <a:srgbClr val="000000"/>
                          </a:solidFill>
                          <a:latin typeface="Times New Roman"/>
                          <a:ea typeface="Times New Roman"/>
                          <a:cs typeface="Times New Roman"/>
                        </a:rPr>
                        <a:t>5</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tc>
                  <a:txBody>
                    <a:bodyPr/>
                    <a:lstStyle/>
                    <a:p>
                      <a:pPr>
                        <a:lnSpc>
                          <a:spcPct val="115000"/>
                        </a:lnSpc>
                        <a:spcAft>
                          <a:spcPts val="0"/>
                        </a:spcAft>
                      </a:pPr>
                      <a:r>
                        <a:rPr lang="en-US" sz="2000">
                          <a:solidFill>
                            <a:srgbClr val="000000"/>
                          </a:solidFill>
                          <a:latin typeface="Times New Roman"/>
                          <a:ea typeface="Times New Roman"/>
                          <a:cs typeface="Times New Roman"/>
                        </a:rPr>
                        <a:t>65</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tc>
                  <a:txBody>
                    <a:bodyPr/>
                    <a:lstStyle/>
                    <a:p>
                      <a:pPr>
                        <a:lnSpc>
                          <a:spcPct val="115000"/>
                        </a:lnSpc>
                        <a:spcAft>
                          <a:spcPts val="0"/>
                        </a:spcAft>
                      </a:pPr>
                      <a:r>
                        <a:rPr lang="en-US" sz="2000">
                          <a:solidFill>
                            <a:srgbClr val="000000"/>
                          </a:solidFill>
                          <a:latin typeface="Times New Roman"/>
                          <a:ea typeface="Times New Roman"/>
                          <a:cs typeface="Times New Roman"/>
                        </a:rPr>
                        <a:t>139</a:t>
                      </a:r>
                      <a:endParaRPr lang="en-US" sz="1800">
                        <a:solidFill>
                          <a:srgbClr val="365F91"/>
                        </a:solidFill>
                        <a:latin typeface="Calibri"/>
                        <a:ea typeface="Calibri"/>
                        <a:cs typeface="Times New Roman"/>
                      </a:endParaRPr>
                    </a:p>
                  </a:txBody>
                  <a:tcPr marL="68580" marR="68580" marT="0" marB="0">
                    <a:lnL>
                      <a:noFill/>
                    </a:lnL>
                    <a:lnR>
                      <a:noFill/>
                    </a:lnR>
                    <a:lnT>
                      <a:noFill/>
                    </a:lnT>
                    <a:lnB>
                      <a:noFill/>
                    </a:lnB>
                    <a:solidFill>
                      <a:srgbClr val="D3DFEE"/>
                    </a:solidFill>
                  </a:tcPr>
                </a:tc>
                <a:extLst>
                  <a:ext uri="{0D108BD9-81ED-4DB2-BD59-A6C34878D82A}">
                    <a16:rowId xmlns:a16="http://schemas.microsoft.com/office/drawing/2014/main" val="10005"/>
                  </a:ext>
                </a:extLst>
              </a:tr>
              <a:tr h="0">
                <a:tc>
                  <a:txBody>
                    <a:bodyPr/>
                    <a:lstStyle/>
                    <a:p>
                      <a:pPr>
                        <a:lnSpc>
                          <a:spcPct val="115000"/>
                        </a:lnSpc>
                        <a:spcAft>
                          <a:spcPts val="0"/>
                        </a:spcAft>
                      </a:pPr>
                      <a:r>
                        <a:rPr lang="en-US" sz="2000" b="1">
                          <a:solidFill>
                            <a:srgbClr val="000000"/>
                          </a:solidFill>
                          <a:latin typeface="Times New Roman"/>
                          <a:ea typeface="Times New Roman"/>
                          <a:cs typeface="Times New Roman"/>
                        </a:rPr>
                        <a:t>6</a:t>
                      </a:r>
                      <a:endParaRPr lang="en-US" sz="1800">
                        <a:solidFill>
                          <a:srgbClr val="365F91"/>
                        </a:solidFill>
                        <a:latin typeface="Calibri"/>
                        <a:ea typeface="Calibri"/>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a:lnSpc>
                          <a:spcPct val="115000"/>
                        </a:lnSpc>
                        <a:spcAft>
                          <a:spcPts val="0"/>
                        </a:spcAft>
                      </a:pPr>
                      <a:r>
                        <a:rPr lang="en-US" sz="2000">
                          <a:solidFill>
                            <a:srgbClr val="000000"/>
                          </a:solidFill>
                          <a:latin typeface="Times New Roman"/>
                          <a:ea typeface="Times New Roman"/>
                          <a:cs typeface="Times New Roman"/>
                        </a:rPr>
                        <a:t>71</a:t>
                      </a:r>
                      <a:endParaRPr lang="en-US" sz="1800">
                        <a:solidFill>
                          <a:srgbClr val="365F91"/>
                        </a:solidFill>
                        <a:latin typeface="Calibri"/>
                        <a:ea typeface="Calibri"/>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tcPr>
                </a:tc>
                <a:tc>
                  <a:txBody>
                    <a:bodyPr/>
                    <a:lstStyle/>
                    <a:p>
                      <a:pPr>
                        <a:lnSpc>
                          <a:spcPct val="115000"/>
                        </a:lnSpc>
                        <a:spcAft>
                          <a:spcPts val="0"/>
                        </a:spcAft>
                      </a:pPr>
                      <a:r>
                        <a:rPr lang="en-US" sz="2000" dirty="0">
                          <a:solidFill>
                            <a:srgbClr val="000000"/>
                          </a:solidFill>
                          <a:latin typeface="Times New Roman"/>
                          <a:ea typeface="Times New Roman"/>
                          <a:cs typeface="Times New Roman"/>
                        </a:rPr>
                        <a:t>151</a:t>
                      </a:r>
                      <a:endParaRPr lang="en-US" sz="1800" dirty="0">
                        <a:solidFill>
                          <a:srgbClr val="365F91"/>
                        </a:solidFill>
                        <a:latin typeface="Calibri"/>
                        <a:ea typeface="Calibri"/>
                        <a:cs typeface="Times New Roman"/>
                      </a:endParaRPr>
                    </a:p>
                  </a:txBody>
                  <a:tcPr marL="68580" marR="68580" marT="0" marB="0">
                    <a:lnL>
                      <a:noFill/>
                    </a:lnL>
                    <a:lnR>
                      <a:noFill/>
                    </a:lnR>
                    <a:lnT>
                      <a:noFill/>
                    </a:lnT>
                    <a:lnB w="12700"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pic>
        <p:nvPicPr>
          <p:cNvPr id="5" name="Picture 4"/>
          <p:cNvPicPr/>
          <p:nvPr/>
        </p:nvPicPr>
        <p:blipFill>
          <a:blip r:embed="rId2"/>
          <a:srcRect/>
          <a:stretch>
            <a:fillRect/>
          </a:stretch>
        </p:blipFill>
        <p:spPr bwMode="auto">
          <a:xfrm>
            <a:off x="5181600" y="2209800"/>
            <a:ext cx="3962400" cy="3766127"/>
          </a:xfrm>
          <a:prstGeom prst="rect">
            <a:avLst/>
          </a:prstGeom>
          <a:noFill/>
          <a:ln w="9525">
            <a:noFill/>
            <a:miter lim="800000"/>
            <a:headEnd/>
            <a:tailEnd/>
          </a:ln>
        </p:spPr>
      </p:pic>
    </p:spTree>
    <p:extLst>
      <p:ext uri="{BB962C8B-B14F-4D97-AF65-F5344CB8AC3E}">
        <p14:creationId xmlns:p14="http://schemas.microsoft.com/office/powerpoint/2010/main" val="38422838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Perhitungan</a:t>
            </a:r>
            <a:endParaRPr lang="en-US" dirty="0"/>
          </a:p>
        </p:txBody>
      </p:sp>
      <p:pic>
        <p:nvPicPr>
          <p:cNvPr id="58376" name="Picture 8"/>
          <p:cNvPicPr>
            <a:picLocks noGrp="1" noChangeAspect="1" noChangeArrowheads="1"/>
          </p:cNvPicPr>
          <p:nvPr>
            <p:ph idx="1"/>
          </p:nvPr>
        </p:nvPicPr>
        <p:blipFill>
          <a:blip r:embed="rId2"/>
          <a:srcRect/>
          <a:stretch>
            <a:fillRect/>
          </a:stretch>
        </p:blipFill>
        <p:spPr bwMode="auto">
          <a:xfrm>
            <a:off x="228600" y="1447800"/>
            <a:ext cx="8199550" cy="3048000"/>
          </a:xfrm>
          <a:prstGeom prst="rect">
            <a:avLst/>
          </a:prstGeom>
          <a:noFill/>
          <a:ln w="9525">
            <a:noFill/>
            <a:miter lim="800000"/>
            <a:headEnd/>
            <a:tailEnd/>
          </a:ln>
          <a:effectLst/>
        </p:spPr>
      </p:pic>
    </p:spTree>
    <p:extLst>
      <p:ext uri="{BB962C8B-B14F-4D97-AF65-F5344CB8AC3E}">
        <p14:creationId xmlns:p14="http://schemas.microsoft.com/office/powerpoint/2010/main" val="218084878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Hasil</a:t>
            </a:r>
            <a:endParaRPr lang="en-US" dirty="0"/>
          </a:p>
        </p:txBody>
      </p:sp>
      <p:pic>
        <p:nvPicPr>
          <p:cNvPr id="59394" name="Picture 2"/>
          <p:cNvPicPr>
            <a:picLocks noGrp="1" noChangeAspect="1" noChangeArrowheads="1"/>
          </p:cNvPicPr>
          <p:nvPr>
            <p:ph idx="1"/>
          </p:nvPr>
        </p:nvPicPr>
        <p:blipFill>
          <a:blip r:embed="rId2"/>
          <a:srcRect/>
          <a:stretch>
            <a:fillRect/>
          </a:stretch>
        </p:blipFill>
        <p:spPr bwMode="auto">
          <a:xfrm>
            <a:off x="304800" y="1600200"/>
            <a:ext cx="8510373" cy="3505200"/>
          </a:xfrm>
          <a:prstGeom prst="rect">
            <a:avLst/>
          </a:prstGeom>
          <a:noFill/>
          <a:ln w="9525">
            <a:noFill/>
            <a:miter lim="800000"/>
            <a:headEnd/>
            <a:tailEnd/>
          </a:ln>
          <a:effectLst/>
        </p:spPr>
      </p:pic>
    </p:spTree>
    <p:extLst>
      <p:ext uri="{BB962C8B-B14F-4D97-AF65-F5344CB8AC3E}">
        <p14:creationId xmlns:p14="http://schemas.microsoft.com/office/powerpoint/2010/main" val="201006371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Interpretasi</a:t>
            </a:r>
            <a:endParaRPr lang="en-US" dirty="0"/>
          </a:p>
        </p:txBody>
      </p:sp>
      <p:pic>
        <p:nvPicPr>
          <p:cNvPr id="60418" name="Picture 2"/>
          <p:cNvPicPr>
            <a:picLocks noGrp="1" noChangeAspect="1" noChangeArrowheads="1"/>
          </p:cNvPicPr>
          <p:nvPr>
            <p:ph idx="1"/>
          </p:nvPr>
        </p:nvPicPr>
        <p:blipFill>
          <a:blip r:embed="rId2"/>
          <a:srcRect/>
          <a:stretch>
            <a:fillRect/>
          </a:stretch>
        </p:blipFill>
        <p:spPr bwMode="auto">
          <a:xfrm>
            <a:off x="280507" y="2971800"/>
            <a:ext cx="8863493" cy="3504762"/>
          </a:xfrm>
          <a:prstGeom prst="rect">
            <a:avLst/>
          </a:prstGeom>
          <a:noFill/>
          <a:ln w="9525">
            <a:noFill/>
            <a:miter lim="800000"/>
            <a:headEnd/>
            <a:tailEnd/>
          </a:ln>
          <a:effectLst/>
        </p:spPr>
      </p:pic>
      <p:sp>
        <p:nvSpPr>
          <p:cNvPr id="604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0419" name="Object 3"/>
          <p:cNvGraphicFramePr>
            <a:graphicFrameLocks noChangeAspect="1"/>
          </p:cNvGraphicFramePr>
          <p:nvPr/>
        </p:nvGraphicFramePr>
        <p:xfrm>
          <a:off x="1219200" y="1752600"/>
          <a:ext cx="3481754" cy="838200"/>
        </p:xfrm>
        <a:graphic>
          <a:graphicData uri="http://schemas.openxmlformats.org/presentationml/2006/ole">
            <mc:AlternateContent xmlns:mc="http://schemas.openxmlformats.org/markup-compatibility/2006">
              <mc:Choice xmlns:v="urn:schemas-microsoft-com:vml" Requires="v">
                <p:oleObj name="Equation" r:id="rId3" imgW="1028254" imgH="253890" progId="Equation.DSMT4">
                  <p:embed/>
                </p:oleObj>
              </mc:Choice>
              <mc:Fallback>
                <p:oleObj name="Equation" r:id="rId3" imgW="1028254" imgH="253890" progId="Equation.DSMT4">
                  <p:embed/>
                  <p:pic>
                    <p:nvPicPr>
                      <p:cNvPr id="604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752600"/>
                        <a:ext cx="3481754"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2097941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a:t>
            </a:r>
          </a:p>
        </p:txBody>
      </p:sp>
      <p:sp>
        <p:nvSpPr>
          <p:cNvPr id="3" name="Content Placeholder 2"/>
          <p:cNvSpPr>
            <a:spLocks noGrp="1"/>
          </p:cNvSpPr>
          <p:nvPr>
            <p:ph idx="1"/>
          </p:nvPr>
        </p:nvSpPr>
        <p:spPr/>
        <p:txBody>
          <a:bodyPr/>
          <a:lstStyle/>
          <a:p>
            <a:r>
              <a:rPr lang="en-US" sz="2400" dirty="0" err="1"/>
              <a:t>Penggunaan</a:t>
            </a:r>
            <a:r>
              <a:rPr lang="en-US" sz="2400" dirty="0"/>
              <a:t> </a:t>
            </a:r>
            <a:r>
              <a:rPr lang="en-US" sz="2400" dirty="0" err="1"/>
              <a:t>taksiran</a:t>
            </a:r>
            <a:r>
              <a:rPr lang="en-US" sz="2400" dirty="0"/>
              <a:t> </a:t>
            </a:r>
            <a:r>
              <a:rPr lang="en-US" sz="2400" dirty="0" err="1"/>
              <a:t>regresi</a:t>
            </a:r>
            <a:r>
              <a:rPr lang="en-US" sz="2400" dirty="0"/>
              <a:t> </a:t>
            </a:r>
            <a:r>
              <a:rPr lang="en-US" sz="2400" dirty="0" err="1"/>
              <a:t>untuk</a:t>
            </a:r>
            <a:r>
              <a:rPr lang="en-US" sz="2400" dirty="0"/>
              <a:t> </a:t>
            </a:r>
            <a:r>
              <a:rPr lang="en-US" sz="2400" dirty="0" err="1"/>
              <a:t>prediksi</a:t>
            </a:r>
            <a:r>
              <a:rPr lang="en-US" sz="2400" dirty="0"/>
              <a:t> </a:t>
            </a:r>
            <a:r>
              <a:rPr lang="en-US" sz="2400" dirty="0" err="1"/>
              <a:t>dapat</a:t>
            </a:r>
            <a:r>
              <a:rPr lang="en-US" sz="2400" dirty="0"/>
              <a:t> </a:t>
            </a:r>
            <a:r>
              <a:rPr lang="en-US" sz="2400" dirty="0" err="1"/>
              <a:t>dilakukan</a:t>
            </a:r>
            <a:r>
              <a:rPr lang="en-US" sz="2400" dirty="0"/>
              <a:t> </a:t>
            </a:r>
            <a:r>
              <a:rPr lang="en-US" sz="2400" dirty="0" err="1"/>
              <a:t>untuk</a:t>
            </a:r>
            <a:r>
              <a:rPr lang="en-US" sz="2400" dirty="0"/>
              <a:t> x yang </a:t>
            </a:r>
            <a:r>
              <a:rPr lang="en-US" sz="2400" dirty="0" err="1"/>
              <a:t>berada</a:t>
            </a:r>
            <a:r>
              <a:rPr lang="en-US" sz="2400" dirty="0"/>
              <a:t> </a:t>
            </a:r>
            <a:r>
              <a:rPr lang="en-US" sz="2400" dirty="0" err="1"/>
              <a:t>dalam</a:t>
            </a:r>
            <a:r>
              <a:rPr lang="en-US" sz="2400" dirty="0"/>
              <a:t> </a:t>
            </a:r>
            <a:r>
              <a:rPr lang="en-US" sz="2400" dirty="0" err="1"/>
              <a:t>rentang</a:t>
            </a:r>
            <a:r>
              <a:rPr lang="en-US" sz="2400" dirty="0"/>
              <a:t> data. </a:t>
            </a:r>
          </a:p>
          <a:p>
            <a:endParaRPr lang="en-US" sz="2400" dirty="0"/>
          </a:p>
          <a:p>
            <a:r>
              <a:rPr lang="en-US" sz="2400" dirty="0" err="1"/>
              <a:t>Misal</a:t>
            </a:r>
            <a:r>
              <a:rPr lang="en-US" sz="2400" dirty="0"/>
              <a:t>, </a:t>
            </a:r>
            <a:r>
              <a:rPr lang="en-US" sz="2400" dirty="0" err="1"/>
              <a:t>untuk</a:t>
            </a:r>
            <a:r>
              <a:rPr lang="en-US" sz="2400" dirty="0"/>
              <a:t> data </a:t>
            </a:r>
            <a:r>
              <a:rPr lang="en-US" sz="2400" dirty="0" err="1"/>
              <a:t>usia</a:t>
            </a:r>
            <a:r>
              <a:rPr lang="en-US" sz="2400" dirty="0"/>
              <a:t> </a:t>
            </a:r>
            <a:r>
              <a:rPr lang="en-US" sz="2400" dirty="0" err="1"/>
              <a:t>dan</a:t>
            </a:r>
            <a:r>
              <a:rPr lang="en-US" sz="2400" dirty="0"/>
              <a:t> </a:t>
            </a:r>
            <a:r>
              <a:rPr lang="en-US" sz="2400" dirty="0" err="1"/>
              <a:t>tekanan</a:t>
            </a:r>
            <a:r>
              <a:rPr lang="en-US" sz="2400" dirty="0"/>
              <a:t> </a:t>
            </a:r>
            <a:r>
              <a:rPr lang="en-US" sz="2400" dirty="0" err="1"/>
              <a:t>darah</a:t>
            </a:r>
            <a:r>
              <a:rPr lang="en-US" sz="2400" dirty="0"/>
              <a:t>, </a:t>
            </a:r>
            <a:r>
              <a:rPr lang="en-US" sz="2400" dirty="0" err="1"/>
              <a:t>nilai</a:t>
            </a:r>
            <a:r>
              <a:rPr lang="en-US" sz="2400" dirty="0"/>
              <a:t> x </a:t>
            </a:r>
            <a:r>
              <a:rPr lang="en-US" sz="2400" dirty="0" err="1"/>
              <a:t>berada</a:t>
            </a:r>
            <a:r>
              <a:rPr lang="en-US" sz="2400" dirty="0"/>
              <a:t> </a:t>
            </a:r>
            <a:r>
              <a:rPr lang="en-US" sz="2400" dirty="0" err="1"/>
              <a:t>antara</a:t>
            </a:r>
            <a:r>
              <a:rPr lang="en-US" sz="2400" dirty="0"/>
              <a:t> 40 </a:t>
            </a:r>
            <a:r>
              <a:rPr lang="en-US" sz="2400" dirty="0" err="1"/>
              <a:t>hingga</a:t>
            </a:r>
            <a:r>
              <a:rPr lang="en-US" sz="2400" dirty="0"/>
              <a:t> 71; </a:t>
            </a:r>
            <a:r>
              <a:rPr lang="en-US" sz="2400" dirty="0" err="1"/>
              <a:t>sehingga</a:t>
            </a:r>
            <a:r>
              <a:rPr lang="en-US" sz="2400" dirty="0"/>
              <a:t> </a:t>
            </a:r>
            <a:r>
              <a:rPr lang="en-US" sz="2400" dirty="0" err="1"/>
              <a:t>hasil</a:t>
            </a:r>
            <a:r>
              <a:rPr lang="en-US" sz="2400" dirty="0"/>
              <a:t> </a:t>
            </a:r>
            <a:r>
              <a:rPr lang="en-US" sz="2400" dirty="0" err="1"/>
              <a:t>regresi</a:t>
            </a:r>
            <a:r>
              <a:rPr lang="en-US" sz="2400" dirty="0"/>
              <a:t> </a:t>
            </a:r>
            <a:r>
              <a:rPr lang="en-US" sz="2400" dirty="0" err="1"/>
              <a:t>tersebut</a:t>
            </a:r>
            <a:r>
              <a:rPr lang="en-US" sz="2400" dirty="0"/>
              <a:t> </a:t>
            </a:r>
            <a:r>
              <a:rPr lang="en-US" sz="2400" dirty="0" err="1"/>
              <a:t>hanya</a:t>
            </a:r>
            <a:r>
              <a:rPr lang="en-US" sz="2400" dirty="0"/>
              <a:t> valid </a:t>
            </a:r>
            <a:r>
              <a:rPr lang="en-US" sz="2400" dirty="0" err="1"/>
              <a:t>untuk</a:t>
            </a:r>
            <a:r>
              <a:rPr lang="en-US" sz="2400" dirty="0"/>
              <a:t> x </a:t>
            </a:r>
            <a:r>
              <a:rPr lang="en-US" sz="2400" dirty="0" err="1"/>
              <a:t>pada</a:t>
            </a:r>
            <a:r>
              <a:rPr lang="en-US" sz="2400" dirty="0"/>
              <a:t> </a:t>
            </a:r>
            <a:r>
              <a:rPr lang="en-US" sz="2400" dirty="0" err="1"/>
              <a:t>rentang</a:t>
            </a:r>
            <a:r>
              <a:rPr lang="en-US" sz="2400" dirty="0"/>
              <a:t> </a:t>
            </a:r>
            <a:r>
              <a:rPr lang="en-US" sz="2400" dirty="0" err="1"/>
              <a:t>itu</a:t>
            </a:r>
            <a:r>
              <a:rPr lang="en-US" sz="2400" dirty="0"/>
              <a:t>, </a:t>
            </a:r>
            <a:r>
              <a:rPr lang="en-US" sz="2400" dirty="0" err="1"/>
              <a:t>misal</a:t>
            </a:r>
            <a:r>
              <a:rPr lang="en-US" sz="2400" dirty="0"/>
              <a:t> x = 50, 68, </a:t>
            </a:r>
            <a:r>
              <a:rPr lang="en-US" sz="2400" dirty="0" err="1"/>
              <a:t>atau</a:t>
            </a:r>
            <a:r>
              <a:rPr lang="en-US" sz="2400" dirty="0"/>
              <a:t> 69. </a:t>
            </a:r>
          </a:p>
          <a:p>
            <a:endParaRPr lang="en-US" sz="2400" dirty="0"/>
          </a:p>
          <a:p>
            <a:r>
              <a:rPr lang="en-US" sz="2400" dirty="0" err="1"/>
              <a:t>Jika</a:t>
            </a:r>
            <a:r>
              <a:rPr lang="en-US" sz="2400" dirty="0"/>
              <a:t> </a:t>
            </a:r>
            <a:r>
              <a:rPr lang="en-US" sz="2400" dirty="0" err="1"/>
              <a:t>ingin</a:t>
            </a:r>
            <a:r>
              <a:rPr lang="en-US" sz="2400" dirty="0"/>
              <a:t> </a:t>
            </a:r>
            <a:r>
              <a:rPr lang="en-US" sz="2400" dirty="0" err="1"/>
              <a:t>melakukan</a:t>
            </a:r>
            <a:r>
              <a:rPr lang="en-US" sz="2400" dirty="0"/>
              <a:t> </a:t>
            </a:r>
            <a:r>
              <a:rPr lang="en-US" sz="2400" dirty="0" err="1"/>
              <a:t>prediksi</a:t>
            </a:r>
            <a:r>
              <a:rPr lang="en-US" sz="2400" dirty="0"/>
              <a:t> </a:t>
            </a:r>
            <a:r>
              <a:rPr lang="en-US" sz="2400" dirty="0" err="1"/>
              <a:t>untuk</a:t>
            </a:r>
            <a:r>
              <a:rPr lang="en-US" sz="2400" dirty="0"/>
              <a:t> x &gt; 71, </a:t>
            </a:r>
            <a:r>
              <a:rPr lang="en-US" sz="2400" dirty="0" err="1"/>
              <a:t>misal</a:t>
            </a:r>
            <a:r>
              <a:rPr lang="en-US" sz="2400" dirty="0"/>
              <a:t> x = 75, </a:t>
            </a:r>
            <a:r>
              <a:rPr lang="en-US" sz="2400" dirty="0" err="1"/>
              <a:t>atau</a:t>
            </a:r>
            <a:r>
              <a:rPr lang="en-US" sz="2400" dirty="0"/>
              <a:t> x&lt;40, </a:t>
            </a:r>
            <a:r>
              <a:rPr lang="en-US" sz="2400" dirty="0" err="1"/>
              <a:t>misal</a:t>
            </a:r>
            <a:r>
              <a:rPr lang="en-US" sz="2400" dirty="0"/>
              <a:t> x = 35, </a:t>
            </a:r>
            <a:r>
              <a:rPr lang="en-US" sz="2400" dirty="0" err="1"/>
              <a:t>maka</a:t>
            </a:r>
            <a:r>
              <a:rPr lang="en-US" sz="2400" dirty="0"/>
              <a:t> </a:t>
            </a:r>
            <a:r>
              <a:rPr lang="en-US" sz="2400" dirty="0" err="1"/>
              <a:t>hasil</a:t>
            </a:r>
            <a:r>
              <a:rPr lang="en-US" sz="2400" dirty="0"/>
              <a:t> yang </a:t>
            </a:r>
            <a:r>
              <a:rPr lang="en-US" sz="2400" dirty="0" err="1"/>
              <a:t>diberikan</a:t>
            </a:r>
            <a:r>
              <a:rPr lang="en-US" sz="2400" dirty="0"/>
              <a:t> </a:t>
            </a:r>
            <a:r>
              <a:rPr lang="en-US" sz="2400" dirty="0" err="1"/>
              <a:t>tidak</a:t>
            </a:r>
            <a:r>
              <a:rPr lang="en-US" sz="2400" dirty="0"/>
              <a:t> </a:t>
            </a:r>
            <a:r>
              <a:rPr lang="en-US" sz="2400" dirty="0" err="1"/>
              <a:t>dapat</a:t>
            </a:r>
            <a:r>
              <a:rPr lang="en-US" sz="2400" dirty="0"/>
              <a:t> </a:t>
            </a:r>
            <a:r>
              <a:rPr lang="en-US" sz="2400" dirty="0" err="1"/>
              <a:t>diukur</a:t>
            </a:r>
            <a:r>
              <a:rPr lang="en-US" sz="2400" dirty="0"/>
              <a:t> </a:t>
            </a:r>
            <a:r>
              <a:rPr lang="en-US" sz="2400" dirty="0" err="1"/>
              <a:t>akurasinya</a:t>
            </a:r>
            <a:r>
              <a:rPr lang="en-US" sz="2400" dirty="0"/>
              <a:t>. </a:t>
            </a:r>
            <a:r>
              <a:rPr lang="en-US" sz="2400" dirty="0" err="1"/>
              <a:t>Ini</a:t>
            </a:r>
            <a:r>
              <a:rPr lang="en-US" sz="2400" dirty="0"/>
              <a:t> </a:t>
            </a:r>
            <a:r>
              <a:rPr lang="en-US" sz="2400" dirty="0" err="1"/>
              <a:t>dinamakan</a:t>
            </a:r>
            <a:r>
              <a:rPr lang="en-US" sz="2400" dirty="0"/>
              <a:t> </a:t>
            </a:r>
            <a:r>
              <a:rPr lang="en-US" sz="2400" b="1" i="1" dirty="0" err="1"/>
              <a:t>ekstrapolasi</a:t>
            </a:r>
            <a:r>
              <a:rPr lang="en-US" sz="2400" dirty="0"/>
              <a:t>.</a:t>
            </a:r>
          </a:p>
          <a:p>
            <a:endParaRPr lang="en-US" sz="2400" dirty="0"/>
          </a:p>
        </p:txBody>
      </p:sp>
    </p:spTree>
    <p:extLst>
      <p:ext uri="{BB962C8B-B14F-4D97-AF65-F5344CB8AC3E}">
        <p14:creationId xmlns:p14="http://schemas.microsoft.com/office/powerpoint/2010/main" val="248165366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 </a:t>
            </a:r>
            <a:r>
              <a:rPr lang="en-US" dirty="0" err="1"/>
              <a:t>berguna</a:t>
            </a:r>
            <a:r>
              <a:rPr lang="en-US" dirty="0"/>
              <a:t> </a:t>
            </a:r>
            <a:r>
              <a:rPr lang="en-US" dirty="0" err="1"/>
              <a:t>untuk</a:t>
            </a:r>
            <a:r>
              <a:rPr lang="en-US" dirty="0"/>
              <a:t> </a:t>
            </a:r>
            <a:r>
              <a:rPr lang="en-US" dirty="0" err="1"/>
              <a:t>prediksi</a:t>
            </a:r>
            <a:r>
              <a:rPr lang="en-US" dirty="0"/>
              <a:t> y? </a:t>
            </a:r>
            <a:r>
              <a:rPr lang="en-US" dirty="0" err="1"/>
              <a:t>Uji</a:t>
            </a:r>
            <a:r>
              <a:rPr lang="en-US" dirty="0"/>
              <a:t> </a:t>
            </a:r>
            <a:r>
              <a:rPr lang="en-US" dirty="0" err="1"/>
              <a:t>kegunaan</a:t>
            </a:r>
            <a:r>
              <a:rPr lang="en-US" dirty="0"/>
              <a:t> model</a:t>
            </a:r>
          </a:p>
        </p:txBody>
      </p:sp>
      <p:pic>
        <p:nvPicPr>
          <p:cNvPr id="61442" name="Picture 2"/>
          <p:cNvPicPr>
            <a:picLocks noGrp="1" noChangeAspect="1" noChangeArrowheads="1"/>
          </p:cNvPicPr>
          <p:nvPr>
            <p:ph idx="1"/>
          </p:nvPr>
        </p:nvPicPr>
        <p:blipFill>
          <a:blip r:embed="rId2"/>
          <a:srcRect/>
          <a:stretch>
            <a:fillRect/>
          </a:stretch>
        </p:blipFill>
        <p:spPr bwMode="auto">
          <a:xfrm>
            <a:off x="181368" y="1936279"/>
            <a:ext cx="8711112" cy="3580953"/>
          </a:xfrm>
          <a:prstGeom prst="rect">
            <a:avLst/>
          </a:prstGeom>
          <a:noFill/>
          <a:ln w="9525">
            <a:noFill/>
            <a:miter lim="800000"/>
            <a:headEnd/>
            <a:tailEnd/>
          </a:ln>
          <a:effectLst/>
        </p:spPr>
      </p:pic>
    </p:spTree>
    <p:extLst>
      <p:ext uri="{BB962C8B-B14F-4D97-AF65-F5344CB8AC3E}">
        <p14:creationId xmlns:p14="http://schemas.microsoft.com/office/powerpoint/2010/main" val="117113353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Hipotesis</a:t>
            </a:r>
            <a:endParaRPr lang="en-US" dirty="0"/>
          </a:p>
        </p:txBody>
      </p:sp>
      <p:pic>
        <p:nvPicPr>
          <p:cNvPr id="62466" name="Picture 2"/>
          <p:cNvPicPr>
            <a:picLocks noGrp="1" noChangeAspect="1" noChangeArrowheads="1"/>
          </p:cNvPicPr>
          <p:nvPr>
            <p:ph idx="1"/>
          </p:nvPr>
        </p:nvPicPr>
        <p:blipFill>
          <a:blip r:embed="rId2"/>
          <a:srcRect/>
          <a:stretch>
            <a:fillRect/>
          </a:stretch>
        </p:blipFill>
        <p:spPr bwMode="auto">
          <a:xfrm>
            <a:off x="0" y="990600"/>
            <a:ext cx="9144000" cy="5715000"/>
          </a:xfrm>
          <a:prstGeom prst="rect">
            <a:avLst/>
          </a:prstGeom>
          <a:noFill/>
          <a:ln w="9525">
            <a:noFill/>
            <a:miter lim="800000"/>
            <a:headEnd/>
            <a:tailEnd/>
          </a:ln>
          <a:effectLst/>
        </p:spPr>
      </p:pic>
    </p:spTree>
    <p:extLst>
      <p:ext uri="{BB962C8B-B14F-4D97-AF65-F5344CB8AC3E}">
        <p14:creationId xmlns:p14="http://schemas.microsoft.com/office/powerpoint/2010/main" val="395827075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Seberapa</a:t>
            </a:r>
            <a:r>
              <a:rPr lang="en-US" dirty="0"/>
              <a:t> </a:t>
            </a:r>
            <a:r>
              <a:rPr lang="en-US" dirty="0" err="1"/>
              <a:t>bagus</a:t>
            </a:r>
            <a:r>
              <a:rPr lang="en-US" dirty="0"/>
              <a:t> model </a:t>
            </a:r>
            <a:r>
              <a:rPr lang="en-US" dirty="0" err="1"/>
              <a:t>kita</a:t>
            </a:r>
            <a:r>
              <a:rPr lang="en-US" dirty="0"/>
              <a:t>? </a:t>
            </a:r>
            <a:r>
              <a:rPr lang="en-US" dirty="0" err="1"/>
              <a:t>Koefisien</a:t>
            </a:r>
            <a:r>
              <a:rPr lang="en-US" dirty="0"/>
              <a:t> </a:t>
            </a:r>
            <a:r>
              <a:rPr lang="en-US" dirty="0" err="1"/>
              <a:t>determinasi</a:t>
            </a:r>
            <a:endParaRPr lang="en-US" dirty="0"/>
          </a:p>
        </p:txBody>
      </p:sp>
      <p:pic>
        <p:nvPicPr>
          <p:cNvPr id="64514" name="Picture 2"/>
          <p:cNvPicPr>
            <a:picLocks noGrp="1" noChangeAspect="1" noChangeArrowheads="1"/>
          </p:cNvPicPr>
          <p:nvPr>
            <p:ph idx="1"/>
          </p:nvPr>
        </p:nvPicPr>
        <p:blipFill>
          <a:blip r:embed="rId2"/>
          <a:srcRect/>
          <a:stretch>
            <a:fillRect/>
          </a:stretch>
        </p:blipFill>
        <p:spPr bwMode="auto">
          <a:xfrm>
            <a:off x="-1" y="1556792"/>
            <a:ext cx="9144001" cy="5328592"/>
          </a:xfrm>
          <a:prstGeom prst="rect">
            <a:avLst/>
          </a:prstGeom>
          <a:noFill/>
          <a:ln w="9525">
            <a:noFill/>
            <a:miter lim="800000"/>
            <a:headEnd/>
            <a:tailEnd/>
          </a:ln>
          <a:effectLst/>
        </p:spPr>
      </p:pic>
    </p:spTree>
    <p:extLst>
      <p:ext uri="{BB962C8B-B14F-4D97-AF65-F5344CB8AC3E}">
        <p14:creationId xmlns:p14="http://schemas.microsoft.com/office/powerpoint/2010/main" val="186477653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Rata-rata VS </a:t>
            </a:r>
            <a:r>
              <a:rPr lang="en-US" dirty="0" err="1"/>
              <a:t>Regresi</a:t>
            </a:r>
            <a:endParaRPr lang="en-US" dirty="0"/>
          </a:p>
        </p:txBody>
      </p:sp>
      <p:pic>
        <p:nvPicPr>
          <p:cNvPr id="65538" name="Picture 2"/>
          <p:cNvPicPr>
            <a:picLocks noGrp="1" noChangeAspect="1" noChangeArrowheads="1"/>
          </p:cNvPicPr>
          <p:nvPr>
            <p:ph idx="1"/>
          </p:nvPr>
        </p:nvPicPr>
        <p:blipFill>
          <a:blip r:embed="rId2"/>
          <a:srcRect/>
          <a:stretch>
            <a:fillRect/>
          </a:stretch>
        </p:blipFill>
        <p:spPr bwMode="auto">
          <a:xfrm>
            <a:off x="0" y="4267524"/>
            <a:ext cx="8800001" cy="2590476"/>
          </a:xfrm>
          <a:prstGeom prst="rect">
            <a:avLst/>
          </a:prstGeom>
          <a:noFill/>
          <a:ln w="9525">
            <a:noFill/>
            <a:miter lim="800000"/>
            <a:headEnd/>
            <a:tailEnd/>
          </a:ln>
          <a:effectLst/>
        </p:spPr>
      </p:pic>
      <p:pic>
        <p:nvPicPr>
          <p:cNvPr id="5" name="Picture 4"/>
          <p:cNvPicPr/>
          <p:nvPr/>
        </p:nvPicPr>
        <p:blipFill>
          <a:blip r:embed="rId3"/>
          <a:srcRect/>
          <a:stretch>
            <a:fillRect/>
          </a:stretch>
        </p:blipFill>
        <p:spPr bwMode="auto">
          <a:xfrm>
            <a:off x="228600" y="1600200"/>
            <a:ext cx="2928921" cy="2209800"/>
          </a:xfrm>
          <a:prstGeom prst="rect">
            <a:avLst/>
          </a:prstGeom>
          <a:noFill/>
          <a:ln w="9525">
            <a:noFill/>
            <a:miter lim="800000"/>
            <a:headEnd/>
            <a:tailEnd/>
          </a:ln>
        </p:spPr>
      </p:pic>
      <p:pic>
        <p:nvPicPr>
          <p:cNvPr id="6" name="Picture 5"/>
          <p:cNvPicPr/>
          <p:nvPr/>
        </p:nvPicPr>
        <p:blipFill>
          <a:blip r:embed="rId4"/>
          <a:srcRect/>
          <a:stretch>
            <a:fillRect/>
          </a:stretch>
        </p:blipFill>
        <p:spPr bwMode="auto">
          <a:xfrm>
            <a:off x="4495800" y="1752600"/>
            <a:ext cx="2944930" cy="2275977"/>
          </a:xfrm>
          <a:prstGeom prst="rect">
            <a:avLst/>
          </a:prstGeom>
          <a:noFill/>
          <a:ln w="9525">
            <a:noFill/>
            <a:miter lim="800000"/>
            <a:headEnd/>
            <a:tailEnd/>
          </a:ln>
        </p:spPr>
      </p:pic>
    </p:spTree>
    <p:extLst>
      <p:ext uri="{BB962C8B-B14F-4D97-AF65-F5344CB8AC3E}">
        <p14:creationId xmlns:p14="http://schemas.microsoft.com/office/powerpoint/2010/main" val="318481592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F4195A-359D-425B-A083-418B86C22A99}"/>
              </a:ext>
            </a:extLst>
          </p:cNvPr>
          <p:cNvPicPr>
            <a:picLocks noChangeAspect="1"/>
          </p:cNvPicPr>
          <p:nvPr/>
        </p:nvPicPr>
        <p:blipFill rotWithShape="1">
          <a:blip r:embed="rId2"/>
          <a:srcRect t="19261"/>
          <a:stretch/>
        </p:blipFill>
        <p:spPr>
          <a:xfrm>
            <a:off x="130556" y="188640"/>
            <a:ext cx="3048000" cy="1207393"/>
          </a:xfrm>
          <a:prstGeom prst="rect">
            <a:avLst/>
          </a:prstGeom>
        </p:spPr>
      </p:pic>
      <p:pic>
        <p:nvPicPr>
          <p:cNvPr id="6" name="Picture 5">
            <a:extLst>
              <a:ext uri="{FF2B5EF4-FFF2-40B4-BE49-F238E27FC236}">
                <a16:creationId xmlns:a16="http://schemas.microsoft.com/office/drawing/2014/main" id="{58D3E385-197B-420F-B652-7CCA86B1D3E9}"/>
              </a:ext>
            </a:extLst>
          </p:cNvPr>
          <p:cNvPicPr>
            <a:picLocks noChangeAspect="1"/>
          </p:cNvPicPr>
          <p:nvPr/>
        </p:nvPicPr>
        <p:blipFill>
          <a:blip r:embed="rId3"/>
          <a:stretch>
            <a:fillRect/>
          </a:stretch>
        </p:blipFill>
        <p:spPr>
          <a:xfrm>
            <a:off x="3309749" y="188640"/>
            <a:ext cx="2824139" cy="1695449"/>
          </a:xfrm>
          <a:prstGeom prst="rect">
            <a:avLst/>
          </a:prstGeom>
        </p:spPr>
      </p:pic>
      <p:pic>
        <p:nvPicPr>
          <p:cNvPr id="7" name="Picture 6">
            <a:extLst>
              <a:ext uri="{FF2B5EF4-FFF2-40B4-BE49-F238E27FC236}">
                <a16:creationId xmlns:a16="http://schemas.microsoft.com/office/drawing/2014/main" id="{DB1A2DF5-C73B-4140-97B0-C85B0C1F39F3}"/>
              </a:ext>
            </a:extLst>
          </p:cNvPr>
          <p:cNvPicPr>
            <a:picLocks noChangeAspect="1"/>
          </p:cNvPicPr>
          <p:nvPr/>
        </p:nvPicPr>
        <p:blipFill>
          <a:blip r:embed="rId4"/>
          <a:stretch>
            <a:fillRect/>
          </a:stretch>
        </p:blipFill>
        <p:spPr>
          <a:xfrm>
            <a:off x="107504" y="1213373"/>
            <a:ext cx="3240360" cy="1814602"/>
          </a:xfrm>
          <a:prstGeom prst="rect">
            <a:avLst/>
          </a:prstGeom>
        </p:spPr>
      </p:pic>
      <p:pic>
        <p:nvPicPr>
          <p:cNvPr id="8" name="Picture 7">
            <a:extLst>
              <a:ext uri="{FF2B5EF4-FFF2-40B4-BE49-F238E27FC236}">
                <a16:creationId xmlns:a16="http://schemas.microsoft.com/office/drawing/2014/main" id="{CBA7C72C-115F-497C-B6F7-7C135F6823A2}"/>
              </a:ext>
            </a:extLst>
          </p:cNvPr>
          <p:cNvPicPr>
            <a:picLocks noChangeAspect="1"/>
          </p:cNvPicPr>
          <p:nvPr/>
        </p:nvPicPr>
        <p:blipFill rotWithShape="1">
          <a:blip r:embed="rId5"/>
          <a:srcRect l="11413" t="9400" r="6687" b="31800"/>
          <a:stretch/>
        </p:blipFill>
        <p:spPr>
          <a:xfrm>
            <a:off x="3563888" y="1848978"/>
            <a:ext cx="2664296" cy="1075966"/>
          </a:xfrm>
          <a:prstGeom prst="rect">
            <a:avLst/>
          </a:prstGeom>
        </p:spPr>
      </p:pic>
    </p:spTree>
    <p:extLst>
      <p:ext uri="{BB962C8B-B14F-4D97-AF65-F5344CB8AC3E}">
        <p14:creationId xmlns:p14="http://schemas.microsoft.com/office/powerpoint/2010/main" val="3525861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Interpretasi</a:t>
            </a:r>
            <a:r>
              <a:rPr lang="en-US" dirty="0"/>
              <a:t> R</a:t>
            </a:r>
            <a:r>
              <a:rPr lang="en-US" baseline="30000" dirty="0"/>
              <a:t>2 </a:t>
            </a:r>
            <a:r>
              <a:rPr lang="en-US" dirty="0"/>
              <a:t> </a:t>
            </a:r>
            <a:r>
              <a:rPr lang="en-US" dirty="0" err="1"/>
              <a:t>dan</a:t>
            </a:r>
            <a:r>
              <a:rPr lang="en-US" dirty="0"/>
              <a:t> Warning </a:t>
            </a:r>
            <a:endParaRPr lang="en-US" baseline="30000" dirty="0"/>
          </a:p>
        </p:txBody>
      </p:sp>
      <p:pic>
        <p:nvPicPr>
          <p:cNvPr id="66566" name="Picture 6"/>
          <p:cNvPicPr>
            <a:picLocks noChangeAspect="1" noChangeArrowheads="1"/>
          </p:cNvPicPr>
          <p:nvPr/>
        </p:nvPicPr>
        <p:blipFill>
          <a:blip r:embed="rId2"/>
          <a:srcRect/>
          <a:stretch>
            <a:fillRect/>
          </a:stretch>
        </p:blipFill>
        <p:spPr bwMode="auto">
          <a:xfrm>
            <a:off x="0" y="1916832"/>
            <a:ext cx="8570913" cy="876300"/>
          </a:xfrm>
          <a:prstGeom prst="rect">
            <a:avLst/>
          </a:prstGeom>
          <a:noFill/>
          <a:ln w="9525">
            <a:noFill/>
            <a:miter lim="800000"/>
            <a:headEnd/>
            <a:tailEnd/>
          </a:ln>
          <a:effectLst/>
        </p:spPr>
      </p:pic>
      <p:pic>
        <p:nvPicPr>
          <p:cNvPr id="66584" name="Picture 24"/>
          <p:cNvPicPr>
            <a:picLocks noChangeAspect="1" noChangeArrowheads="1"/>
          </p:cNvPicPr>
          <p:nvPr/>
        </p:nvPicPr>
        <p:blipFill>
          <a:blip r:embed="rId3"/>
          <a:srcRect/>
          <a:stretch>
            <a:fillRect/>
          </a:stretch>
        </p:blipFill>
        <p:spPr bwMode="auto">
          <a:xfrm>
            <a:off x="228600" y="3200400"/>
            <a:ext cx="8291513" cy="2908300"/>
          </a:xfrm>
          <a:prstGeom prst="rect">
            <a:avLst/>
          </a:prstGeom>
          <a:noFill/>
          <a:ln w="9525">
            <a:noFill/>
            <a:miter lim="800000"/>
            <a:headEnd/>
            <a:tailEnd/>
          </a:ln>
          <a:effectLst/>
        </p:spPr>
      </p:pic>
    </p:spTree>
    <p:extLst>
      <p:ext uri="{BB962C8B-B14F-4D97-AF65-F5344CB8AC3E}">
        <p14:creationId xmlns:p14="http://schemas.microsoft.com/office/powerpoint/2010/main" val="132647756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F596-0A31-4B10-91B9-31437502F83E}"/>
              </a:ext>
            </a:extLst>
          </p:cNvPr>
          <p:cNvSpPr>
            <a:spLocks noGrp="1"/>
          </p:cNvSpPr>
          <p:nvPr>
            <p:ph type="title"/>
          </p:nvPr>
        </p:nvSpPr>
        <p:spPr/>
        <p:txBody>
          <a:bodyPr/>
          <a:lstStyle/>
          <a:p>
            <a:r>
              <a:rPr lang="en-US" dirty="0" err="1"/>
              <a:t>Contoh</a:t>
            </a:r>
            <a:r>
              <a:rPr lang="en-US" dirty="0"/>
              <a:t> </a:t>
            </a:r>
            <a:r>
              <a:rPr lang="en-US" dirty="0" err="1"/>
              <a:t>kasus</a:t>
            </a:r>
            <a:r>
              <a:rPr lang="en-US" dirty="0"/>
              <a:t> di </a:t>
            </a:r>
            <a:r>
              <a:rPr lang="en-US" dirty="0" err="1"/>
              <a:t>Jupyter</a:t>
            </a:r>
            <a:r>
              <a:rPr lang="en-US" dirty="0"/>
              <a:t> (python)</a:t>
            </a:r>
            <a:endParaRPr lang="id-ID" dirty="0"/>
          </a:p>
        </p:txBody>
      </p:sp>
      <p:pic>
        <p:nvPicPr>
          <p:cNvPr id="4" name="Picture 3">
            <a:extLst>
              <a:ext uri="{FF2B5EF4-FFF2-40B4-BE49-F238E27FC236}">
                <a16:creationId xmlns:a16="http://schemas.microsoft.com/office/drawing/2014/main" id="{1A23662E-7A97-4983-B19E-75B021888E52}"/>
              </a:ext>
            </a:extLst>
          </p:cNvPr>
          <p:cNvPicPr>
            <a:picLocks noChangeAspect="1"/>
          </p:cNvPicPr>
          <p:nvPr/>
        </p:nvPicPr>
        <p:blipFill>
          <a:blip r:embed="rId2"/>
          <a:stretch>
            <a:fillRect/>
          </a:stretch>
        </p:blipFill>
        <p:spPr>
          <a:xfrm>
            <a:off x="1238250" y="1988840"/>
            <a:ext cx="6667500" cy="4448175"/>
          </a:xfrm>
          <a:prstGeom prst="rect">
            <a:avLst/>
          </a:prstGeom>
        </p:spPr>
      </p:pic>
    </p:spTree>
    <p:extLst>
      <p:ext uri="{BB962C8B-B14F-4D97-AF65-F5344CB8AC3E}">
        <p14:creationId xmlns:p14="http://schemas.microsoft.com/office/powerpoint/2010/main" val="389379755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ChangeArrowheads="1"/>
          </p:cNvSpPr>
          <p:nvPr/>
        </p:nvSpPr>
        <p:spPr bwMode="auto">
          <a:xfrm>
            <a:off x="612410" y="2708919"/>
            <a:ext cx="8226845" cy="1850237"/>
          </a:xfrm>
          <a:prstGeom prst="rect">
            <a:avLst/>
          </a:prstGeom>
          <a:noFill/>
          <a:ln w="76200">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1" i="0" u="none" strike="noStrike" kern="1200" cap="all" spc="0" normalizeH="0" baseline="0" noProof="0" dirty="0" err="1">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glow rad="101600">
                    <a:srgbClr val="B8D2F2">
                      <a:lumMod val="50000"/>
                      <a:alpha val="60000"/>
                    </a:srgbClr>
                  </a:glow>
                  <a:reflection blurRad="12700" stA="28000" endPos="45000" dist="1000" dir="5400000" sy="-100000" algn="bl" rotWithShape="0"/>
                </a:effectLst>
                <a:uLnTx/>
                <a:uFillTx/>
                <a:latin typeface="Arial Narrow" pitchFamily="34" charset="0"/>
                <a:ea typeface="굴림" pitchFamily="50" charset="-127"/>
                <a:cs typeface="Times New Roman" pitchFamily="18" charset="0"/>
              </a:rPr>
              <a:t>Sekian</a:t>
            </a:r>
            <a:r>
              <a:rPr kumimoji="0" lang="en-US" sz="4000" b="1" i="0" u="none" strike="noStrike" kern="120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glow rad="101600">
                    <a:srgbClr val="B8D2F2">
                      <a:lumMod val="50000"/>
                      <a:alpha val="60000"/>
                    </a:srgbClr>
                  </a:glow>
                  <a:reflection blurRad="12700" stA="28000" endPos="45000" dist="1000" dir="5400000" sy="-100000" algn="bl" rotWithShape="0"/>
                </a:effectLst>
                <a:uLnTx/>
                <a:uFillTx/>
                <a:latin typeface="Arial Narrow" pitchFamily="34" charset="0"/>
                <a:ea typeface="굴림" pitchFamily="50" charset="-127"/>
                <a:cs typeface="Times New Roman" pitchFamily="18" charset="0"/>
              </a:rPr>
              <a:t> </a:t>
            </a:r>
            <a:r>
              <a:rPr kumimoji="0" lang="en-US" sz="4000" b="1" i="0" u="none" strike="noStrike" kern="1200" cap="all" spc="0" normalizeH="0" baseline="0" noProof="0" dirty="0" err="1">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glow rad="101600">
                    <a:srgbClr val="B8D2F2">
                      <a:lumMod val="50000"/>
                      <a:alpha val="60000"/>
                    </a:srgbClr>
                  </a:glow>
                  <a:reflection blurRad="12700" stA="28000" endPos="45000" dist="1000" dir="5400000" sy="-100000" algn="bl" rotWithShape="0"/>
                </a:effectLst>
                <a:uLnTx/>
                <a:uFillTx/>
                <a:latin typeface="Arial Narrow" pitchFamily="34" charset="0"/>
                <a:ea typeface="굴림" pitchFamily="50" charset="-127"/>
                <a:cs typeface="Times New Roman" pitchFamily="18" charset="0"/>
              </a:rPr>
              <a:t>Terima</a:t>
            </a:r>
            <a:r>
              <a:rPr kumimoji="0" lang="en-US" sz="4000" b="1" i="0" u="none" strike="noStrike" kern="120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glow rad="101600">
                    <a:srgbClr val="B8D2F2">
                      <a:lumMod val="50000"/>
                      <a:alpha val="60000"/>
                    </a:srgbClr>
                  </a:glow>
                  <a:reflection blurRad="12700" stA="28000" endPos="45000" dist="1000" dir="5400000" sy="-100000" algn="bl" rotWithShape="0"/>
                </a:effectLst>
                <a:uLnTx/>
                <a:uFillTx/>
                <a:latin typeface="Arial Narrow" pitchFamily="34" charset="0"/>
                <a:ea typeface="굴림" pitchFamily="50" charset="-127"/>
                <a:cs typeface="Times New Roman" pitchFamily="18" charset="0"/>
              </a:rPr>
              <a:t> Kasih</a:t>
            </a:r>
            <a:endParaRPr kumimoji="0" lang="en-US" sz="3200" b="1" i="0" u="none" strike="noStrike" kern="1200" cap="all" spc="0" normalizeH="0" baseline="0" noProof="0"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glow rad="101600">
                  <a:srgbClr val="B8D2F2">
                    <a:lumMod val="50000"/>
                    <a:alpha val="60000"/>
                  </a:srgbClr>
                </a:glow>
                <a:reflection blurRad="12700" stA="28000" endPos="45000" dist="1000" dir="5400000" sy="-100000" algn="bl" rotWithShape="0"/>
              </a:effectLst>
              <a:uLnTx/>
              <a:uFillTx/>
              <a:latin typeface="Arial Narrow" pitchFamily="34" charset="0"/>
              <a:ea typeface="굴림" pitchFamily="50" charset="-127"/>
              <a:cs typeface="Times New Roman" pitchFamily="18" charset="0"/>
            </a:endParaRPr>
          </a:p>
        </p:txBody>
      </p:sp>
      <p:grpSp>
        <p:nvGrpSpPr>
          <p:cNvPr id="14" name="Group 13">
            <a:extLst>
              <a:ext uri="{FF2B5EF4-FFF2-40B4-BE49-F238E27FC236}">
                <a16:creationId xmlns:a16="http://schemas.microsoft.com/office/drawing/2014/main" id="{02CCB5B6-018F-4FCA-B859-A2797A73A9D4}"/>
              </a:ext>
            </a:extLst>
          </p:cNvPr>
          <p:cNvGrpSpPr/>
          <p:nvPr/>
        </p:nvGrpSpPr>
        <p:grpSpPr>
          <a:xfrm>
            <a:off x="154297" y="4810426"/>
            <a:ext cx="8954207" cy="1426886"/>
            <a:chOff x="0" y="4743472"/>
            <a:chExt cx="8954207" cy="1426886"/>
          </a:xfrm>
        </p:grpSpPr>
        <p:pic>
          <p:nvPicPr>
            <p:cNvPr id="16" name="Picture 15">
              <a:extLst>
                <a:ext uri="{FF2B5EF4-FFF2-40B4-BE49-F238E27FC236}">
                  <a16:creationId xmlns:a16="http://schemas.microsoft.com/office/drawing/2014/main" id="{9F460F97-B458-4920-B1C0-8D20B7975E65}"/>
                </a:ext>
              </a:extLst>
            </p:cNvPr>
            <p:cNvPicPr/>
            <p:nvPr/>
          </p:nvPicPr>
          <p:blipFill>
            <a:blip r:embed="rId3">
              <a:extLst>
                <a:ext uri="{28A0092B-C50C-407E-A947-70E740481C1C}">
                  <a14:useLocalDpi xmlns:a14="http://schemas.microsoft.com/office/drawing/2010/main" val="0"/>
                </a:ext>
              </a:extLst>
            </a:blip>
            <a:stretch>
              <a:fillRect/>
            </a:stretch>
          </p:blipFill>
          <p:spPr>
            <a:xfrm>
              <a:off x="3348534" y="4955061"/>
              <a:ext cx="1436118" cy="9514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4E396584-0CD4-4EF5-AAF8-3BAEC9D21B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743472"/>
              <a:ext cx="1466274" cy="13316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8238141B-028B-4392-809E-E13CC9FE4B6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8077"/>
            <a:stretch/>
          </p:blipFill>
          <p:spPr>
            <a:xfrm>
              <a:off x="4798424" y="4955060"/>
              <a:ext cx="2209800" cy="11382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1DD335A4-A4D6-4C47-A30F-7788E66E6E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6274" y="4860014"/>
              <a:ext cx="1785747" cy="11415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2">
              <a:extLst>
                <a:ext uri="{FF2B5EF4-FFF2-40B4-BE49-F238E27FC236}">
                  <a16:creationId xmlns:a16="http://schemas.microsoft.com/office/drawing/2014/main" id="{BD2EEAC6-080B-4B0B-9435-5A3FD88DDB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1528" y="4955061"/>
              <a:ext cx="1792679" cy="121529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06859506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1015EA-C765-4E4A-8C60-CFBC02CCDDDD}"/>
              </a:ext>
            </a:extLst>
          </p:cNvPr>
          <p:cNvPicPr>
            <a:picLocks noChangeAspect="1"/>
          </p:cNvPicPr>
          <p:nvPr/>
        </p:nvPicPr>
        <p:blipFill>
          <a:blip r:embed="rId2"/>
          <a:stretch>
            <a:fillRect/>
          </a:stretch>
        </p:blipFill>
        <p:spPr>
          <a:xfrm>
            <a:off x="323528" y="260648"/>
            <a:ext cx="2576244" cy="2846263"/>
          </a:xfrm>
          <a:prstGeom prst="rect">
            <a:avLst/>
          </a:prstGeom>
        </p:spPr>
      </p:pic>
      <p:pic>
        <p:nvPicPr>
          <p:cNvPr id="3" name="Picture 2">
            <a:extLst>
              <a:ext uri="{FF2B5EF4-FFF2-40B4-BE49-F238E27FC236}">
                <a16:creationId xmlns:a16="http://schemas.microsoft.com/office/drawing/2014/main" id="{71B25BB4-4C64-4ECE-996B-3BD8880FDCA0}"/>
              </a:ext>
            </a:extLst>
          </p:cNvPr>
          <p:cNvPicPr>
            <a:picLocks noChangeAspect="1"/>
          </p:cNvPicPr>
          <p:nvPr/>
        </p:nvPicPr>
        <p:blipFill>
          <a:blip r:embed="rId3"/>
          <a:stretch>
            <a:fillRect/>
          </a:stretch>
        </p:blipFill>
        <p:spPr>
          <a:xfrm>
            <a:off x="2987824" y="260539"/>
            <a:ext cx="2736304" cy="2888065"/>
          </a:xfrm>
          <a:prstGeom prst="rect">
            <a:avLst/>
          </a:prstGeom>
        </p:spPr>
      </p:pic>
      <p:pic>
        <p:nvPicPr>
          <p:cNvPr id="4" name="Picture 3">
            <a:extLst>
              <a:ext uri="{FF2B5EF4-FFF2-40B4-BE49-F238E27FC236}">
                <a16:creationId xmlns:a16="http://schemas.microsoft.com/office/drawing/2014/main" id="{13F9D33C-7AC2-4609-8931-B08733E0F382}"/>
              </a:ext>
            </a:extLst>
          </p:cNvPr>
          <p:cNvPicPr>
            <a:picLocks noChangeAspect="1"/>
          </p:cNvPicPr>
          <p:nvPr/>
        </p:nvPicPr>
        <p:blipFill>
          <a:blip r:embed="rId4"/>
          <a:stretch>
            <a:fillRect/>
          </a:stretch>
        </p:blipFill>
        <p:spPr>
          <a:xfrm>
            <a:off x="323528" y="3106911"/>
            <a:ext cx="5097522" cy="3130401"/>
          </a:xfrm>
          <a:prstGeom prst="rect">
            <a:avLst/>
          </a:prstGeom>
        </p:spPr>
      </p:pic>
    </p:spTree>
    <p:extLst>
      <p:ext uri="{BB962C8B-B14F-4D97-AF65-F5344CB8AC3E}">
        <p14:creationId xmlns:p14="http://schemas.microsoft.com/office/powerpoint/2010/main" val="90619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Koefisien</a:t>
            </a:r>
            <a:r>
              <a:rPr lang="en-US" dirty="0"/>
              <a:t> </a:t>
            </a:r>
            <a:r>
              <a:rPr lang="en-US" dirty="0" err="1"/>
              <a:t>Korelasi</a:t>
            </a:r>
            <a:r>
              <a:rPr lang="en-US" dirty="0"/>
              <a:t> Pearson</a:t>
            </a:r>
          </a:p>
        </p:txBody>
      </p:sp>
      <p:sp>
        <p:nvSpPr>
          <p:cNvPr id="3" name="Content Placeholder 2"/>
          <p:cNvSpPr>
            <a:spLocks noGrp="1"/>
          </p:cNvSpPr>
          <p:nvPr>
            <p:ph idx="1"/>
          </p:nvPr>
        </p:nvSpPr>
        <p:spPr/>
        <p:txBody>
          <a:bodyPr/>
          <a:lstStyle/>
          <a:p>
            <a:r>
              <a:rPr lang="en-US" sz="1800" dirty="0" err="1"/>
              <a:t>Korelasi</a:t>
            </a:r>
            <a:r>
              <a:rPr lang="en-US" sz="1800" dirty="0"/>
              <a:t> </a:t>
            </a:r>
            <a:r>
              <a:rPr lang="en-US" sz="1800" dirty="0" err="1"/>
              <a:t>adalah</a:t>
            </a:r>
            <a:r>
              <a:rPr lang="en-US" sz="1800" dirty="0"/>
              <a:t> </a:t>
            </a:r>
            <a:r>
              <a:rPr lang="en-US" sz="1800" dirty="0" err="1"/>
              <a:t>suatu</a:t>
            </a:r>
            <a:r>
              <a:rPr lang="en-US" sz="1800" dirty="0"/>
              <a:t> </a:t>
            </a:r>
            <a:r>
              <a:rPr lang="en-US" sz="1800" dirty="0" err="1"/>
              <a:t>pengukuran</a:t>
            </a:r>
            <a:r>
              <a:rPr lang="en-US" sz="1800" dirty="0"/>
              <a:t> </a:t>
            </a:r>
            <a:r>
              <a:rPr lang="en-US" sz="1800" dirty="0" err="1"/>
              <a:t>untuk</a:t>
            </a:r>
            <a:r>
              <a:rPr lang="en-US" sz="1800" dirty="0"/>
              <a:t> </a:t>
            </a:r>
            <a:r>
              <a:rPr lang="en-US" sz="1800" dirty="0" err="1"/>
              <a:t>melihat</a:t>
            </a:r>
            <a:r>
              <a:rPr lang="en-US" sz="1800" dirty="0"/>
              <a:t> </a:t>
            </a:r>
            <a:r>
              <a:rPr lang="en-US" sz="1800" dirty="0" err="1"/>
              <a:t>hubungan</a:t>
            </a:r>
            <a:r>
              <a:rPr lang="en-US" sz="1800" dirty="0"/>
              <a:t> linier </a:t>
            </a:r>
            <a:r>
              <a:rPr lang="en-US" sz="1800" dirty="0" err="1"/>
              <a:t>antara</a:t>
            </a:r>
            <a:r>
              <a:rPr lang="en-US" sz="1800" dirty="0"/>
              <a:t> </a:t>
            </a:r>
            <a:r>
              <a:rPr lang="en-US" sz="1800" dirty="0" err="1"/>
              <a:t>dua</a:t>
            </a:r>
            <a:r>
              <a:rPr lang="en-US" sz="1800" dirty="0"/>
              <a:t> variable numeric. </a:t>
            </a:r>
            <a:r>
              <a:rPr lang="en-US" sz="1800" dirty="0" err="1"/>
              <a:t>Disimbolkan</a:t>
            </a:r>
            <a:r>
              <a:rPr lang="en-US" sz="1800" dirty="0"/>
              <a:t> </a:t>
            </a:r>
            <a:r>
              <a:rPr lang="en-US" sz="1800" dirty="0" err="1"/>
              <a:t>dengan</a:t>
            </a:r>
            <a:r>
              <a:rPr lang="en-US" sz="1800" dirty="0"/>
              <a:t> r, </a:t>
            </a:r>
            <a:r>
              <a:rPr lang="en-US" sz="1800" dirty="0" err="1"/>
              <a:t>untuk</a:t>
            </a:r>
            <a:r>
              <a:rPr lang="en-US" sz="1800" dirty="0"/>
              <a:t> </a:t>
            </a:r>
            <a:r>
              <a:rPr lang="en-US" sz="1800" dirty="0" err="1"/>
              <a:t>sampel</a:t>
            </a:r>
            <a:r>
              <a:rPr lang="en-US" sz="1800" dirty="0"/>
              <a:t>, </a:t>
            </a:r>
            <a:r>
              <a:rPr lang="en-US" sz="1800" dirty="0" err="1"/>
              <a:t>dan</a:t>
            </a:r>
            <a:r>
              <a:rPr lang="en-US" sz="1800" dirty="0"/>
              <a:t> </a:t>
            </a:r>
            <a:r>
              <a:rPr lang="en-US" sz="1800" dirty="0">
                <a:sym typeface="Symbol"/>
              </a:rPr>
              <a:t></a:t>
            </a:r>
            <a:r>
              <a:rPr lang="en-US" sz="1800" dirty="0"/>
              <a:t> </a:t>
            </a:r>
            <a:r>
              <a:rPr lang="en-US" sz="1800" dirty="0" err="1"/>
              <a:t>untuk</a:t>
            </a:r>
            <a:r>
              <a:rPr lang="en-US" sz="1800" dirty="0"/>
              <a:t> </a:t>
            </a:r>
            <a:r>
              <a:rPr lang="en-US" sz="1800" dirty="0" err="1"/>
              <a:t>populasi</a:t>
            </a:r>
            <a:r>
              <a:rPr lang="en-US" sz="1800" dirty="0"/>
              <a:t>.</a:t>
            </a:r>
          </a:p>
          <a:p>
            <a:endParaRPr lang="en-US" sz="1800" dirty="0"/>
          </a:p>
          <a:p>
            <a:r>
              <a:rPr lang="en-US" sz="1800" dirty="0" err="1"/>
              <a:t>Langkah</a:t>
            </a:r>
            <a:r>
              <a:rPr lang="en-US" sz="1800" dirty="0"/>
              <a:t> </a:t>
            </a:r>
            <a:r>
              <a:rPr lang="en-US" sz="1800" dirty="0" err="1"/>
              <a:t>pertama</a:t>
            </a:r>
            <a:r>
              <a:rPr lang="en-US" sz="1800" dirty="0"/>
              <a:t> </a:t>
            </a:r>
            <a:r>
              <a:rPr lang="en-US" sz="1800" dirty="0" err="1"/>
              <a:t>dalam</a:t>
            </a:r>
            <a:r>
              <a:rPr lang="en-US" sz="1800" dirty="0"/>
              <a:t> </a:t>
            </a:r>
            <a:r>
              <a:rPr lang="en-US" sz="1800" dirty="0" err="1"/>
              <a:t>penentuan</a:t>
            </a:r>
            <a:r>
              <a:rPr lang="en-US" sz="1800" dirty="0"/>
              <a:t> </a:t>
            </a:r>
            <a:r>
              <a:rPr lang="en-US" sz="1800" dirty="0" err="1"/>
              <a:t>korelasi</a:t>
            </a:r>
            <a:r>
              <a:rPr lang="en-US" sz="1800" dirty="0"/>
              <a:t> </a:t>
            </a:r>
            <a:r>
              <a:rPr lang="en-US" sz="1800" dirty="0" err="1"/>
              <a:t>adalah</a:t>
            </a:r>
            <a:r>
              <a:rPr lang="en-US" sz="1800" dirty="0"/>
              <a:t> </a:t>
            </a:r>
            <a:r>
              <a:rPr lang="en-US" sz="1800" dirty="0" err="1"/>
              <a:t>dengan</a:t>
            </a:r>
            <a:r>
              <a:rPr lang="en-US" sz="1800" dirty="0"/>
              <a:t> </a:t>
            </a:r>
            <a:r>
              <a:rPr lang="en-US" sz="1800" dirty="0" err="1"/>
              <a:t>membuat</a:t>
            </a:r>
            <a:r>
              <a:rPr lang="en-US" sz="1800" dirty="0"/>
              <a:t> diagram </a:t>
            </a:r>
            <a:r>
              <a:rPr lang="en-US" sz="1800" dirty="0" err="1"/>
              <a:t>pencar</a:t>
            </a:r>
            <a:r>
              <a:rPr lang="en-US" sz="1800" dirty="0"/>
              <a:t> </a:t>
            </a:r>
            <a:r>
              <a:rPr lang="en-US" sz="1800" dirty="0" err="1"/>
              <a:t>dari</a:t>
            </a:r>
            <a:r>
              <a:rPr lang="en-US" sz="1800" dirty="0"/>
              <a:t> </a:t>
            </a:r>
            <a:r>
              <a:rPr lang="en-US" sz="1800" dirty="0" err="1"/>
              <a:t>variabel</a:t>
            </a:r>
            <a:r>
              <a:rPr lang="en-US" sz="1800" dirty="0"/>
              <a:t> </a:t>
            </a:r>
            <a:r>
              <a:rPr lang="en-US" sz="1800" dirty="0" err="1"/>
              <a:t>terkait</a:t>
            </a:r>
            <a:r>
              <a:rPr lang="en-US" sz="1800" dirty="0"/>
              <a:t>. </a:t>
            </a:r>
            <a:r>
              <a:rPr lang="en-US" sz="1800" dirty="0" err="1"/>
              <a:t>Pada</a:t>
            </a:r>
            <a:r>
              <a:rPr lang="en-US" sz="1800" dirty="0"/>
              <a:t> </a:t>
            </a:r>
            <a:r>
              <a:rPr lang="en-US" sz="1800" dirty="0" err="1"/>
              <a:t>korelasi</a:t>
            </a:r>
            <a:r>
              <a:rPr lang="en-US" sz="1800" dirty="0"/>
              <a:t>, </a:t>
            </a:r>
            <a:r>
              <a:rPr lang="en-US" sz="1800" dirty="0" err="1"/>
              <a:t>kedua</a:t>
            </a:r>
            <a:r>
              <a:rPr lang="en-US" sz="1800" dirty="0"/>
              <a:t> variable </a:t>
            </a:r>
            <a:r>
              <a:rPr lang="en-US" sz="1800" dirty="0" err="1"/>
              <a:t>setara</a:t>
            </a:r>
            <a:r>
              <a:rPr lang="en-US" sz="1800" dirty="0"/>
              <a:t>, </a:t>
            </a:r>
            <a:r>
              <a:rPr lang="en-US" sz="1800" dirty="0" err="1"/>
              <a:t>dalam</a:t>
            </a:r>
            <a:r>
              <a:rPr lang="en-US" sz="1800" dirty="0"/>
              <a:t> </a:t>
            </a:r>
            <a:r>
              <a:rPr lang="en-US" sz="1800" dirty="0" err="1"/>
              <a:t>artian</a:t>
            </a:r>
            <a:r>
              <a:rPr lang="en-US" sz="1800" dirty="0"/>
              <a:t> </a:t>
            </a:r>
            <a:r>
              <a:rPr lang="en-US" sz="1800" dirty="0" err="1"/>
              <a:t>tidak</a:t>
            </a:r>
            <a:r>
              <a:rPr lang="en-US" sz="1800" dirty="0"/>
              <a:t> </a:t>
            </a:r>
            <a:r>
              <a:rPr lang="en-US" sz="1800" dirty="0" err="1"/>
              <a:t>ada</a:t>
            </a:r>
            <a:r>
              <a:rPr lang="en-US" sz="1800" dirty="0"/>
              <a:t> yang </a:t>
            </a:r>
            <a:r>
              <a:rPr lang="en-US" sz="1800" dirty="0" err="1"/>
              <a:t>menjadi</a:t>
            </a:r>
            <a:r>
              <a:rPr lang="en-US" sz="1800" dirty="0"/>
              <a:t> variable </a:t>
            </a:r>
            <a:r>
              <a:rPr lang="en-US" sz="1800" dirty="0" err="1"/>
              <a:t>bebas</a:t>
            </a:r>
            <a:r>
              <a:rPr lang="en-US" sz="1800" dirty="0"/>
              <a:t> </a:t>
            </a:r>
            <a:r>
              <a:rPr lang="en-US" sz="1800" dirty="0" err="1"/>
              <a:t>dan</a:t>
            </a:r>
            <a:r>
              <a:rPr lang="en-US" sz="1800" dirty="0"/>
              <a:t> </a:t>
            </a:r>
            <a:r>
              <a:rPr lang="en-US" sz="1800" dirty="0" err="1"/>
              <a:t>terikat</a:t>
            </a:r>
            <a:r>
              <a:rPr lang="en-US" sz="1800" dirty="0"/>
              <a:t>. </a:t>
            </a:r>
          </a:p>
          <a:p>
            <a:endParaRPr lang="en-US" sz="1800" dirty="0"/>
          </a:p>
          <a:p>
            <a:r>
              <a:rPr lang="en-US" sz="1800" dirty="0" err="1"/>
              <a:t>Namun</a:t>
            </a:r>
            <a:r>
              <a:rPr lang="en-US" sz="1800" dirty="0"/>
              <a:t>, </a:t>
            </a:r>
            <a:r>
              <a:rPr lang="en-US" sz="1800" dirty="0" err="1"/>
              <a:t>untuk</a:t>
            </a:r>
            <a:r>
              <a:rPr lang="en-US" sz="1800" dirty="0"/>
              <a:t> </a:t>
            </a:r>
            <a:r>
              <a:rPr lang="en-US" sz="1800" dirty="0" err="1"/>
              <a:t>mempermudah</a:t>
            </a:r>
            <a:r>
              <a:rPr lang="en-US" sz="1800" dirty="0"/>
              <a:t> </a:t>
            </a:r>
            <a:r>
              <a:rPr lang="en-US" sz="1800" dirty="0" err="1"/>
              <a:t>pembahasan</a:t>
            </a:r>
            <a:r>
              <a:rPr lang="en-US" sz="1800" dirty="0"/>
              <a:t>, </a:t>
            </a:r>
            <a:r>
              <a:rPr lang="en-US" sz="1800" dirty="0" err="1"/>
              <a:t>pada</a:t>
            </a:r>
            <a:r>
              <a:rPr lang="en-US" sz="1800" dirty="0"/>
              <a:t> diagram </a:t>
            </a:r>
            <a:r>
              <a:rPr lang="en-US" sz="1800" dirty="0" err="1"/>
              <a:t>pencar</a:t>
            </a:r>
            <a:r>
              <a:rPr lang="en-US" sz="1800" dirty="0"/>
              <a:t>, </a:t>
            </a:r>
            <a:r>
              <a:rPr lang="en-US" sz="1800" dirty="0" err="1"/>
              <a:t>satu</a:t>
            </a:r>
            <a:r>
              <a:rPr lang="en-US" sz="1800" dirty="0"/>
              <a:t> variable </a:t>
            </a:r>
            <a:r>
              <a:rPr lang="en-US" sz="1800" dirty="0" err="1"/>
              <a:t>akan</a:t>
            </a:r>
            <a:r>
              <a:rPr lang="en-US" sz="1800" dirty="0"/>
              <a:t> </a:t>
            </a:r>
            <a:r>
              <a:rPr lang="en-US" sz="1800" dirty="0" err="1"/>
              <a:t>disimbolkan</a:t>
            </a:r>
            <a:r>
              <a:rPr lang="en-US" sz="1800" dirty="0"/>
              <a:t> </a:t>
            </a:r>
            <a:r>
              <a:rPr lang="en-US" sz="1800" dirty="0" err="1"/>
              <a:t>sebagai</a:t>
            </a:r>
            <a:r>
              <a:rPr lang="en-US" sz="1800" dirty="0"/>
              <a:t> x (variable </a:t>
            </a:r>
            <a:r>
              <a:rPr lang="en-US" sz="1800" dirty="0" err="1"/>
              <a:t>bebas</a:t>
            </a:r>
            <a:r>
              <a:rPr lang="en-US" sz="1800" dirty="0"/>
              <a:t>) </a:t>
            </a:r>
            <a:r>
              <a:rPr lang="en-US" sz="1800" dirty="0" err="1"/>
              <a:t>dan</a:t>
            </a:r>
            <a:r>
              <a:rPr lang="en-US" sz="1800" dirty="0"/>
              <a:t> </a:t>
            </a:r>
            <a:r>
              <a:rPr lang="en-US" sz="1800" dirty="0" err="1"/>
              <a:t>satu</a:t>
            </a:r>
            <a:r>
              <a:rPr lang="en-US" sz="1800" dirty="0"/>
              <a:t> variable </a:t>
            </a:r>
            <a:r>
              <a:rPr lang="en-US" sz="1800" dirty="0" err="1"/>
              <a:t>sebagai</a:t>
            </a:r>
            <a:r>
              <a:rPr lang="en-US" sz="1800" dirty="0"/>
              <a:t> y (variable </a:t>
            </a:r>
            <a:r>
              <a:rPr lang="en-US" sz="1800" dirty="0" err="1"/>
              <a:t>terikat</a:t>
            </a:r>
            <a:r>
              <a:rPr lang="en-US" sz="1800" dirty="0"/>
              <a:t>). </a:t>
            </a:r>
            <a:r>
              <a:rPr lang="en-US" sz="1800" dirty="0" err="1"/>
              <a:t>Jika</a:t>
            </a:r>
            <a:r>
              <a:rPr lang="en-US" sz="1800" dirty="0"/>
              <a:t> </a:t>
            </a:r>
            <a:r>
              <a:rPr lang="en-US" sz="1800" dirty="0" err="1"/>
              <a:t>titik</a:t>
            </a:r>
            <a:r>
              <a:rPr lang="en-US" sz="1800" dirty="0"/>
              <a:t> – </a:t>
            </a:r>
            <a:r>
              <a:rPr lang="en-US" sz="1800" dirty="0" err="1"/>
              <a:t>titik</a:t>
            </a:r>
            <a:r>
              <a:rPr lang="en-US" sz="1800" dirty="0"/>
              <a:t> data </a:t>
            </a:r>
            <a:r>
              <a:rPr lang="en-US" sz="1800" dirty="0" err="1"/>
              <a:t>terkonsentrasi</a:t>
            </a:r>
            <a:r>
              <a:rPr lang="en-US" sz="1800" dirty="0"/>
              <a:t> </a:t>
            </a:r>
            <a:r>
              <a:rPr lang="en-US" sz="1800" dirty="0" err="1"/>
              <a:t>di</a:t>
            </a:r>
            <a:r>
              <a:rPr lang="en-US" sz="1800" dirty="0"/>
              <a:t> </a:t>
            </a:r>
            <a:r>
              <a:rPr lang="en-US" sz="1800" dirty="0" err="1"/>
              <a:t>sekitar</a:t>
            </a:r>
            <a:r>
              <a:rPr lang="en-US" sz="1800" dirty="0"/>
              <a:t> </a:t>
            </a:r>
            <a:r>
              <a:rPr lang="en-US" sz="1800" dirty="0" err="1"/>
              <a:t>garis</a:t>
            </a:r>
            <a:r>
              <a:rPr lang="en-US" sz="1800" dirty="0"/>
              <a:t> </a:t>
            </a:r>
            <a:r>
              <a:rPr lang="en-US" sz="1800" dirty="0" err="1"/>
              <a:t>lurus</a:t>
            </a:r>
            <a:r>
              <a:rPr lang="en-US" sz="1800" dirty="0"/>
              <a:t>, </a:t>
            </a:r>
            <a:r>
              <a:rPr lang="en-US" sz="1800" dirty="0" err="1"/>
              <a:t>maka</a:t>
            </a:r>
            <a:r>
              <a:rPr lang="en-US" sz="1800" dirty="0"/>
              <a:t> </a:t>
            </a:r>
            <a:r>
              <a:rPr lang="en-US" sz="1800" dirty="0" err="1"/>
              <a:t>merupakan</a:t>
            </a:r>
            <a:r>
              <a:rPr lang="en-US" sz="1800" dirty="0"/>
              <a:t> </a:t>
            </a:r>
            <a:r>
              <a:rPr lang="en-US" sz="1800" dirty="0" err="1"/>
              <a:t>indikasi</a:t>
            </a:r>
            <a:r>
              <a:rPr lang="en-US" sz="1800" dirty="0"/>
              <a:t> </a:t>
            </a:r>
            <a:r>
              <a:rPr lang="en-US" sz="1800" dirty="0" err="1"/>
              <a:t>bahwa</a:t>
            </a:r>
            <a:r>
              <a:rPr lang="en-US" sz="1800" dirty="0"/>
              <a:t> </a:t>
            </a:r>
            <a:r>
              <a:rPr lang="en-US" sz="1800" dirty="0" err="1"/>
              <a:t>korelasi</a:t>
            </a:r>
            <a:r>
              <a:rPr lang="en-US" sz="1800" dirty="0"/>
              <a:t> </a:t>
            </a:r>
            <a:r>
              <a:rPr lang="en-US" sz="1800" dirty="0" err="1"/>
              <a:t>antara</a:t>
            </a:r>
            <a:r>
              <a:rPr lang="en-US" sz="1800" dirty="0"/>
              <a:t> </a:t>
            </a:r>
            <a:r>
              <a:rPr lang="en-US" sz="1800" dirty="0" err="1"/>
              <a:t>kedua</a:t>
            </a:r>
            <a:r>
              <a:rPr lang="en-US" sz="1800" dirty="0"/>
              <a:t> variable </a:t>
            </a:r>
            <a:r>
              <a:rPr lang="en-US" sz="1800" dirty="0" err="1"/>
              <a:t>tinggi</a:t>
            </a:r>
            <a:r>
              <a:rPr lang="en-US" sz="1800" dirty="0"/>
              <a:t>. Makin </a:t>
            </a:r>
            <a:r>
              <a:rPr lang="en-US" sz="1800" dirty="0" err="1"/>
              <a:t>terpencar</a:t>
            </a:r>
            <a:r>
              <a:rPr lang="en-US" sz="1800" dirty="0"/>
              <a:t> data </a:t>
            </a:r>
            <a:r>
              <a:rPr lang="en-US" sz="1800" dirty="0" err="1"/>
              <a:t>dari</a:t>
            </a:r>
            <a:r>
              <a:rPr lang="en-US" sz="1800" dirty="0"/>
              <a:t> </a:t>
            </a:r>
            <a:r>
              <a:rPr lang="en-US" sz="1800" dirty="0" err="1"/>
              <a:t>suatu</a:t>
            </a:r>
            <a:r>
              <a:rPr lang="en-US" sz="1800" dirty="0"/>
              <a:t> </a:t>
            </a:r>
            <a:r>
              <a:rPr lang="en-US" sz="1800" dirty="0" err="1"/>
              <a:t>garis</a:t>
            </a:r>
            <a:r>
              <a:rPr lang="en-US" sz="1800" dirty="0"/>
              <a:t> </a:t>
            </a:r>
            <a:r>
              <a:rPr lang="en-US" sz="1800" dirty="0" err="1"/>
              <a:t>lurus</a:t>
            </a:r>
            <a:r>
              <a:rPr lang="en-US" sz="1800" dirty="0"/>
              <a:t>, </a:t>
            </a:r>
            <a:r>
              <a:rPr lang="en-US" sz="1800" dirty="0" err="1"/>
              <a:t>menunjukkan</a:t>
            </a:r>
            <a:r>
              <a:rPr lang="en-US" sz="1800" dirty="0"/>
              <a:t> </a:t>
            </a:r>
            <a:r>
              <a:rPr lang="en-US" sz="1800" dirty="0" err="1"/>
              <a:t>makin</a:t>
            </a:r>
            <a:r>
              <a:rPr lang="en-US" sz="1800" dirty="0"/>
              <a:t> </a:t>
            </a:r>
            <a:r>
              <a:rPr lang="en-US" sz="1800" dirty="0" err="1"/>
              <a:t>rendah</a:t>
            </a:r>
            <a:r>
              <a:rPr lang="en-US" sz="1800" dirty="0"/>
              <a:t> </a:t>
            </a:r>
            <a:r>
              <a:rPr lang="en-US" sz="1800" dirty="0" err="1"/>
              <a:t>korelasi</a:t>
            </a:r>
            <a:r>
              <a:rPr lang="en-US" sz="1800" dirty="0"/>
              <a:t> </a:t>
            </a:r>
            <a:r>
              <a:rPr lang="en-US" sz="1800" dirty="0" err="1"/>
              <a:t>antara</a:t>
            </a:r>
            <a:r>
              <a:rPr lang="en-US" sz="1800" dirty="0"/>
              <a:t> </a:t>
            </a:r>
            <a:r>
              <a:rPr lang="en-US" sz="1800" dirty="0" err="1"/>
              <a:t>kedua</a:t>
            </a:r>
            <a:r>
              <a:rPr lang="en-US" sz="1800" dirty="0"/>
              <a:t> variable </a:t>
            </a:r>
            <a:r>
              <a:rPr lang="en-US" sz="1800" dirty="0" err="1"/>
              <a:t>tersebut</a:t>
            </a:r>
            <a:r>
              <a:rPr lang="en-US" sz="1800" dirty="0"/>
              <a:t>.</a:t>
            </a:r>
          </a:p>
        </p:txBody>
      </p:sp>
    </p:spTree>
    <p:extLst>
      <p:ext uri="{BB962C8B-B14F-4D97-AF65-F5344CB8AC3E}">
        <p14:creationId xmlns:p14="http://schemas.microsoft.com/office/powerpoint/2010/main" val="38704238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Nilai</a:t>
            </a:r>
            <a:r>
              <a:rPr lang="en-US" dirty="0"/>
              <a:t> </a:t>
            </a:r>
            <a:r>
              <a:rPr lang="en-US" dirty="0" err="1"/>
              <a:t>koefisien</a:t>
            </a:r>
            <a:r>
              <a:rPr lang="en-US" dirty="0"/>
              <a:t> </a:t>
            </a:r>
            <a:r>
              <a:rPr lang="en-US" dirty="0" err="1"/>
              <a:t>korelasi</a:t>
            </a:r>
            <a:r>
              <a:rPr lang="en-US" dirty="0"/>
              <a:t> Pearson</a:t>
            </a:r>
            <a:br>
              <a:rPr lang="en-US" dirty="0"/>
            </a:br>
            <a:endParaRPr lang="en-US" dirty="0"/>
          </a:p>
        </p:txBody>
      </p:sp>
      <p:sp>
        <p:nvSpPr>
          <p:cNvPr id="3" name="Content Placeholder 2"/>
          <p:cNvSpPr>
            <a:spLocks noGrp="1"/>
          </p:cNvSpPr>
          <p:nvPr>
            <p:ph idx="1"/>
          </p:nvPr>
        </p:nvSpPr>
        <p:spPr/>
        <p:txBody>
          <a:bodyPr/>
          <a:lstStyle/>
          <a:p>
            <a:r>
              <a:rPr lang="en-US" dirty="0" err="1"/>
              <a:t>Nilai</a:t>
            </a:r>
            <a:r>
              <a:rPr lang="en-US" dirty="0"/>
              <a:t> </a:t>
            </a:r>
            <a:r>
              <a:rPr lang="en-US" dirty="0" err="1"/>
              <a:t>dari</a:t>
            </a:r>
            <a:r>
              <a:rPr lang="en-US" dirty="0"/>
              <a:t> </a:t>
            </a:r>
            <a:r>
              <a:rPr lang="en-US" dirty="0" err="1"/>
              <a:t>koefisien</a:t>
            </a:r>
            <a:r>
              <a:rPr lang="en-US" dirty="0"/>
              <a:t> </a:t>
            </a:r>
            <a:r>
              <a:rPr lang="en-US" dirty="0" err="1"/>
              <a:t>korelasi</a:t>
            </a:r>
            <a:r>
              <a:rPr lang="en-US" dirty="0"/>
              <a:t> Pearson </a:t>
            </a:r>
            <a:r>
              <a:rPr lang="en-US" dirty="0" err="1"/>
              <a:t>adalah</a:t>
            </a:r>
            <a:r>
              <a:rPr lang="en-US" dirty="0"/>
              <a:t> </a:t>
            </a:r>
            <a:r>
              <a:rPr lang="en-US" dirty="0" err="1"/>
              <a:t>dari</a:t>
            </a:r>
            <a:r>
              <a:rPr lang="en-US" dirty="0"/>
              <a:t> -1 </a:t>
            </a:r>
            <a:r>
              <a:rPr lang="en-US" dirty="0" err="1"/>
              <a:t>hingga</a:t>
            </a:r>
            <a:r>
              <a:rPr lang="en-US" dirty="0"/>
              <a:t> +1.</a:t>
            </a:r>
          </a:p>
          <a:p>
            <a:endParaRPr lang="en-US" dirty="0"/>
          </a:p>
        </p:txBody>
      </p:sp>
      <p:pic>
        <p:nvPicPr>
          <p:cNvPr id="2052" name="Picture 4"/>
          <p:cNvPicPr>
            <a:picLocks noChangeAspect="1" noChangeArrowheads="1"/>
          </p:cNvPicPr>
          <p:nvPr/>
        </p:nvPicPr>
        <p:blipFill>
          <a:blip r:embed="rId2"/>
          <a:srcRect/>
          <a:stretch>
            <a:fillRect/>
          </a:stretch>
        </p:blipFill>
        <p:spPr bwMode="auto">
          <a:xfrm>
            <a:off x="971600" y="2780928"/>
            <a:ext cx="7143750" cy="16859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047800" y="4685928"/>
            <a:ext cx="7124700" cy="2105025"/>
          </a:xfrm>
          <a:prstGeom prst="rect">
            <a:avLst/>
          </a:prstGeom>
          <a:noFill/>
          <a:ln w="9525">
            <a:noFill/>
            <a:miter lim="800000"/>
            <a:headEnd/>
            <a:tailEnd/>
          </a:ln>
          <a:effectLst/>
        </p:spPr>
      </p:pic>
    </p:spTree>
    <p:extLst>
      <p:ext uri="{BB962C8B-B14F-4D97-AF65-F5344CB8AC3E}">
        <p14:creationId xmlns:p14="http://schemas.microsoft.com/office/powerpoint/2010/main" val="9864376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Lanjutan</a:t>
            </a:r>
            <a:r>
              <a:rPr lang="en-US" dirty="0"/>
              <a:t>…</a:t>
            </a:r>
          </a:p>
        </p:txBody>
      </p:sp>
      <p:pic>
        <p:nvPicPr>
          <p:cNvPr id="45058" name="Picture 2"/>
          <p:cNvPicPr>
            <a:picLocks noGrp="1" noChangeAspect="1" noChangeArrowheads="1"/>
          </p:cNvPicPr>
          <p:nvPr>
            <p:ph idx="1"/>
          </p:nvPr>
        </p:nvPicPr>
        <p:blipFill>
          <a:blip r:embed="rId2"/>
          <a:srcRect/>
          <a:stretch>
            <a:fillRect/>
          </a:stretch>
        </p:blipFill>
        <p:spPr bwMode="auto">
          <a:xfrm>
            <a:off x="0" y="2286000"/>
            <a:ext cx="9144000" cy="2379433"/>
          </a:xfrm>
          <a:prstGeom prst="rect">
            <a:avLst/>
          </a:prstGeom>
          <a:noFill/>
          <a:ln w="9525">
            <a:noFill/>
            <a:miter lim="800000"/>
            <a:headEnd/>
            <a:tailEnd/>
          </a:ln>
          <a:effectLst/>
        </p:spPr>
      </p:pic>
    </p:spTree>
    <p:extLst>
      <p:ext uri="{BB962C8B-B14F-4D97-AF65-F5344CB8AC3E}">
        <p14:creationId xmlns:p14="http://schemas.microsoft.com/office/powerpoint/2010/main" val="20631802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Warning</a:t>
            </a:r>
          </a:p>
        </p:txBody>
      </p:sp>
      <p:sp>
        <p:nvSpPr>
          <p:cNvPr id="3" name="Content Placeholder 2"/>
          <p:cNvSpPr>
            <a:spLocks noGrp="1"/>
          </p:cNvSpPr>
          <p:nvPr>
            <p:ph idx="1"/>
          </p:nvPr>
        </p:nvSpPr>
        <p:spPr>
          <a:xfrm>
            <a:off x="0" y="3505200"/>
            <a:ext cx="9144000" cy="2819400"/>
          </a:xfrm>
        </p:spPr>
        <p:txBody>
          <a:bodyPr/>
          <a:lstStyle/>
          <a:p>
            <a:r>
              <a:rPr lang="en-US" dirty="0" err="1"/>
              <a:t>Koefisien</a:t>
            </a:r>
            <a:r>
              <a:rPr lang="en-US" dirty="0"/>
              <a:t> </a:t>
            </a:r>
            <a:r>
              <a:rPr lang="en-US" dirty="0" err="1"/>
              <a:t>korelasi</a:t>
            </a:r>
            <a:r>
              <a:rPr lang="en-US" dirty="0"/>
              <a:t> = 0 </a:t>
            </a:r>
            <a:r>
              <a:rPr lang="en-US" dirty="0" err="1"/>
              <a:t>bukan</a:t>
            </a:r>
            <a:r>
              <a:rPr lang="en-US" dirty="0"/>
              <a:t> </a:t>
            </a:r>
            <a:r>
              <a:rPr lang="en-US" dirty="0" err="1"/>
              <a:t>berarti</a:t>
            </a:r>
            <a:r>
              <a:rPr lang="en-US" dirty="0"/>
              <a:t> </a:t>
            </a:r>
            <a:r>
              <a:rPr lang="en-US" dirty="0" err="1"/>
              <a:t>tidak</a:t>
            </a:r>
            <a:r>
              <a:rPr lang="en-US" dirty="0"/>
              <a:t> </a:t>
            </a:r>
            <a:r>
              <a:rPr lang="en-US" dirty="0" err="1"/>
              <a:t>ada</a:t>
            </a:r>
            <a:r>
              <a:rPr lang="en-US" dirty="0"/>
              <a:t> </a:t>
            </a:r>
            <a:r>
              <a:rPr lang="en-US" dirty="0" err="1"/>
              <a:t>hubungan</a:t>
            </a:r>
            <a:r>
              <a:rPr lang="en-US" dirty="0"/>
              <a:t> </a:t>
            </a:r>
            <a:r>
              <a:rPr lang="en-US" dirty="0" err="1"/>
              <a:t>antara</a:t>
            </a:r>
            <a:r>
              <a:rPr lang="en-US" dirty="0"/>
              <a:t> </a:t>
            </a:r>
            <a:r>
              <a:rPr lang="en-US" dirty="0" err="1"/>
              <a:t>kedua</a:t>
            </a:r>
            <a:r>
              <a:rPr lang="en-US" dirty="0"/>
              <a:t> variable. Yang </a:t>
            </a:r>
            <a:r>
              <a:rPr lang="en-US" dirty="0" err="1"/>
              <a:t>benar</a:t>
            </a:r>
            <a:r>
              <a:rPr lang="en-US" dirty="0"/>
              <a:t> </a:t>
            </a:r>
            <a:r>
              <a:rPr lang="en-US" dirty="0" err="1"/>
              <a:t>adalah</a:t>
            </a:r>
            <a:r>
              <a:rPr lang="en-US" dirty="0"/>
              <a:t>: </a:t>
            </a:r>
            <a:r>
              <a:rPr lang="en-US" dirty="0" err="1"/>
              <a:t>tidak</a:t>
            </a:r>
            <a:r>
              <a:rPr lang="en-US" dirty="0"/>
              <a:t> </a:t>
            </a:r>
            <a:r>
              <a:rPr lang="en-US" dirty="0" err="1"/>
              <a:t>ada</a:t>
            </a:r>
            <a:r>
              <a:rPr lang="en-US" dirty="0"/>
              <a:t> </a:t>
            </a:r>
            <a:r>
              <a:rPr lang="en-US" dirty="0" err="1"/>
              <a:t>hubungan</a:t>
            </a:r>
            <a:r>
              <a:rPr lang="en-US" dirty="0"/>
              <a:t> LINIER, </a:t>
            </a:r>
            <a:r>
              <a:rPr lang="en-US" dirty="0" err="1"/>
              <a:t>tapi</a:t>
            </a:r>
            <a:r>
              <a:rPr lang="en-US" dirty="0"/>
              <a:t> </a:t>
            </a:r>
            <a:r>
              <a:rPr lang="en-US" dirty="0" err="1"/>
              <a:t>bisa</a:t>
            </a:r>
            <a:r>
              <a:rPr lang="en-US" dirty="0"/>
              <a:t> </a:t>
            </a:r>
            <a:r>
              <a:rPr lang="en-US" dirty="0" err="1"/>
              <a:t>jadi</a:t>
            </a:r>
            <a:r>
              <a:rPr lang="en-US" dirty="0"/>
              <a:t> </a:t>
            </a:r>
            <a:r>
              <a:rPr lang="en-US" dirty="0" err="1"/>
              <a:t>ada</a:t>
            </a:r>
            <a:r>
              <a:rPr lang="en-US" dirty="0"/>
              <a:t> </a:t>
            </a:r>
            <a:r>
              <a:rPr lang="en-US" dirty="0" err="1"/>
              <a:t>hubungan</a:t>
            </a:r>
            <a:r>
              <a:rPr lang="en-US" dirty="0"/>
              <a:t> </a:t>
            </a:r>
            <a:r>
              <a:rPr lang="en-US" dirty="0" err="1"/>
              <a:t>dalam</a:t>
            </a:r>
            <a:r>
              <a:rPr lang="en-US" dirty="0"/>
              <a:t> </a:t>
            </a:r>
            <a:r>
              <a:rPr lang="en-US" dirty="0" err="1"/>
              <a:t>bentuk</a:t>
            </a:r>
            <a:r>
              <a:rPr lang="en-US" dirty="0"/>
              <a:t> lain; </a:t>
            </a:r>
            <a:r>
              <a:rPr lang="en-US" dirty="0" err="1"/>
              <a:t>misal</a:t>
            </a:r>
            <a:r>
              <a:rPr lang="en-US" dirty="0"/>
              <a:t>: </a:t>
            </a:r>
            <a:r>
              <a:rPr lang="en-US" dirty="0" err="1"/>
              <a:t>kuadratik</a:t>
            </a:r>
            <a:r>
              <a:rPr lang="en-US" dirty="0"/>
              <a:t>, </a:t>
            </a:r>
            <a:r>
              <a:rPr lang="en-US" dirty="0" err="1"/>
              <a:t>atau</a:t>
            </a:r>
            <a:r>
              <a:rPr lang="en-US" dirty="0"/>
              <a:t> </a:t>
            </a:r>
            <a:r>
              <a:rPr lang="en-US" dirty="0" err="1"/>
              <a:t>fungsi</a:t>
            </a:r>
            <a:r>
              <a:rPr lang="en-US" dirty="0"/>
              <a:t> lain </a:t>
            </a:r>
            <a:r>
              <a:rPr lang="en-US" dirty="0" err="1"/>
              <a:t>selain</a:t>
            </a:r>
            <a:r>
              <a:rPr lang="en-US" dirty="0"/>
              <a:t> linier, </a:t>
            </a:r>
            <a:r>
              <a:rPr lang="en-US" dirty="0" err="1"/>
              <a:t>seperti</a:t>
            </a:r>
            <a:r>
              <a:rPr lang="en-US" dirty="0"/>
              <a:t> </a:t>
            </a:r>
            <a:r>
              <a:rPr lang="en-US" dirty="0" err="1"/>
              <a:t>pada</a:t>
            </a:r>
            <a:r>
              <a:rPr lang="en-US" dirty="0"/>
              <a:t> </a:t>
            </a:r>
            <a:r>
              <a:rPr lang="en-US" dirty="0" err="1"/>
              <a:t>contoh</a:t>
            </a:r>
            <a:r>
              <a:rPr lang="en-US" dirty="0"/>
              <a:t> </a:t>
            </a:r>
            <a:r>
              <a:rPr lang="en-US" dirty="0" err="1"/>
              <a:t>di</a:t>
            </a:r>
            <a:r>
              <a:rPr lang="en-US" dirty="0"/>
              <a:t> </a:t>
            </a:r>
            <a:r>
              <a:rPr lang="en-US" dirty="0" err="1"/>
              <a:t>atas</a:t>
            </a:r>
            <a:r>
              <a:rPr lang="en-US" dirty="0"/>
              <a:t>. </a:t>
            </a:r>
          </a:p>
          <a:p>
            <a:endParaRPr lang="en-US" dirty="0"/>
          </a:p>
        </p:txBody>
      </p:sp>
      <p:pic>
        <p:nvPicPr>
          <p:cNvPr id="4" name="Picture 5"/>
          <p:cNvPicPr>
            <a:picLocks noChangeAspect="1" noChangeArrowheads="1"/>
          </p:cNvPicPr>
          <p:nvPr/>
        </p:nvPicPr>
        <p:blipFill>
          <a:blip r:embed="rId2"/>
          <a:srcRect/>
          <a:stretch>
            <a:fillRect/>
          </a:stretch>
        </p:blipFill>
        <p:spPr bwMode="auto">
          <a:xfrm>
            <a:off x="762000" y="1447800"/>
            <a:ext cx="7124700" cy="2105025"/>
          </a:xfrm>
          <a:prstGeom prst="rect">
            <a:avLst/>
          </a:prstGeom>
          <a:noFill/>
          <a:ln w="9525">
            <a:noFill/>
            <a:miter lim="800000"/>
            <a:headEnd/>
            <a:tailEnd/>
          </a:ln>
          <a:effectLst/>
        </p:spPr>
      </p:pic>
    </p:spTree>
    <p:extLst>
      <p:ext uri="{BB962C8B-B14F-4D97-AF65-F5344CB8AC3E}">
        <p14:creationId xmlns:p14="http://schemas.microsoft.com/office/powerpoint/2010/main" val="19676863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Perumusan</a:t>
            </a:r>
            <a:r>
              <a:rPr lang="en-US" dirty="0"/>
              <a:t> </a:t>
            </a:r>
            <a:r>
              <a:rPr lang="en-US" dirty="0" err="1"/>
              <a:t>untuk</a:t>
            </a:r>
            <a:r>
              <a:rPr lang="en-US" dirty="0"/>
              <a:t> </a:t>
            </a:r>
            <a:r>
              <a:rPr lang="en-US" dirty="0" err="1"/>
              <a:t>koefisien</a:t>
            </a:r>
            <a:r>
              <a:rPr lang="en-US" dirty="0"/>
              <a:t> </a:t>
            </a:r>
            <a:r>
              <a:rPr lang="en-US" dirty="0" err="1"/>
              <a:t>korelasi</a:t>
            </a:r>
            <a:r>
              <a:rPr lang="en-US" dirty="0"/>
              <a:t> r</a:t>
            </a:r>
          </a:p>
        </p:txBody>
      </p:sp>
      <p:pic>
        <p:nvPicPr>
          <p:cNvPr id="46082" name="Picture 2"/>
          <p:cNvPicPr>
            <a:picLocks noGrp="1" noChangeAspect="1" noChangeArrowheads="1"/>
          </p:cNvPicPr>
          <p:nvPr>
            <p:ph idx="1"/>
          </p:nvPr>
        </p:nvPicPr>
        <p:blipFill>
          <a:blip r:embed="rId2"/>
          <a:srcRect/>
          <a:stretch>
            <a:fillRect/>
          </a:stretch>
        </p:blipFill>
        <p:spPr bwMode="auto">
          <a:xfrm>
            <a:off x="0" y="1524000"/>
            <a:ext cx="9108032" cy="4038600"/>
          </a:xfrm>
          <a:prstGeom prst="rect">
            <a:avLst/>
          </a:prstGeom>
          <a:noFill/>
          <a:ln w="9525">
            <a:noFill/>
            <a:miter lim="800000"/>
            <a:headEnd/>
            <a:tailEnd/>
          </a:ln>
          <a:effectLst/>
        </p:spPr>
      </p:pic>
    </p:spTree>
    <p:extLst>
      <p:ext uri="{BB962C8B-B14F-4D97-AF65-F5344CB8AC3E}">
        <p14:creationId xmlns:p14="http://schemas.microsoft.com/office/powerpoint/2010/main" val="2470355897"/>
      </p:ext>
    </p:extLst>
  </p:cSld>
  <p:clrMapOvr>
    <a:masterClrMapping/>
  </p:clrMapOvr>
  <p:transition/>
</p:sld>
</file>

<file path=ppt/theme/theme1.xml><?xml version="1.0" encoding="utf-8"?>
<a:theme xmlns:a="http://schemas.openxmlformats.org/drawingml/2006/main" name="169TGp_arrow_light_s">
  <a:themeElements>
    <a:clrScheme name="169TGp_arrow_light_s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169TGp_arrow_light_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1" i="0" u="none" strike="noStrike" cap="none" normalizeH="0" baseline="0" smtClean="0">
            <a:ln>
              <a:noFill/>
            </a:ln>
            <a:solidFill>
              <a:schemeClr val="bg1"/>
            </a:solidFill>
            <a:effectLst/>
            <a:latin typeface="Arial" charset="0"/>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600" b="1" i="0" u="none" strike="noStrike" cap="none" normalizeH="0" baseline="0" smtClean="0">
            <a:ln>
              <a:noFill/>
            </a:ln>
            <a:solidFill>
              <a:schemeClr val="bg1"/>
            </a:solidFill>
            <a:effectLst/>
            <a:latin typeface="Arial" charset="0"/>
            <a:ea typeface="굴림" pitchFamily="50" charset="-127"/>
          </a:defRPr>
        </a:defPPr>
      </a:lstStyle>
    </a:lnDef>
  </a:objectDefaults>
  <a:extraClrSchemeLst>
    <a:extraClrScheme>
      <a:clrScheme name="169TGp_arrow_light_s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169TGp_arrow_light_s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169TGp_arrow_light_s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5798</TotalTime>
  <Words>1242</Words>
  <Application>Microsoft Office PowerPoint</Application>
  <PresentationFormat>On-screen Show (4:3)</PresentationFormat>
  <Paragraphs>146</Paragraphs>
  <Slides>32</Slides>
  <Notes>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32</vt:i4>
      </vt:variant>
    </vt:vector>
  </HeadingPairs>
  <TitlesOfParts>
    <vt:vector size="44" baseType="lpstr">
      <vt:lpstr>Arial</vt:lpstr>
      <vt:lpstr>Arial Narrow</vt:lpstr>
      <vt:lpstr>Calibri</vt:lpstr>
      <vt:lpstr>Calibri Light</vt:lpstr>
      <vt:lpstr>Cambria Math</vt:lpstr>
      <vt:lpstr>Symbol</vt:lpstr>
      <vt:lpstr>Times New Roman</vt:lpstr>
      <vt:lpstr>Wingdings</vt:lpstr>
      <vt:lpstr>169TGp_arrow_light_s</vt:lpstr>
      <vt:lpstr>Office Theme</vt:lpstr>
      <vt:lpstr>Image</vt:lpstr>
      <vt:lpstr>Equation</vt:lpstr>
      <vt:lpstr>PowerPoint Presentation</vt:lpstr>
      <vt:lpstr>Outline</vt:lpstr>
      <vt:lpstr>PowerPoint Presentation</vt:lpstr>
      <vt:lpstr>PowerPoint Presentation</vt:lpstr>
      <vt:lpstr>Koefisien Korelasi Pearson</vt:lpstr>
      <vt:lpstr>Nilai koefisien korelasi Pearson </vt:lpstr>
      <vt:lpstr>Lanjutan…</vt:lpstr>
      <vt:lpstr>Warning</vt:lpstr>
      <vt:lpstr>Perumusan untuk koefisien korelasi r</vt:lpstr>
      <vt:lpstr>Contoh: Hitunglah koefisien korelasi untuk data usia dan tekanan darah 6 pasien sebagai berikut.  </vt:lpstr>
      <vt:lpstr>Perhitungan</vt:lpstr>
      <vt:lpstr>Interpretasi</vt:lpstr>
      <vt:lpstr>Regresi Linier Sederhana</vt:lpstr>
      <vt:lpstr>Cautions on Linear Regression Model</vt:lpstr>
      <vt:lpstr>Heteroskedasticity</vt:lpstr>
      <vt:lpstr>Lebih dalam dengan asumsi regresi</vt:lpstr>
      <vt:lpstr>Bagaimana jika Asumsi dilanggar?</vt:lpstr>
      <vt:lpstr>Bagaimana jika Asumsi dilanggar?</vt:lpstr>
      <vt:lpstr>Rumus Taksiran </vt:lpstr>
      <vt:lpstr>Correlation to Regression</vt:lpstr>
      <vt:lpstr>Contoh</vt:lpstr>
      <vt:lpstr>Perhitungan</vt:lpstr>
      <vt:lpstr>Hasil</vt:lpstr>
      <vt:lpstr>Interpretasi</vt:lpstr>
      <vt:lpstr>Warning</vt:lpstr>
      <vt:lpstr>X berguna untuk prediksi y? Uji kegunaan model</vt:lpstr>
      <vt:lpstr>Hipotesis</vt:lpstr>
      <vt:lpstr>Seberapa bagus model kita? Koefisien determinasi</vt:lpstr>
      <vt:lpstr>Rata-rata VS Regresi</vt:lpstr>
      <vt:lpstr>Interpretasi R2  dan Warning </vt:lpstr>
      <vt:lpstr>Contoh kasus di Jupyter (python)</vt:lpstr>
      <vt:lpstr>PowerPoint Presentation</vt:lpstr>
    </vt:vector>
  </TitlesOfParts>
  <Company>Guild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Taufik Sutanto</dc:creator>
  <cp:lastModifiedBy>Reviewer</cp:lastModifiedBy>
  <cp:revision>706</cp:revision>
  <cp:lastPrinted>2023-07-24T14:07:38Z</cp:lastPrinted>
  <dcterms:created xsi:type="dcterms:W3CDTF">2005-06-13T01:02:31Z</dcterms:created>
  <dcterms:modified xsi:type="dcterms:W3CDTF">2024-09-18T07:30:35Z</dcterms:modified>
</cp:coreProperties>
</file>