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71" r:id="rId2"/>
    <p:sldMasterId id="2147483803" r:id="rId3"/>
  </p:sldMasterIdLst>
  <p:notesMasterIdLst>
    <p:notesMasterId r:id="rId16"/>
  </p:notesMasterIdLst>
  <p:handoutMasterIdLst>
    <p:handoutMasterId r:id="rId17"/>
  </p:handoutMasterIdLst>
  <p:sldIdLst>
    <p:sldId id="258" r:id="rId4"/>
    <p:sldId id="2692" r:id="rId5"/>
    <p:sldId id="2766" r:id="rId6"/>
    <p:sldId id="2767" r:id="rId7"/>
    <p:sldId id="2768" r:id="rId8"/>
    <p:sldId id="2769" r:id="rId9"/>
    <p:sldId id="2770" r:id="rId10"/>
    <p:sldId id="2771" r:id="rId11"/>
    <p:sldId id="2772" r:id="rId12"/>
    <p:sldId id="2773" r:id="rId13"/>
    <p:sldId id="2690" r:id="rId14"/>
    <p:sldId id="2765" r:id="rId1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60BC6"/>
    <a:srgbClr val="006600"/>
    <a:srgbClr val="FF9900"/>
    <a:srgbClr val="692AA2"/>
    <a:srgbClr val="33CC33"/>
    <a:srgbClr val="B9D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4" autoAdjust="0"/>
    <p:restoredTop sz="94915" autoAdjust="0"/>
  </p:normalViewPr>
  <p:slideViewPr>
    <p:cSldViewPr>
      <p:cViewPr varScale="1">
        <p:scale>
          <a:sx n="87" d="100"/>
          <a:sy n="87" d="100"/>
        </p:scale>
        <p:origin x="12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fld id="{46635348-DBEF-4695-B298-01E05397A04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02200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fld id="{551FD892-07AC-4B6F-8844-47851227D7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857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8279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91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419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188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236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026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031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437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629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962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panose="020B0604020202020204" pitchFamily="34" charset="0"/>
              <a:buChar char="•"/>
            </a:pP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623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3F9-0444-C547-8BBB-C2C129AEF0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E11E-7951-694D-993C-5251800F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78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8CA6AC-14B7-4D7C-BE6B-C80F35BD94B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56746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5F735E-1BCC-44F2-8D0F-3011B9FB90F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666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BDC90-0C75-4889-9054-82CB72C582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9027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D1821C-26A9-4788-A17A-DD17BE5C49C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5064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3A1CCD-DE18-4316-973A-0674310C4B6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8408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2DB223-DFC4-41AE-B332-E02C0A24D22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45100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CCB9B-C5BD-4D89-9E55-87443AAAD7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0569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81B4CF2-5324-4D9D-B577-5987269D2D1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6512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27856"/>
            <a:ext cx="5328592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529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7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3734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46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2487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28B1D5-92E4-4F78-9D94-6A89CBF4DF4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462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3AE634-78D5-439A-9656-45CFA5AB1F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0092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AA1C5-3A62-489F-8CF3-418F170627F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36903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49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27" r:id="rId2"/>
    <p:sldLayoutId id="214748372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9561905" imgH="1600000" progId="">
                  <p:embed/>
                </p:oleObj>
              </mc:Choice>
              <mc:Fallback>
                <p:oleObj name="Image" r:id="rId14" imgW="9561905" imgH="1600000" progId="">
                  <p:embed/>
                  <p:pic>
                    <p:nvPicPr>
                      <p:cNvPr id="10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41F39E41-B9B5-4BC9-9792-9EE9E525E3D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28662" y="714356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65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mailto:taufik.sutanto@uinjkt.ac.id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mailto:taufik.sutanto@uinjkt.ac.id" TargetMode="Externa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Uq_tO2Bja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GR2ebAQkrg" TargetMode="External"/><Relationship Id="rId5" Type="http://schemas.openxmlformats.org/officeDocument/2006/relationships/hyperlink" Target="https://www.youtube.com/watch?v=ydSiru4m7_Q" TargetMode="External"/><Relationship Id="rId4" Type="http://schemas.openxmlformats.org/officeDocument/2006/relationships/hyperlink" Target="https://www.youtube.com/watch?v=j22tLUQQDh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r.ae/pKWPcU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">
            <a:extLst>
              <a:ext uri="{FF2B5EF4-FFF2-40B4-BE49-F238E27FC236}">
                <a16:creationId xmlns:a16="http://schemas.microsoft.com/office/drawing/2014/main" id="{22A030A9-3751-FB88-CA7E-2EC8C1157204}"/>
              </a:ext>
            </a:extLst>
          </p:cNvPr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680D2DE3-A489-F576-90EA-6965F4C19E9B}"/>
              </a:ext>
            </a:extLst>
          </p:cNvPr>
          <p:cNvSpPr>
            <a:spLocks/>
          </p:cNvSpPr>
          <p:nvPr/>
        </p:nvSpPr>
        <p:spPr bwMode="gray">
          <a:xfrm>
            <a:off x="-36615" y="1660800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19">
            <a:extLst>
              <a:ext uri="{FF2B5EF4-FFF2-40B4-BE49-F238E27FC236}">
                <a16:creationId xmlns:a16="http://schemas.microsoft.com/office/drawing/2014/main" id="{01136FAE-0E77-40A3-79AD-55285220008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33C2E95D-CE72-B26D-7C3A-D1C50D6CD41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7D88472A-D57C-159E-BE88-D69FD703BC4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EC10C7D0-FCE4-C45C-A9EF-69B2ADB9A4F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EBE1FF56-EA9E-098E-67FE-E667207BDF0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034A2B2E-5234-51DC-F778-CF118D2025E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D6E8FBD2-1479-4C8B-F809-45A6E12F14F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95B8159D-F706-1214-784D-6C5C367C7BA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7">
              <a:extLst>
                <a:ext uri="{FF2B5EF4-FFF2-40B4-BE49-F238E27FC236}">
                  <a16:creationId xmlns:a16="http://schemas.microsoft.com/office/drawing/2014/main" id="{8948DBD4-431B-D36B-C3D9-91B282470CA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8" descr="logo">
            <a:extLst>
              <a:ext uri="{FF2B5EF4-FFF2-40B4-BE49-F238E27FC236}">
                <a16:creationId xmlns:a16="http://schemas.microsoft.com/office/drawing/2014/main" id="{66ADC980-3E41-4EB6-5198-DDD0C040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1013" y="5445125"/>
            <a:ext cx="685800" cy="904875"/>
          </a:xfrm>
          <a:prstGeom prst="rect">
            <a:avLst/>
          </a:prstGeom>
          <a:noFill/>
        </p:spPr>
      </p:pic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-16496" y="3573016"/>
            <a:ext cx="9160496" cy="63268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2074" y="5984596"/>
            <a:ext cx="9144000" cy="85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Taufik Sutanto, MScTech, PhD</a:t>
            </a:r>
          </a:p>
          <a:p>
            <a:r>
              <a:rPr lang="en-US" sz="2800">
                <a:solidFill>
                  <a:srgbClr val="060BC6"/>
                </a:solidFill>
                <a:hlinkClick r:id="rId4"/>
              </a:rPr>
              <a:t>taufik.sutanto@uinjkt.ac.id</a:t>
            </a:r>
            <a:r>
              <a:rPr lang="en-US" sz="2800">
                <a:solidFill>
                  <a:srgbClr val="060BC6"/>
                </a:solidFill>
              </a:rPr>
              <a:t> </a:t>
            </a:r>
            <a:endParaRPr lang="en-US" sz="2800" dirty="0">
              <a:solidFill>
                <a:srgbClr val="060BC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34706-A09F-411F-BA8D-289E2B1BB088}"/>
              </a:ext>
            </a:extLst>
          </p:cNvPr>
          <p:cNvSpPr/>
          <p:nvPr/>
        </p:nvSpPr>
        <p:spPr>
          <a:xfrm>
            <a:off x="1043608" y="34736"/>
            <a:ext cx="66967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noProof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60BC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PeDas 2024</a:t>
            </a:r>
            <a:br>
              <a:rPr lang="en-US" sz="4000" noProof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60BC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noProof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15-16 Nov 2024</a:t>
            </a:r>
            <a:endParaRPr lang="id-ID" sz="2000" cap="none" spc="0" noProof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E5FA1-431D-45D3-95FD-A950DC6F8BA2}"/>
              </a:ext>
            </a:extLst>
          </p:cNvPr>
          <p:cNvSpPr/>
          <p:nvPr/>
        </p:nvSpPr>
        <p:spPr>
          <a:xfrm>
            <a:off x="-46761" y="2270400"/>
            <a:ext cx="9160496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br>
              <a:rPr lang="id-ID" cap="all" noProof="1">
                <a:ln w="9000" cmpd="sng">
                  <a:solidFill>
                    <a:srgbClr val="FFC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60BC6"/>
                </a:solidFill>
                <a:effectLst>
                  <a:glow rad="101600">
                    <a:srgbClr val="4472C4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latin typeface="Arial Narrow" pitchFamily="34" charset="0"/>
                <a:cs typeface="Times New Roman" pitchFamily="18" charset="0"/>
              </a:rPr>
            </a:br>
            <a:r>
              <a:rPr lang="en-US" sz="5400" noProof="1">
                <a:ln w="12700" cmpd="sng">
                  <a:solidFill>
                    <a:srgbClr val="060BC6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rgbClr val="4472C4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latin typeface="Arial Narrow" pitchFamily="34" charset="0"/>
                <a:cs typeface="Times New Roman" pitchFamily="18" charset="0"/>
              </a:rPr>
              <a:t>Pengenalan Model Forecasting</a:t>
            </a:r>
            <a:endParaRPr lang="id-ID" sz="5400" cap="all" noProof="1">
              <a:ln w="12700" cmpd="sng">
                <a:solidFill>
                  <a:srgbClr val="060BC6"/>
                </a:solidFill>
                <a:prstDash val="solid"/>
              </a:ln>
              <a:solidFill>
                <a:srgbClr val="FFC000"/>
              </a:solidFill>
              <a:effectLst>
                <a:glow rad="101600">
                  <a:srgbClr val="4472C4">
                    <a:lumMod val="50000"/>
                    <a:alpha val="60000"/>
                  </a:srgbClr>
                </a:glow>
                <a:reflection blurRad="12700" stA="28000" endPos="45000" dist="1000" dir="5400000" sy="-100000" algn="bl" rotWithShape="0"/>
              </a:effectLst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F1F0A8-7F06-4E01-8127-487AF298C53C}"/>
              </a:ext>
            </a:extLst>
          </p:cNvPr>
          <p:cNvGrpSpPr/>
          <p:nvPr/>
        </p:nvGrpSpPr>
        <p:grpSpPr>
          <a:xfrm>
            <a:off x="-49679" y="4538273"/>
            <a:ext cx="9157355" cy="1558085"/>
            <a:chOff x="-13355" y="4031155"/>
            <a:chExt cx="9157355" cy="15580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1E437F-A7BF-4AC1-B00A-38F2757C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4082" y="4037537"/>
              <a:ext cx="2249918" cy="15205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050FCA-2275-47E5-9C37-1928D8A07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3848" y="4068086"/>
              <a:ext cx="1512169" cy="148860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A081BCC-EBF3-4C10-87D9-0B4C5F587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6016" y="4068087"/>
              <a:ext cx="2178066" cy="152115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7" name="Content Placeholder 5">
              <a:extLst>
                <a:ext uri="{FF2B5EF4-FFF2-40B4-BE49-F238E27FC236}">
                  <a16:creationId xmlns:a16="http://schemas.microsoft.com/office/drawing/2014/main" id="{5F8C6590-E8A8-4981-B64F-CB73E9D56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white">
            <a:xfrm>
              <a:off x="-13355" y="4068086"/>
              <a:ext cx="1652158" cy="152115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8421ACF6-7032-4273-BF97-5B7BC684FF19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>
            <a:xfrm>
              <a:off x="1665241" y="4031155"/>
              <a:ext cx="1512169" cy="1520564"/>
            </a:xfrm>
            <a:prstGeom prst="rect">
              <a:avLst/>
            </a:prstGeom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6" name="Picture 5" descr="A logo with a globe and a book&#10;&#10;Description automatically generated">
            <a:extLst>
              <a:ext uri="{FF2B5EF4-FFF2-40B4-BE49-F238E27FC236}">
                <a16:creationId xmlns:a16="http://schemas.microsoft.com/office/drawing/2014/main" id="{74589CDA-A131-AFC8-CB62-CB37BC568C9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65" y="7493"/>
            <a:ext cx="1252213" cy="108802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1113829" y="-171400"/>
            <a:ext cx="6984776" cy="769441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Exponential Smoothing</a:t>
            </a:r>
            <a:endParaRPr kumimoji="0" lang="id-ID" sz="54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38352-2A95-410E-CF11-8938FA128C73}"/>
              </a:ext>
            </a:extLst>
          </p:cNvPr>
          <p:cNvSpPr txBox="1"/>
          <p:nvPr/>
        </p:nvSpPr>
        <p:spPr>
          <a:xfrm>
            <a:off x="0" y="5557923"/>
            <a:ext cx="9144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d-ID" sz="2800" b="0" noProof="1">
                <a:solidFill>
                  <a:schemeClr val="tx1"/>
                </a:solidFill>
              </a:rPr>
              <a:t> </a:t>
            </a:r>
            <a:r>
              <a:rPr lang="en-US" sz="2800" b="0" noProof="1">
                <a:solidFill>
                  <a:schemeClr val="tx1"/>
                </a:solidFill>
              </a:rPr>
              <a:t>Lihat contoh Excel sheet “</a:t>
            </a:r>
            <a:r>
              <a:rPr lang="en-US" sz="2800" noProof="1">
                <a:solidFill>
                  <a:srgbClr val="000099"/>
                </a:solidFill>
              </a:rPr>
              <a:t>ES</a:t>
            </a:r>
            <a:r>
              <a:rPr lang="en-US" sz="2800" noProof="1">
                <a:solidFill>
                  <a:schemeClr val="tx1"/>
                </a:solidFill>
              </a:rPr>
              <a:t>”</a:t>
            </a:r>
            <a:endParaRPr lang="en-US" sz="2800" b="0" noProof="1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noProof="1">
                <a:solidFill>
                  <a:schemeClr val="tx1"/>
                </a:solidFill>
              </a:rPr>
              <a:t>Coba beberapa nilai </a:t>
            </a:r>
            <a:r>
              <a:rPr lang="en-US" sz="4000" noProof="1">
                <a:solidFill>
                  <a:srgbClr val="000099"/>
                </a:solidFill>
                <a:sym typeface="Symbol" panose="05050102010706020507" pitchFamily="18" charset="2"/>
              </a:rPr>
              <a:t></a:t>
            </a:r>
            <a:r>
              <a:rPr lang="en-US" sz="2800" b="0" noProof="1">
                <a:solidFill>
                  <a:schemeClr val="tx1"/>
                </a:solidFill>
                <a:sym typeface="Symbol" panose="05050102010706020507" pitchFamily="18" charset="2"/>
              </a:rPr>
              <a:t> Gunakan yang terbaik.</a:t>
            </a:r>
            <a:endParaRPr lang="en-US" sz="2800" b="0" noProof="1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DE4C5-EC66-7D5C-1873-FFE96060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05" y="88660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89605C6B-C052-7FA4-1B6C-32BE18425E1B}"/>
              </a:ext>
            </a:extLst>
          </p:cNvPr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AA084F87-6C1D-C969-87F1-A6C55EA0E2AC}"/>
              </a:ext>
            </a:extLst>
          </p:cNvPr>
          <p:cNvSpPr>
            <a:spLocks/>
          </p:cNvSpPr>
          <p:nvPr/>
        </p:nvSpPr>
        <p:spPr bwMode="gray">
          <a:xfrm>
            <a:off x="-36615" y="1660800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123F854F-34E9-B95C-3860-218BA1B611F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CA627C6A-47D4-AB5D-DB7C-653AF7E749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DAD361EE-F573-88EC-984E-4A02AFE790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9EAA11BB-EF3B-7F2E-E634-A68E95668659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8540C063-FD02-4A55-C2A5-40B7FBAAF0B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4">
              <a:extLst>
                <a:ext uri="{FF2B5EF4-FFF2-40B4-BE49-F238E27FC236}">
                  <a16:creationId xmlns:a16="http://schemas.microsoft.com/office/drawing/2014/main" id="{717F5A72-1EB0-7A51-F7BB-5E4B6128619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7BCCEFA5-A6E4-08B0-A5C4-4A61EEF305C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3" name="Oval 26">
              <a:extLst>
                <a:ext uri="{FF2B5EF4-FFF2-40B4-BE49-F238E27FC236}">
                  <a16:creationId xmlns:a16="http://schemas.microsoft.com/office/drawing/2014/main" id="{02CC8158-CED4-EE06-B047-AB9388F8969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7">
              <a:extLst>
                <a:ext uri="{FF2B5EF4-FFF2-40B4-BE49-F238E27FC236}">
                  <a16:creationId xmlns:a16="http://schemas.microsoft.com/office/drawing/2014/main" id="{B876B904-8FC0-FA59-9424-D745E7BB93B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5" name="Picture 28" descr="logo">
            <a:extLst>
              <a:ext uri="{FF2B5EF4-FFF2-40B4-BE49-F238E27FC236}">
                <a16:creationId xmlns:a16="http://schemas.microsoft.com/office/drawing/2014/main" id="{7CBCC1AA-8A4C-42D6-7818-0D0B464A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1013" y="5445125"/>
            <a:ext cx="685800" cy="904875"/>
          </a:xfrm>
          <a:prstGeom prst="rect">
            <a:avLst/>
          </a:prstGeom>
          <a:noFill/>
        </p:spPr>
      </p:pic>
      <p:sp>
        <p:nvSpPr>
          <p:cNvPr id="36" name="Rectangle 2">
            <a:extLst>
              <a:ext uri="{FF2B5EF4-FFF2-40B4-BE49-F238E27FC236}">
                <a16:creationId xmlns:a16="http://schemas.microsoft.com/office/drawing/2014/main" id="{B61CA1A1-2E33-A9D6-03D5-4ED1ADD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96" y="3573016"/>
            <a:ext cx="9160496" cy="63268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05B97D4C-D64D-2EB4-F8B3-07F13222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4" y="5984596"/>
            <a:ext cx="9144000" cy="85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Taufik Sutanto, MScTech, PhD</a:t>
            </a:r>
          </a:p>
          <a:p>
            <a:r>
              <a:rPr lang="en-US" sz="2800">
                <a:solidFill>
                  <a:srgbClr val="060BC6"/>
                </a:solidFill>
                <a:hlinkClick r:id="rId4"/>
              </a:rPr>
              <a:t>taufik.sutanto@uinjkt.ac.id</a:t>
            </a:r>
            <a:r>
              <a:rPr lang="en-US" sz="2800">
                <a:solidFill>
                  <a:srgbClr val="060BC6"/>
                </a:solidFill>
              </a:rPr>
              <a:t> </a:t>
            </a:r>
            <a:endParaRPr lang="en-US" sz="2800" dirty="0">
              <a:solidFill>
                <a:srgbClr val="060BC6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787D02-7A66-690F-28E3-4D43475BAC16}"/>
              </a:ext>
            </a:extLst>
          </p:cNvPr>
          <p:cNvSpPr/>
          <p:nvPr/>
        </p:nvSpPr>
        <p:spPr>
          <a:xfrm>
            <a:off x="-46761" y="2270400"/>
            <a:ext cx="9160496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cap="all" noProof="1">
                <a:ln w="9000" cmpd="sng">
                  <a:solidFill>
                    <a:srgbClr val="FFC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60BC6"/>
                </a:solidFill>
                <a:effectLst>
                  <a:glow rad="101600">
                    <a:srgbClr val="4472C4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latin typeface="Arial Narrow" pitchFamily="34" charset="0"/>
                <a:cs typeface="Times New Roman" pitchFamily="18" charset="0"/>
              </a:rPr>
              <a:t>Sekian,</a:t>
            </a:r>
          </a:p>
          <a:p>
            <a:r>
              <a:rPr lang="en-US" sz="5400" cap="all" noProof="1">
                <a:ln w="9000" cmpd="sng">
                  <a:solidFill>
                    <a:srgbClr val="FFC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rgbClr val="4472C4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latin typeface="Arial Narrow" pitchFamily="34" charset="0"/>
                <a:cs typeface="Times New Roman" pitchFamily="18" charset="0"/>
              </a:rPr>
              <a:t>Terima Kasih</a:t>
            </a:r>
            <a:endParaRPr lang="id-ID" sz="5400" cap="all" noProof="1">
              <a:ln w="12700" cmpd="sng">
                <a:solidFill>
                  <a:srgbClr val="060BC6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rgbClr val="4472C4">
                    <a:lumMod val="50000"/>
                    <a:alpha val="60000"/>
                  </a:srgbClr>
                </a:glow>
                <a:reflection blurRad="12700" stA="28000" endPos="45000" dist="1000" dir="5400000" sy="-100000" algn="bl" rotWithShape="0"/>
              </a:effectLst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67969E-47A0-ECDF-18CC-9324761B5DE5}"/>
              </a:ext>
            </a:extLst>
          </p:cNvPr>
          <p:cNvGrpSpPr/>
          <p:nvPr/>
        </p:nvGrpSpPr>
        <p:grpSpPr>
          <a:xfrm>
            <a:off x="-49679" y="4538273"/>
            <a:ext cx="9157355" cy="1558085"/>
            <a:chOff x="-13355" y="4031155"/>
            <a:chExt cx="9157355" cy="155808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EC46396-5DA6-5758-838A-C44A650C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4082" y="4037537"/>
              <a:ext cx="2249918" cy="15205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557E1B4-599A-DD1E-6706-C551ABBDF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3848" y="4068086"/>
              <a:ext cx="1512169" cy="148860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046E027-1AA9-64B8-8BA4-A5807EBE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6016" y="4068087"/>
              <a:ext cx="2178066" cy="152115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4" name="Content Placeholder 5">
              <a:extLst>
                <a:ext uri="{FF2B5EF4-FFF2-40B4-BE49-F238E27FC236}">
                  <a16:creationId xmlns:a16="http://schemas.microsoft.com/office/drawing/2014/main" id="{2726867B-2F6D-9E61-D9C1-ECAA51DF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white">
            <a:xfrm>
              <a:off x="-13355" y="4068086"/>
              <a:ext cx="1652158" cy="152115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id="{9960593C-2FD8-086F-4082-4A5FCCB88A0A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>
            <a:xfrm>
              <a:off x="1665241" y="4031155"/>
              <a:ext cx="1512169" cy="1520564"/>
            </a:xfrm>
            <a:prstGeom prst="rect">
              <a:avLst/>
            </a:prstGeom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46" name="Picture 45" descr="A logo with a globe and a book&#10;&#10;Description automatically generated">
            <a:extLst>
              <a:ext uri="{FF2B5EF4-FFF2-40B4-BE49-F238E27FC236}">
                <a16:creationId xmlns:a16="http://schemas.microsoft.com/office/drawing/2014/main" id="{344E6697-189C-07C0-CD92-5B558C958A5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65" y="7493"/>
            <a:ext cx="1252213" cy="10880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6DB2A5-D049-6888-40E3-E102EF3D3C17}"/>
              </a:ext>
            </a:extLst>
          </p:cNvPr>
          <p:cNvSpPr/>
          <p:nvPr/>
        </p:nvSpPr>
        <p:spPr>
          <a:xfrm>
            <a:off x="1043608" y="34736"/>
            <a:ext cx="66967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noProof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60BC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PeDas 2024</a:t>
            </a:r>
            <a:br>
              <a:rPr lang="en-US" sz="4000" noProof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60BC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noProof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15-16 Nov 2024</a:t>
            </a:r>
            <a:endParaRPr lang="id-ID" sz="2000" cap="none" spc="0" noProof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20264"/>
      </p:ext>
    </p:extLst>
  </p:cSld>
  <p:clrMapOvr>
    <a:masterClrMapping/>
  </p:clrMapOvr>
  <p:transition advTm="4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9DAD4E-A18E-48CD-AE92-9561F7102E42}"/>
              </a:ext>
            </a:extLst>
          </p:cNvPr>
          <p:cNvSpPr/>
          <p:nvPr/>
        </p:nvSpPr>
        <p:spPr>
          <a:xfrm>
            <a:off x="1475656" y="33273"/>
            <a:ext cx="5328592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cap="all" dirty="0" err="1">
                <a:ln w="9000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glow rad="101600">
                    <a:srgbClr val="4472C4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latin typeface="Arial Narrow" pitchFamily="34" charset="0"/>
                <a:cs typeface="Times New Roman" pitchFamily="18" charset="0"/>
              </a:rPr>
              <a:t>Diskusi</a:t>
            </a:r>
            <a:endParaRPr lang="en-US" sz="4400" cap="all" dirty="0">
              <a:ln w="9000" cmpd="sng">
                <a:solidFill>
                  <a:schemeClr val="bg1"/>
                </a:solidFill>
                <a:prstDash val="solid"/>
              </a:ln>
              <a:solidFill>
                <a:srgbClr val="006600"/>
              </a:solidFill>
              <a:effectLst>
                <a:glow rad="101600">
                  <a:srgbClr val="4472C4">
                    <a:lumMod val="50000"/>
                    <a:alpha val="60000"/>
                  </a:srgbClr>
                </a:glow>
                <a:reflection blurRad="12700" stA="28000" endPos="45000" dist="1000" dir="5400000" sy="-100000" algn="bl" rotWithShape="0"/>
              </a:effectLst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05DF7-ADAC-56E4-6727-AB37A34E9E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83" t="16799" r="4799" b="20201"/>
          <a:stretch/>
        </p:blipFill>
        <p:spPr>
          <a:xfrm>
            <a:off x="0" y="1916832"/>
            <a:ext cx="910901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4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1547664" y="3823"/>
            <a:ext cx="6048672" cy="101566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Sumber Materi</a:t>
            </a:r>
            <a:endParaRPr kumimoji="0" lang="id-ID" sz="72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2DF94-FD42-418A-FDE3-8B8720C85FEB}"/>
              </a:ext>
            </a:extLst>
          </p:cNvPr>
          <p:cNvSpPr txBox="1"/>
          <p:nvPr/>
        </p:nvSpPr>
        <p:spPr>
          <a:xfrm>
            <a:off x="107504" y="1075539"/>
            <a:ext cx="9144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2800" b="0" noProof="1">
                <a:solidFill>
                  <a:schemeClr val="tx2"/>
                </a:solidFill>
              </a:rPr>
              <a:t> 1. </a:t>
            </a:r>
            <a:r>
              <a:rPr lang="id-ID" sz="2800" noProof="1">
                <a:solidFill>
                  <a:schemeClr val="tx1"/>
                </a:solidFill>
              </a:rPr>
              <a:t>Pendahuluan teori:  </a:t>
            </a:r>
            <a:r>
              <a:rPr lang="id-ID" sz="2800" b="0" noProof="1">
                <a:solidFill>
                  <a:schemeClr val="tx2"/>
                </a:solidFill>
                <a:hlinkClick r:id="rId3"/>
              </a:rPr>
              <a:t>https://www.youtube.com/watch?v=GUq_tO2BjaU</a:t>
            </a:r>
            <a:r>
              <a:rPr lang="en-US" sz="2800" b="0" noProof="1">
                <a:solidFill>
                  <a:schemeClr val="tx2"/>
                </a:solidFill>
              </a:rPr>
              <a:t> </a:t>
            </a:r>
            <a:r>
              <a:rPr lang="id-ID" sz="2800" b="0" noProof="1">
                <a:solidFill>
                  <a:schemeClr val="tx2"/>
                </a:solidFill>
              </a:rPr>
              <a:t> </a:t>
            </a:r>
            <a:endParaRPr lang="en-US" sz="2800" b="0" noProof="1">
              <a:solidFill>
                <a:schemeClr val="tx2"/>
              </a:solidFill>
            </a:endParaRPr>
          </a:p>
          <a:p>
            <a:pPr algn="l"/>
            <a:endParaRPr lang="en-US" sz="2800" b="0" noProof="1">
              <a:solidFill>
                <a:schemeClr val="tx2"/>
              </a:solidFill>
            </a:endParaRPr>
          </a:p>
          <a:p>
            <a:pPr algn="l"/>
            <a:r>
              <a:rPr lang="id-ID" sz="2800" noProof="1">
                <a:solidFill>
                  <a:schemeClr val="tx1"/>
                </a:solidFill>
              </a:rPr>
              <a:t>2. Praktek Dasar Peramalan/Forecasting dengan Excel: </a:t>
            </a:r>
            <a:endParaRPr lang="en-US" sz="2800" noProof="1">
              <a:solidFill>
                <a:schemeClr val="tx1"/>
              </a:solidFill>
            </a:endParaRPr>
          </a:p>
          <a:p>
            <a:pPr algn="l"/>
            <a:r>
              <a:rPr lang="id-ID" sz="2800" b="0" noProof="1">
                <a:solidFill>
                  <a:schemeClr val="tx2"/>
                </a:solidFill>
                <a:hlinkClick r:id="rId4"/>
              </a:rPr>
              <a:t>https://www.youtube.com/watch?v=j22tLUQQDh4</a:t>
            </a:r>
            <a:r>
              <a:rPr lang="en-US" sz="2800" b="0" noProof="1">
                <a:solidFill>
                  <a:schemeClr val="tx2"/>
                </a:solidFill>
              </a:rPr>
              <a:t> </a:t>
            </a:r>
          </a:p>
          <a:p>
            <a:pPr algn="l"/>
            <a:endParaRPr lang="en-US" sz="2800" b="0" noProof="1">
              <a:solidFill>
                <a:schemeClr val="tx2"/>
              </a:solidFill>
            </a:endParaRPr>
          </a:p>
          <a:p>
            <a:pPr algn="l"/>
            <a:r>
              <a:rPr lang="en-US" sz="2800" noProof="1">
                <a:solidFill>
                  <a:schemeClr val="tx1"/>
                </a:solidFill>
              </a:rPr>
              <a:t>3. </a:t>
            </a:r>
            <a:r>
              <a:rPr lang="id-ID" sz="2800" noProof="1">
                <a:solidFill>
                  <a:schemeClr val="tx1"/>
                </a:solidFill>
              </a:rPr>
              <a:t>Praktek Moving Average dengan Excel:</a:t>
            </a:r>
            <a:r>
              <a:rPr lang="id-ID" sz="2800" b="0" noProof="1">
                <a:solidFill>
                  <a:schemeClr val="tx2"/>
                </a:solidFill>
              </a:rPr>
              <a:t> </a:t>
            </a:r>
            <a:r>
              <a:rPr lang="id-ID" sz="2800" b="0" noProof="1">
                <a:solidFill>
                  <a:schemeClr val="tx2"/>
                </a:solidFill>
                <a:hlinkClick r:id="rId5"/>
              </a:rPr>
              <a:t>https://www.youtube.com/watch?v=ydSiru4m7_Q</a:t>
            </a:r>
            <a:r>
              <a:rPr lang="en-US" sz="2800" b="0" noProof="1">
                <a:solidFill>
                  <a:schemeClr val="tx2"/>
                </a:solidFill>
              </a:rPr>
              <a:t> </a:t>
            </a:r>
            <a:r>
              <a:rPr lang="id-ID" sz="2800" b="0" noProof="1">
                <a:solidFill>
                  <a:schemeClr val="tx2"/>
                </a:solidFill>
              </a:rPr>
              <a:t> </a:t>
            </a:r>
            <a:endParaRPr lang="en-US" sz="2800" b="0" noProof="1">
              <a:solidFill>
                <a:schemeClr val="tx2"/>
              </a:solidFill>
            </a:endParaRPr>
          </a:p>
          <a:p>
            <a:pPr algn="l"/>
            <a:endParaRPr lang="en-US" sz="2800" b="0" noProof="1">
              <a:solidFill>
                <a:schemeClr val="tx2"/>
              </a:solidFill>
            </a:endParaRPr>
          </a:p>
          <a:p>
            <a:pPr algn="l"/>
            <a:r>
              <a:rPr lang="en-US" sz="2800" noProof="1">
                <a:solidFill>
                  <a:schemeClr val="tx1"/>
                </a:solidFill>
              </a:rPr>
              <a:t>4. </a:t>
            </a:r>
            <a:r>
              <a:rPr lang="id-ID" sz="2800" noProof="1">
                <a:solidFill>
                  <a:schemeClr val="tx1"/>
                </a:solidFill>
              </a:rPr>
              <a:t>Praktek Exponential Smoothing dengan Excel:</a:t>
            </a:r>
            <a:r>
              <a:rPr lang="id-ID" sz="2800" b="0" noProof="1">
                <a:solidFill>
                  <a:schemeClr val="tx2"/>
                </a:solidFill>
              </a:rPr>
              <a:t> </a:t>
            </a:r>
            <a:r>
              <a:rPr lang="id-ID" sz="2800" b="0" noProof="1">
                <a:solidFill>
                  <a:schemeClr val="tx2"/>
                </a:solidFill>
                <a:hlinkClick r:id="rId6"/>
              </a:rPr>
              <a:t>https://www.youtube.com/watch?v=vGR2ebAQkrg</a:t>
            </a:r>
            <a:r>
              <a:rPr lang="en-US" sz="2800" b="0" noProof="1">
                <a:solidFill>
                  <a:schemeClr val="tx2"/>
                </a:solidFill>
              </a:rPr>
              <a:t> </a:t>
            </a:r>
            <a:endParaRPr lang="id-ID" sz="2800" b="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3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1547664" y="3823"/>
            <a:ext cx="6048672" cy="101566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Pendahuluan</a:t>
            </a:r>
            <a:endParaRPr kumimoji="0" lang="id-ID" sz="72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2DF94-FD42-418A-FDE3-8B8720C85FEB}"/>
              </a:ext>
            </a:extLst>
          </p:cNvPr>
          <p:cNvSpPr txBox="1"/>
          <p:nvPr/>
        </p:nvSpPr>
        <p:spPr>
          <a:xfrm>
            <a:off x="107504" y="4429918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d-ID" sz="2400" b="0" noProof="1">
                <a:solidFill>
                  <a:schemeClr val="tx1"/>
                </a:solidFill>
              </a:rPr>
              <a:t> </a:t>
            </a:r>
            <a:r>
              <a:rPr lang="en-US" sz="2400" b="0" noProof="1">
                <a:solidFill>
                  <a:schemeClr val="tx1"/>
                </a:solidFill>
              </a:rPr>
              <a:t>Dasar time Series Biasanya Univariate </a:t>
            </a:r>
            <a:br>
              <a:rPr lang="en-US" sz="2400" b="0" noProof="1">
                <a:solidFill>
                  <a:schemeClr val="tx1"/>
                </a:solidFill>
              </a:rPr>
            </a:br>
            <a:r>
              <a:rPr lang="en-US" sz="2400" b="0" noProof="1">
                <a:solidFill>
                  <a:schemeClr val="tx1"/>
                </a:solidFill>
              </a:rPr>
              <a:t>(Renungkan hal ini dengan baik)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noProof="1">
                <a:solidFill>
                  <a:schemeClr val="tx1"/>
                </a:solidFill>
              </a:rPr>
              <a:t>Interval waktu seragam: perjam, harian, mingguan, bulanan, tahunan, dsb.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noProof="1">
                <a:solidFill>
                  <a:schemeClr val="tx1"/>
                </a:solidFill>
              </a:rPr>
              <a:t>Perluasan data Time Series adalah Data Terurut:</a:t>
            </a:r>
            <a:br>
              <a:rPr lang="en-US" sz="2400" b="0" noProof="1">
                <a:solidFill>
                  <a:schemeClr val="tx1"/>
                </a:solidFill>
              </a:rPr>
            </a:br>
            <a:r>
              <a:rPr lang="en-US" sz="2400" b="0" noProof="1">
                <a:solidFill>
                  <a:schemeClr val="tx1"/>
                </a:solidFill>
              </a:rPr>
              <a:t>Sequential Data. Misal Text, DNA, Video/suara, dsb.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D6363-7C5E-5BE7-9CCF-03465792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9" y="896518"/>
            <a:ext cx="6216642" cy="353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6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1547664" y="3823"/>
            <a:ext cx="6048672" cy="101566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Contoh</a:t>
            </a:r>
            <a:endParaRPr kumimoji="0" lang="id-ID" sz="72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1D1BC-A900-B8E5-3F22-E8786523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19486"/>
            <a:ext cx="8360506" cy="56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4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0" y="-171400"/>
            <a:ext cx="9144000" cy="83099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Tipe/Komponen Time Series</a:t>
            </a:r>
            <a:endParaRPr kumimoji="0" lang="id-ID" sz="60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0C6FB-3988-FDB4-409E-37ECF757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4832"/>
            <a:ext cx="4572000" cy="303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9D51F-DD3F-241C-E1D1-8F342D4DC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7" y="793026"/>
            <a:ext cx="4427983" cy="2799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71601-36D8-3EE6-5752-94700667DA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2101"/>
          <a:stretch/>
        </p:blipFill>
        <p:spPr>
          <a:xfrm>
            <a:off x="8690" y="3759863"/>
            <a:ext cx="5400600" cy="3014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C319E7-F5F8-EFDC-8B10-9E9C1602C53B}"/>
              </a:ext>
            </a:extLst>
          </p:cNvPr>
          <p:cNvSpPr txBox="1"/>
          <p:nvPr/>
        </p:nvSpPr>
        <p:spPr>
          <a:xfrm>
            <a:off x="5374611" y="3725338"/>
            <a:ext cx="38861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noProof="1">
                <a:solidFill>
                  <a:srgbClr val="C00000"/>
                </a:solidFill>
              </a:rPr>
              <a:t>Terbayang mengapa Regresi kurang cocok untuk Extrapolasi/Forecasting?</a:t>
            </a:r>
          </a:p>
          <a:p>
            <a:pPr algn="l"/>
            <a:endParaRPr lang="en-US" sz="2000" b="0" noProof="1">
              <a:solidFill>
                <a:srgbClr val="C00000"/>
              </a:solidFill>
            </a:endParaRPr>
          </a:p>
          <a:p>
            <a:pPr algn="l"/>
            <a:r>
              <a:rPr lang="en-US" sz="2000" b="0" noProof="1">
                <a:solidFill>
                  <a:schemeClr val="tx1"/>
                </a:solidFill>
              </a:rPr>
              <a:t>Keywords:</a:t>
            </a:r>
          </a:p>
          <a:p>
            <a:pPr marL="457200" indent="-457200" algn="l">
              <a:buAutoNum type="arabicPeriod"/>
            </a:pPr>
            <a:r>
              <a:rPr lang="en-US" sz="2000" b="0" noProof="1">
                <a:solidFill>
                  <a:schemeClr val="tx1"/>
                </a:solidFill>
              </a:rPr>
              <a:t>Asumsi independent</a:t>
            </a:r>
          </a:p>
          <a:p>
            <a:pPr marL="457200" indent="-457200" algn="l">
              <a:buAutoNum type="arabicPeriod"/>
            </a:pPr>
            <a:r>
              <a:rPr lang="en-US" sz="2000" b="0" noProof="1">
                <a:solidFill>
                  <a:schemeClr val="tx1"/>
                </a:solidFill>
              </a:rPr>
              <a:t>Bukan Interpolasi</a:t>
            </a:r>
          </a:p>
          <a:p>
            <a:pPr algn="l"/>
            <a:endParaRPr lang="en-US" sz="2000" b="0" noProof="1">
              <a:solidFill>
                <a:schemeClr val="tx1"/>
              </a:solidFill>
            </a:endParaRPr>
          </a:p>
          <a:p>
            <a:pPr algn="l"/>
            <a:r>
              <a:rPr lang="en-US" sz="2000" b="0" noProof="1">
                <a:solidFill>
                  <a:schemeClr val="tx1"/>
                </a:solidFill>
                <a:hlinkClick r:id="rId6"/>
              </a:rPr>
              <a:t>https://qr.ae/pKWPcU</a:t>
            </a:r>
            <a:r>
              <a:rPr lang="en-US" sz="2000" b="0" noProof="1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1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1113829" y="-171400"/>
            <a:ext cx="6984776" cy="83099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Time Series Sederhana</a:t>
            </a:r>
            <a:endParaRPr kumimoji="0" lang="id-ID" sz="60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69D52-F8D5-4ABA-7766-801F5F75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59597"/>
            <a:ext cx="5709073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7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1113829" y="-171400"/>
            <a:ext cx="6984776" cy="83099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Differencing</a:t>
            </a:r>
            <a:endParaRPr kumimoji="0" lang="id-ID" sz="60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6AF1E-33BE-7A57-E7D9-470C3D34F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9597"/>
            <a:ext cx="9144000" cy="3200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38352-2A95-410E-CF11-8938FA128C73}"/>
              </a:ext>
            </a:extLst>
          </p:cNvPr>
          <p:cNvSpPr txBox="1"/>
          <p:nvPr/>
        </p:nvSpPr>
        <p:spPr>
          <a:xfrm>
            <a:off x="34217" y="3722032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d-ID" sz="4000" b="0" noProof="1">
                <a:solidFill>
                  <a:schemeClr val="tx1"/>
                </a:solidFill>
              </a:rPr>
              <a:t> </a:t>
            </a:r>
            <a:r>
              <a:rPr lang="en-US" sz="4000" b="0" noProof="1">
                <a:solidFill>
                  <a:schemeClr val="tx1"/>
                </a:solidFill>
              </a:rPr>
              <a:t>Lihat contoh Excel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73C14-43FB-CE70-2D79-239B713A3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1" y="4548066"/>
            <a:ext cx="7745992" cy="21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1113829" y="-171400"/>
            <a:ext cx="6984776" cy="83099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Simple Forecasting</a:t>
            </a:r>
            <a:endParaRPr kumimoji="0" lang="id-ID" sz="60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38352-2A95-410E-CF11-8938FA128C73}"/>
              </a:ext>
            </a:extLst>
          </p:cNvPr>
          <p:cNvSpPr txBox="1"/>
          <p:nvPr/>
        </p:nvSpPr>
        <p:spPr>
          <a:xfrm>
            <a:off x="-17950" y="602128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d-ID" b="0" noProof="1">
                <a:solidFill>
                  <a:schemeClr val="tx1"/>
                </a:solidFill>
              </a:rPr>
              <a:t> </a:t>
            </a:r>
            <a:r>
              <a:rPr lang="en-US" b="0" noProof="1">
                <a:solidFill>
                  <a:schemeClr val="tx1"/>
                </a:solidFill>
              </a:rPr>
              <a:t>Lihat contoh Excel sheet “</a:t>
            </a:r>
            <a:r>
              <a:rPr lang="en-US" noProof="1">
                <a:solidFill>
                  <a:srgbClr val="000099"/>
                </a:solidFill>
              </a:rPr>
              <a:t>Pendahuluan</a:t>
            </a:r>
            <a:r>
              <a:rPr lang="en-US" noProof="1">
                <a:solidFill>
                  <a:schemeClr val="tx1"/>
                </a:solidFill>
              </a:rPr>
              <a:t>”</a:t>
            </a:r>
            <a:endParaRPr lang="en-US" b="0" noProof="1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CC7FB-DEF5-B8C9-BFCC-2592D2D8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0" y="940854"/>
            <a:ext cx="8062659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3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AA7-53CE-4E52-B4A0-D135772E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noProof="1"/>
              <a:t> </a:t>
            </a:r>
            <a:r>
              <a:rPr lang="en-US" sz="3200" b="1" noProof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4B058-BE58-4D65-A4A5-D31DF21A8E85}"/>
              </a:ext>
            </a:extLst>
          </p:cNvPr>
          <p:cNvSpPr txBox="1"/>
          <p:nvPr/>
        </p:nvSpPr>
        <p:spPr>
          <a:xfrm>
            <a:off x="1113829" y="-171400"/>
            <a:ext cx="6984776" cy="83099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Moving Average</a:t>
            </a:r>
            <a:endParaRPr kumimoji="0" lang="id-ID" sz="6000" i="0" u="none" strike="noStrike" kern="1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38352-2A95-410E-CF11-8938FA128C73}"/>
              </a:ext>
            </a:extLst>
          </p:cNvPr>
          <p:cNvSpPr txBox="1"/>
          <p:nvPr/>
        </p:nvSpPr>
        <p:spPr>
          <a:xfrm>
            <a:off x="0" y="5557923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d-ID" sz="2800" b="0" noProof="1">
                <a:solidFill>
                  <a:schemeClr val="tx1"/>
                </a:solidFill>
              </a:rPr>
              <a:t> </a:t>
            </a:r>
            <a:r>
              <a:rPr lang="en-US" sz="2800" b="0" noProof="1">
                <a:solidFill>
                  <a:schemeClr val="tx1"/>
                </a:solidFill>
              </a:rPr>
              <a:t>Lihat contoh Excel sheet “</a:t>
            </a:r>
            <a:r>
              <a:rPr lang="en-US" sz="2800" noProof="1">
                <a:solidFill>
                  <a:srgbClr val="000099"/>
                </a:solidFill>
              </a:rPr>
              <a:t>MA</a:t>
            </a:r>
            <a:r>
              <a:rPr lang="en-US" sz="2800" noProof="1">
                <a:solidFill>
                  <a:schemeClr val="tx1"/>
                </a:solidFill>
              </a:rPr>
              <a:t>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noProof="1">
                <a:solidFill>
                  <a:schemeClr val="tx1"/>
                </a:solidFill>
              </a:rPr>
              <a:t>Coba beberapa “</a:t>
            </a:r>
            <a:r>
              <a:rPr lang="en-US" sz="2800" noProof="1">
                <a:solidFill>
                  <a:srgbClr val="000099"/>
                </a:solidFill>
              </a:rPr>
              <a:t>N</a:t>
            </a:r>
            <a:r>
              <a:rPr lang="en-US" sz="2800" b="0" noProof="1">
                <a:solidFill>
                  <a:schemeClr val="tx1"/>
                </a:solidFill>
              </a:rPr>
              <a:t>” Gunakan yang paling baik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5DF7FC-3CA7-6A3A-A130-ADC167F4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4211960" cy="189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F7CA0-1003-75F2-7D00-77FFAE031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217" y="836711"/>
            <a:ext cx="2754184" cy="1896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BF5DD-F534-57E8-AD3A-AEADC8F38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038" y="2762994"/>
            <a:ext cx="66198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3087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69TGp_arrow_light_s">
  <a:themeElements>
    <a:clrScheme name="169TGp_arrow_light_s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69TGp_arrow_light_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69TGp_arrow_light_s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9TGp_arrow_light_s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9TGp_arrow_light_s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18979</TotalTime>
  <Words>298</Words>
  <Application>Microsoft Office PowerPoint</Application>
  <PresentationFormat>On-screen Show (4:3)</PresentationFormat>
  <Paragraphs>62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Symbol</vt:lpstr>
      <vt:lpstr>Wingdings</vt:lpstr>
      <vt:lpstr>Contents Slide Master</vt:lpstr>
      <vt:lpstr>1_Contents Slide Master</vt:lpstr>
      <vt:lpstr>169TGp_arrow_light_s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Guild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Taufik Sutanto</dc:creator>
  <cp:lastModifiedBy>Reviewer</cp:lastModifiedBy>
  <cp:revision>1600</cp:revision>
  <cp:lastPrinted>2022-12-05T16:36:06Z</cp:lastPrinted>
  <dcterms:created xsi:type="dcterms:W3CDTF">2005-06-13T01:02:31Z</dcterms:created>
  <dcterms:modified xsi:type="dcterms:W3CDTF">2024-11-13T02:40:16Z</dcterms:modified>
</cp:coreProperties>
</file>