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T Slabs Bold" charset="1" panose="02000805030000020003"/>
      <p:regular r:id="rId11"/>
    </p:embeddedFont>
    <p:embeddedFont>
      <p:font typeface="Now" charset="1" panose="00000500000000000000"/>
      <p:regular r:id="rId12"/>
    </p:embeddedFont>
    <p:embeddedFont>
      <p:font typeface="Now Bold" charset="1" panose="00000800000000000000"/>
      <p:regular r:id="rId13"/>
    </p:embeddedFont>
    <p:embeddedFont>
      <p:font typeface="Now Medium" charset="1" panose="000006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96FFF"/>
        </a:solidFill>
      </p:bgPr>
    </p:bg>
    <p:spTree>
      <p:nvGrpSpPr>
        <p:cNvPr id="1" name=""/>
        <p:cNvGrpSpPr/>
        <p:nvPr/>
      </p:nvGrpSpPr>
      <p:grpSpPr>
        <a:xfrm>
          <a:off x="0" y="0"/>
          <a:ext cx="0" cy="0"/>
          <a:chOff x="0" y="0"/>
          <a:chExt cx="0" cy="0"/>
        </a:xfrm>
      </p:grpSpPr>
      <p:sp>
        <p:nvSpPr>
          <p:cNvPr name="Freeform 2" id="2"/>
          <p:cNvSpPr/>
          <p:nvPr/>
        </p:nvSpPr>
        <p:spPr>
          <a:xfrm flipH="true" flipV="false" rot="0">
            <a:off x="9946676" y="0"/>
            <a:ext cx="8341324" cy="8341324"/>
          </a:xfrm>
          <a:custGeom>
            <a:avLst/>
            <a:gdLst/>
            <a:ahLst/>
            <a:cxnLst/>
            <a:rect r="r" b="b" t="t" l="l"/>
            <a:pathLst>
              <a:path h="8341324" w="8341324">
                <a:moveTo>
                  <a:pt x="8341324" y="0"/>
                </a:moveTo>
                <a:lnTo>
                  <a:pt x="0" y="0"/>
                </a:lnTo>
                <a:lnTo>
                  <a:pt x="0" y="8341324"/>
                </a:lnTo>
                <a:lnTo>
                  <a:pt x="8341324" y="8341324"/>
                </a:lnTo>
                <a:lnTo>
                  <a:pt x="83413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780834" y="4426479"/>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5818014" y="6988880"/>
            <a:ext cx="6651971" cy="891105"/>
            <a:chOff x="0" y="0"/>
            <a:chExt cx="1751960" cy="234694"/>
          </a:xfrm>
        </p:grpSpPr>
        <p:sp>
          <p:nvSpPr>
            <p:cNvPr name="Freeform 6" id="6"/>
            <p:cNvSpPr/>
            <p:nvPr/>
          </p:nvSpPr>
          <p:spPr>
            <a:xfrm flipH="false" flipV="false" rot="0">
              <a:off x="0" y="0"/>
              <a:ext cx="1751960" cy="234694"/>
            </a:xfrm>
            <a:custGeom>
              <a:avLst/>
              <a:gdLst/>
              <a:ahLst/>
              <a:cxnLst/>
              <a:rect r="r" b="b" t="t" l="l"/>
              <a:pathLst>
                <a:path h="234694" w="1751960">
                  <a:moveTo>
                    <a:pt x="115221" y="0"/>
                  </a:moveTo>
                  <a:lnTo>
                    <a:pt x="1636738" y="0"/>
                  </a:lnTo>
                  <a:cubicBezTo>
                    <a:pt x="1667297" y="0"/>
                    <a:pt x="1696604" y="12139"/>
                    <a:pt x="1718212" y="33748"/>
                  </a:cubicBezTo>
                  <a:cubicBezTo>
                    <a:pt x="1739820" y="55356"/>
                    <a:pt x="1751960" y="84663"/>
                    <a:pt x="1751960" y="115221"/>
                  </a:cubicBezTo>
                  <a:lnTo>
                    <a:pt x="1751960" y="119473"/>
                  </a:lnTo>
                  <a:cubicBezTo>
                    <a:pt x="1751960" y="150031"/>
                    <a:pt x="1739820" y="179339"/>
                    <a:pt x="1718212" y="200947"/>
                  </a:cubicBezTo>
                  <a:cubicBezTo>
                    <a:pt x="1696604" y="222555"/>
                    <a:pt x="1667297" y="234694"/>
                    <a:pt x="1636738" y="234694"/>
                  </a:cubicBezTo>
                  <a:lnTo>
                    <a:pt x="115221" y="234694"/>
                  </a:lnTo>
                  <a:cubicBezTo>
                    <a:pt x="84663" y="234694"/>
                    <a:pt x="55356" y="222555"/>
                    <a:pt x="33748" y="200947"/>
                  </a:cubicBezTo>
                  <a:cubicBezTo>
                    <a:pt x="12139" y="179339"/>
                    <a:pt x="0" y="150031"/>
                    <a:pt x="0" y="119473"/>
                  </a:cubicBezTo>
                  <a:lnTo>
                    <a:pt x="0" y="115221"/>
                  </a:lnTo>
                  <a:cubicBezTo>
                    <a:pt x="0" y="84663"/>
                    <a:pt x="12139" y="55356"/>
                    <a:pt x="33748" y="33748"/>
                  </a:cubicBezTo>
                  <a:cubicBezTo>
                    <a:pt x="55356" y="12139"/>
                    <a:pt x="84663" y="0"/>
                    <a:pt x="115221" y="0"/>
                  </a:cubicBezTo>
                  <a:close/>
                </a:path>
              </a:pathLst>
            </a:custGeom>
            <a:solidFill>
              <a:srgbClr val="F58695"/>
            </a:solidFill>
          </p:spPr>
        </p:sp>
        <p:sp>
          <p:nvSpPr>
            <p:cNvPr name="TextBox 7" id="7"/>
            <p:cNvSpPr txBox="true"/>
            <p:nvPr/>
          </p:nvSpPr>
          <p:spPr>
            <a:xfrm>
              <a:off x="0" y="9525"/>
              <a:ext cx="1751960" cy="225169"/>
            </a:xfrm>
            <a:prstGeom prst="rect">
              <a:avLst/>
            </a:prstGeom>
          </p:spPr>
          <p:txBody>
            <a:bodyPr anchor="ctr" rtlCol="false" tIns="50800" lIns="50800" bIns="50800" rIns="50800"/>
            <a:lstStyle/>
            <a:p>
              <a:pPr algn="ctr">
                <a:lnSpc>
                  <a:spcPts val="2220"/>
                </a:lnSpc>
              </a:pPr>
            </a:p>
          </p:txBody>
        </p:sp>
      </p:grpSp>
      <p:sp>
        <p:nvSpPr>
          <p:cNvPr name="Freeform 8" id="8"/>
          <p:cNvSpPr/>
          <p:nvPr/>
        </p:nvSpPr>
        <p:spPr>
          <a:xfrm flipH="false" flipV="false" rot="0">
            <a:off x="-1712722" y="7434432"/>
            <a:ext cx="6129026" cy="4992371"/>
          </a:xfrm>
          <a:custGeom>
            <a:avLst/>
            <a:gdLst/>
            <a:ahLst/>
            <a:cxnLst/>
            <a:rect r="r" b="b" t="t" l="l"/>
            <a:pathLst>
              <a:path h="4992371" w="6129026">
                <a:moveTo>
                  <a:pt x="0" y="0"/>
                </a:moveTo>
                <a:lnTo>
                  <a:pt x="6129027" y="0"/>
                </a:lnTo>
                <a:lnTo>
                  <a:pt x="6129027" y="4992371"/>
                </a:lnTo>
                <a:lnTo>
                  <a:pt x="0" y="49923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7577788">
            <a:off x="-1967880" y="7333535"/>
            <a:ext cx="3935760" cy="2840903"/>
          </a:xfrm>
          <a:custGeom>
            <a:avLst/>
            <a:gdLst/>
            <a:ahLst/>
            <a:cxnLst/>
            <a:rect r="r" b="b" t="t" l="l"/>
            <a:pathLst>
              <a:path h="2840903" w="3935760">
                <a:moveTo>
                  <a:pt x="0" y="0"/>
                </a:moveTo>
                <a:lnTo>
                  <a:pt x="3935760" y="0"/>
                </a:lnTo>
                <a:lnTo>
                  <a:pt x="3935760" y="2840903"/>
                </a:lnTo>
                <a:lnTo>
                  <a:pt x="0" y="28409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2440742" y="3511342"/>
            <a:ext cx="13406517" cy="1603594"/>
          </a:xfrm>
          <a:prstGeom prst="rect">
            <a:avLst/>
          </a:prstGeom>
        </p:spPr>
        <p:txBody>
          <a:bodyPr anchor="t" rtlCol="false" tIns="0" lIns="0" bIns="0" rIns="0">
            <a:spAutoFit/>
          </a:bodyPr>
          <a:lstStyle/>
          <a:p>
            <a:pPr algn="ctr">
              <a:lnSpc>
                <a:spcPts val="11984"/>
              </a:lnSpc>
            </a:pPr>
            <a:r>
              <a:rPr lang="en-US" sz="12614" spc="239">
                <a:solidFill>
                  <a:srgbClr val="FFFFFF"/>
                </a:solidFill>
                <a:latin typeface="TT Slabs Bold"/>
              </a:rPr>
              <a:t>TransPDF</a:t>
            </a:r>
          </a:p>
        </p:txBody>
      </p:sp>
      <p:sp>
        <p:nvSpPr>
          <p:cNvPr name="TextBox 11" id="11"/>
          <p:cNvSpPr txBox="true"/>
          <p:nvPr/>
        </p:nvSpPr>
        <p:spPr>
          <a:xfrm rot="0">
            <a:off x="3200367" y="6020066"/>
            <a:ext cx="12919295" cy="594995"/>
          </a:xfrm>
          <a:prstGeom prst="rect">
            <a:avLst/>
          </a:prstGeom>
        </p:spPr>
        <p:txBody>
          <a:bodyPr anchor="t" rtlCol="false" tIns="0" lIns="0" bIns="0" rIns="0">
            <a:spAutoFit/>
          </a:bodyPr>
          <a:lstStyle/>
          <a:p>
            <a:pPr algn="ctr">
              <a:lnSpc>
                <a:spcPts val="4750"/>
              </a:lnSpc>
            </a:pPr>
            <a:r>
              <a:rPr lang="en-US" sz="3800">
                <a:solidFill>
                  <a:srgbClr val="FFFFFF"/>
                </a:solidFill>
                <a:latin typeface="Now"/>
              </a:rPr>
              <a:t>program konversi dan manipulasi pdf berbasis shell</a:t>
            </a:r>
          </a:p>
        </p:txBody>
      </p:sp>
      <p:sp>
        <p:nvSpPr>
          <p:cNvPr name="TextBox 12" id="12"/>
          <p:cNvSpPr txBox="true"/>
          <p:nvPr/>
        </p:nvSpPr>
        <p:spPr>
          <a:xfrm rot="0">
            <a:off x="5818014" y="7228057"/>
            <a:ext cx="6651971" cy="393700"/>
          </a:xfrm>
          <a:prstGeom prst="rect">
            <a:avLst/>
          </a:prstGeom>
        </p:spPr>
        <p:txBody>
          <a:bodyPr anchor="t" rtlCol="false" tIns="0" lIns="0" bIns="0" rIns="0">
            <a:spAutoFit/>
          </a:bodyPr>
          <a:lstStyle/>
          <a:p>
            <a:pPr algn="ctr">
              <a:lnSpc>
                <a:spcPts val="3124"/>
              </a:lnSpc>
            </a:pPr>
            <a:r>
              <a:rPr lang="en-US" sz="2499">
                <a:solidFill>
                  <a:srgbClr val="FFFFFF"/>
                </a:solidFill>
                <a:latin typeface="Now Bold"/>
              </a:rPr>
              <a:t>Taufik Dimas Edystara | 2341720062 </a:t>
            </a:r>
          </a:p>
        </p:txBody>
      </p:sp>
      <p:sp>
        <p:nvSpPr>
          <p:cNvPr name="TextBox 13" id="13"/>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Sistem</a:t>
            </a:r>
          </a:p>
          <a:p>
            <a:pPr algn="l">
              <a:lnSpc>
                <a:spcPts val="2220"/>
              </a:lnSpc>
            </a:pPr>
            <a:r>
              <a:rPr lang="en-US" sz="2000">
                <a:solidFill>
                  <a:srgbClr val="FFFFFF"/>
                </a:solidFill>
                <a:latin typeface="TT Slabs Bold"/>
              </a:rPr>
              <a:t>Operasi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51753">
            <a:off x="-4119520" y="4318085"/>
            <a:ext cx="12929930" cy="10958115"/>
          </a:xfrm>
          <a:custGeom>
            <a:avLst/>
            <a:gdLst/>
            <a:ahLst/>
            <a:cxnLst/>
            <a:rect r="r" b="b" t="t" l="l"/>
            <a:pathLst>
              <a:path h="10958115" w="12929930">
                <a:moveTo>
                  <a:pt x="0" y="0"/>
                </a:moveTo>
                <a:lnTo>
                  <a:pt x="12929929" y="0"/>
                </a:lnTo>
                <a:lnTo>
                  <a:pt x="12929929"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675119">
            <a:off x="14700077" y="-3211772"/>
            <a:ext cx="6129026" cy="4992371"/>
          </a:xfrm>
          <a:custGeom>
            <a:avLst/>
            <a:gdLst/>
            <a:ahLst/>
            <a:cxnLst/>
            <a:rect r="r" b="b" t="t" l="l"/>
            <a:pathLst>
              <a:path h="4992371" w="6129026">
                <a:moveTo>
                  <a:pt x="0" y="0"/>
                </a:moveTo>
                <a:lnTo>
                  <a:pt x="6129026" y="0"/>
                </a:lnTo>
                <a:lnTo>
                  <a:pt x="6129026" y="4992371"/>
                </a:lnTo>
                <a:lnTo>
                  <a:pt x="0" y="49923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0476944" y="3126756"/>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6728958" y="986623"/>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120040">
            <a:off x="788170" y="2364241"/>
            <a:ext cx="1127243" cy="1452164"/>
          </a:xfrm>
          <a:custGeom>
            <a:avLst/>
            <a:gdLst/>
            <a:ahLst/>
            <a:cxnLst/>
            <a:rect r="r" b="b" t="t" l="l"/>
            <a:pathLst>
              <a:path h="1452164" w="1127243">
                <a:moveTo>
                  <a:pt x="0" y="0"/>
                </a:moveTo>
                <a:lnTo>
                  <a:pt x="1127243" y="0"/>
                </a:lnTo>
                <a:lnTo>
                  <a:pt x="1127243" y="1452164"/>
                </a:lnTo>
                <a:lnTo>
                  <a:pt x="0" y="1452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875047" y="757420"/>
            <a:ext cx="1838300" cy="565785"/>
          </a:xfrm>
          <a:prstGeom prst="rect">
            <a:avLst/>
          </a:prstGeom>
        </p:spPr>
        <p:txBody>
          <a:bodyPr anchor="t" rtlCol="false" tIns="0" lIns="0" bIns="0" rIns="0">
            <a:spAutoFit/>
          </a:bodyPr>
          <a:lstStyle/>
          <a:p>
            <a:pPr algn="l">
              <a:lnSpc>
                <a:spcPts val="2220"/>
              </a:lnSpc>
            </a:pPr>
            <a:r>
              <a:rPr lang="en-US" sz="2000">
                <a:solidFill>
                  <a:srgbClr val="061324"/>
                </a:solidFill>
                <a:latin typeface="TT Slabs Bold"/>
              </a:rPr>
              <a:t>Sistem </a:t>
            </a:r>
          </a:p>
          <a:p>
            <a:pPr algn="l">
              <a:lnSpc>
                <a:spcPts val="2220"/>
              </a:lnSpc>
            </a:pPr>
            <a:r>
              <a:rPr lang="en-US" sz="2000">
                <a:solidFill>
                  <a:srgbClr val="061324"/>
                </a:solidFill>
                <a:latin typeface="TT Slabs Bold"/>
              </a:rPr>
              <a:t>Operasi</a:t>
            </a:r>
          </a:p>
        </p:txBody>
      </p:sp>
      <p:sp>
        <p:nvSpPr>
          <p:cNvPr name="TextBox 9" id="9"/>
          <p:cNvSpPr txBox="true"/>
          <p:nvPr/>
        </p:nvSpPr>
        <p:spPr>
          <a:xfrm rot="0">
            <a:off x="10115705" y="2352568"/>
            <a:ext cx="5969576" cy="866643"/>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Pendahuluan</a:t>
            </a:r>
          </a:p>
        </p:txBody>
      </p:sp>
      <p:sp>
        <p:nvSpPr>
          <p:cNvPr name="TextBox 10" id="10"/>
          <p:cNvSpPr txBox="true"/>
          <p:nvPr/>
        </p:nvSpPr>
        <p:spPr>
          <a:xfrm rot="0">
            <a:off x="9540419" y="4706102"/>
            <a:ext cx="8224171" cy="3255115"/>
          </a:xfrm>
          <a:prstGeom prst="rect">
            <a:avLst/>
          </a:prstGeom>
        </p:spPr>
        <p:txBody>
          <a:bodyPr anchor="t" rtlCol="false" tIns="0" lIns="0" bIns="0" rIns="0">
            <a:spAutoFit/>
          </a:bodyPr>
          <a:lstStyle/>
          <a:p>
            <a:pPr algn="just">
              <a:lnSpc>
                <a:spcPts val="3717"/>
              </a:lnSpc>
            </a:pPr>
            <a:r>
              <a:rPr lang="en-US" sz="2478">
                <a:solidFill>
                  <a:srgbClr val="061324"/>
                </a:solidFill>
                <a:latin typeface="Now"/>
              </a:rPr>
              <a:t> program ini terinspirasi dari website "IlovePDF" yang berfungsi untuk konversi dan manipulasi dokumen. Program ini memanfaatkan alat baris perintah yang tersedia pada linux seperti LibreOffice, pdftotext, pandoc, pdf2pptx, pdftk, pdfseparate, Ghostscript, dan qpdf. Dimana Output yang dihasilkan tidak merusak file yang di manipulasi</a:t>
            </a:r>
          </a:p>
        </p:txBody>
      </p:sp>
      <p:grpSp>
        <p:nvGrpSpPr>
          <p:cNvPr name="Group 11" id="11"/>
          <p:cNvGrpSpPr/>
          <p:nvPr/>
        </p:nvGrpSpPr>
        <p:grpSpPr>
          <a:xfrm rot="0">
            <a:off x="1875047" y="1838692"/>
            <a:ext cx="7242522" cy="7714511"/>
            <a:chOff x="0" y="0"/>
            <a:chExt cx="5961494" cy="6350000"/>
          </a:xfrm>
        </p:grpSpPr>
        <p:sp>
          <p:nvSpPr>
            <p:cNvPr name="Freeform 12" id="12"/>
            <p:cNvSpPr/>
            <p:nvPr/>
          </p:nvSpPr>
          <p:spPr>
            <a:xfrm flipH="false" flipV="false" rot="0">
              <a:off x="0" y="0"/>
              <a:ext cx="5960824" cy="6350000"/>
            </a:xfrm>
            <a:custGeom>
              <a:avLst/>
              <a:gdLst/>
              <a:ahLst/>
              <a:cxnLst/>
              <a:rect r="r" b="b" t="t" l="l"/>
              <a:pathLst>
                <a:path h="6350000" w="5960824">
                  <a:moveTo>
                    <a:pt x="0" y="5824220"/>
                  </a:moveTo>
                  <a:lnTo>
                    <a:pt x="0" y="525780"/>
                  </a:lnTo>
                  <a:cubicBezTo>
                    <a:pt x="0" y="234950"/>
                    <a:pt x="124072" y="0"/>
                    <a:pt x="277653" y="0"/>
                  </a:cubicBezTo>
                  <a:lnTo>
                    <a:pt x="5683171" y="0"/>
                  </a:lnTo>
                  <a:cubicBezTo>
                    <a:pt x="5836752" y="0"/>
                    <a:pt x="5960824" y="234950"/>
                    <a:pt x="5960824" y="525780"/>
                  </a:cubicBezTo>
                  <a:lnTo>
                    <a:pt x="5960824" y="5822950"/>
                  </a:lnTo>
                  <a:cubicBezTo>
                    <a:pt x="5960824" y="6113780"/>
                    <a:pt x="5836752" y="6348730"/>
                    <a:pt x="5683171" y="6348730"/>
                  </a:cubicBezTo>
                  <a:lnTo>
                    <a:pt x="277653" y="6348730"/>
                  </a:lnTo>
                  <a:cubicBezTo>
                    <a:pt x="124743" y="6350000"/>
                    <a:pt x="0" y="6115050"/>
                    <a:pt x="0" y="5824220"/>
                  </a:cubicBezTo>
                  <a:close/>
                </a:path>
              </a:pathLst>
            </a:custGeom>
            <a:blipFill>
              <a:blip r:embed="rId14"/>
              <a:stretch>
                <a:fillRect l="0" t="-3340" r="0" b="-334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31334">
            <a:off x="-4286162" y="-3215913"/>
            <a:ext cx="7551510" cy="7482860"/>
          </a:xfrm>
          <a:custGeom>
            <a:avLst/>
            <a:gdLst/>
            <a:ahLst/>
            <a:cxnLst/>
            <a:rect r="r" b="b" t="t" l="l"/>
            <a:pathLst>
              <a:path h="7482860" w="7551510">
                <a:moveTo>
                  <a:pt x="0" y="0"/>
                </a:moveTo>
                <a:lnTo>
                  <a:pt x="7551510" y="0"/>
                </a:lnTo>
                <a:lnTo>
                  <a:pt x="7551510" y="7482860"/>
                </a:lnTo>
                <a:lnTo>
                  <a:pt x="0" y="7482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Sekolah</a:t>
            </a:r>
          </a:p>
          <a:p>
            <a:pPr algn="l">
              <a:lnSpc>
                <a:spcPts val="2220"/>
              </a:lnSpc>
            </a:pPr>
            <a:r>
              <a:rPr lang="en-US" sz="2000">
                <a:solidFill>
                  <a:srgbClr val="FFFFFF"/>
                </a:solidFill>
                <a:latin typeface="TT Slabs Bold"/>
              </a:rPr>
              <a:t>Borcelle</a:t>
            </a:r>
          </a:p>
        </p:txBody>
      </p:sp>
      <p:sp>
        <p:nvSpPr>
          <p:cNvPr name="Freeform 4" id="4"/>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225681" y="2214187"/>
            <a:ext cx="4123808" cy="3113251"/>
            <a:chOff x="0" y="0"/>
            <a:chExt cx="1086106" cy="819951"/>
          </a:xfrm>
        </p:grpSpPr>
        <p:sp>
          <p:nvSpPr>
            <p:cNvPr name="Freeform 6" id="6"/>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FF936F"/>
            </a:solidFill>
          </p:spPr>
        </p:sp>
        <p:sp>
          <p:nvSpPr>
            <p:cNvPr name="TextBox 7" id="7"/>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Freeform 8" id="8"/>
          <p:cNvSpPr/>
          <p:nvPr/>
        </p:nvSpPr>
        <p:spPr>
          <a:xfrm flipH="false" flipV="false" rot="-1731334">
            <a:off x="9259861" y="6941583"/>
            <a:ext cx="11490751" cy="11386289"/>
          </a:xfrm>
          <a:custGeom>
            <a:avLst/>
            <a:gdLst/>
            <a:ahLst/>
            <a:cxnLst/>
            <a:rect r="r" b="b" t="t" l="l"/>
            <a:pathLst>
              <a:path h="11386289" w="11490751">
                <a:moveTo>
                  <a:pt x="0" y="0"/>
                </a:moveTo>
                <a:lnTo>
                  <a:pt x="11490750" y="0"/>
                </a:lnTo>
                <a:lnTo>
                  <a:pt x="11490750" y="11386290"/>
                </a:lnTo>
                <a:lnTo>
                  <a:pt x="0" y="113862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4767863" y="841421"/>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7661510" y="3750665"/>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libreoffice untuk mengonversi file PowerPoint (.pptx) ke PDF.</a:t>
            </a:r>
          </a:p>
        </p:txBody>
      </p:sp>
      <p:sp>
        <p:nvSpPr>
          <p:cNvPr name="TextBox 11" id="11"/>
          <p:cNvSpPr txBox="true"/>
          <p:nvPr/>
        </p:nvSpPr>
        <p:spPr>
          <a:xfrm rot="0">
            <a:off x="7451960" y="2915664"/>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PPT ke PDF</a:t>
            </a:r>
          </a:p>
        </p:txBody>
      </p:sp>
      <p:sp>
        <p:nvSpPr>
          <p:cNvPr name="TextBox 12" id="12"/>
          <p:cNvSpPr txBox="true"/>
          <p:nvPr/>
        </p:nvSpPr>
        <p:spPr>
          <a:xfrm rot="0">
            <a:off x="4406624" y="338320"/>
            <a:ext cx="7958315"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Konversi Dokumen</a:t>
            </a:r>
          </a:p>
        </p:txBody>
      </p:sp>
      <p:grpSp>
        <p:nvGrpSpPr>
          <p:cNvPr name="Group 13" id="13"/>
          <p:cNvGrpSpPr/>
          <p:nvPr/>
        </p:nvGrpSpPr>
        <p:grpSpPr>
          <a:xfrm rot="0">
            <a:off x="1613342" y="2214187"/>
            <a:ext cx="4123808" cy="3113251"/>
            <a:chOff x="0" y="0"/>
            <a:chExt cx="1086106" cy="819951"/>
          </a:xfrm>
        </p:grpSpPr>
        <p:sp>
          <p:nvSpPr>
            <p:cNvPr name="Freeform 14" id="1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796FFF"/>
            </a:solidFill>
          </p:spPr>
        </p:sp>
        <p:sp>
          <p:nvSpPr>
            <p:cNvPr name="TextBox 15" id="1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16" id="16"/>
          <p:cNvSpPr txBox="true"/>
          <p:nvPr/>
        </p:nvSpPr>
        <p:spPr>
          <a:xfrm rot="0">
            <a:off x="1690138" y="3323648"/>
            <a:ext cx="4019405" cy="1504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pdftotext untuk ekstrak teks dari PDF dan pandoc untuk mengonversi teks ke format Word (.docx).</a:t>
            </a:r>
          </a:p>
        </p:txBody>
      </p:sp>
      <p:sp>
        <p:nvSpPr>
          <p:cNvPr name="TextBox 17" id="17"/>
          <p:cNvSpPr txBox="true"/>
          <p:nvPr/>
        </p:nvSpPr>
        <p:spPr>
          <a:xfrm rot="0">
            <a:off x="1839621" y="2740226"/>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PDF ke Word</a:t>
            </a:r>
          </a:p>
        </p:txBody>
      </p:sp>
      <p:grpSp>
        <p:nvGrpSpPr>
          <p:cNvPr name="Group 18" id="18"/>
          <p:cNvGrpSpPr/>
          <p:nvPr/>
        </p:nvGrpSpPr>
        <p:grpSpPr>
          <a:xfrm rot="0">
            <a:off x="1700103" y="5624600"/>
            <a:ext cx="4123808" cy="3113251"/>
            <a:chOff x="0" y="0"/>
            <a:chExt cx="1086106" cy="819951"/>
          </a:xfrm>
        </p:grpSpPr>
        <p:sp>
          <p:nvSpPr>
            <p:cNvPr name="Freeform 19" id="19"/>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24DBCC"/>
            </a:solidFill>
          </p:spPr>
        </p:sp>
        <p:sp>
          <p:nvSpPr>
            <p:cNvPr name="TextBox 20" id="20"/>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21" id="21"/>
          <p:cNvSpPr txBox="true"/>
          <p:nvPr/>
        </p:nvSpPr>
        <p:spPr>
          <a:xfrm rot="0">
            <a:off x="1889849" y="6743586"/>
            <a:ext cx="3639032"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libreoffice untuk mengonversi file Word (.docx) ke PDF.</a:t>
            </a:r>
          </a:p>
        </p:txBody>
      </p:sp>
      <p:sp>
        <p:nvSpPr>
          <p:cNvPr name="TextBox 22" id="22"/>
          <p:cNvSpPr txBox="true"/>
          <p:nvPr/>
        </p:nvSpPr>
        <p:spPr>
          <a:xfrm rot="0">
            <a:off x="1926382" y="6150638"/>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Word ke PDF</a:t>
            </a:r>
          </a:p>
        </p:txBody>
      </p:sp>
      <p:grpSp>
        <p:nvGrpSpPr>
          <p:cNvPr name="Group 23" id="23"/>
          <p:cNvGrpSpPr/>
          <p:nvPr/>
        </p:nvGrpSpPr>
        <p:grpSpPr>
          <a:xfrm rot="0">
            <a:off x="12943332" y="2214187"/>
            <a:ext cx="4123808" cy="3113251"/>
            <a:chOff x="0" y="0"/>
            <a:chExt cx="1086106" cy="819951"/>
          </a:xfrm>
        </p:grpSpPr>
        <p:sp>
          <p:nvSpPr>
            <p:cNvPr name="Freeform 24" id="2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A16FFF"/>
            </a:solidFill>
          </p:spPr>
        </p:sp>
        <p:sp>
          <p:nvSpPr>
            <p:cNvPr name="TextBox 25" id="2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26" id="26"/>
          <p:cNvSpPr txBox="true"/>
          <p:nvPr/>
        </p:nvSpPr>
        <p:spPr>
          <a:xfrm rot="0">
            <a:off x="13379161" y="3750665"/>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libreoffice untuk mengonversi file Excel (.xlsx) ke PDF.</a:t>
            </a:r>
          </a:p>
        </p:txBody>
      </p:sp>
      <p:sp>
        <p:nvSpPr>
          <p:cNvPr name="TextBox 27" id="27"/>
          <p:cNvSpPr txBox="true"/>
          <p:nvPr/>
        </p:nvSpPr>
        <p:spPr>
          <a:xfrm rot="0">
            <a:off x="13169611" y="2915664"/>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Excel ke PDF</a:t>
            </a:r>
          </a:p>
        </p:txBody>
      </p:sp>
      <p:grpSp>
        <p:nvGrpSpPr>
          <p:cNvPr name="Group 28" id="28"/>
          <p:cNvGrpSpPr/>
          <p:nvPr/>
        </p:nvGrpSpPr>
        <p:grpSpPr>
          <a:xfrm rot="0">
            <a:off x="7251225" y="5624600"/>
            <a:ext cx="4123808" cy="3113251"/>
            <a:chOff x="0" y="0"/>
            <a:chExt cx="1086106" cy="819951"/>
          </a:xfrm>
        </p:grpSpPr>
        <p:sp>
          <p:nvSpPr>
            <p:cNvPr name="Freeform 29" id="29"/>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F58695"/>
            </a:solidFill>
          </p:spPr>
        </p:sp>
        <p:sp>
          <p:nvSpPr>
            <p:cNvPr name="TextBox 30" id="30"/>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31" id="31"/>
          <p:cNvSpPr txBox="true"/>
          <p:nvPr/>
        </p:nvSpPr>
        <p:spPr>
          <a:xfrm rot="0">
            <a:off x="7687054" y="7161078"/>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pdf2pptx untuk mengonversi file PDF ke PowerPoint (.pptx).</a:t>
            </a:r>
          </a:p>
        </p:txBody>
      </p:sp>
      <p:sp>
        <p:nvSpPr>
          <p:cNvPr name="TextBox 32" id="32"/>
          <p:cNvSpPr txBox="true"/>
          <p:nvPr/>
        </p:nvSpPr>
        <p:spPr>
          <a:xfrm rot="0">
            <a:off x="7477504" y="6326076"/>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PDF ke PPT</a:t>
            </a:r>
          </a:p>
        </p:txBody>
      </p:sp>
      <p:grpSp>
        <p:nvGrpSpPr>
          <p:cNvPr name="Group 33" id="33"/>
          <p:cNvGrpSpPr/>
          <p:nvPr/>
        </p:nvGrpSpPr>
        <p:grpSpPr>
          <a:xfrm rot="0">
            <a:off x="13184783" y="5624600"/>
            <a:ext cx="4123808" cy="3113251"/>
            <a:chOff x="0" y="0"/>
            <a:chExt cx="1086106" cy="819951"/>
          </a:xfrm>
        </p:grpSpPr>
        <p:sp>
          <p:nvSpPr>
            <p:cNvPr name="Freeform 34" id="3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6BEBE0"/>
            </a:solidFill>
          </p:spPr>
        </p:sp>
        <p:sp>
          <p:nvSpPr>
            <p:cNvPr name="TextBox 35" id="3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36" id="36"/>
          <p:cNvSpPr txBox="true"/>
          <p:nvPr/>
        </p:nvSpPr>
        <p:spPr>
          <a:xfrm rot="0">
            <a:off x="13620612" y="7161078"/>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libreoffice untuk mengonversi file gambar (.jpg) ke PDF.</a:t>
            </a:r>
          </a:p>
        </p:txBody>
      </p:sp>
      <p:sp>
        <p:nvSpPr>
          <p:cNvPr name="TextBox 37" id="37"/>
          <p:cNvSpPr txBox="true"/>
          <p:nvPr/>
        </p:nvSpPr>
        <p:spPr>
          <a:xfrm rot="0">
            <a:off x="13411062" y="6326076"/>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JPG ke PDF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31334">
            <a:off x="-4286162" y="-3215913"/>
            <a:ext cx="7551510" cy="7482860"/>
          </a:xfrm>
          <a:custGeom>
            <a:avLst/>
            <a:gdLst/>
            <a:ahLst/>
            <a:cxnLst/>
            <a:rect r="r" b="b" t="t" l="l"/>
            <a:pathLst>
              <a:path h="7482860" w="7551510">
                <a:moveTo>
                  <a:pt x="0" y="0"/>
                </a:moveTo>
                <a:lnTo>
                  <a:pt x="7551510" y="0"/>
                </a:lnTo>
                <a:lnTo>
                  <a:pt x="7551510" y="7482860"/>
                </a:lnTo>
                <a:lnTo>
                  <a:pt x="0" y="7482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Sekolah</a:t>
            </a:r>
          </a:p>
          <a:p>
            <a:pPr algn="l">
              <a:lnSpc>
                <a:spcPts val="2220"/>
              </a:lnSpc>
            </a:pPr>
            <a:r>
              <a:rPr lang="en-US" sz="2000">
                <a:solidFill>
                  <a:srgbClr val="FFFFFF"/>
                </a:solidFill>
                <a:latin typeface="TT Slabs Bold"/>
              </a:rPr>
              <a:t>Borcelle</a:t>
            </a:r>
          </a:p>
        </p:txBody>
      </p:sp>
      <p:sp>
        <p:nvSpPr>
          <p:cNvPr name="Freeform 4" id="4"/>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225681" y="2214187"/>
            <a:ext cx="4123808" cy="3113251"/>
            <a:chOff x="0" y="0"/>
            <a:chExt cx="1086106" cy="819951"/>
          </a:xfrm>
        </p:grpSpPr>
        <p:sp>
          <p:nvSpPr>
            <p:cNvPr name="Freeform 6" id="6"/>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F58695"/>
            </a:solidFill>
          </p:spPr>
        </p:sp>
        <p:sp>
          <p:nvSpPr>
            <p:cNvPr name="TextBox 7" id="7"/>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Freeform 8" id="8"/>
          <p:cNvSpPr/>
          <p:nvPr/>
        </p:nvSpPr>
        <p:spPr>
          <a:xfrm flipH="false" flipV="false" rot="-1731334">
            <a:off x="9259861" y="6941583"/>
            <a:ext cx="11490751" cy="11386289"/>
          </a:xfrm>
          <a:custGeom>
            <a:avLst/>
            <a:gdLst/>
            <a:ahLst/>
            <a:cxnLst/>
            <a:rect r="r" b="b" t="t" l="l"/>
            <a:pathLst>
              <a:path h="11386289" w="11490751">
                <a:moveTo>
                  <a:pt x="0" y="0"/>
                </a:moveTo>
                <a:lnTo>
                  <a:pt x="11490750" y="0"/>
                </a:lnTo>
                <a:lnTo>
                  <a:pt x="11490750" y="11386290"/>
                </a:lnTo>
                <a:lnTo>
                  <a:pt x="0" y="113862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400000">
            <a:off x="4767863" y="841421"/>
            <a:ext cx="240826" cy="963304"/>
          </a:xfrm>
          <a:custGeom>
            <a:avLst/>
            <a:gdLst/>
            <a:ahLst/>
            <a:cxnLst/>
            <a:rect r="r" b="b" t="t" l="l"/>
            <a:pathLst>
              <a:path h="963304" w="240826">
                <a:moveTo>
                  <a:pt x="0" y="0"/>
                </a:moveTo>
                <a:lnTo>
                  <a:pt x="240826" y="0"/>
                </a:lnTo>
                <a:lnTo>
                  <a:pt x="240826" y="963304"/>
                </a:lnTo>
                <a:lnTo>
                  <a:pt x="0" y="96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7661510" y="3453157"/>
            <a:ext cx="3555482" cy="1504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pdfseparate untuk memisahkan file PDF menjadi beberapa file berdasarkan halaman</a:t>
            </a:r>
          </a:p>
        </p:txBody>
      </p:sp>
      <p:sp>
        <p:nvSpPr>
          <p:cNvPr name="TextBox 11" id="11"/>
          <p:cNvSpPr txBox="true"/>
          <p:nvPr/>
        </p:nvSpPr>
        <p:spPr>
          <a:xfrm rot="0">
            <a:off x="7451960" y="2498447"/>
            <a:ext cx="3897529" cy="455316"/>
          </a:xfrm>
          <a:prstGeom prst="rect">
            <a:avLst/>
          </a:prstGeom>
        </p:spPr>
        <p:txBody>
          <a:bodyPr anchor="t" rtlCol="false" tIns="0" lIns="0" bIns="0" rIns="0">
            <a:spAutoFit/>
          </a:bodyPr>
          <a:lstStyle/>
          <a:p>
            <a:pPr algn="ctr">
              <a:lnSpc>
                <a:spcPts val="3793"/>
              </a:lnSpc>
            </a:pPr>
            <a:r>
              <a:rPr lang="en-US" sz="2709">
                <a:solidFill>
                  <a:srgbClr val="FFFFFF"/>
                </a:solidFill>
                <a:latin typeface="TT Slabs Bold"/>
              </a:rPr>
              <a:t>Pisahkan PDF</a:t>
            </a:r>
          </a:p>
        </p:txBody>
      </p:sp>
      <p:sp>
        <p:nvSpPr>
          <p:cNvPr name="TextBox 12" id="12"/>
          <p:cNvSpPr txBox="true"/>
          <p:nvPr/>
        </p:nvSpPr>
        <p:spPr>
          <a:xfrm rot="0">
            <a:off x="4406624" y="338320"/>
            <a:ext cx="9419387" cy="866775"/>
          </a:xfrm>
          <a:prstGeom prst="rect">
            <a:avLst/>
          </a:prstGeom>
        </p:spPr>
        <p:txBody>
          <a:bodyPr anchor="t" rtlCol="false" tIns="0" lIns="0" bIns="0" rIns="0">
            <a:spAutoFit/>
          </a:bodyPr>
          <a:lstStyle/>
          <a:p>
            <a:pPr algn="l">
              <a:lnSpc>
                <a:spcPts val="6600"/>
              </a:lnSpc>
            </a:pPr>
            <a:r>
              <a:rPr lang="en-US" sz="6000">
                <a:solidFill>
                  <a:srgbClr val="061324"/>
                </a:solidFill>
                <a:latin typeface="TT Slabs Bold"/>
              </a:rPr>
              <a:t>Manipulasi Dokumen</a:t>
            </a:r>
          </a:p>
        </p:txBody>
      </p:sp>
      <p:grpSp>
        <p:nvGrpSpPr>
          <p:cNvPr name="Group 13" id="13"/>
          <p:cNvGrpSpPr/>
          <p:nvPr/>
        </p:nvGrpSpPr>
        <p:grpSpPr>
          <a:xfrm rot="0">
            <a:off x="1613342" y="2214187"/>
            <a:ext cx="4123808" cy="3113251"/>
            <a:chOff x="0" y="0"/>
            <a:chExt cx="1086106" cy="819951"/>
          </a:xfrm>
        </p:grpSpPr>
        <p:sp>
          <p:nvSpPr>
            <p:cNvPr name="Freeform 14" id="1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A16FFF"/>
            </a:solidFill>
          </p:spPr>
        </p:sp>
        <p:sp>
          <p:nvSpPr>
            <p:cNvPr name="TextBox 15" id="1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16" id="16"/>
          <p:cNvSpPr txBox="true"/>
          <p:nvPr/>
        </p:nvSpPr>
        <p:spPr>
          <a:xfrm rot="0">
            <a:off x="1875047" y="3350586"/>
            <a:ext cx="3506718" cy="1504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pdftk untuk menggabungkan beberapa file PDF menjadi satu file PDF.</a:t>
            </a:r>
          </a:p>
        </p:txBody>
      </p:sp>
      <p:sp>
        <p:nvSpPr>
          <p:cNvPr name="TextBox 17" id="17"/>
          <p:cNvSpPr txBox="true"/>
          <p:nvPr/>
        </p:nvSpPr>
        <p:spPr>
          <a:xfrm rot="0">
            <a:off x="1839621" y="2547737"/>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Gabungkan PDF</a:t>
            </a:r>
          </a:p>
        </p:txBody>
      </p:sp>
      <p:grpSp>
        <p:nvGrpSpPr>
          <p:cNvPr name="Group 18" id="18"/>
          <p:cNvGrpSpPr/>
          <p:nvPr/>
        </p:nvGrpSpPr>
        <p:grpSpPr>
          <a:xfrm rot="0">
            <a:off x="1700103" y="5624600"/>
            <a:ext cx="4123808" cy="3113251"/>
            <a:chOff x="0" y="0"/>
            <a:chExt cx="1086106" cy="819951"/>
          </a:xfrm>
        </p:grpSpPr>
        <p:sp>
          <p:nvSpPr>
            <p:cNvPr name="Freeform 19" id="19"/>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24DBCC"/>
            </a:solidFill>
          </p:spPr>
        </p:sp>
        <p:sp>
          <p:nvSpPr>
            <p:cNvPr name="TextBox 20" id="20"/>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21" id="21"/>
          <p:cNvSpPr txBox="true"/>
          <p:nvPr/>
        </p:nvSpPr>
        <p:spPr>
          <a:xfrm rot="0">
            <a:off x="1889849" y="6819786"/>
            <a:ext cx="3639032"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qpdf untuk mengenkripsi file PDF dengan password.</a:t>
            </a:r>
          </a:p>
        </p:txBody>
      </p:sp>
      <p:sp>
        <p:nvSpPr>
          <p:cNvPr name="TextBox 22" id="22"/>
          <p:cNvSpPr txBox="true"/>
          <p:nvPr/>
        </p:nvSpPr>
        <p:spPr>
          <a:xfrm rot="0">
            <a:off x="1926382" y="6150638"/>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Kunci PDF</a:t>
            </a:r>
          </a:p>
        </p:txBody>
      </p:sp>
      <p:grpSp>
        <p:nvGrpSpPr>
          <p:cNvPr name="Group 23" id="23"/>
          <p:cNvGrpSpPr/>
          <p:nvPr/>
        </p:nvGrpSpPr>
        <p:grpSpPr>
          <a:xfrm rot="0">
            <a:off x="12943332" y="2214187"/>
            <a:ext cx="4123808" cy="3113251"/>
            <a:chOff x="0" y="0"/>
            <a:chExt cx="1086106" cy="819951"/>
          </a:xfrm>
        </p:grpSpPr>
        <p:sp>
          <p:nvSpPr>
            <p:cNvPr name="Freeform 24" id="2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A16FFF"/>
            </a:solidFill>
          </p:spPr>
        </p:sp>
        <p:sp>
          <p:nvSpPr>
            <p:cNvPr name="TextBox 25" id="2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26" id="26"/>
          <p:cNvSpPr txBox="true"/>
          <p:nvPr/>
        </p:nvSpPr>
        <p:spPr>
          <a:xfrm rot="0">
            <a:off x="13379161" y="3464886"/>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Ghostscript gs untuk mengompres ukuran file PDF.</a:t>
            </a:r>
          </a:p>
        </p:txBody>
      </p:sp>
      <p:sp>
        <p:nvSpPr>
          <p:cNvPr name="TextBox 27" id="27"/>
          <p:cNvSpPr txBox="true"/>
          <p:nvPr/>
        </p:nvSpPr>
        <p:spPr>
          <a:xfrm rot="0">
            <a:off x="13169611" y="2516238"/>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Kompress PDF</a:t>
            </a:r>
          </a:p>
        </p:txBody>
      </p:sp>
      <p:grpSp>
        <p:nvGrpSpPr>
          <p:cNvPr name="Group 28" id="28"/>
          <p:cNvGrpSpPr/>
          <p:nvPr/>
        </p:nvGrpSpPr>
        <p:grpSpPr>
          <a:xfrm rot="0">
            <a:off x="7251225" y="5624600"/>
            <a:ext cx="4123808" cy="3113251"/>
            <a:chOff x="0" y="0"/>
            <a:chExt cx="1086106" cy="819951"/>
          </a:xfrm>
        </p:grpSpPr>
        <p:sp>
          <p:nvSpPr>
            <p:cNvPr name="Freeform 29" id="29"/>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796FFF"/>
            </a:solidFill>
          </p:spPr>
        </p:sp>
        <p:sp>
          <p:nvSpPr>
            <p:cNvPr name="TextBox 30" id="30"/>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31" id="31"/>
          <p:cNvSpPr txBox="true"/>
          <p:nvPr/>
        </p:nvSpPr>
        <p:spPr>
          <a:xfrm rot="0">
            <a:off x="7687054" y="7161078"/>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qpdf untuk mendekripsi file PDF yang terkunci.</a:t>
            </a:r>
          </a:p>
        </p:txBody>
      </p:sp>
      <p:sp>
        <p:nvSpPr>
          <p:cNvPr name="TextBox 32" id="32"/>
          <p:cNvSpPr txBox="true"/>
          <p:nvPr/>
        </p:nvSpPr>
        <p:spPr>
          <a:xfrm rot="0">
            <a:off x="7477504" y="6326076"/>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Buka Kunci PDF</a:t>
            </a:r>
          </a:p>
        </p:txBody>
      </p:sp>
      <p:grpSp>
        <p:nvGrpSpPr>
          <p:cNvPr name="Group 33" id="33"/>
          <p:cNvGrpSpPr/>
          <p:nvPr/>
        </p:nvGrpSpPr>
        <p:grpSpPr>
          <a:xfrm rot="0">
            <a:off x="13184783" y="5624600"/>
            <a:ext cx="4123808" cy="3113251"/>
            <a:chOff x="0" y="0"/>
            <a:chExt cx="1086106" cy="819951"/>
          </a:xfrm>
        </p:grpSpPr>
        <p:sp>
          <p:nvSpPr>
            <p:cNvPr name="Freeform 34" id="34"/>
            <p:cNvSpPr/>
            <p:nvPr/>
          </p:nvSpPr>
          <p:spPr>
            <a:xfrm flipH="false" flipV="false" rot="0">
              <a:off x="0" y="0"/>
              <a:ext cx="1086106" cy="819951"/>
            </a:xfrm>
            <a:custGeom>
              <a:avLst/>
              <a:gdLst/>
              <a:ahLst/>
              <a:cxnLst/>
              <a:rect r="r" b="b" t="t" l="l"/>
              <a:pathLst>
                <a:path h="819951" w="1086106">
                  <a:moveTo>
                    <a:pt x="95746" y="0"/>
                  </a:moveTo>
                  <a:lnTo>
                    <a:pt x="990360" y="0"/>
                  </a:lnTo>
                  <a:cubicBezTo>
                    <a:pt x="1043239" y="0"/>
                    <a:pt x="1086106" y="42867"/>
                    <a:pt x="1086106" y="95746"/>
                  </a:cubicBezTo>
                  <a:lnTo>
                    <a:pt x="1086106" y="724205"/>
                  </a:lnTo>
                  <a:cubicBezTo>
                    <a:pt x="1086106" y="749598"/>
                    <a:pt x="1076018" y="773952"/>
                    <a:pt x="1058062" y="791907"/>
                  </a:cubicBezTo>
                  <a:cubicBezTo>
                    <a:pt x="1040107" y="809863"/>
                    <a:pt x="1015753" y="819951"/>
                    <a:pt x="990360" y="819951"/>
                  </a:cubicBezTo>
                  <a:lnTo>
                    <a:pt x="95746" y="819951"/>
                  </a:lnTo>
                  <a:cubicBezTo>
                    <a:pt x="42867" y="819951"/>
                    <a:pt x="0" y="777084"/>
                    <a:pt x="0" y="724205"/>
                  </a:cubicBezTo>
                  <a:lnTo>
                    <a:pt x="0" y="95746"/>
                  </a:lnTo>
                  <a:cubicBezTo>
                    <a:pt x="0" y="42867"/>
                    <a:pt x="42867" y="0"/>
                    <a:pt x="95746" y="0"/>
                  </a:cubicBezTo>
                  <a:close/>
                </a:path>
              </a:pathLst>
            </a:custGeom>
            <a:solidFill>
              <a:srgbClr val="FF936F"/>
            </a:solidFill>
          </p:spPr>
        </p:sp>
        <p:sp>
          <p:nvSpPr>
            <p:cNvPr name="TextBox 35" id="35"/>
            <p:cNvSpPr txBox="true"/>
            <p:nvPr/>
          </p:nvSpPr>
          <p:spPr>
            <a:xfrm>
              <a:off x="0" y="0"/>
              <a:ext cx="1086106" cy="819951"/>
            </a:xfrm>
            <a:prstGeom prst="rect">
              <a:avLst/>
            </a:prstGeom>
          </p:spPr>
          <p:txBody>
            <a:bodyPr anchor="ctr" rtlCol="false" tIns="50800" lIns="50800" bIns="50800" rIns="50800"/>
            <a:lstStyle/>
            <a:p>
              <a:pPr algn="ctr">
                <a:lnSpc>
                  <a:spcPts val="1998"/>
                </a:lnSpc>
              </a:pPr>
            </a:p>
          </p:txBody>
        </p:sp>
      </p:grpSp>
      <p:sp>
        <p:nvSpPr>
          <p:cNvPr name="TextBox 36" id="36"/>
          <p:cNvSpPr txBox="true"/>
          <p:nvPr/>
        </p:nvSpPr>
        <p:spPr>
          <a:xfrm rot="0">
            <a:off x="13620612" y="7161078"/>
            <a:ext cx="3303659" cy="1123949"/>
          </a:xfrm>
          <a:prstGeom prst="rect">
            <a:avLst/>
          </a:prstGeom>
        </p:spPr>
        <p:txBody>
          <a:bodyPr anchor="t" rtlCol="false" tIns="0" lIns="0" bIns="0" rIns="0">
            <a:spAutoFit/>
          </a:bodyPr>
          <a:lstStyle/>
          <a:p>
            <a:pPr algn="ctr">
              <a:lnSpc>
                <a:spcPts val="3000"/>
              </a:lnSpc>
            </a:pPr>
            <a:r>
              <a:rPr lang="en-US" sz="2000">
                <a:solidFill>
                  <a:srgbClr val="FFFFFF"/>
                </a:solidFill>
                <a:latin typeface="Now"/>
              </a:rPr>
              <a:t>Menggunakan libreoffice untuk mengonversi file gambar (.jpg) ke PDF.</a:t>
            </a:r>
          </a:p>
        </p:txBody>
      </p:sp>
      <p:sp>
        <p:nvSpPr>
          <p:cNvPr name="TextBox 37" id="37"/>
          <p:cNvSpPr txBox="true"/>
          <p:nvPr/>
        </p:nvSpPr>
        <p:spPr>
          <a:xfrm rot="0">
            <a:off x="13411062" y="6326076"/>
            <a:ext cx="3739488" cy="429260"/>
          </a:xfrm>
          <a:prstGeom prst="rect">
            <a:avLst/>
          </a:prstGeom>
        </p:spPr>
        <p:txBody>
          <a:bodyPr anchor="t" rtlCol="false" tIns="0" lIns="0" bIns="0" rIns="0">
            <a:spAutoFit/>
          </a:bodyPr>
          <a:lstStyle/>
          <a:p>
            <a:pPr algn="ctr">
              <a:lnSpc>
                <a:spcPts val="3640"/>
              </a:lnSpc>
            </a:pPr>
            <a:r>
              <a:rPr lang="en-US" sz="2600">
                <a:solidFill>
                  <a:srgbClr val="FFFFFF"/>
                </a:solidFill>
                <a:latin typeface="TT Slabs Bold"/>
              </a:rPr>
              <a:t>JPG ke PDF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96FFF"/>
        </a:solidFill>
      </p:bgPr>
    </p:bg>
    <p:spTree>
      <p:nvGrpSpPr>
        <p:cNvPr id="1" name=""/>
        <p:cNvGrpSpPr/>
        <p:nvPr/>
      </p:nvGrpSpPr>
      <p:grpSpPr>
        <a:xfrm>
          <a:off x="0" y="0"/>
          <a:ext cx="0" cy="0"/>
          <a:chOff x="0" y="0"/>
          <a:chExt cx="0" cy="0"/>
        </a:xfrm>
      </p:grpSpPr>
      <p:sp>
        <p:nvSpPr>
          <p:cNvPr name="Freeform 2" id="2"/>
          <p:cNvSpPr/>
          <p:nvPr/>
        </p:nvSpPr>
        <p:spPr>
          <a:xfrm flipH="false" flipV="false" rot="0">
            <a:off x="1003480" y="807572"/>
            <a:ext cx="696623" cy="515501"/>
          </a:xfrm>
          <a:custGeom>
            <a:avLst/>
            <a:gdLst/>
            <a:ahLst/>
            <a:cxnLst/>
            <a:rect r="r" b="b" t="t" l="l"/>
            <a:pathLst>
              <a:path h="515501" w="696623">
                <a:moveTo>
                  <a:pt x="0" y="0"/>
                </a:moveTo>
                <a:lnTo>
                  <a:pt x="696623" y="0"/>
                </a:lnTo>
                <a:lnTo>
                  <a:pt x="696623" y="515501"/>
                </a:lnTo>
                <a:lnTo>
                  <a:pt x="0" y="515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86866">
            <a:off x="-6701828" y="4807942"/>
            <a:ext cx="12929930" cy="10958115"/>
          </a:xfrm>
          <a:custGeom>
            <a:avLst/>
            <a:gdLst/>
            <a:ahLst/>
            <a:cxnLst/>
            <a:rect r="r" b="b" t="t" l="l"/>
            <a:pathLst>
              <a:path h="10958115" w="12929930">
                <a:moveTo>
                  <a:pt x="0" y="0"/>
                </a:moveTo>
                <a:lnTo>
                  <a:pt x="12929930" y="0"/>
                </a:lnTo>
                <a:lnTo>
                  <a:pt x="12929930" y="10958116"/>
                </a:lnTo>
                <a:lnTo>
                  <a:pt x="0" y="109581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79528" y="2845783"/>
            <a:ext cx="14128943" cy="4595434"/>
          </a:xfrm>
          <a:custGeom>
            <a:avLst/>
            <a:gdLst/>
            <a:ahLst/>
            <a:cxnLst/>
            <a:rect r="r" b="b" t="t" l="l"/>
            <a:pathLst>
              <a:path h="4595434" w="14128943">
                <a:moveTo>
                  <a:pt x="0" y="0"/>
                </a:moveTo>
                <a:lnTo>
                  <a:pt x="14128944" y="0"/>
                </a:lnTo>
                <a:lnTo>
                  <a:pt x="14128944" y="4595434"/>
                </a:lnTo>
                <a:lnTo>
                  <a:pt x="0" y="45954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5432079" y="8701134"/>
            <a:ext cx="956932" cy="1114332"/>
          </a:xfrm>
          <a:custGeom>
            <a:avLst/>
            <a:gdLst/>
            <a:ahLst/>
            <a:cxnLst/>
            <a:rect r="r" b="b" t="t" l="l"/>
            <a:pathLst>
              <a:path h="1114332" w="956932">
                <a:moveTo>
                  <a:pt x="0" y="0"/>
                </a:moveTo>
                <a:lnTo>
                  <a:pt x="956932" y="0"/>
                </a:lnTo>
                <a:lnTo>
                  <a:pt x="956932" y="1114332"/>
                </a:lnTo>
                <a:lnTo>
                  <a:pt x="0" y="1114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74786" y="1065322"/>
            <a:ext cx="4308691" cy="4114800"/>
          </a:xfrm>
          <a:custGeom>
            <a:avLst/>
            <a:gdLst/>
            <a:ahLst/>
            <a:cxnLst/>
            <a:rect r="r" b="b" t="t" l="l"/>
            <a:pathLst>
              <a:path h="4114800" w="4308691">
                <a:moveTo>
                  <a:pt x="0" y="0"/>
                </a:moveTo>
                <a:lnTo>
                  <a:pt x="4308691" y="0"/>
                </a:lnTo>
                <a:lnTo>
                  <a:pt x="430869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875047" y="757420"/>
            <a:ext cx="1838300" cy="565653"/>
          </a:xfrm>
          <a:prstGeom prst="rect">
            <a:avLst/>
          </a:prstGeom>
        </p:spPr>
        <p:txBody>
          <a:bodyPr anchor="t" rtlCol="false" tIns="0" lIns="0" bIns="0" rIns="0">
            <a:spAutoFit/>
          </a:bodyPr>
          <a:lstStyle/>
          <a:p>
            <a:pPr algn="l">
              <a:lnSpc>
                <a:spcPts val="2220"/>
              </a:lnSpc>
            </a:pPr>
            <a:r>
              <a:rPr lang="en-US" sz="2000">
                <a:solidFill>
                  <a:srgbClr val="FFFFFF"/>
                </a:solidFill>
                <a:latin typeface="TT Slabs Bold"/>
              </a:rPr>
              <a:t>Sekolah</a:t>
            </a:r>
          </a:p>
          <a:p>
            <a:pPr algn="l">
              <a:lnSpc>
                <a:spcPts val="2220"/>
              </a:lnSpc>
            </a:pPr>
            <a:r>
              <a:rPr lang="en-US" sz="2000">
                <a:solidFill>
                  <a:srgbClr val="FFFFFF"/>
                </a:solidFill>
                <a:latin typeface="TT Slabs Bold"/>
              </a:rPr>
              <a:t>Borcelle</a:t>
            </a:r>
          </a:p>
        </p:txBody>
      </p:sp>
      <p:sp>
        <p:nvSpPr>
          <p:cNvPr name="TextBox 8" id="8"/>
          <p:cNvSpPr txBox="true"/>
          <p:nvPr/>
        </p:nvSpPr>
        <p:spPr>
          <a:xfrm rot="0">
            <a:off x="717184" y="4187018"/>
            <a:ext cx="16853633" cy="1279524"/>
          </a:xfrm>
          <a:prstGeom prst="rect">
            <a:avLst/>
          </a:prstGeom>
        </p:spPr>
        <p:txBody>
          <a:bodyPr anchor="t" rtlCol="false" tIns="0" lIns="0" bIns="0" rIns="0">
            <a:spAutoFit/>
          </a:bodyPr>
          <a:lstStyle/>
          <a:p>
            <a:pPr algn="ctr">
              <a:lnSpc>
                <a:spcPts val="9499"/>
              </a:lnSpc>
            </a:pPr>
            <a:r>
              <a:rPr lang="en-US" sz="9999" spc="189">
                <a:solidFill>
                  <a:srgbClr val="FFFFFF"/>
                </a:solidFill>
                <a:latin typeface="TT Slabs Bold"/>
              </a:rPr>
              <a:t>Progres sementara</a:t>
            </a:r>
          </a:p>
        </p:txBody>
      </p:sp>
      <p:sp>
        <p:nvSpPr>
          <p:cNvPr name="TextBox 9" id="9"/>
          <p:cNvSpPr txBox="true"/>
          <p:nvPr/>
        </p:nvSpPr>
        <p:spPr>
          <a:xfrm rot="0">
            <a:off x="4030268" y="5784068"/>
            <a:ext cx="10227464" cy="570865"/>
          </a:xfrm>
          <a:prstGeom prst="rect">
            <a:avLst/>
          </a:prstGeom>
        </p:spPr>
        <p:txBody>
          <a:bodyPr anchor="t" rtlCol="false" tIns="0" lIns="0" bIns="0" rIns="0">
            <a:spAutoFit/>
          </a:bodyPr>
          <a:lstStyle/>
          <a:p>
            <a:pPr algn="ctr">
              <a:lnSpc>
                <a:spcPts val="4759"/>
              </a:lnSpc>
            </a:pPr>
            <a:r>
              <a:rPr lang="en-US" sz="3399">
                <a:solidFill>
                  <a:srgbClr val="FFFFFF"/>
                </a:solidFill>
                <a:latin typeface="Now Medium"/>
              </a:rPr>
              <a:t>Sampai Jumpa Di Progres Berikutnya</a:t>
            </a:r>
          </a:p>
        </p:txBody>
      </p:sp>
      <p:sp>
        <p:nvSpPr>
          <p:cNvPr name="Freeform 10" id="10"/>
          <p:cNvSpPr/>
          <p:nvPr/>
        </p:nvSpPr>
        <p:spPr>
          <a:xfrm flipH="false" flipV="false" rot="-3825086">
            <a:off x="2249204" y="2387982"/>
            <a:ext cx="1754604" cy="1469481"/>
          </a:xfrm>
          <a:custGeom>
            <a:avLst/>
            <a:gdLst/>
            <a:ahLst/>
            <a:cxnLst/>
            <a:rect r="r" b="b" t="t" l="l"/>
            <a:pathLst>
              <a:path h="1469481" w="1754604">
                <a:moveTo>
                  <a:pt x="0" y="0"/>
                </a:moveTo>
                <a:lnTo>
                  <a:pt x="1754604" y="0"/>
                </a:lnTo>
                <a:lnTo>
                  <a:pt x="1754604" y="1469481"/>
                </a:lnTo>
                <a:lnTo>
                  <a:pt x="0" y="14694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DAGGbjNBil0</dc:identifier>
  <dcterms:modified xsi:type="dcterms:W3CDTF">2011-08-01T06:04:30Z</dcterms:modified>
  <cp:revision>1</cp:revision>
  <dc:title>UAS Sistem Operasi</dc:title>
</cp:coreProperties>
</file>