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Inter SemiBold"/>
      <p:regular r:id="rId35"/>
      <p:bold r:id="rId36"/>
    </p:embeddedFont>
    <p:embeddedFont>
      <p:font typeface="Maven Pro SemiBold"/>
      <p:regular r:id="rId37"/>
      <p:bold r:id="rId38"/>
    </p:embeddedFont>
    <p:embeddedFont>
      <p:font typeface="Inter"/>
      <p:regular r:id="rId39"/>
      <p:bold r:id="rId40"/>
    </p:embeddedFont>
    <p:embeddedFont>
      <p:font typeface="Inter Medium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gYAEbkQHdKITPeDfyw3f3OFR4p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B1E501-7D19-477D-852D-290681E060A0}">
  <a:tblStyle styleId="{DEB1E501-7D19-477D-852D-290681E060A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20" Type="http://schemas.openxmlformats.org/officeDocument/2006/relationships/slide" Target="slides/slide14.xml"/><Relationship Id="rId42" Type="http://schemas.openxmlformats.org/officeDocument/2006/relationships/font" Target="fonts/InterMedium-bold.fntdata"/><Relationship Id="rId41" Type="http://schemas.openxmlformats.org/officeDocument/2006/relationships/font" Target="fonts/InterMedium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InterSemiBol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avenPro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InterSemiBold-bold.fntdata"/><Relationship Id="rId17" Type="http://schemas.openxmlformats.org/officeDocument/2006/relationships/slide" Target="slides/slide11.xml"/><Relationship Id="rId39" Type="http://schemas.openxmlformats.org/officeDocument/2006/relationships/font" Target="fonts/Inter-regular.fntdata"/><Relationship Id="rId16" Type="http://schemas.openxmlformats.org/officeDocument/2006/relationships/slide" Target="slides/slide10.xml"/><Relationship Id="rId38" Type="http://schemas.openxmlformats.org/officeDocument/2006/relationships/font" Target="fonts/MavenPro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45d5e722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f45d5e72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45d5e722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f45d5e7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45d5e722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f45d5e72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b1a30bbe7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3b1a30bbe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b1a30bbe7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3b1a30bbe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be8e50e5a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3be8e50e5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0" Type="http://schemas.openxmlformats.org/officeDocument/2006/relationships/image" Target="../media/image17.png"/><Relationship Id="rId9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hellbuoy/car-price-predictio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1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Aditya Bariq Ikhsan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Evylia Yanuar Laily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Taufik Syah Mauludin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-1001" r="15382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" name="Google Shape;66;p1"/>
            <p:cNvPicPr preferRelativeResize="0"/>
            <p:nvPr/>
          </p:nvPicPr>
          <p:blipFill rotWithShape="1">
            <a:blip r:embed="rId6">
              <a:alphaModFix/>
            </a:blip>
            <a:srcRect b="0" l="9893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4" name="Google Shape;184;p3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5" name="Google Shape;18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6" name="Google Shape;186;p3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3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88" name="Google Shape;188;p30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30"/>
          <p:cNvSpPr txBox="1"/>
          <p:nvPr>
            <p:ph type="title"/>
          </p:nvPr>
        </p:nvSpPr>
        <p:spPr>
          <a:xfrm>
            <a:off x="331800" y="47039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1" name="Google Shape;191;p30"/>
          <p:cNvCxnSpPr>
            <a:stCxn id="192" idx="3"/>
            <a:endCxn id="191" idx="1"/>
          </p:cNvCxnSpPr>
          <p:nvPr/>
        </p:nvCxnSpPr>
        <p:spPr>
          <a:xfrm>
            <a:off x="2995766" y="1639110"/>
            <a:ext cx="1970100" cy="51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30"/>
          <p:cNvCxnSpPr>
            <a:stCxn id="194" idx="3"/>
            <a:endCxn id="195" idx="1"/>
          </p:cNvCxnSpPr>
          <p:nvPr/>
        </p:nvCxnSpPr>
        <p:spPr>
          <a:xfrm flipH="1" rot="10800000">
            <a:off x="2995767" y="3124372"/>
            <a:ext cx="1968900" cy="60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30"/>
          <p:cNvCxnSpPr>
            <a:stCxn id="197" idx="3"/>
            <a:endCxn id="198" idx="1"/>
          </p:cNvCxnSpPr>
          <p:nvPr/>
        </p:nvCxnSpPr>
        <p:spPr>
          <a:xfrm flipH="1" rot="10800000">
            <a:off x="3765687" y="4531717"/>
            <a:ext cx="1539300" cy="135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9" name="Google Shape;19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5866" y="1391266"/>
            <a:ext cx="3976520" cy="50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457" y="4355391"/>
            <a:ext cx="3299230" cy="37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1986" y="1426374"/>
            <a:ext cx="2533780" cy="42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64595" y="2170553"/>
            <a:ext cx="2387004" cy="190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1987" y="2105722"/>
            <a:ext cx="2533780" cy="20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05004" y="4341961"/>
            <a:ext cx="2669247" cy="37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6" name="Google Shape;206;p3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07" name="Google Shape;20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8" name="Google Shape;208;p3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3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0" name="Google Shape;210;p31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8539" y="1516275"/>
            <a:ext cx="4526517" cy="3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311700" y="3746612"/>
            <a:ext cx="7191300" cy="46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700"/>
              <a:buFont typeface="Arial"/>
              <a:buChar char="-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Jaguar, Buick, dan Porsche memiliki harga rata-rata tertinggi.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0" name="Google Shape;220;p1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1" name="Google Shape;22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2" name="Google Shape;222;p1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1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4" name="Google Shape;224;p10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1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825" y="1677075"/>
            <a:ext cx="8399026" cy="1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4055100"/>
            <a:ext cx="7191300" cy="638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Toyota merupakan mobil paling favorit.</a:t>
            </a:r>
            <a:endParaRPr sz="12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Mercury adalah Brand yang paling sedikit disukai.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0" y="4824876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4" name="Google Shape;234;p3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5" name="Google Shape;23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6" name="Google Shape;236;p3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3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38" name="Google Shape;238;p32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1379725"/>
            <a:ext cx="8631899" cy="252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45d5e7226_0_16"/>
          <p:cNvSpPr txBox="1"/>
          <p:nvPr>
            <p:ph idx="1" type="body"/>
          </p:nvPr>
        </p:nvSpPr>
        <p:spPr>
          <a:xfrm>
            <a:off x="311700" y="4055100"/>
            <a:ext cx="7191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47" name="Google Shape;247;gf45d5e7226_0_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8" name="Google Shape;248;gf45d5e7226_0_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49" name="Google Shape;249;gf45d5e7226_0_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0" name="Google Shape;250;gf45d5e7226_0_1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gf45d5e7226_0_1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2" name="Google Shape;252;gf45d5e7226_0_16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gf45d5e7226_0_16"/>
          <p:cNvSpPr txBox="1"/>
          <p:nvPr>
            <p:ph type="title"/>
          </p:nvPr>
        </p:nvSpPr>
        <p:spPr>
          <a:xfrm>
            <a:off x="311700" y="523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54" name="Google Shape;254;gf45d5e7226_0_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5" name="Google Shape;255;gf45d5e7226_0_16"/>
          <p:cNvSpPr txBox="1"/>
          <p:nvPr/>
        </p:nvSpPr>
        <p:spPr>
          <a:xfrm>
            <a:off x="1566962" y="3578591"/>
            <a:ext cx="7191300" cy="95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 symboling mobil yang paling banyak digunakan adalah tingkat safe.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Tingkat Moderately_Safe dan Very_Risky memiliki harga tertinggi.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symbolling Moderately_Safe lebih tinggi dibandingkan dengan yang lainnya.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6" name="Google Shape;256;gf45d5e7226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7651" y="1248383"/>
            <a:ext cx="7088697" cy="209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45d5e7226_0_0"/>
          <p:cNvSpPr txBox="1"/>
          <p:nvPr>
            <p:ph idx="1" type="body"/>
          </p:nvPr>
        </p:nvSpPr>
        <p:spPr>
          <a:xfrm>
            <a:off x="311700" y="4055100"/>
            <a:ext cx="7191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62" name="Google Shape;262;gf45d5e7226_0_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gf45d5e7226_0_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gf45d5e7226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gf45d5e7226_0_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gf45d5e7226_0_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7" name="Google Shape;267;gf45d5e7226_0_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gf45d5e7226_0_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gf45d5e7226_0_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gf45d5e7226_0_0"/>
          <p:cNvSpPr txBox="1"/>
          <p:nvPr/>
        </p:nvSpPr>
        <p:spPr>
          <a:xfrm>
            <a:off x="1632755" y="3897755"/>
            <a:ext cx="5878489" cy="95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 besar carbody mobil adalah sedan dan hatchback.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carbody hardtop dan convertible memiliki harga tertinggi.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Semua jenis carbody relatif lebih murah dibandingkan dengan carbody </a:t>
            </a:r>
            <a:r>
              <a:rPr lang="en"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hardtop</a:t>
            </a: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1" name="Google Shape;271;gf45d5e722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6961" y="1336150"/>
            <a:ext cx="6850078" cy="260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45d5e7226_0_35"/>
          <p:cNvSpPr txBox="1"/>
          <p:nvPr>
            <p:ph idx="1" type="body"/>
          </p:nvPr>
        </p:nvSpPr>
        <p:spPr>
          <a:xfrm>
            <a:off x="5868075" y="1095550"/>
            <a:ext cx="27351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77" name="Google Shape;277;gf45d5e7226_0_3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8" name="Google Shape;278;gf45d5e7226_0_3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9" name="Google Shape;279;gf45d5e7226_0_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0" name="Google Shape;280;gf45d5e7226_0_3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gf45d5e7226_0_3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82" name="Google Shape;282;gf45d5e7226_0_35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gf45d5e7226_0_35"/>
          <p:cNvSpPr txBox="1"/>
          <p:nvPr>
            <p:ph type="title"/>
          </p:nvPr>
        </p:nvSpPr>
        <p:spPr>
          <a:xfrm>
            <a:off x="311700" y="38298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4" name="Google Shape;284;gf45d5e7226_0_3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gf45d5e7226_0_35"/>
          <p:cNvSpPr txBox="1"/>
          <p:nvPr/>
        </p:nvSpPr>
        <p:spPr>
          <a:xfrm>
            <a:off x="1696640" y="3700474"/>
            <a:ext cx="5750719" cy="95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 besar drivewheel mobil merupakan fwd dan rwd.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drivewheel rwd memiliki harga tertinggi.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Semua jenis drivewheel relatif lebih murah dibandingkan dengan drivewheel rwd.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6" name="Google Shape;286;gf45d5e7226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383" y="1143670"/>
            <a:ext cx="7659033" cy="267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5868075" y="1095550"/>
            <a:ext cx="27351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92" name="Google Shape;292;p3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3" name="Google Shape;293;p3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94" name="Google Shape;294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Google Shape;295;p3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3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97" name="Google Shape;297;p35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488181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657" y="1304224"/>
            <a:ext cx="7236137" cy="258940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1961607" y="3904931"/>
            <a:ext cx="5220786" cy="95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 besar enginetypemobil merupakan ohc.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enginetype dohc memiliki harga tertinggi.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enginetype ohcv termasuk mobil dengan kisaran harga yang lebih tinggi.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5868075" y="1095550"/>
            <a:ext cx="27351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307" name="Google Shape;307;p3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08" name="Google Shape;308;p3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09" name="Google Shape;30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0" name="Google Shape;310;p3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12" name="Google Shape;312;p36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Google Shape;313;p36"/>
          <p:cNvSpPr txBox="1"/>
          <p:nvPr>
            <p:ph type="title"/>
          </p:nvPr>
        </p:nvSpPr>
        <p:spPr>
          <a:xfrm>
            <a:off x="311700" y="512457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1961607" y="3958203"/>
            <a:ext cx="52209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 besar fuelsystem mobil merupakan mpfi dan 2bbl.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fuelsystem mpfi memiliki harga tertinggi.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Kisaran mobil dengan harga tinggi memiliki fuelsystem idi.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6" name="Google Shape;31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471" y="1224833"/>
            <a:ext cx="7866855" cy="2777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22" name="Google Shape;322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23" name="Google Shape;32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4" name="Google Shape;324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26" name="Google Shape;326;p33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p33"/>
          <p:cNvSpPr txBox="1"/>
          <p:nvPr>
            <p:ph type="title"/>
          </p:nvPr>
        </p:nvSpPr>
        <p:spPr>
          <a:xfrm>
            <a:off x="311700" y="139553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9" name="Google Shape;32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124" y="766265"/>
            <a:ext cx="4713081" cy="41289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3"/>
          <p:cNvSpPr txBox="1"/>
          <p:nvPr/>
        </p:nvSpPr>
        <p:spPr>
          <a:xfrm>
            <a:off x="5113880" y="857756"/>
            <a:ext cx="3738807" cy="148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wheelbase, carlength, dan boreratio berkorelasi  kuat secara positif dengan price.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carwidth, curbweight, cylindernumber, enginesize, dan horsepower berkorelasi sangat kuat secara positif dengan price.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citympg dan highwaympg berkorelasi sangat kuat secara negative dengan price.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8" name="Google Shape;78;p2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36" name="Google Shape;336;p11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39" name="Google Shape;339;p11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11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1" name="Google Shape;341;p11"/>
          <p:cNvPicPr preferRelativeResize="0"/>
          <p:nvPr/>
        </p:nvPicPr>
        <p:blipFill rotWithShape="1">
          <a:blip r:embed="rId4">
            <a:alphaModFix/>
          </a:blip>
          <a:srcRect b="31665" l="9893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1"/>
          <p:cNvPicPr preferRelativeResize="0"/>
          <p:nvPr/>
        </p:nvPicPr>
        <p:blipFill rotWithShape="1">
          <a:blip r:embed="rId5">
            <a:alphaModFix/>
          </a:blip>
          <a:srcRect b="0" l="9893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idx="1" type="body"/>
          </p:nvPr>
        </p:nvSpPr>
        <p:spPr>
          <a:xfrm>
            <a:off x="311700" y="1492925"/>
            <a:ext cx="79341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(6:4)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yang digunakan: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Ridge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ElasticNet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Lasso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 metriks menggunakan MAE, RMSE, dan R</a:t>
            </a:r>
            <a:r>
              <a:rPr baseline="30000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yang digunakan adalah Model Random Forest Regressor tanpa Hyperparameter Tuning</a:t>
            </a:r>
            <a:endParaRPr baseline="30000"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52" name="Google Shape;352;p1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53" name="Google Shape;35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4" name="Google Shape;354;p1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1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56" name="Google Shape;356;p12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Google Shape;357;p1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Selection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4" name="Google Shape;36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65" name="Google Shape;36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6" name="Google Shape;36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68" name="Google Shape;368;p14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1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Evaluation Metrics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71" name="Google Shape;371;p14"/>
          <p:cNvGraphicFramePr/>
          <p:nvPr/>
        </p:nvGraphicFramePr>
        <p:xfrm>
          <a:off x="860675" y="20168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{DEB1E501-7D19-477D-852D-290681E060A0}</a:tableStyleId>
              </a:tblPr>
              <a:tblGrid>
                <a:gridCol w="987425"/>
                <a:gridCol w="1372300"/>
                <a:gridCol w="1179900"/>
                <a:gridCol w="1179900"/>
                <a:gridCol w="1179900"/>
                <a:gridCol w="1179900"/>
              </a:tblGrid>
              <a:tr h="88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Linear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Ridge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ElasticNet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Lasso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Random Forest Regressor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1.761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1.699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2.160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1.720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1.400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RMSE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2.491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2.539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3.148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2.485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2.093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</a:t>
                      </a:r>
                      <a:r>
                        <a:rPr baseline="30000" lang="en" sz="1400" u="none" cap="none" strike="noStrike"/>
                        <a:t>2</a:t>
                      </a:r>
                      <a:endParaRPr baseline="30000" sz="2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90.30%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89.92%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84.51%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90.34%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93.59%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b1a30bbe7_1_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7" name="Google Shape;377;g13b1a30bbe7_1_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78" name="Google Shape;378;g13b1a30bbe7_1_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9" name="Google Shape;379;g13b1a30bbe7_1_3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g13b1a30bbe7_1_3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81" name="Google Shape;381;g13b1a30bbe7_1_3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g13b1a30bbe7_1_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83" name="Google Shape;383;g13b1a30bbe7_1_3"/>
          <p:cNvGraphicFramePr/>
          <p:nvPr/>
        </p:nvGraphicFramePr>
        <p:xfrm>
          <a:off x="1524950" y="1789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{DEB1E501-7D19-477D-852D-290681E060A0}</a:tableStyleId>
              </a:tblPr>
              <a:tblGrid>
                <a:gridCol w="1524000"/>
                <a:gridCol w="2242250"/>
                <a:gridCol w="23278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Random Forest Regressor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tanpa Hyperparameter Tuning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dengan Hyperparameter Tuning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1.400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1.960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RMSE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2.093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2.687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</a:t>
                      </a:r>
                      <a:r>
                        <a:rPr baseline="30000" lang="en" sz="1400" u="none" cap="none" strike="noStrike"/>
                        <a:t>2</a:t>
                      </a:r>
                      <a:endParaRPr baseline="30000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93.59%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88.71%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g13b1a30bbe7_1_3"/>
          <p:cNvSpPr txBox="1"/>
          <p:nvPr/>
        </p:nvSpPr>
        <p:spPr>
          <a:xfrm>
            <a:off x="331800" y="558987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i="0" lang="en" sz="2820" u="none" cap="none" strike="noStrike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Evaluation Metrics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b1a30bbe7_1_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0" name="Google Shape;390;g13b1a30bbe7_1_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91" name="Google Shape;391;g13b1a30bbe7_1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2" name="Google Shape;392;g13b1a30bbe7_1_17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g13b1a30bbe7_1_17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94" name="Google Shape;394;g13b1a30bbe7_1_17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g13b1a30bbe7_1_17"/>
          <p:cNvSpPr txBox="1"/>
          <p:nvPr>
            <p:ph type="title"/>
          </p:nvPr>
        </p:nvSpPr>
        <p:spPr>
          <a:xfrm>
            <a:off x="311700" y="313009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Kolom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96" name="Google Shape;396;g13b1a30bbe7_1_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7" name="Google Shape;397;g13b1a30bbe7_1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5009" y="928400"/>
            <a:ext cx="5473981" cy="378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be8e50e5a_3_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3" name="Google Shape;403;g13be8e50e5a_3_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04" name="Google Shape;404;g13be8e50e5a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5" name="Google Shape;405;g13be8e50e5a_3_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" name="Google Shape;406;g13be8e50e5a_3_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07" name="Google Shape;407;g13be8e50e5a_3_0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Google Shape;408;g13be8e50e5a_3_0"/>
          <p:cNvSpPr txBox="1"/>
          <p:nvPr>
            <p:ph type="title"/>
          </p:nvPr>
        </p:nvSpPr>
        <p:spPr>
          <a:xfrm>
            <a:off x="311700" y="313009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Feature Importance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09" name="Google Shape;409;g13be8e50e5a_3_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10" name="Google Shape;410;g13be8e50e5a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2430" y="1060774"/>
            <a:ext cx="6558939" cy="344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16" name="Google Shape;416;p15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19" name="Google Shape;419;p15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15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1" name="Google Shape;421;p15"/>
          <p:cNvPicPr preferRelativeResize="0"/>
          <p:nvPr/>
        </p:nvPicPr>
        <p:blipFill rotWithShape="1">
          <a:blip r:embed="rId4">
            <a:alphaModFix/>
          </a:blip>
          <a:srcRect b="31665" l="9893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5"/>
          <p:cNvPicPr preferRelativeResize="0"/>
          <p:nvPr/>
        </p:nvPicPr>
        <p:blipFill rotWithShape="1">
          <a:blip r:embed="rId5">
            <a:alphaModFix/>
          </a:blip>
          <a:srcRect b="0" l="9893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5" name="Google Shape;425;p15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Jaguar memiliki harga yang paling mahal.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yang paling banyak disukai adalah Toyota.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Managemen perusahaan mobil Cina Geely Auto sebaiknya memperhatikan spesifikasi enginesize, curbweight, hightwaympg, horsepower, dan carwidth untuk memproduksi mobil.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1" name="Google Shape;431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2" name="Google Shape;432;p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33" name="Google Shape;43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4" name="Google Shape;434;p1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36" name="Google Shape;436;p16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16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38" name="Google Shape;438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44" name="Google Shape;4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7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17"/>
          <p:cNvPicPr preferRelativeResize="0"/>
          <p:nvPr/>
        </p:nvPicPr>
        <p:blipFill rotWithShape="1">
          <a:blip r:embed="rId4">
            <a:alphaModFix/>
          </a:blip>
          <a:srcRect b="0" l="9893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2" name="Google Shape;92;p3"/>
            <p:cNvPicPr preferRelativeResize="0"/>
            <p:nvPr/>
          </p:nvPicPr>
          <p:blipFill rotWithShape="1">
            <a:blip r:embed="rId5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31665" l="9893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9893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311700" y="1744750"/>
            <a:ext cx="8184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https://www.kaggle.com/datasets/hellbuoy/car-price-prediction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 faktor-faktor yang mempengaruhi harga mobil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5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31665" l="9893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b="0" l="9893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600"/>
              <a:t>Perusahaan mobil Geely Auto Cina bercita-cita untuk memasuki pasar AS dengan mendirikan unit manufaktur dan memproduksi mobil secara lokal untuk memberikan persaingan di AS dan Eropa.</a:t>
            </a:r>
            <a:endParaRPr sz="1600"/>
          </a:p>
          <a:p>
            <a:pPr indent="-2857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600"/>
              <a:t>Secara khusus, perusahaan ingin memahami faktor-faktor yang mempengaruhi harga mobil di pasar Amerika, karena mungkin sangat berbeda dari pasar Cina.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3263" y="3604911"/>
            <a:ext cx="5150737" cy="108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terdapat missing value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terdapat duplicated data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6" name="Google Shape;156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7" name="Google Shape;15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8" name="Google Shape;158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60" name="Google Shape;160;p8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5265" y="688694"/>
            <a:ext cx="2498881" cy="403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9" name="Google Shape;169;p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70" name="Google Shape;17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Google Shape;171;p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73" name="Google Shape;173;p9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9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6" name="Google Shape;176;p9"/>
          <p:cNvCxnSpPr>
            <a:stCxn id="177" idx="3"/>
            <a:endCxn id="178" idx="1"/>
          </p:cNvCxnSpPr>
          <p:nvPr/>
        </p:nvCxnSpPr>
        <p:spPr>
          <a:xfrm flipH="1" rot="10800000">
            <a:off x="3262705" y="3051854"/>
            <a:ext cx="1294200" cy="111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8" name="Google Shape;17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6939" y="2737394"/>
            <a:ext cx="4386661" cy="628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005" y="1325307"/>
            <a:ext cx="2622700" cy="347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Taufik Syah</dc:creator>
</cp:coreProperties>
</file>