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45" r:id="rId2"/>
    <p:sldId id="343" r:id="rId3"/>
    <p:sldId id="256" r:id="rId4"/>
    <p:sldId id="257" r:id="rId5"/>
    <p:sldId id="258" r:id="rId6"/>
    <p:sldId id="259" r:id="rId7"/>
    <p:sldId id="260" r:id="rId8"/>
    <p:sldId id="261" r:id="rId9"/>
    <p:sldId id="262" r:id="rId10"/>
    <p:sldId id="263" r:id="rId11"/>
    <p:sldId id="346" r:id="rId12"/>
    <p:sldId id="347" r:id="rId13"/>
    <p:sldId id="336" r:id="rId14"/>
    <p:sldId id="337" r:id="rId15"/>
    <p:sldId id="338" r:id="rId16"/>
    <p:sldId id="339" r:id="rId17"/>
    <p:sldId id="316" r:id="rId18"/>
    <p:sldId id="325" r:id="rId19"/>
    <p:sldId id="340" r:id="rId20"/>
    <p:sldId id="341" r:id="rId21"/>
    <p:sldId id="342" r:id="rId22"/>
    <p:sldId id="322" r:id="rId23"/>
    <p:sldId id="331" r:id="rId24"/>
    <p:sldId id="327" r:id="rId25"/>
    <p:sldId id="332" r:id="rId26"/>
    <p:sldId id="333" r:id="rId27"/>
    <p:sldId id="334" r:id="rId28"/>
    <p:sldId id="313" r:id="rId29"/>
    <p:sldId id="32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5FFA3-12E7-4E51-8528-1FC4CDF5F585}" type="datetimeFigureOut">
              <a:rPr lang="en-MY" smtClean="0"/>
              <a:t>29/1/2019</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0119CD-57A0-4973-B07B-6AA62F7545BD}" type="slidenum">
              <a:rPr lang="en-MY" smtClean="0"/>
              <a:t>‹#›</a:t>
            </a:fld>
            <a:endParaRPr lang="en-MY"/>
          </a:p>
        </p:txBody>
      </p:sp>
    </p:spTree>
    <p:extLst>
      <p:ext uri="{BB962C8B-B14F-4D97-AF65-F5344CB8AC3E}">
        <p14:creationId xmlns:p14="http://schemas.microsoft.com/office/powerpoint/2010/main" val="1495542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640119CD-57A0-4973-B07B-6AA62F7545BD}" type="slidenum">
              <a:rPr lang="en-MY" smtClean="0"/>
              <a:t>3</a:t>
            </a:fld>
            <a:endParaRPr lang="en-MY"/>
          </a:p>
        </p:txBody>
      </p:sp>
    </p:spTree>
    <p:extLst>
      <p:ext uri="{BB962C8B-B14F-4D97-AF65-F5344CB8AC3E}">
        <p14:creationId xmlns:p14="http://schemas.microsoft.com/office/powerpoint/2010/main" val="4245920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B0B993-A304-4AC0-8543-CCF2EF681597}" type="datetimeFigureOut">
              <a:rPr lang="en-MY" smtClean="0"/>
              <a:t>29/1/2019</a:t>
            </a:fld>
            <a:endParaRPr lang="en-MY"/>
          </a:p>
        </p:txBody>
      </p:sp>
      <p:sp>
        <p:nvSpPr>
          <p:cNvPr id="5" name="Footer Placeholder 4"/>
          <p:cNvSpPr>
            <a:spLocks noGrp="1"/>
          </p:cNvSpPr>
          <p:nvPr>
            <p:ph type="ftr" sz="quarter" idx="11"/>
          </p:nvPr>
        </p:nvSpPr>
        <p:spPr>
          <a:xfrm>
            <a:off x="2416500" y="329307"/>
            <a:ext cx="4973915" cy="309201"/>
          </a:xfrm>
        </p:spPr>
        <p:txBody>
          <a:bodyPr/>
          <a:lstStyle/>
          <a:p>
            <a:endParaRPr lang="en-MY"/>
          </a:p>
        </p:txBody>
      </p:sp>
      <p:sp>
        <p:nvSpPr>
          <p:cNvPr id="6" name="Slide Number Placeholder 5"/>
          <p:cNvSpPr>
            <a:spLocks noGrp="1"/>
          </p:cNvSpPr>
          <p:nvPr>
            <p:ph type="sldNum" sz="quarter" idx="12"/>
          </p:nvPr>
        </p:nvSpPr>
        <p:spPr>
          <a:xfrm>
            <a:off x="1437664" y="798973"/>
            <a:ext cx="811019" cy="503578"/>
          </a:xfrm>
        </p:spPr>
        <p:txBody>
          <a:bodyPr/>
          <a:lstStyle/>
          <a:p>
            <a:fld id="{E47A23E1-C979-415D-91C4-564B37ABB3E4}" type="slidenum">
              <a:rPr lang="en-MY" smtClean="0"/>
              <a:t>‹#›</a:t>
            </a:fld>
            <a:endParaRPr lang="en-MY"/>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738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B0B993-A304-4AC0-8543-CCF2EF681597}" type="datetimeFigureOut">
              <a:rPr lang="en-MY" smtClean="0"/>
              <a:t>29/1/2019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47A23E1-C979-415D-91C4-564B37ABB3E4}" type="slidenum">
              <a:rPr lang="en-MY" smtClean="0"/>
              <a:t>‹#›</a:t>
            </a:fld>
            <a:endParaRPr lang="en-MY"/>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428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B0B993-A304-4AC0-8543-CCF2EF681597}" type="datetimeFigureOut">
              <a:rPr lang="en-MY" smtClean="0"/>
              <a:t>29/1/2019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47A23E1-C979-415D-91C4-564B37ABB3E4}" type="slidenum">
              <a:rPr lang="en-MY" smtClean="0"/>
              <a:t>‹#›</a:t>
            </a:fld>
            <a:endParaRPr lang="en-MY"/>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685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B0B993-A304-4AC0-8543-CCF2EF681597}" type="datetimeFigureOut">
              <a:rPr lang="en-MY" smtClean="0"/>
              <a:t>29/1/2019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47A23E1-C979-415D-91C4-564B37ABB3E4}" type="slidenum">
              <a:rPr lang="en-MY" smtClean="0"/>
              <a:t>‹#›</a:t>
            </a:fld>
            <a:endParaRPr lang="en-MY"/>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9952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B0B993-A304-4AC0-8543-CCF2EF681597}" type="datetimeFigureOut">
              <a:rPr lang="en-MY" smtClean="0"/>
              <a:t>29/1/2019</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47A23E1-C979-415D-91C4-564B37ABB3E4}" type="slidenum">
              <a:rPr lang="en-MY" smtClean="0"/>
              <a:t>‹#›</a:t>
            </a:fld>
            <a:endParaRPr lang="en-MY"/>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4200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B0B993-A304-4AC0-8543-CCF2EF681597}" type="datetimeFigureOut">
              <a:rPr lang="en-MY" smtClean="0"/>
              <a:t>29/1/2019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E47A23E1-C979-415D-91C4-564B37ABB3E4}" type="slidenum">
              <a:rPr lang="en-MY" smtClean="0"/>
              <a:t>‹#›</a:t>
            </a:fld>
            <a:endParaRPr lang="en-MY"/>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1182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B0B993-A304-4AC0-8543-CCF2EF681597}" type="datetimeFigureOut">
              <a:rPr lang="en-MY" smtClean="0"/>
              <a:t>29/1/2019</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E47A23E1-C979-415D-91C4-564B37ABB3E4}" type="slidenum">
              <a:rPr lang="en-MY" smtClean="0"/>
              <a:t>‹#›</a:t>
            </a:fld>
            <a:endParaRPr lang="en-MY"/>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1426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B0B993-A304-4AC0-8543-CCF2EF681597}" type="datetimeFigureOut">
              <a:rPr lang="en-MY" smtClean="0"/>
              <a:t>29/1/2019</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E47A23E1-C979-415D-91C4-564B37ABB3E4}" type="slidenum">
              <a:rPr lang="en-MY" smtClean="0"/>
              <a:t>‹#›</a:t>
            </a:fld>
            <a:endParaRPr lang="en-MY"/>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4797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B0B993-A304-4AC0-8543-CCF2EF681597}" type="datetimeFigureOut">
              <a:rPr lang="en-MY" smtClean="0"/>
              <a:t>29/1/2019</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E47A23E1-C979-415D-91C4-564B37ABB3E4}" type="slidenum">
              <a:rPr lang="en-MY" smtClean="0"/>
              <a:t>‹#›</a:t>
            </a:fld>
            <a:endParaRPr lang="en-MY"/>
          </a:p>
        </p:txBody>
      </p:sp>
    </p:spTree>
    <p:extLst>
      <p:ext uri="{BB962C8B-B14F-4D97-AF65-F5344CB8AC3E}">
        <p14:creationId xmlns:p14="http://schemas.microsoft.com/office/powerpoint/2010/main" val="3561419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B0B993-A304-4AC0-8543-CCF2EF681597}" type="datetimeFigureOut">
              <a:rPr lang="en-MY" smtClean="0"/>
              <a:t>29/1/2019</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E47A23E1-C979-415D-91C4-564B37ABB3E4}" type="slidenum">
              <a:rPr lang="en-MY" smtClean="0"/>
              <a:t>‹#›</a:t>
            </a:fld>
            <a:endParaRPr lang="en-MY"/>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06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5B0B993-A304-4AC0-8543-CCF2EF681597}" type="datetimeFigureOut">
              <a:rPr lang="en-MY" smtClean="0"/>
              <a:t>29/1/2019</a:t>
            </a:fld>
            <a:endParaRPr lang="en-MY"/>
          </a:p>
        </p:txBody>
      </p:sp>
      <p:sp>
        <p:nvSpPr>
          <p:cNvPr id="6" name="Footer Placeholder 5"/>
          <p:cNvSpPr>
            <a:spLocks noGrp="1"/>
          </p:cNvSpPr>
          <p:nvPr>
            <p:ph type="ftr" sz="quarter" idx="11"/>
          </p:nvPr>
        </p:nvSpPr>
        <p:spPr>
          <a:xfrm>
            <a:off x="1447382" y="318640"/>
            <a:ext cx="5541004" cy="320931"/>
          </a:xfrm>
        </p:spPr>
        <p:txBody>
          <a:bodyPr/>
          <a:lstStyle/>
          <a:p>
            <a:endParaRPr lang="en-MY"/>
          </a:p>
        </p:txBody>
      </p:sp>
      <p:sp>
        <p:nvSpPr>
          <p:cNvPr id="7" name="Slide Number Placeholder 6"/>
          <p:cNvSpPr>
            <a:spLocks noGrp="1"/>
          </p:cNvSpPr>
          <p:nvPr>
            <p:ph type="sldNum" sz="quarter" idx="12"/>
          </p:nvPr>
        </p:nvSpPr>
        <p:spPr/>
        <p:txBody>
          <a:bodyPr/>
          <a:lstStyle/>
          <a:p>
            <a:fld id="{E47A23E1-C979-415D-91C4-564B37ABB3E4}" type="slidenum">
              <a:rPr lang="en-MY" smtClean="0"/>
              <a:t>‹#›</a:t>
            </a:fld>
            <a:endParaRPr lang="en-MY"/>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650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5B0B993-A304-4AC0-8543-CCF2EF681597}" type="datetimeFigureOut">
              <a:rPr lang="en-MY" smtClean="0"/>
              <a:t>29/1/2019</a:t>
            </a:fld>
            <a:endParaRPr lang="en-MY"/>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47A23E1-C979-415D-91C4-564B37ABB3E4}" type="slidenum">
              <a:rPr lang="en-MY" smtClean="0"/>
              <a:t>‹#›</a:t>
            </a:fld>
            <a:endParaRPr lang="en-MY"/>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693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58E26AE-A8B4-4AB3-9DC7-68E508F13702}"/>
              </a:ext>
            </a:extLst>
          </p:cNvPr>
          <p:cNvSpPr>
            <a:spLocks noGrp="1"/>
          </p:cNvSpPr>
          <p:nvPr>
            <p:ph type="ctrTitle"/>
          </p:nvPr>
        </p:nvSpPr>
        <p:spPr>
          <a:xfrm>
            <a:off x="1475708" y="1440795"/>
            <a:ext cx="9282793" cy="845206"/>
          </a:xfrm>
        </p:spPr>
        <p:txBody>
          <a:bodyPr>
            <a:normAutofit fontScale="90000"/>
          </a:bodyPr>
          <a:lstStyle/>
          <a:p>
            <a:r>
              <a:rPr lang="en-GB" sz="3700" b="1" dirty="0"/>
              <a:t>Live Project: Transformer Trip</a:t>
            </a:r>
            <a:br>
              <a:rPr lang="en-GB" sz="3700" b="1" dirty="0"/>
            </a:br>
            <a:endParaRPr lang="en-MY" sz="3700" dirty="0"/>
          </a:p>
        </p:txBody>
      </p:sp>
      <p:sp>
        <p:nvSpPr>
          <p:cNvPr id="3" name="Subtitle 2">
            <a:extLst>
              <a:ext uri="{FF2B5EF4-FFF2-40B4-BE49-F238E27FC236}">
                <a16:creationId xmlns:a16="http://schemas.microsoft.com/office/drawing/2014/main" id="{477A4A54-D4E5-4A6D-8809-5B6687C7F532}"/>
              </a:ext>
            </a:extLst>
          </p:cNvPr>
          <p:cNvSpPr>
            <a:spLocks noGrp="1"/>
          </p:cNvSpPr>
          <p:nvPr>
            <p:ph type="subTitle" idx="1"/>
          </p:nvPr>
        </p:nvSpPr>
        <p:spPr>
          <a:xfrm>
            <a:off x="1452617" y="3531204"/>
            <a:ext cx="4171479" cy="1610643"/>
          </a:xfrm>
        </p:spPr>
        <p:txBody>
          <a:bodyPr>
            <a:normAutofit/>
          </a:bodyPr>
          <a:lstStyle/>
          <a:p>
            <a:r>
              <a:rPr lang="en-MY" sz="1600"/>
              <a:t>Team: </a:t>
            </a:r>
          </a:p>
        </p:txBody>
      </p:sp>
      <p:cxnSp>
        <p:nvCxnSpPr>
          <p:cNvPr id="44" name="Straight Connector 4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6" name="Picture 4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4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9064E79C-8038-4AC3-BB54-F3A5A3C2E50C}"/>
              </a:ext>
            </a:extLst>
          </p:cNvPr>
          <p:cNvGraphicFramePr>
            <a:graphicFrameLocks noGrp="1"/>
          </p:cNvGraphicFramePr>
          <p:nvPr>
            <p:extLst>
              <p:ext uri="{D42A27DB-BD31-4B8C-83A1-F6EECF244321}">
                <p14:modId xmlns:p14="http://schemas.microsoft.com/office/powerpoint/2010/main" val="2401352654"/>
              </p:ext>
            </p:extLst>
          </p:nvPr>
        </p:nvGraphicFramePr>
        <p:xfrm>
          <a:off x="1452314" y="3613270"/>
          <a:ext cx="5876765" cy="1674829"/>
        </p:xfrm>
        <a:graphic>
          <a:graphicData uri="http://schemas.openxmlformats.org/drawingml/2006/table">
            <a:tbl>
              <a:tblPr/>
              <a:tblGrid>
                <a:gridCol w="966338">
                  <a:extLst>
                    <a:ext uri="{9D8B030D-6E8A-4147-A177-3AD203B41FA5}">
                      <a16:colId xmlns:a16="http://schemas.microsoft.com/office/drawing/2014/main" val="2923852045"/>
                    </a:ext>
                  </a:extLst>
                </a:gridCol>
                <a:gridCol w="4910427">
                  <a:extLst>
                    <a:ext uri="{9D8B030D-6E8A-4147-A177-3AD203B41FA5}">
                      <a16:colId xmlns:a16="http://schemas.microsoft.com/office/drawing/2014/main" val="409560378"/>
                    </a:ext>
                  </a:extLst>
                </a:gridCol>
              </a:tblGrid>
              <a:tr h="1674829">
                <a:tc>
                  <a:txBody>
                    <a:bodyPr/>
                    <a:lstStyle/>
                    <a:p>
                      <a:endParaRPr lang="en-MY" sz="1400" dirty="0"/>
                    </a:p>
                  </a:txBody>
                  <a:tcPr marL="0" marR="0" marT="0" marB="0" anchor="ctr">
                    <a:lnL>
                      <a:noFill/>
                    </a:lnL>
                    <a:lnR>
                      <a:noFill/>
                    </a:lnR>
                    <a:lnT>
                      <a:noFill/>
                    </a:lnT>
                    <a:lnB>
                      <a:noFill/>
                    </a:lnB>
                  </a:tcPr>
                </a:tc>
                <a:tc>
                  <a:txBody>
                    <a:bodyPr/>
                    <a:lstStyle/>
                    <a:p>
                      <a:r>
                        <a:rPr lang="en-MY" sz="1400" b="0" dirty="0">
                          <a:latin typeface="Calibri Light" panose="020F0302020204030204" pitchFamily="34" charset="0"/>
                          <a:cs typeface="Calibri Light" panose="020F0302020204030204" pitchFamily="34" charset="0"/>
                        </a:rPr>
                        <a:t>Gary Cheng – garychengkl@gmail.com</a:t>
                      </a:r>
                    </a:p>
                    <a:p>
                      <a:r>
                        <a:rPr lang="en-MY" sz="1400" b="0" dirty="0">
                          <a:latin typeface="Calibri Light" panose="020F0302020204030204" pitchFamily="34" charset="0"/>
                          <a:cs typeface="Calibri Light" panose="020F0302020204030204" pitchFamily="34" charset="0"/>
                        </a:rPr>
                        <a:t>Santosh - santnair0599@gmail.com</a:t>
                      </a:r>
                    </a:p>
                    <a:p>
                      <a:pPr marL="0" marR="0" lvl="0" indent="0" algn="l" defTabSz="914400" rtl="0" eaLnBrk="1" fontAlgn="auto" latinLnBrk="0" hangingPunct="1">
                        <a:lnSpc>
                          <a:spcPct val="100000"/>
                        </a:lnSpc>
                        <a:spcBef>
                          <a:spcPts val="0"/>
                        </a:spcBef>
                        <a:spcAft>
                          <a:spcPts val="0"/>
                        </a:spcAft>
                        <a:buClrTx/>
                        <a:buSzTx/>
                        <a:buFontTx/>
                        <a:buNone/>
                        <a:tabLst/>
                        <a:defRPr/>
                      </a:pPr>
                      <a:r>
                        <a:rPr lang="fi-FI" sz="1400" b="0" dirty="0">
                          <a:latin typeface="Calibri Light" panose="020F0302020204030204" pitchFamily="34" charset="0"/>
                          <a:cs typeface="Calibri Light" panose="020F0302020204030204" pitchFamily="34" charset="0"/>
                        </a:rPr>
                        <a:t>Celia Selvakumari -celiaselvakumari@gmail.com </a:t>
                      </a:r>
                    </a:p>
                    <a:p>
                      <a:r>
                        <a:rPr lang="en-MY" sz="1400" b="0" dirty="0">
                          <a:latin typeface="Calibri Light" panose="020F0302020204030204" pitchFamily="34" charset="0"/>
                          <a:cs typeface="Calibri Light" panose="020F0302020204030204" pitchFamily="34" charset="0"/>
                        </a:rPr>
                        <a:t>Wan Muhamad Taufik Wan Ahmad - taufikwanahmad@gmail.com,</a:t>
                      </a:r>
                      <a:br>
                        <a:rPr lang="en-MY" sz="1400" b="0" dirty="0">
                          <a:latin typeface="Calibri Light" panose="020F0302020204030204" pitchFamily="34" charset="0"/>
                          <a:cs typeface="Calibri Light" panose="020F0302020204030204" pitchFamily="34" charset="0"/>
                        </a:rPr>
                      </a:br>
                      <a:r>
                        <a:rPr lang="en-MY" sz="1400" b="0" dirty="0">
                          <a:latin typeface="Calibri Light" panose="020F0302020204030204" pitchFamily="34" charset="0"/>
                          <a:cs typeface="Calibri Light" panose="020F0302020204030204" pitchFamily="34" charset="0"/>
                        </a:rPr>
                        <a:t>Lee Cheong Loong - cheongloong@gmail.com</a:t>
                      </a:r>
                      <a:br>
                        <a:rPr lang="en-MY" sz="1400" b="0" dirty="0">
                          <a:latin typeface="Calibri Light" panose="020F0302020204030204" pitchFamily="34" charset="0"/>
                          <a:cs typeface="Calibri Light" panose="020F0302020204030204" pitchFamily="34" charset="0"/>
                        </a:rPr>
                      </a:br>
                      <a:endParaRPr lang="en-MY" sz="1400" dirty="0"/>
                    </a:p>
                  </a:txBody>
                  <a:tcPr marL="0" marR="0" marT="0" marB="0" anchor="ctr">
                    <a:lnL>
                      <a:noFill/>
                    </a:lnL>
                    <a:lnR>
                      <a:noFill/>
                    </a:lnR>
                    <a:lnT>
                      <a:noFill/>
                    </a:lnT>
                    <a:lnB>
                      <a:noFill/>
                    </a:lnB>
                  </a:tcPr>
                </a:tc>
                <a:extLst>
                  <a:ext uri="{0D108BD9-81ED-4DB2-BD59-A6C34878D82A}">
                    <a16:rowId xmlns:a16="http://schemas.microsoft.com/office/drawing/2014/main" val="2122437003"/>
                  </a:ext>
                </a:extLst>
              </a:tr>
            </a:tbl>
          </a:graphicData>
        </a:graphic>
      </p:graphicFrame>
    </p:spTree>
    <p:extLst>
      <p:ext uri="{BB962C8B-B14F-4D97-AF65-F5344CB8AC3E}">
        <p14:creationId xmlns:p14="http://schemas.microsoft.com/office/powerpoint/2010/main" val="3979003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5508-7246-4AA3-85F6-743B0548C4C3}"/>
              </a:ext>
            </a:extLst>
          </p:cNvPr>
          <p:cNvSpPr>
            <a:spLocks noGrp="1"/>
          </p:cNvSpPr>
          <p:nvPr>
            <p:ph type="title"/>
          </p:nvPr>
        </p:nvSpPr>
        <p:spPr/>
        <p:txBody>
          <a:bodyPr/>
          <a:lstStyle/>
          <a:p>
            <a:r>
              <a:rPr lang="en-MY" dirty="0"/>
              <a:t>5. Dissolved gases in oil</a:t>
            </a:r>
          </a:p>
        </p:txBody>
      </p:sp>
      <p:sp>
        <p:nvSpPr>
          <p:cNvPr id="3" name="Content Placeholder 2">
            <a:extLst>
              <a:ext uri="{FF2B5EF4-FFF2-40B4-BE49-F238E27FC236}">
                <a16:creationId xmlns:a16="http://schemas.microsoft.com/office/drawing/2014/main" id="{73669CD7-C96D-439E-8DC7-9B3F48806F8F}"/>
              </a:ext>
            </a:extLst>
          </p:cNvPr>
          <p:cNvSpPr>
            <a:spLocks noGrp="1"/>
          </p:cNvSpPr>
          <p:nvPr>
            <p:ph idx="1"/>
          </p:nvPr>
        </p:nvSpPr>
        <p:spPr/>
        <p:txBody>
          <a:bodyPr/>
          <a:lstStyle/>
          <a:p>
            <a:r>
              <a:rPr lang="en-MY" dirty="0"/>
              <a:t>When the concentration of dissolved gases in transformer oil is above the allowed limit, it can cause corona, Arcing and overheating. This will in turn result in transformer trip.</a:t>
            </a:r>
          </a:p>
          <a:p>
            <a:r>
              <a:rPr lang="en-MY" dirty="0"/>
              <a:t>Input parameters are,</a:t>
            </a:r>
          </a:p>
          <a:p>
            <a:pPr lvl="1"/>
            <a:r>
              <a:rPr lang="en-MY" dirty="0"/>
              <a:t>Poor maintenance</a:t>
            </a:r>
          </a:p>
          <a:p>
            <a:pPr lvl="1"/>
            <a:r>
              <a:rPr lang="en-MY" dirty="0"/>
              <a:t>Hydrogen – more than 1000</a:t>
            </a:r>
          </a:p>
          <a:p>
            <a:pPr lvl="1"/>
            <a:r>
              <a:rPr lang="en-MY" dirty="0"/>
              <a:t>CO – more than 1000</a:t>
            </a:r>
          </a:p>
          <a:p>
            <a:pPr lvl="1"/>
            <a:r>
              <a:rPr lang="en-MY" dirty="0"/>
              <a:t>CO2 – more than 15000</a:t>
            </a:r>
          </a:p>
        </p:txBody>
      </p:sp>
    </p:spTree>
    <p:extLst>
      <p:ext uri="{BB962C8B-B14F-4D97-AF65-F5344CB8AC3E}">
        <p14:creationId xmlns:p14="http://schemas.microsoft.com/office/powerpoint/2010/main" val="2572058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ECA8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9FB7A80-6E87-4516-9988-773833882CB7}"/>
              </a:ext>
            </a:extLst>
          </p:cNvPr>
          <p:cNvPicPr>
            <a:picLocks noGrp="1" noChangeAspect="1"/>
          </p:cNvPicPr>
          <p:nvPr>
            <p:ph idx="1"/>
          </p:nvPr>
        </p:nvPicPr>
        <p:blipFill>
          <a:blip r:embed="rId3"/>
          <a:stretch>
            <a:fillRect/>
          </a:stretch>
        </p:blipFill>
        <p:spPr>
          <a:xfrm>
            <a:off x="961379" y="643467"/>
            <a:ext cx="10269241" cy="5571066"/>
          </a:xfrm>
          <a:prstGeom prst="rect">
            <a:avLst/>
          </a:prstGeom>
        </p:spPr>
      </p:pic>
    </p:spTree>
    <p:extLst>
      <p:ext uri="{BB962C8B-B14F-4D97-AF65-F5344CB8AC3E}">
        <p14:creationId xmlns:p14="http://schemas.microsoft.com/office/powerpoint/2010/main" val="3372682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5382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74536A6-2FB8-4D9C-93AF-70976C5B39E4}"/>
              </a:ext>
            </a:extLst>
          </p:cNvPr>
          <p:cNvPicPr>
            <a:picLocks noGrp="1" noChangeAspect="1"/>
          </p:cNvPicPr>
          <p:nvPr>
            <p:ph idx="1"/>
          </p:nvPr>
        </p:nvPicPr>
        <p:blipFill>
          <a:blip r:embed="rId3"/>
          <a:stretch>
            <a:fillRect/>
          </a:stretch>
        </p:blipFill>
        <p:spPr>
          <a:xfrm>
            <a:off x="1143943" y="643467"/>
            <a:ext cx="9904114" cy="5571066"/>
          </a:xfrm>
          <a:prstGeom prst="rect">
            <a:avLst/>
          </a:prstGeom>
        </p:spPr>
      </p:pic>
    </p:spTree>
    <p:extLst>
      <p:ext uri="{BB962C8B-B14F-4D97-AF65-F5344CB8AC3E}">
        <p14:creationId xmlns:p14="http://schemas.microsoft.com/office/powerpoint/2010/main" val="2062892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183D74-E76D-4D44-981C-86AE13DD4660}"/>
              </a:ext>
            </a:extLst>
          </p:cNvPr>
          <p:cNvSpPr>
            <a:spLocks noGrp="1"/>
          </p:cNvSpPr>
          <p:nvPr>
            <p:ph type="subTitle" idx="1"/>
          </p:nvPr>
        </p:nvSpPr>
        <p:spPr>
          <a:xfrm>
            <a:off x="1438275" y="2011363"/>
            <a:ext cx="9144000" cy="940843"/>
          </a:xfrm>
        </p:spPr>
        <p:txBody>
          <a:bodyPr>
            <a:normAutofit fontScale="92500"/>
          </a:bodyPr>
          <a:lstStyle/>
          <a:p>
            <a:r>
              <a:rPr lang="en-US" sz="3200" b="1" dirty="0"/>
              <a:t>Clustering on Transformer Trip Data</a:t>
            </a:r>
          </a:p>
        </p:txBody>
      </p:sp>
    </p:spTree>
    <p:extLst>
      <p:ext uri="{BB962C8B-B14F-4D97-AF65-F5344CB8AC3E}">
        <p14:creationId xmlns:p14="http://schemas.microsoft.com/office/powerpoint/2010/main" val="3985107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57" y="19750"/>
            <a:ext cx="4103914" cy="623012"/>
          </a:xfrm>
        </p:spPr>
        <p:txBody>
          <a:bodyPr>
            <a:normAutofit fontScale="90000"/>
          </a:bodyPr>
          <a:lstStyle/>
          <a:p>
            <a:r>
              <a:rPr lang="en-US" sz="2400" b="1" dirty="0"/>
              <a:t>Transformer Trip Dataset</a:t>
            </a:r>
          </a:p>
        </p:txBody>
      </p:sp>
      <p:sp>
        <p:nvSpPr>
          <p:cNvPr id="4" name="Rectangle 3"/>
          <p:cNvSpPr/>
          <p:nvPr/>
        </p:nvSpPr>
        <p:spPr>
          <a:xfrm>
            <a:off x="409491" y="4260266"/>
            <a:ext cx="5561323" cy="1696555"/>
          </a:xfrm>
          <a:prstGeom prst="rect">
            <a:avLst/>
          </a:prstGeom>
        </p:spPr>
        <p:txBody>
          <a:bodyPr wrap="square">
            <a:spAutoFit/>
          </a:bodyPr>
          <a:lstStyle/>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The dataset has 4076 observations and 17 variables.</a:t>
            </a:r>
          </a:p>
          <a:p>
            <a:pPr marR="0" lvl="0">
              <a:lnSpc>
                <a:spcPct val="107000"/>
              </a:lnSpc>
              <a:spcBef>
                <a:spcPts val="0"/>
              </a:spcBef>
              <a:spcAft>
                <a:spcPts val="0"/>
              </a:spcAft>
            </a:pP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400" dirty="0">
                <a:latin typeface="Calibri" panose="020F0502020204030204" pitchFamily="34" charset="0"/>
                <a:ea typeface="Calibri" panose="020F0502020204030204" pitchFamily="34" charset="0"/>
                <a:cs typeface="Times New Roman" panose="02020603050405020304" pitchFamily="18" charset="0"/>
              </a:rPr>
              <a:t>We need to normalize the variables so that it becomes unit free and scale free</a:t>
            </a:r>
          </a:p>
          <a:p>
            <a:pPr marL="45720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pic>
        <p:nvPicPr>
          <p:cNvPr id="8" name="Picture 7">
            <a:extLst>
              <a:ext uri="{FF2B5EF4-FFF2-40B4-BE49-F238E27FC236}">
                <a16:creationId xmlns:a16="http://schemas.microsoft.com/office/drawing/2014/main" id="{E28007A5-B564-4FDC-9D15-9D6B18980A31}"/>
              </a:ext>
            </a:extLst>
          </p:cNvPr>
          <p:cNvPicPr>
            <a:picLocks noChangeAspect="1"/>
          </p:cNvPicPr>
          <p:nvPr/>
        </p:nvPicPr>
        <p:blipFill>
          <a:blip r:embed="rId2"/>
          <a:stretch>
            <a:fillRect/>
          </a:stretch>
        </p:blipFill>
        <p:spPr>
          <a:xfrm>
            <a:off x="2633870" y="642761"/>
            <a:ext cx="6068974" cy="2610186"/>
          </a:xfrm>
          <a:prstGeom prst="rect">
            <a:avLst/>
          </a:prstGeom>
        </p:spPr>
      </p:pic>
      <p:pic>
        <p:nvPicPr>
          <p:cNvPr id="10" name="Picture 9">
            <a:extLst>
              <a:ext uri="{FF2B5EF4-FFF2-40B4-BE49-F238E27FC236}">
                <a16:creationId xmlns:a16="http://schemas.microsoft.com/office/drawing/2014/main" id="{971A3EDC-ABE5-4782-AF57-9CCBE42C5F65}"/>
              </a:ext>
            </a:extLst>
          </p:cNvPr>
          <p:cNvPicPr>
            <a:picLocks noChangeAspect="1"/>
          </p:cNvPicPr>
          <p:nvPr/>
        </p:nvPicPr>
        <p:blipFill>
          <a:blip r:embed="rId3"/>
          <a:stretch>
            <a:fillRect/>
          </a:stretch>
        </p:blipFill>
        <p:spPr>
          <a:xfrm>
            <a:off x="5812576" y="3384429"/>
            <a:ext cx="6172517" cy="3448227"/>
          </a:xfrm>
          <a:prstGeom prst="rect">
            <a:avLst/>
          </a:prstGeom>
        </p:spPr>
      </p:pic>
    </p:spTree>
    <p:extLst>
      <p:ext uri="{BB962C8B-B14F-4D97-AF65-F5344CB8AC3E}">
        <p14:creationId xmlns:p14="http://schemas.microsoft.com/office/powerpoint/2010/main" val="4058172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4027728" y="1370739"/>
            <a:ext cx="468249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latin typeface="Lucida Sans" panose="020B0602030504020204" pitchFamily="34" charset="0"/>
              </a:rPr>
              <a:t>Calculating the distances using Euclidean Matrix </a:t>
            </a:r>
            <a:endParaRPr kumimoji="0" lang="en-US" altLang="en-US" sz="1200" b="0" i="0" u="none" strike="noStrike" cap="none" normalizeH="0" baseline="0" dirty="0">
              <a:ln>
                <a:noFill/>
              </a:ln>
              <a:effectLst/>
              <a:latin typeface="Lucida Sans" panose="020B0602030504020204" pitchFamily="34" charset="0"/>
            </a:endParaRPr>
          </a:p>
        </p:txBody>
      </p:sp>
      <p:sp>
        <p:nvSpPr>
          <p:cNvPr id="7" name="Title 1">
            <a:extLst>
              <a:ext uri="{FF2B5EF4-FFF2-40B4-BE49-F238E27FC236}">
                <a16:creationId xmlns:a16="http://schemas.microsoft.com/office/drawing/2014/main" id="{9137AB59-A9AC-41B3-94BC-74B9E8B2FEED}"/>
              </a:ext>
            </a:extLst>
          </p:cNvPr>
          <p:cNvSpPr>
            <a:spLocks noGrp="1"/>
          </p:cNvSpPr>
          <p:nvPr>
            <p:ph type="title"/>
          </p:nvPr>
        </p:nvSpPr>
        <p:spPr>
          <a:xfrm>
            <a:off x="3155511" y="0"/>
            <a:ext cx="5554708" cy="649130"/>
          </a:xfrm>
        </p:spPr>
        <p:txBody>
          <a:bodyPr>
            <a:normAutofit fontScale="90000"/>
          </a:bodyPr>
          <a:lstStyle/>
          <a:p>
            <a:pPr algn="ctr"/>
            <a:r>
              <a:rPr lang="en-US" sz="2800" b="1" dirty="0"/>
              <a:t>Creating Euclidean Distance Matrix</a:t>
            </a:r>
          </a:p>
        </p:txBody>
      </p:sp>
      <p:sp>
        <p:nvSpPr>
          <p:cNvPr id="5" name="Title 1">
            <a:extLst>
              <a:ext uri="{FF2B5EF4-FFF2-40B4-BE49-F238E27FC236}">
                <a16:creationId xmlns:a16="http://schemas.microsoft.com/office/drawing/2014/main" id="{9137AB59-A9AC-41B3-94BC-74B9E8B2FEED}"/>
              </a:ext>
            </a:extLst>
          </p:cNvPr>
          <p:cNvSpPr txBox="1">
            <a:spLocks/>
          </p:cNvSpPr>
          <p:nvPr/>
        </p:nvSpPr>
        <p:spPr>
          <a:xfrm>
            <a:off x="2408077" y="2964536"/>
            <a:ext cx="7921792" cy="64913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Clustering based on Distance using Complete linkage method</a:t>
            </a:r>
          </a:p>
        </p:txBody>
      </p:sp>
      <p:sp>
        <p:nvSpPr>
          <p:cNvPr id="2" name="Rectangle 1"/>
          <p:cNvSpPr/>
          <p:nvPr/>
        </p:nvSpPr>
        <p:spPr>
          <a:xfrm>
            <a:off x="3749025" y="740150"/>
            <a:ext cx="4720075" cy="369332"/>
          </a:xfrm>
          <a:prstGeom prst="rect">
            <a:avLst/>
          </a:prstGeom>
        </p:spPr>
        <p:txBody>
          <a:bodyPr wrap="none">
            <a:spAutoFit/>
          </a:bodyPr>
          <a:lstStyle/>
          <a:p>
            <a:r>
              <a:rPr lang="en-US" dirty="0">
                <a:solidFill>
                  <a:schemeClr val="accent1"/>
                </a:solidFill>
              </a:rPr>
              <a:t>d &lt;- </a:t>
            </a:r>
            <a:r>
              <a:rPr lang="en-US" dirty="0" err="1">
                <a:solidFill>
                  <a:schemeClr val="accent1"/>
                </a:solidFill>
              </a:rPr>
              <a:t>dist</a:t>
            </a:r>
            <a:r>
              <a:rPr lang="en-US" dirty="0">
                <a:solidFill>
                  <a:schemeClr val="accent1"/>
                </a:solidFill>
              </a:rPr>
              <a:t>(</a:t>
            </a:r>
            <a:r>
              <a:rPr lang="en-US" dirty="0" err="1">
                <a:solidFill>
                  <a:schemeClr val="accent1"/>
                </a:solidFill>
              </a:rPr>
              <a:t>normalize_data</a:t>
            </a:r>
            <a:r>
              <a:rPr lang="en-US" dirty="0">
                <a:solidFill>
                  <a:schemeClr val="accent1"/>
                </a:solidFill>
              </a:rPr>
              <a:t>, method="</a:t>
            </a:r>
            <a:r>
              <a:rPr lang="en-US" dirty="0" err="1">
                <a:solidFill>
                  <a:schemeClr val="accent1"/>
                </a:solidFill>
              </a:rPr>
              <a:t>euclidean</a:t>
            </a:r>
            <a:r>
              <a:rPr lang="en-US" dirty="0">
                <a:solidFill>
                  <a:schemeClr val="accent1"/>
                </a:solidFill>
              </a:rPr>
              <a:t>")</a:t>
            </a:r>
          </a:p>
        </p:txBody>
      </p:sp>
      <p:sp>
        <p:nvSpPr>
          <p:cNvPr id="3" name="Rectangle 2"/>
          <p:cNvSpPr/>
          <p:nvPr/>
        </p:nvSpPr>
        <p:spPr>
          <a:xfrm>
            <a:off x="4316648" y="3686145"/>
            <a:ext cx="3584828" cy="369332"/>
          </a:xfrm>
          <a:prstGeom prst="rect">
            <a:avLst/>
          </a:prstGeom>
        </p:spPr>
        <p:txBody>
          <a:bodyPr wrap="none">
            <a:spAutoFit/>
          </a:bodyPr>
          <a:lstStyle/>
          <a:p>
            <a:r>
              <a:rPr lang="en-US" dirty="0">
                <a:solidFill>
                  <a:schemeClr val="accent1"/>
                </a:solidFill>
              </a:rPr>
              <a:t>fit &lt;- </a:t>
            </a:r>
            <a:r>
              <a:rPr lang="en-US" dirty="0" err="1">
                <a:solidFill>
                  <a:schemeClr val="accent1"/>
                </a:solidFill>
              </a:rPr>
              <a:t>hclust</a:t>
            </a:r>
            <a:r>
              <a:rPr lang="en-US" dirty="0">
                <a:solidFill>
                  <a:schemeClr val="accent1"/>
                </a:solidFill>
              </a:rPr>
              <a:t>(d, method="complete") </a:t>
            </a:r>
          </a:p>
        </p:txBody>
      </p:sp>
    </p:spTree>
    <p:extLst>
      <p:ext uri="{BB962C8B-B14F-4D97-AF65-F5344CB8AC3E}">
        <p14:creationId xmlns:p14="http://schemas.microsoft.com/office/powerpoint/2010/main" val="2184289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7AB59-A9AC-41B3-94BC-74B9E8B2FEED}"/>
              </a:ext>
            </a:extLst>
          </p:cNvPr>
          <p:cNvSpPr>
            <a:spLocks noGrp="1"/>
          </p:cNvSpPr>
          <p:nvPr>
            <p:ph type="title"/>
          </p:nvPr>
        </p:nvSpPr>
        <p:spPr>
          <a:xfrm>
            <a:off x="2873828" y="111162"/>
            <a:ext cx="5554708" cy="649130"/>
          </a:xfrm>
        </p:spPr>
        <p:txBody>
          <a:bodyPr>
            <a:normAutofit/>
          </a:bodyPr>
          <a:lstStyle/>
          <a:p>
            <a:pPr algn="ctr"/>
            <a:r>
              <a:rPr lang="en-US" sz="2800" b="1" dirty="0"/>
              <a:t>Dendrogram</a:t>
            </a:r>
          </a:p>
        </p:txBody>
      </p:sp>
      <p:sp>
        <p:nvSpPr>
          <p:cNvPr id="7" name="Content Placeholder 2">
            <a:extLst>
              <a:ext uri="{FF2B5EF4-FFF2-40B4-BE49-F238E27FC236}">
                <a16:creationId xmlns:a16="http://schemas.microsoft.com/office/drawing/2014/main" id="{32621DCA-604A-45F3-88C4-B72AA9642F98}"/>
              </a:ext>
            </a:extLst>
          </p:cNvPr>
          <p:cNvSpPr txBox="1">
            <a:spLocks/>
          </p:cNvSpPr>
          <p:nvPr/>
        </p:nvSpPr>
        <p:spPr>
          <a:xfrm>
            <a:off x="7270750" y="4592002"/>
            <a:ext cx="4577080" cy="2512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200" dirty="0">
              <a:latin typeface="Lucida Sans" panose="020B0602030504020204" pitchFamily="34" charset="0"/>
            </a:endParaRPr>
          </a:p>
        </p:txBody>
      </p:sp>
      <p:pic>
        <p:nvPicPr>
          <p:cNvPr id="4" name="Picture 3">
            <a:extLst>
              <a:ext uri="{FF2B5EF4-FFF2-40B4-BE49-F238E27FC236}">
                <a16:creationId xmlns:a16="http://schemas.microsoft.com/office/drawing/2014/main" id="{34423DBF-64FB-44DC-9762-B13EB75955F6}"/>
              </a:ext>
            </a:extLst>
          </p:cNvPr>
          <p:cNvPicPr>
            <a:picLocks noChangeAspect="1"/>
          </p:cNvPicPr>
          <p:nvPr/>
        </p:nvPicPr>
        <p:blipFill>
          <a:blip r:embed="rId2"/>
          <a:stretch>
            <a:fillRect/>
          </a:stretch>
        </p:blipFill>
        <p:spPr>
          <a:xfrm>
            <a:off x="983973" y="760291"/>
            <a:ext cx="10360806" cy="5610691"/>
          </a:xfrm>
          <a:prstGeom prst="rect">
            <a:avLst/>
          </a:prstGeom>
        </p:spPr>
      </p:pic>
    </p:spTree>
    <p:extLst>
      <p:ext uri="{BB962C8B-B14F-4D97-AF65-F5344CB8AC3E}">
        <p14:creationId xmlns:p14="http://schemas.microsoft.com/office/powerpoint/2010/main" val="870908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7AB59-A9AC-41B3-94BC-74B9E8B2FEED}"/>
              </a:ext>
            </a:extLst>
          </p:cNvPr>
          <p:cNvSpPr>
            <a:spLocks noGrp="1"/>
          </p:cNvSpPr>
          <p:nvPr>
            <p:ph type="title"/>
          </p:nvPr>
        </p:nvSpPr>
        <p:spPr>
          <a:xfrm>
            <a:off x="3357154" y="109968"/>
            <a:ext cx="5554708" cy="649130"/>
          </a:xfrm>
        </p:spPr>
        <p:txBody>
          <a:bodyPr>
            <a:normAutofit fontScale="90000"/>
          </a:bodyPr>
          <a:lstStyle/>
          <a:p>
            <a:pPr algn="ctr"/>
            <a:r>
              <a:rPr lang="en-US" sz="2800" b="1" dirty="0"/>
              <a:t>Dendrogram with 5 Clusters</a:t>
            </a:r>
          </a:p>
        </p:txBody>
      </p:sp>
      <p:sp>
        <p:nvSpPr>
          <p:cNvPr id="7" name="Content Placeholder 2">
            <a:extLst>
              <a:ext uri="{FF2B5EF4-FFF2-40B4-BE49-F238E27FC236}">
                <a16:creationId xmlns:a16="http://schemas.microsoft.com/office/drawing/2014/main" id="{32621DCA-604A-45F3-88C4-B72AA9642F98}"/>
              </a:ext>
            </a:extLst>
          </p:cNvPr>
          <p:cNvSpPr txBox="1">
            <a:spLocks/>
          </p:cNvSpPr>
          <p:nvPr/>
        </p:nvSpPr>
        <p:spPr>
          <a:xfrm>
            <a:off x="7270750" y="4592002"/>
            <a:ext cx="4577080" cy="2512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200" dirty="0">
              <a:latin typeface="Lucida Sans" panose="020B0602030504020204" pitchFamily="34" charset="0"/>
            </a:endParaRPr>
          </a:p>
        </p:txBody>
      </p:sp>
      <p:sp>
        <p:nvSpPr>
          <p:cNvPr id="15" name="Rectangle 1"/>
          <p:cNvSpPr>
            <a:spLocks noChangeArrowheads="1"/>
          </p:cNvSpPr>
          <p:nvPr/>
        </p:nvSpPr>
        <p:spPr bwMode="auto">
          <a:xfrm>
            <a:off x="3004457" y="5629483"/>
            <a:ext cx="6717526"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400" dirty="0">
                <a:solidFill>
                  <a:schemeClr val="accent1">
                    <a:lumMod val="75000"/>
                  </a:schemeClr>
                </a:solidFill>
                <a:latin typeface="Lucida Sans" panose="020B0602030504020204" pitchFamily="34" charset="0"/>
              </a:rPr>
              <a:t>There are no variables with high VIF</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accent1">
                  <a:lumMod val="75000"/>
                </a:schemeClr>
              </a:solidFill>
              <a:latin typeface="Lucida Sans" panose="020B0602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accent1">
                  <a:lumMod val="75000"/>
                </a:schemeClr>
              </a:solidFill>
              <a:effectLst/>
              <a:latin typeface="Lucida Sans" panose="020B0602030504020204" pitchFamily="34" charset="0"/>
            </a:endParaRPr>
          </a:p>
        </p:txBody>
      </p:sp>
      <p:pic>
        <p:nvPicPr>
          <p:cNvPr id="4" name="Picture 3">
            <a:extLst>
              <a:ext uri="{FF2B5EF4-FFF2-40B4-BE49-F238E27FC236}">
                <a16:creationId xmlns:a16="http://schemas.microsoft.com/office/drawing/2014/main" id="{D05EEDBC-76F1-4E40-91BB-D9280E907680}"/>
              </a:ext>
            </a:extLst>
          </p:cNvPr>
          <p:cNvPicPr>
            <a:picLocks noChangeAspect="1"/>
          </p:cNvPicPr>
          <p:nvPr/>
        </p:nvPicPr>
        <p:blipFill>
          <a:blip r:embed="rId2"/>
          <a:stretch>
            <a:fillRect/>
          </a:stretch>
        </p:blipFill>
        <p:spPr>
          <a:xfrm>
            <a:off x="774500" y="829281"/>
            <a:ext cx="10720015" cy="5738703"/>
          </a:xfrm>
          <a:prstGeom prst="rect">
            <a:avLst/>
          </a:prstGeom>
        </p:spPr>
      </p:pic>
    </p:spTree>
    <p:extLst>
      <p:ext uri="{BB962C8B-B14F-4D97-AF65-F5344CB8AC3E}">
        <p14:creationId xmlns:p14="http://schemas.microsoft.com/office/powerpoint/2010/main" val="2395193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7AB59-A9AC-41B3-94BC-74B9E8B2FEED}"/>
              </a:ext>
            </a:extLst>
          </p:cNvPr>
          <p:cNvSpPr>
            <a:spLocks noGrp="1"/>
          </p:cNvSpPr>
          <p:nvPr>
            <p:ph type="title"/>
          </p:nvPr>
        </p:nvSpPr>
        <p:spPr>
          <a:xfrm>
            <a:off x="838200" y="123031"/>
            <a:ext cx="10515600" cy="649130"/>
          </a:xfrm>
        </p:spPr>
        <p:txBody>
          <a:bodyPr>
            <a:normAutofit/>
          </a:bodyPr>
          <a:lstStyle/>
          <a:p>
            <a:pPr algn="ctr"/>
            <a:r>
              <a:rPr lang="en-US" sz="2800" b="1" dirty="0"/>
              <a:t>Final Analysis of Clusters</a:t>
            </a:r>
          </a:p>
        </p:txBody>
      </p:sp>
      <p:sp>
        <p:nvSpPr>
          <p:cNvPr id="7" name="Content Placeholder 2">
            <a:extLst>
              <a:ext uri="{FF2B5EF4-FFF2-40B4-BE49-F238E27FC236}">
                <a16:creationId xmlns:a16="http://schemas.microsoft.com/office/drawing/2014/main" id="{32621DCA-604A-45F3-88C4-B72AA9642F98}"/>
              </a:ext>
            </a:extLst>
          </p:cNvPr>
          <p:cNvSpPr txBox="1">
            <a:spLocks/>
          </p:cNvSpPr>
          <p:nvPr/>
        </p:nvSpPr>
        <p:spPr>
          <a:xfrm>
            <a:off x="7270750" y="4592002"/>
            <a:ext cx="4577080" cy="2512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200" dirty="0">
              <a:latin typeface="Lucida Sans" panose="020B0602030504020204" pitchFamily="34" charset="0"/>
            </a:endParaRPr>
          </a:p>
        </p:txBody>
      </p:sp>
      <p:pic>
        <p:nvPicPr>
          <p:cNvPr id="3" name="Picture 2">
            <a:extLst>
              <a:ext uri="{FF2B5EF4-FFF2-40B4-BE49-F238E27FC236}">
                <a16:creationId xmlns:a16="http://schemas.microsoft.com/office/drawing/2014/main" id="{77CECEC9-05F2-460A-B732-14E2B93E433D}"/>
              </a:ext>
            </a:extLst>
          </p:cNvPr>
          <p:cNvPicPr>
            <a:picLocks noChangeAspect="1"/>
          </p:cNvPicPr>
          <p:nvPr/>
        </p:nvPicPr>
        <p:blipFill>
          <a:blip r:embed="rId2"/>
          <a:stretch>
            <a:fillRect/>
          </a:stretch>
        </p:blipFill>
        <p:spPr>
          <a:xfrm>
            <a:off x="399699" y="1498045"/>
            <a:ext cx="11672512" cy="2070103"/>
          </a:xfrm>
          <a:prstGeom prst="rect">
            <a:avLst/>
          </a:prstGeom>
        </p:spPr>
      </p:pic>
    </p:spTree>
    <p:extLst>
      <p:ext uri="{BB962C8B-B14F-4D97-AF65-F5344CB8AC3E}">
        <p14:creationId xmlns:p14="http://schemas.microsoft.com/office/powerpoint/2010/main" val="1409566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183D74-E76D-4D44-981C-86AE13DD4660}"/>
              </a:ext>
            </a:extLst>
          </p:cNvPr>
          <p:cNvSpPr>
            <a:spLocks noGrp="1"/>
          </p:cNvSpPr>
          <p:nvPr>
            <p:ph type="subTitle" idx="1"/>
          </p:nvPr>
        </p:nvSpPr>
        <p:spPr>
          <a:xfrm>
            <a:off x="1438275" y="2011363"/>
            <a:ext cx="9144000" cy="940843"/>
          </a:xfrm>
        </p:spPr>
        <p:txBody>
          <a:bodyPr>
            <a:normAutofit fontScale="77500" lnSpcReduction="20000"/>
          </a:bodyPr>
          <a:lstStyle/>
          <a:p>
            <a:r>
              <a:rPr lang="en-US" sz="3200" b="1" dirty="0"/>
              <a:t>K means Clustering on Transformer Trip Data</a:t>
            </a:r>
          </a:p>
        </p:txBody>
      </p:sp>
    </p:spTree>
    <p:extLst>
      <p:ext uri="{BB962C8B-B14F-4D97-AF65-F5344CB8AC3E}">
        <p14:creationId xmlns:p14="http://schemas.microsoft.com/office/powerpoint/2010/main" val="2283150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1AB9B-0BBA-4EBB-B820-A5B614D392A0}"/>
              </a:ext>
            </a:extLst>
          </p:cNvPr>
          <p:cNvSpPr>
            <a:spLocks noGrp="1"/>
          </p:cNvSpPr>
          <p:nvPr>
            <p:ph type="title"/>
          </p:nvPr>
        </p:nvSpPr>
        <p:spPr/>
        <p:txBody>
          <a:bodyPr/>
          <a:lstStyle/>
          <a:p>
            <a:r>
              <a:rPr lang="en-GB" b="1" dirty="0"/>
              <a:t>BUSINESS OBJECTIVE:</a:t>
            </a:r>
            <a:br>
              <a:rPr lang="en-MY" dirty="0"/>
            </a:br>
            <a:endParaRPr lang="en-MY" dirty="0"/>
          </a:p>
        </p:txBody>
      </p:sp>
      <p:sp>
        <p:nvSpPr>
          <p:cNvPr id="3" name="Content Placeholder 2">
            <a:extLst>
              <a:ext uri="{FF2B5EF4-FFF2-40B4-BE49-F238E27FC236}">
                <a16:creationId xmlns:a16="http://schemas.microsoft.com/office/drawing/2014/main" id="{A891B48C-1E69-4E73-876A-32BE6D33A1BC}"/>
              </a:ext>
            </a:extLst>
          </p:cNvPr>
          <p:cNvSpPr>
            <a:spLocks noGrp="1"/>
          </p:cNvSpPr>
          <p:nvPr>
            <p:ph idx="1"/>
          </p:nvPr>
        </p:nvSpPr>
        <p:spPr/>
        <p:txBody>
          <a:bodyPr>
            <a:normAutofit fontScale="62500" lnSpcReduction="20000"/>
          </a:bodyPr>
          <a:lstStyle/>
          <a:p>
            <a:r>
              <a:rPr lang="en-GB" dirty="0"/>
              <a:t>To classify root causes of the transformer trip and also identify the strong parameters which are associated with transformer tripping.</a:t>
            </a:r>
            <a:endParaRPr lang="en-MY" dirty="0"/>
          </a:p>
          <a:p>
            <a:r>
              <a:rPr lang="en-GB" dirty="0"/>
              <a:t>Agenda to Achieve Goal</a:t>
            </a:r>
            <a:endParaRPr lang="en-MY" dirty="0"/>
          </a:p>
          <a:p>
            <a:pPr lvl="0"/>
            <a:r>
              <a:rPr lang="en-GB" dirty="0"/>
              <a:t>To Understand the Business Problem</a:t>
            </a:r>
            <a:endParaRPr lang="en-MY" dirty="0"/>
          </a:p>
          <a:p>
            <a:pPr lvl="0"/>
            <a:r>
              <a:rPr lang="en-GB" dirty="0"/>
              <a:t>Identify the variable which are relevant to our business problem</a:t>
            </a:r>
            <a:endParaRPr lang="en-MY" dirty="0"/>
          </a:p>
          <a:p>
            <a:pPr lvl="0"/>
            <a:r>
              <a:rPr lang="en-GB" dirty="0"/>
              <a:t>Collect Public available data or Synthesized data</a:t>
            </a:r>
            <a:endParaRPr lang="en-MY" dirty="0"/>
          </a:p>
          <a:p>
            <a:pPr lvl="0"/>
            <a:r>
              <a:rPr lang="en-GB" dirty="0"/>
              <a:t>Exploratory data Analysis (EDA)</a:t>
            </a:r>
            <a:endParaRPr lang="en-MY" dirty="0"/>
          </a:p>
          <a:p>
            <a:pPr lvl="0"/>
            <a:r>
              <a:rPr lang="en-GB" dirty="0"/>
              <a:t>Build Algorithms</a:t>
            </a:r>
            <a:endParaRPr lang="en-MY" dirty="0"/>
          </a:p>
          <a:p>
            <a:pPr lvl="0"/>
            <a:r>
              <a:rPr lang="en-GB" dirty="0"/>
              <a:t>Then based on the accuracy Shortlist the better Algorithms</a:t>
            </a:r>
            <a:endParaRPr lang="en-MY" dirty="0"/>
          </a:p>
          <a:p>
            <a:pPr lvl="0"/>
            <a:r>
              <a:rPr lang="en-GB" dirty="0"/>
              <a:t>Tune the hyper parameter in Final model</a:t>
            </a:r>
            <a:endParaRPr lang="en-MY" dirty="0"/>
          </a:p>
          <a:p>
            <a:pPr lvl="0"/>
            <a:r>
              <a:rPr lang="en-GB" dirty="0"/>
              <a:t>Then visualize the prediction result’s in Tableau</a:t>
            </a:r>
            <a:endParaRPr lang="en-MY" dirty="0"/>
          </a:p>
          <a:p>
            <a:endParaRPr lang="en-MY" dirty="0"/>
          </a:p>
        </p:txBody>
      </p:sp>
    </p:spTree>
    <p:extLst>
      <p:ext uri="{BB962C8B-B14F-4D97-AF65-F5344CB8AC3E}">
        <p14:creationId xmlns:p14="http://schemas.microsoft.com/office/powerpoint/2010/main" val="3530451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083" y="208593"/>
            <a:ext cx="7988221" cy="1172946"/>
          </a:xfrm>
        </p:spPr>
        <p:txBody>
          <a:bodyPr>
            <a:normAutofit/>
          </a:bodyPr>
          <a:lstStyle/>
          <a:p>
            <a:r>
              <a:rPr lang="en-US" sz="2400" b="1" dirty="0"/>
              <a:t>Cross Table to compare original Trip Cause with the 5 clusters</a:t>
            </a:r>
          </a:p>
        </p:txBody>
      </p:sp>
      <p:pic>
        <p:nvPicPr>
          <p:cNvPr id="3" name="Picture 2">
            <a:extLst>
              <a:ext uri="{FF2B5EF4-FFF2-40B4-BE49-F238E27FC236}">
                <a16:creationId xmlns:a16="http://schemas.microsoft.com/office/drawing/2014/main" id="{6177A98A-CDE9-46EC-AACF-0C317E21CAFB}"/>
              </a:ext>
            </a:extLst>
          </p:cNvPr>
          <p:cNvPicPr>
            <a:picLocks noChangeAspect="1"/>
          </p:cNvPicPr>
          <p:nvPr/>
        </p:nvPicPr>
        <p:blipFill>
          <a:blip r:embed="rId2"/>
          <a:stretch>
            <a:fillRect/>
          </a:stretch>
        </p:blipFill>
        <p:spPr>
          <a:xfrm>
            <a:off x="1599674" y="2317600"/>
            <a:ext cx="9287037" cy="2222800"/>
          </a:xfrm>
          <a:prstGeom prst="rect">
            <a:avLst/>
          </a:prstGeom>
        </p:spPr>
      </p:pic>
    </p:spTree>
    <p:extLst>
      <p:ext uri="{BB962C8B-B14F-4D97-AF65-F5344CB8AC3E}">
        <p14:creationId xmlns:p14="http://schemas.microsoft.com/office/powerpoint/2010/main" val="1810395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183D74-E76D-4D44-981C-86AE13DD4660}"/>
              </a:ext>
            </a:extLst>
          </p:cNvPr>
          <p:cNvSpPr>
            <a:spLocks noGrp="1"/>
          </p:cNvSpPr>
          <p:nvPr>
            <p:ph type="subTitle" idx="1"/>
          </p:nvPr>
        </p:nvSpPr>
        <p:spPr>
          <a:xfrm>
            <a:off x="1438275" y="2011363"/>
            <a:ext cx="9144000" cy="940843"/>
          </a:xfrm>
        </p:spPr>
        <p:txBody>
          <a:bodyPr>
            <a:normAutofit fontScale="70000" lnSpcReduction="20000"/>
          </a:bodyPr>
          <a:lstStyle/>
          <a:p>
            <a:r>
              <a:rPr lang="en-US" sz="3200" b="1" dirty="0"/>
              <a:t>Principal Component Analysis on Transformer Trip Data</a:t>
            </a:r>
          </a:p>
        </p:txBody>
      </p:sp>
    </p:spTree>
    <p:extLst>
      <p:ext uri="{BB962C8B-B14F-4D97-AF65-F5344CB8AC3E}">
        <p14:creationId xmlns:p14="http://schemas.microsoft.com/office/powerpoint/2010/main" val="2868818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009" y="201473"/>
            <a:ext cx="3952504" cy="587830"/>
          </a:xfrm>
        </p:spPr>
        <p:txBody>
          <a:bodyPr>
            <a:normAutofit fontScale="90000"/>
          </a:bodyPr>
          <a:lstStyle/>
          <a:p>
            <a:r>
              <a:rPr lang="en-US" sz="3200" b="1" dirty="0"/>
              <a:t>Transformer Trip Dataset</a:t>
            </a:r>
          </a:p>
        </p:txBody>
      </p:sp>
      <p:sp>
        <p:nvSpPr>
          <p:cNvPr id="9" name="Rectangle 8">
            <a:extLst>
              <a:ext uri="{FF2B5EF4-FFF2-40B4-BE49-F238E27FC236}">
                <a16:creationId xmlns:a16="http://schemas.microsoft.com/office/drawing/2014/main" id="{F06DF4F0-208F-4007-80CE-EC25FD04C017}"/>
              </a:ext>
            </a:extLst>
          </p:cNvPr>
          <p:cNvSpPr/>
          <p:nvPr/>
        </p:nvSpPr>
        <p:spPr>
          <a:xfrm>
            <a:off x="3447223" y="4966113"/>
            <a:ext cx="5561323" cy="939168"/>
          </a:xfrm>
          <a:prstGeom prst="rect">
            <a:avLst/>
          </a:prstGeom>
        </p:spPr>
        <p:txBody>
          <a:bodyPr wrap="square">
            <a:spAutoFit/>
          </a:bodyPr>
          <a:lstStyle/>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The dataset has 4076 observations and 17 variables.</a:t>
            </a:r>
          </a:p>
          <a:p>
            <a:pPr marR="0" lvl="0">
              <a:lnSpc>
                <a:spcPct val="107000"/>
              </a:lnSpc>
              <a:spcBef>
                <a:spcPts val="0"/>
              </a:spcBef>
              <a:spcAft>
                <a:spcPts val="0"/>
              </a:spcAft>
            </a:pP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71DE33DB-45DD-4940-B472-5858A00D187F}"/>
              </a:ext>
            </a:extLst>
          </p:cNvPr>
          <p:cNvPicPr>
            <a:picLocks noChangeAspect="1"/>
          </p:cNvPicPr>
          <p:nvPr/>
        </p:nvPicPr>
        <p:blipFill>
          <a:blip r:embed="rId2"/>
          <a:stretch>
            <a:fillRect/>
          </a:stretch>
        </p:blipFill>
        <p:spPr>
          <a:xfrm>
            <a:off x="2295940" y="1043609"/>
            <a:ext cx="7863890" cy="3382156"/>
          </a:xfrm>
          <a:prstGeom prst="rect">
            <a:avLst/>
          </a:prstGeom>
        </p:spPr>
      </p:pic>
    </p:spTree>
    <p:extLst>
      <p:ext uri="{BB962C8B-B14F-4D97-AF65-F5344CB8AC3E}">
        <p14:creationId xmlns:p14="http://schemas.microsoft.com/office/powerpoint/2010/main" val="956624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9744" y="213600"/>
            <a:ext cx="4953000" cy="587830"/>
          </a:xfrm>
        </p:spPr>
        <p:txBody>
          <a:bodyPr>
            <a:normAutofit fontScale="90000"/>
          </a:bodyPr>
          <a:lstStyle/>
          <a:p>
            <a:r>
              <a:rPr lang="en-US" sz="3200" b="1" dirty="0"/>
              <a:t>Correlation Matrix</a:t>
            </a:r>
          </a:p>
        </p:txBody>
      </p:sp>
      <p:pic>
        <p:nvPicPr>
          <p:cNvPr id="4" name="Picture 3">
            <a:extLst>
              <a:ext uri="{FF2B5EF4-FFF2-40B4-BE49-F238E27FC236}">
                <a16:creationId xmlns:a16="http://schemas.microsoft.com/office/drawing/2014/main" id="{A7118213-C426-4D46-9F19-98968CCCD515}"/>
              </a:ext>
            </a:extLst>
          </p:cNvPr>
          <p:cNvPicPr>
            <a:picLocks noChangeAspect="1"/>
          </p:cNvPicPr>
          <p:nvPr/>
        </p:nvPicPr>
        <p:blipFill>
          <a:blip r:embed="rId2"/>
          <a:stretch>
            <a:fillRect/>
          </a:stretch>
        </p:blipFill>
        <p:spPr>
          <a:xfrm>
            <a:off x="144822" y="1085730"/>
            <a:ext cx="6261422" cy="4267419"/>
          </a:xfrm>
          <a:prstGeom prst="rect">
            <a:avLst/>
          </a:prstGeom>
        </p:spPr>
      </p:pic>
      <p:pic>
        <p:nvPicPr>
          <p:cNvPr id="5" name="Picture 4">
            <a:extLst>
              <a:ext uri="{FF2B5EF4-FFF2-40B4-BE49-F238E27FC236}">
                <a16:creationId xmlns:a16="http://schemas.microsoft.com/office/drawing/2014/main" id="{B46CE5E5-2C9B-4988-9631-D401EB8C050B}"/>
              </a:ext>
            </a:extLst>
          </p:cNvPr>
          <p:cNvPicPr>
            <a:picLocks noChangeAspect="1"/>
          </p:cNvPicPr>
          <p:nvPr/>
        </p:nvPicPr>
        <p:blipFill>
          <a:blip r:embed="rId3"/>
          <a:stretch>
            <a:fillRect/>
          </a:stretch>
        </p:blipFill>
        <p:spPr>
          <a:xfrm>
            <a:off x="6465717" y="1085730"/>
            <a:ext cx="5726283" cy="2194183"/>
          </a:xfrm>
          <a:prstGeom prst="rect">
            <a:avLst/>
          </a:prstGeom>
        </p:spPr>
      </p:pic>
    </p:spTree>
    <p:extLst>
      <p:ext uri="{BB962C8B-B14F-4D97-AF65-F5344CB8AC3E}">
        <p14:creationId xmlns:p14="http://schemas.microsoft.com/office/powerpoint/2010/main" val="816187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416" y="412668"/>
            <a:ext cx="7834070" cy="428494"/>
          </a:xfrm>
        </p:spPr>
        <p:txBody>
          <a:bodyPr>
            <a:normAutofit/>
          </a:bodyPr>
          <a:lstStyle/>
          <a:p>
            <a:r>
              <a:rPr lang="en-US" sz="2400" b="1" dirty="0"/>
              <a:t>Summary of Principal Component</a:t>
            </a:r>
          </a:p>
        </p:txBody>
      </p:sp>
      <p:sp>
        <p:nvSpPr>
          <p:cNvPr id="6" name="Rectangle 5">
            <a:extLst>
              <a:ext uri="{FF2B5EF4-FFF2-40B4-BE49-F238E27FC236}">
                <a16:creationId xmlns:a16="http://schemas.microsoft.com/office/drawing/2014/main" id="{A07347D5-7A8E-4A6F-BDF0-9A5D8FE634D4}"/>
              </a:ext>
            </a:extLst>
          </p:cNvPr>
          <p:cNvSpPr/>
          <p:nvPr/>
        </p:nvSpPr>
        <p:spPr>
          <a:xfrm>
            <a:off x="1937063" y="4060674"/>
            <a:ext cx="7936280" cy="2062103"/>
          </a:xfrm>
          <a:prstGeom prst="rect">
            <a:avLst/>
          </a:prstGeom>
        </p:spPr>
        <p:txBody>
          <a:bodyPr wrap="square">
            <a:spAutoFit/>
          </a:bodyPr>
          <a:lstStyle/>
          <a:p>
            <a:r>
              <a:rPr lang="en-US" sz="1600" dirty="0">
                <a:solidFill>
                  <a:schemeClr val="accent1">
                    <a:lumMod val="75000"/>
                  </a:schemeClr>
                </a:solidFill>
                <a:latin typeface="Lucida Sans" panose="020B0602030504020204" pitchFamily="34" charset="0"/>
              </a:rPr>
              <a:t>The first PC is capturing 28%</a:t>
            </a:r>
          </a:p>
          <a:p>
            <a:r>
              <a:rPr lang="en-US" sz="1600" dirty="0">
                <a:solidFill>
                  <a:schemeClr val="accent1">
                    <a:lumMod val="75000"/>
                  </a:schemeClr>
                </a:solidFill>
                <a:latin typeface="Lucida Sans" panose="020B0602030504020204" pitchFamily="34" charset="0"/>
              </a:rPr>
              <a:t>The second PC is capturing 20%</a:t>
            </a:r>
          </a:p>
          <a:p>
            <a:r>
              <a:rPr lang="en-US" sz="1600" dirty="0">
                <a:solidFill>
                  <a:schemeClr val="accent1">
                    <a:lumMod val="75000"/>
                  </a:schemeClr>
                </a:solidFill>
                <a:latin typeface="Lucida Sans" panose="020B0602030504020204" pitchFamily="34" charset="0"/>
              </a:rPr>
              <a:t>The third PC is capturing 15%</a:t>
            </a:r>
          </a:p>
          <a:p>
            <a:r>
              <a:rPr lang="en-US" sz="1600" dirty="0">
                <a:solidFill>
                  <a:schemeClr val="accent1">
                    <a:lumMod val="75000"/>
                  </a:schemeClr>
                </a:solidFill>
                <a:latin typeface="Lucida Sans" panose="020B0602030504020204" pitchFamily="34" charset="0"/>
              </a:rPr>
              <a:t>The fourth PC is capturing 10%</a:t>
            </a:r>
          </a:p>
          <a:p>
            <a:r>
              <a:rPr lang="en-US" sz="1600" dirty="0">
                <a:solidFill>
                  <a:schemeClr val="accent1">
                    <a:lumMod val="75000"/>
                  </a:schemeClr>
                </a:solidFill>
                <a:latin typeface="Lucida Sans" panose="020B0602030504020204" pitchFamily="34" charset="0"/>
              </a:rPr>
              <a:t>The fifth PC is capturing 8.5%</a:t>
            </a:r>
          </a:p>
          <a:p>
            <a:r>
              <a:rPr lang="en-US" sz="1600" dirty="0">
                <a:solidFill>
                  <a:schemeClr val="accent1">
                    <a:lumMod val="75000"/>
                  </a:schemeClr>
                </a:solidFill>
                <a:latin typeface="Lucida Sans" panose="020B0602030504020204" pitchFamily="34" charset="0"/>
              </a:rPr>
              <a:t>The sixth PC is capturing 6.7%</a:t>
            </a:r>
          </a:p>
          <a:p>
            <a:endParaRPr lang="en-US" sz="1600" dirty="0">
              <a:solidFill>
                <a:schemeClr val="accent1">
                  <a:lumMod val="75000"/>
                </a:schemeClr>
              </a:solidFill>
              <a:latin typeface="Lucida Sans" panose="020B0602030504020204" pitchFamily="34" charset="0"/>
            </a:endParaRPr>
          </a:p>
          <a:p>
            <a:r>
              <a:rPr lang="en-US" sz="1600" dirty="0">
                <a:solidFill>
                  <a:schemeClr val="accent1">
                    <a:lumMod val="75000"/>
                  </a:schemeClr>
                </a:solidFill>
                <a:latin typeface="Lucida Sans" panose="020B0602030504020204" pitchFamily="34" charset="0"/>
              </a:rPr>
              <a:t>Together all 7 PCs are capturing 88%</a:t>
            </a:r>
          </a:p>
        </p:txBody>
      </p:sp>
      <p:pic>
        <p:nvPicPr>
          <p:cNvPr id="4" name="Picture 3">
            <a:extLst>
              <a:ext uri="{FF2B5EF4-FFF2-40B4-BE49-F238E27FC236}">
                <a16:creationId xmlns:a16="http://schemas.microsoft.com/office/drawing/2014/main" id="{F188A5F0-8C23-4F11-86BB-9404AC69CE99}"/>
              </a:ext>
            </a:extLst>
          </p:cNvPr>
          <p:cNvPicPr>
            <a:picLocks noChangeAspect="1"/>
          </p:cNvPicPr>
          <p:nvPr/>
        </p:nvPicPr>
        <p:blipFill>
          <a:blip r:embed="rId2"/>
          <a:stretch>
            <a:fillRect/>
          </a:stretch>
        </p:blipFill>
        <p:spPr>
          <a:xfrm>
            <a:off x="1168416" y="1297132"/>
            <a:ext cx="9855168" cy="1879078"/>
          </a:xfrm>
          <a:prstGeom prst="rect">
            <a:avLst/>
          </a:prstGeom>
        </p:spPr>
      </p:pic>
    </p:spTree>
    <p:extLst>
      <p:ext uri="{BB962C8B-B14F-4D97-AF65-F5344CB8AC3E}">
        <p14:creationId xmlns:p14="http://schemas.microsoft.com/office/powerpoint/2010/main" val="3681958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971" y="286456"/>
            <a:ext cx="7217028" cy="549791"/>
          </a:xfrm>
        </p:spPr>
        <p:txBody>
          <a:bodyPr>
            <a:normAutofit/>
          </a:bodyPr>
          <a:lstStyle/>
          <a:p>
            <a:r>
              <a:rPr lang="en-US" sz="2400" b="1" dirty="0"/>
              <a:t>Plotting Principal Components</a:t>
            </a:r>
          </a:p>
        </p:txBody>
      </p:sp>
      <p:sp>
        <p:nvSpPr>
          <p:cNvPr id="6" name="Rectangle 5">
            <a:extLst>
              <a:ext uri="{FF2B5EF4-FFF2-40B4-BE49-F238E27FC236}">
                <a16:creationId xmlns:a16="http://schemas.microsoft.com/office/drawing/2014/main" id="{A07347D5-7A8E-4A6F-BDF0-9A5D8FE634D4}"/>
              </a:ext>
            </a:extLst>
          </p:cNvPr>
          <p:cNvSpPr/>
          <p:nvPr/>
        </p:nvSpPr>
        <p:spPr>
          <a:xfrm>
            <a:off x="1702377" y="6296647"/>
            <a:ext cx="7632901" cy="338554"/>
          </a:xfrm>
          <a:prstGeom prst="rect">
            <a:avLst/>
          </a:prstGeom>
        </p:spPr>
        <p:txBody>
          <a:bodyPr wrap="square">
            <a:spAutoFit/>
          </a:bodyPr>
          <a:lstStyle/>
          <a:p>
            <a:r>
              <a:rPr lang="en-US" sz="1600" dirty="0">
                <a:solidFill>
                  <a:schemeClr val="accent1">
                    <a:lumMod val="75000"/>
                  </a:schemeClr>
                </a:solidFill>
                <a:latin typeface="Lucida Sans" panose="020B0602030504020204" pitchFamily="34" charset="0"/>
              </a:rPr>
              <a:t>The first PC has highest variance followed by second and third.</a:t>
            </a:r>
          </a:p>
        </p:txBody>
      </p:sp>
      <p:pic>
        <p:nvPicPr>
          <p:cNvPr id="3" name="Picture 2">
            <a:extLst>
              <a:ext uri="{FF2B5EF4-FFF2-40B4-BE49-F238E27FC236}">
                <a16:creationId xmlns:a16="http://schemas.microsoft.com/office/drawing/2014/main" id="{A6DCF44D-5CC5-49F7-9B90-891DA3CE6858}"/>
              </a:ext>
            </a:extLst>
          </p:cNvPr>
          <p:cNvPicPr>
            <a:picLocks noChangeAspect="1"/>
          </p:cNvPicPr>
          <p:nvPr/>
        </p:nvPicPr>
        <p:blipFill>
          <a:blip r:embed="rId2"/>
          <a:stretch>
            <a:fillRect/>
          </a:stretch>
        </p:blipFill>
        <p:spPr>
          <a:xfrm>
            <a:off x="1164971" y="926971"/>
            <a:ext cx="9862057" cy="5004057"/>
          </a:xfrm>
          <a:prstGeom prst="rect">
            <a:avLst/>
          </a:prstGeom>
        </p:spPr>
      </p:pic>
    </p:spTree>
    <p:extLst>
      <p:ext uri="{BB962C8B-B14F-4D97-AF65-F5344CB8AC3E}">
        <p14:creationId xmlns:p14="http://schemas.microsoft.com/office/powerpoint/2010/main" val="4155313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6"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4">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2" name="Rectangle 16">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8">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59301" y="1474969"/>
            <a:ext cx="2823919" cy="1868760"/>
          </a:xfrm>
        </p:spPr>
        <p:txBody>
          <a:bodyPr vert="horz" lIns="91440" tIns="45720" rIns="91440" bIns="0" rtlCol="0" anchor="b">
            <a:normAutofit/>
          </a:bodyPr>
          <a:lstStyle/>
          <a:p>
            <a:r>
              <a:rPr lang="en-US" sz="2800"/>
              <a:t>Biplot of Principal Components</a:t>
            </a:r>
          </a:p>
        </p:txBody>
      </p:sp>
      <p:cxnSp>
        <p:nvCxnSpPr>
          <p:cNvPr id="34" name="Straight Connector 20">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35" name="Group 22">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24" name="Rectangle 23">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09CB33B1-254C-46F5-8CFA-A0C91C288DF9}"/>
              </a:ext>
            </a:extLst>
          </p:cNvPr>
          <p:cNvPicPr>
            <a:picLocks noChangeAspect="1"/>
          </p:cNvPicPr>
          <p:nvPr/>
        </p:nvPicPr>
        <p:blipFill rotWithShape="1">
          <a:blip r:embed="rId3"/>
          <a:srcRect t="23751" r="-2" b="8254"/>
          <a:stretch/>
        </p:blipFill>
        <p:spPr>
          <a:xfrm>
            <a:off x="4618374" y="1116345"/>
            <a:ext cx="6282919" cy="3866172"/>
          </a:xfrm>
          <a:prstGeom prst="rect">
            <a:avLst/>
          </a:prstGeom>
        </p:spPr>
      </p:pic>
      <p:pic>
        <p:nvPicPr>
          <p:cNvPr id="27" name="Picture 26">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366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613" y="233622"/>
            <a:ext cx="7374293" cy="442319"/>
          </a:xfrm>
        </p:spPr>
        <p:txBody>
          <a:bodyPr>
            <a:normAutofit/>
          </a:bodyPr>
          <a:lstStyle/>
          <a:p>
            <a:r>
              <a:rPr lang="en-US" sz="2400" b="1" dirty="0"/>
              <a:t>Principal Component Scores</a:t>
            </a:r>
          </a:p>
        </p:txBody>
      </p:sp>
      <p:sp>
        <p:nvSpPr>
          <p:cNvPr id="6" name="Rectangle 5">
            <a:extLst>
              <a:ext uri="{FF2B5EF4-FFF2-40B4-BE49-F238E27FC236}">
                <a16:creationId xmlns:a16="http://schemas.microsoft.com/office/drawing/2014/main" id="{A07347D5-7A8E-4A6F-BDF0-9A5D8FE634D4}"/>
              </a:ext>
            </a:extLst>
          </p:cNvPr>
          <p:cNvSpPr/>
          <p:nvPr/>
        </p:nvSpPr>
        <p:spPr>
          <a:xfrm>
            <a:off x="2230976" y="5718224"/>
            <a:ext cx="8415253" cy="584775"/>
          </a:xfrm>
          <a:prstGeom prst="rect">
            <a:avLst/>
          </a:prstGeom>
        </p:spPr>
        <p:txBody>
          <a:bodyPr wrap="square">
            <a:spAutoFit/>
          </a:bodyPr>
          <a:lstStyle/>
          <a:p>
            <a:r>
              <a:rPr lang="en-US" sz="1600" dirty="0">
                <a:solidFill>
                  <a:schemeClr val="accent1">
                    <a:lumMod val="75000"/>
                  </a:schemeClr>
                </a:solidFill>
                <a:latin typeface="Lucida Sans" panose="020B0602030504020204" pitchFamily="34" charset="0"/>
              </a:rPr>
              <a:t>Scores of first 6 components are generated and this is added to the transformer trip dataset</a:t>
            </a:r>
          </a:p>
        </p:txBody>
      </p:sp>
      <p:pic>
        <p:nvPicPr>
          <p:cNvPr id="3" name="Picture 2">
            <a:extLst>
              <a:ext uri="{FF2B5EF4-FFF2-40B4-BE49-F238E27FC236}">
                <a16:creationId xmlns:a16="http://schemas.microsoft.com/office/drawing/2014/main" id="{B947BAD4-98CC-4937-B9D1-5FD77181DB73}"/>
              </a:ext>
            </a:extLst>
          </p:cNvPr>
          <p:cNvPicPr>
            <a:picLocks noChangeAspect="1"/>
          </p:cNvPicPr>
          <p:nvPr/>
        </p:nvPicPr>
        <p:blipFill>
          <a:blip r:embed="rId2"/>
          <a:stretch>
            <a:fillRect/>
          </a:stretch>
        </p:blipFill>
        <p:spPr>
          <a:xfrm>
            <a:off x="1081613" y="962403"/>
            <a:ext cx="10028774" cy="4027040"/>
          </a:xfrm>
          <a:prstGeom prst="rect">
            <a:avLst/>
          </a:prstGeom>
        </p:spPr>
      </p:pic>
    </p:spTree>
    <p:extLst>
      <p:ext uri="{BB962C8B-B14F-4D97-AF65-F5344CB8AC3E}">
        <p14:creationId xmlns:p14="http://schemas.microsoft.com/office/powerpoint/2010/main" val="3304720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137AB59-A9AC-41B3-94BC-74B9E8B2FEED}"/>
              </a:ext>
            </a:extLst>
          </p:cNvPr>
          <p:cNvSpPr>
            <a:spLocks noGrp="1"/>
          </p:cNvSpPr>
          <p:nvPr>
            <p:ph type="title"/>
          </p:nvPr>
        </p:nvSpPr>
        <p:spPr>
          <a:xfrm>
            <a:off x="1072892" y="212295"/>
            <a:ext cx="9420937" cy="649130"/>
          </a:xfrm>
        </p:spPr>
        <p:txBody>
          <a:bodyPr>
            <a:normAutofit fontScale="90000"/>
          </a:bodyPr>
          <a:lstStyle/>
          <a:p>
            <a:pPr algn="ctr"/>
            <a:r>
              <a:rPr lang="en-US" sz="3200" b="1" dirty="0"/>
              <a:t>Hierarchical Clustering - Dendrogram</a:t>
            </a:r>
          </a:p>
        </p:txBody>
      </p:sp>
      <p:sp>
        <p:nvSpPr>
          <p:cNvPr id="10" name="Rectangle 1"/>
          <p:cNvSpPr>
            <a:spLocks noChangeArrowheads="1"/>
          </p:cNvSpPr>
          <p:nvPr/>
        </p:nvSpPr>
        <p:spPr bwMode="auto">
          <a:xfrm>
            <a:off x="4720909" y="6453380"/>
            <a:ext cx="6055948"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indent="-171450" fontAlgn="base">
              <a:spcBef>
                <a:spcPct val="0"/>
              </a:spcBef>
              <a:spcAft>
                <a:spcPct val="0"/>
              </a:spcAft>
              <a:buFont typeface="Arial" panose="020B0604020202020204" pitchFamily="34" charset="0"/>
              <a:buChar char="•"/>
            </a:pPr>
            <a:r>
              <a:rPr lang="en-US" altLang="en-US" sz="1600" dirty="0">
                <a:solidFill>
                  <a:schemeClr val="accent1">
                    <a:lumMod val="75000"/>
                  </a:schemeClr>
                </a:solidFill>
                <a:latin typeface="Lucida Sans" panose="020B0602030504020204" pitchFamily="34" charset="0"/>
              </a:rPr>
              <a:t>We can make 5 clusters</a:t>
            </a:r>
          </a:p>
        </p:txBody>
      </p:sp>
      <p:pic>
        <p:nvPicPr>
          <p:cNvPr id="2" name="Picture 1">
            <a:extLst>
              <a:ext uri="{FF2B5EF4-FFF2-40B4-BE49-F238E27FC236}">
                <a16:creationId xmlns:a16="http://schemas.microsoft.com/office/drawing/2014/main" id="{1485681A-AE02-4C1F-959D-DF7CFC104813}"/>
              </a:ext>
            </a:extLst>
          </p:cNvPr>
          <p:cNvPicPr>
            <a:picLocks noChangeAspect="1"/>
          </p:cNvPicPr>
          <p:nvPr/>
        </p:nvPicPr>
        <p:blipFill>
          <a:blip r:embed="rId2"/>
          <a:stretch>
            <a:fillRect/>
          </a:stretch>
        </p:blipFill>
        <p:spPr>
          <a:xfrm>
            <a:off x="1072892" y="925233"/>
            <a:ext cx="10046216" cy="5296172"/>
          </a:xfrm>
          <a:prstGeom prst="rect">
            <a:avLst/>
          </a:prstGeom>
        </p:spPr>
      </p:pic>
    </p:spTree>
    <p:extLst>
      <p:ext uri="{BB962C8B-B14F-4D97-AF65-F5344CB8AC3E}">
        <p14:creationId xmlns:p14="http://schemas.microsoft.com/office/powerpoint/2010/main" val="2833866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137AB59-A9AC-41B3-94BC-74B9E8B2FEED}"/>
              </a:ext>
            </a:extLst>
          </p:cNvPr>
          <p:cNvSpPr>
            <a:spLocks noGrp="1"/>
          </p:cNvSpPr>
          <p:nvPr>
            <p:ph type="title"/>
          </p:nvPr>
        </p:nvSpPr>
        <p:spPr>
          <a:xfrm>
            <a:off x="3397001" y="98024"/>
            <a:ext cx="5554708" cy="649130"/>
          </a:xfrm>
        </p:spPr>
        <p:txBody>
          <a:bodyPr>
            <a:normAutofit/>
          </a:bodyPr>
          <a:lstStyle/>
          <a:p>
            <a:pPr algn="ctr"/>
            <a:r>
              <a:rPr lang="en-US" sz="2800" b="1" dirty="0"/>
              <a:t>Aggregate of clusters</a:t>
            </a:r>
          </a:p>
        </p:txBody>
      </p:sp>
      <p:sp>
        <p:nvSpPr>
          <p:cNvPr id="10" name="Rectangle 1"/>
          <p:cNvSpPr>
            <a:spLocks noChangeArrowheads="1"/>
          </p:cNvSpPr>
          <p:nvPr/>
        </p:nvSpPr>
        <p:spPr bwMode="auto">
          <a:xfrm>
            <a:off x="3397001" y="4867646"/>
            <a:ext cx="6749143"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600" dirty="0">
                <a:latin typeface="Lucida Sans" panose="020B0602030504020204" pitchFamily="34" charset="0"/>
              </a:rPr>
              <a:t> </a:t>
            </a:r>
            <a:r>
              <a:rPr lang="en-US" altLang="en-US" sz="1600" dirty="0">
                <a:solidFill>
                  <a:schemeClr val="accent1">
                    <a:lumMod val="75000"/>
                  </a:schemeClr>
                </a:solidFill>
                <a:latin typeface="Lucida Sans" panose="020B0602030504020204" pitchFamily="34" charset="0"/>
              </a:rPr>
              <a:t>5 clusters and the aggregate values are displayed</a:t>
            </a:r>
            <a:endParaRPr lang="en-US" altLang="en-US" sz="1600" dirty="0">
              <a:latin typeface="Lucida Sans" panose="020B0602030504020204" pitchFamily="34" charset="0"/>
            </a:endParaRPr>
          </a:p>
        </p:txBody>
      </p:sp>
      <p:pic>
        <p:nvPicPr>
          <p:cNvPr id="2" name="Picture 1">
            <a:extLst>
              <a:ext uri="{FF2B5EF4-FFF2-40B4-BE49-F238E27FC236}">
                <a16:creationId xmlns:a16="http://schemas.microsoft.com/office/drawing/2014/main" id="{A0917FAA-86DF-46CA-84BC-24F142E10984}"/>
              </a:ext>
            </a:extLst>
          </p:cNvPr>
          <p:cNvPicPr>
            <a:picLocks noChangeAspect="1"/>
          </p:cNvPicPr>
          <p:nvPr/>
        </p:nvPicPr>
        <p:blipFill>
          <a:blip r:embed="rId2"/>
          <a:stretch>
            <a:fillRect/>
          </a:stretch>
        </p:blipFill>
        <p:spPr>
          <a:xfrm>
            <a:off x="1937299" y="1990354"/>
            <a:ext cx="9071129" cy="1890258"/>
          </a:xfrm>
          <a:prstGeom prst="rect">
            <a:avLst/>
          </a:prstGeom>
        </p:spPr>
      </p:pic>
    </p:spTree>
    <p:extLst>
      <p:ext uri="{BB962C8B-B14F-4D97-AF65-F5344CB8AC3E}">
        <p14:creationId xmlns:p14="http://schemas.microsoft.com/office/powerpoint/2010/main" val="2619576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3CF8-A222-495F-8469-9285B770AEF9}"/>
              </a:ext>
            </a:extLst>
          </p:cNvPr>
          <p:cNvSpPr>
            <a:spLocks noGrp="1"/>
          </p:cNvSpPr>
          <p:nvPr>
            <p:ph type="ctrTitle"/>
          </p:nvPr>
        </p:nvSpPr>
        <p:spPr/>
        <p:txBody>
          <a:bodyPr/>
          <a:lstStyle/>
          <a:p>
            <a:r>
              <a:rPr lang="en-MY" dirty="0"/>
              <a:t>Transformer Trip Root causes</a:t>
            </a:r>
          </a:p>
        </p:txBody>
      </p:sp>
      <p:sp>
        <p:nvSpPr>
          <p:cNvPr id="3" name="Subtitle 2">
            <a:extLst>
              <a:ext uri="{FF2B5EF4-FFF2-40B4-BE49-F238E27FC236}">
                <a16:creationId xmlns:a16="http://schemas.microsoft.com/office/drawing/2014/main" id="{26A561FF-50F9-4C7C-BDEC-72541C807512}"/>
              </a:ext>
            </a:extLst>
          </p:cNvPr>
          <p:cNvSpPr>
            <a:spLocks noGrp="1"/>
          </p:cNvSpPr>
          <p:nvPr>
            <p:ph type="subTitle" idx="1"/>
          </p:nvPr>
        </p:nvSpPr>
        <p:spPr/>
        <p:txBody>
          <a:bodyPr/>
          <a:lstStyle/>
          <a:p>
            <a:r>
              <a:rPr lang="en-MY" dirty="0"/>
              <a:t>Classifying root causes for a transformer trip</a:t>
            </a:r>
          </a:p>
        </p:txBody>
      </p:sp>
    </p:spTree>
    <p:extLst>
      <p:ext uri="{BB962C8B-B14F-4D97-AF65-F5344CB8AC3E}">
        <p14:creationId xmlns:p14="http://schemas.microsoft.com/office/powerpoint/2010/main" val="356512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B727-26D7-48CA-8598-A435AEB6BEAB}"/>
              </a:ext>
            </a:extLst>
          </p:cNvPr>
          <p:cNvSpPr>
            <a:spLocks noGrp="1"/>
          </p:cNvSpPr>
          <p:nvPr>
            <p:ph type="title"/>
          </p:nvPr>
        </p:nvSpPr>
        <p:spPr/>
        <p:txBody>
          <a:bodyPr/>
          <a:lstStyle/>
          <a:p>
            <a:r>
              <a:rPr lang="en-MY" dirty="0"/>
              <a:t>Causes for a transformer trip</a:t>
            </a:r>
          </a:p>
        </p:txBody>
      </p:sp>
      <p:sp>
        <p:nvSpPr>
          <p:cNvPr id="3" name="Content Placeholder 2">
            <a:extLst>
              <a:ext uri="{FF2B5EF4-FFF2-40B4-BE49-F238E27FC236}">
                <a16:creationId xmlns:a16="http://schemas.microsoft.com/office/drawing/2014/main" id="{821E16A5-86D1-453E-9375-BD074B5DC5C3}"/>
              </a:ext>
            </a:extLst>
          </p:cNvPr>
          <p:cNvSpPr>
            <a:spLocks noGrp="1"/>
          </p:cNvSpPr>
          <p:nvPr>
            <p:ph idx="1"/>
          </p:nvPr>
        </p:nvSpPr>
        <p:spPr/>
        <p:txBody>
          <a:bodyPr/>
          <a:lstStyle/>
          <a:p>
            <a:r>
              <a:rPr lang="en-MY" dirty="0"/>
              <a:t>A transformer’s circuit breaker or a protection relay trips when there is sudden voltage surge or a high current passing through. The breakers trips to avoid further damage to the transformer under these extreme conditions.</a:t>
            </a:r>
          </a:p>
          <a:p>
            <a:r>
              <a:rPr lang="en-MY" dirty="0"/>
              <a:t>Usually a transformer trip is caused by external factors like extreme weather conditions and can be resolved in a day or two.</a:t>
            </a:r>
          </a:p>
          <a:p>
            <a:r>
              <a:rPr lang="en-MY" dirty="0"/>
              <a:t> Operational and environmental data that causes a trip are, Load, Ambient Temperature and oil temperature</a:t>
            </a:r>
          </a:p>
          <a:p>
            <a:r>
              <a:rPr lang="en-MY" dirty="0"/>
              <a:t>Transformer condition related data can be dissolved gases, moisture, capacity etc.</a:t>
            </a:r>
          </a:p>
        </p:txBody>
      </p:sp>
    </p:spTree>
    <p:extLst>
      <p:ext uri="{BB962C8B-B14F-4D97-AF65-F5344CB8AC3E}">
        <p14:creationId xmlns:p14="http://schemas.microsoft.com/office/powerpoint/2010/main" val="3611153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A357-19A7-4714-9807-13FDEAEEC129}"/>
              </a:ext>
            </a:extLst>
          </p:cNvPr>
          <p:cNvSpPr>
            <a:spLocks noGrp="1"/>
          </p:cNvSpPr>
          <p:nvPr>
            <p:ph type="title"/>
          </p:nvPr>
        </p:nvSpPr>
        <p:spPr/>
        <p:txBody>
          <a:bodyPr/>
          <a:lstStyle/>
          <a:p>
            <a:r>
              <a:rPr lang="en-MY" dirty="0"/>
              <a:t>Business Objective</a:t>
            </a:r>
          </a:p>
        </p:txBody>
      </p:sp>
      <p:sp>
        <p:nvSpPr>
          <p:cNvPr id="3" name="Content Placeholder 2">
            <a:extLst>
              <a:ext uri="{FF2B5EF4-FFF2-40B4-BE49-F238E27FC236}">
                <a16:creationId xmlns:a16="http://schemas.microsoft.com/office/drawing/2014/main" id="{A3DC588C-D0AA-4449-8C9E-A29A5CCCEB13}"/>
              </a:ext>
            </a:extLst>
          </p:cNvPr>
          <p:cNvSpPr>
            <a:spLocks noGrp="1"/>
          </p:cNvSpPr>
          <p:nvPr>
            <p:ph idx="1"/>
          </p:nvPr>
        </p:nvSpPr>
        <p:spPr/>
        <p:txBody>
          <a:bodyPr/>
          <a:lstStyle/>
          <a:p>
            <a:r>
              <a:rPr lang="en-MY" dirty="0"/>
              <a:t>Our aim is to classify the root causes for a transformer trip.</a:t>
            </a:r>
          </a:p>
          <a:p>
            <a:r>
              <a:rPr lang="en-MY" dirty="0"/>
              <a:t>A classification model should be built that can correctly identify the root cause when we provide the input parameter values.</a:t>
            </a:r>
          </a:p>
          <a:p>
            <a:endParaRPr lang="en-MY" dirty="0"/>
          </a:p>
          <a:p>
            <a:r>
              <a:rPr lang="en-MY" dirty="0"/>
              <a:t>To accomplish this, we have to identify few of the major root causes and input parameters that contribute for causing that defect.</a:t>
            </a:r>
          </a:p>
          <a:p>
            <a:pPr marL="0" indent="0">
              <a:buNone/>
            </a:pPr>
            <a:endParaRPr lang="en-MY" dirty="0"/>
          </a:p>
          <a:p>
            <a:endParaRPr lang="en-MY" dirty="0"/>
          </a:p>
        </p:txBody>
      </p:sp>
    </p:spTree>
    <p:extLst>
      <p:ext uri="{BB962C8B-B14F-4D97-AF65-F5344CB8AC3E}">
        <p14:creationId xmlns:p14="http://schemas.microsoft.com/office/powerpoint/2010/main" val="295197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C8DC-319F-4310-8CA6-1C818761521A}"/>
              </a:ext>
            </a:extLst>
          </p:cNvPr>
          <p:cNvSpPr>
            <a:spLocks noGrp="1"/>
          </p:cNvSpPr>
          <p:nvPr>
            <p:ph type="title"/>
          </p:nvPr>
        </p:nvSpPr>
        <p:spPr/>
        <p:txBody>
          <a:bodyPr/>
          <a:lstStyle/>
          <a:p>
            <a:r>
              <a:rPr lang="en-MY" dirty="0"/>
              <a:t>1. Lightening Surge</a:t>
            </a:r>
          </a:p>
        </p:txBody>
      </p:sp>
      <p:sp>
        <p:nvSpPr>
          <p:cNvPr id="3" name="Content Placeholder 2">
            <a:extLst>
              <a:ext uri="{FF2B5EF4-FFF2-40B4-BE49-F238E27FC236}">
                <a16:creationId xmlns:a16="http://schemas.microsoft.com/office/drawing/2014/main" id="{A412EDB5-5369-4B06-805A-12AFF0F44125}"/>
              </a:ext>
            </a:extLst>
          </p:cNvPr>
          <p:cNvSpPr>
            <a:spLocks noGrp="1"/>
          </p:cNvSpPr>
          <p:nvPr>
            <p:ph idx="1"/>
          </p:nvPr>
        </p:nvSpPr>
        <p:spPr/>
        <p:txBody>
          <a:bodyPr/>
          <a:lstStyle/>
          <a:p>
            <a:r>
              <a:rPr lang="en-MY" dirty="0"/>
              <a:t>When lightening strikes on a transformer or the power lines, an electrical surge is created. This high voltage can cause high currents to flow, which will trip the breaker in transformer.</a:t>
            </a:r>
          </a:p>
          <a:p>
            <a:r>
              <a:rPr lang="en-MY" dirty="0"/>
              <a:t>Also, heavy winds can cause tree branches to fall on power lines causing short circuit and the circuit breaker trips.</a:t>
            </a:r>
          </a:p>
          <a:p>
            <a:r>
              <a:rPr lang="en-MY" dirty="0"/>
              <a:t>Input parameters for lightening surge trip are</a:t>
            </a:r>
          </a:p>
          <a:p>
            <a:pPr lvl="1"/>
            <a:r>
              <a:rPr lang="en-MY" dirty="0"/>
              <a:t>Highly prone to lightening and rainfall</a:t>
            </a:r>
          </a:p>
          <a:p>
            <a:pPr lvl="1"/>
            <a:r>
              <a:rPr lang="en-MY" dirty="0"/>
              <a:t>Wind speed more than 45 mph</a:t>
            </a:r>
          </a:p>
        </p:txBody>
      </p:sp>
    </p:spTree>
    <p:extLst>
      <p:ext uri="{BB962C8B-B14F-4D97-AF65-F5344CB8AC3E}">
        <p14:creationId xmlns:p14="http://schemas.microsoft.com/office/powerpoint/2010/main" val="3170439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AF1BD-3214-4EE8-BA89-C15F81387388}"/>
              </a:ext>
            </a:extLst>
          </p:cNvPr>
          <p:cNvSpPr>
            <a:spLocks noGrp="1"/>
          </p:cNvSpPr>
          <p:nvPr>
            <p:ph type="title"/>
          </p:nvPr>
        </p:nvSpPr>
        <p:spPr/>
        <p:txBody>
          <a:bodyPr/>
          <a:lstStyle/>
          <a:p>
            <a:r>
              <a:rPr lang="en-MY" dirty="0"/>
              <a:t>2. Overload</a:t>
            </a:r>
          </a:p>
        </p:txBody>
      </p:sp>
      <p:sp>
        <p:nvSpPr>
          <p:cNvPr id="3" name="Content Placeholder 2">
            <a:extLst>
              <a:ext uri="{FF2B5EF4-FFF2-40B4-BE49-F238E27FC236}">
                <a16:creationId xmlns:a16="http://schemas.microsoft.com/office/drawing/2014/main" id="{674CC6EB-A17F-4E43-A9CB-A512C25D290A}"/>
              </a:ext>
            </a:extLst>
          </p:cNvPr>
          <p:cNvSpPr>
            <a:spLocks noGrp="1"/>
          </p:cNvSpPr>
          <p:nvPr>
            <p:ph idx="1"/>
          </p:nvPr>
        </p:nvSpPr>
        <p:spPr/>
        <p:txBody>
          <a:bodyPr/>
          <a:lstStyle/>
          <a:p>
            <a:r>
              <a:rPr lang="en-MY" dirty="0"/>
              <a:t>When the load to a transformer becomes more than the installed capacity of the transformer, breaker can trip due to overload.</a:t>
            </a:r>
          </a:p>
          <a:p>
            <a:r>
              <a:rPr lang="en-MY" dirty="0"/>
              <a:t>Input parameters are,</a:t>
            </a:r>
          </a:p>
          <a:p>
            <a:pPr lvl="1"/>
            <a:r>
              <a:rPr lang="en-MY" dirty="0"/>
              <a:t>Installation capacity</a:t>
            </a:r>
          </a:p>
          <a:p>
            <a:pPr lvl="1"/>
            <a:r>
              <a:rPr lang="en-MY" dirty="0"/>
              <a:t>Load of the transformer greater than the capacity</a:t>
            </a:r>
          </a:p>
          <a:p>
            <a:pPr lvl="1"/>
            <a:r>
              <a:rPr lang="en-MY" dirty="0"/>
              <a:t>Age – Old transformers may not provide the increasing power demand</a:t>
            </a:r>
          </a:p>
        </p:txBody>
      </p:sp>
    </p:spTree>
    <p:extLst>
      <p:ext uri="{BB962C8B-B14F-4D97-AF65-F5344CB8AC3E}">
        <p14:creationId xmlns:p14="http://schemas.microsoft.com/office/powerpoint/2010/main" val="246069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3688-378F-4955-89D0-B0C7E8CA362C}"/>
              </a:ext>
            </a:extLst>
          </p:cNvPr>
          <p:cNvSpPr>
            <a:spLocks noGrp="1"/>
          </p:cNvSpPr>
          <p:nvPr>
            <p:ph type="title"/>
          </p:nvPr>
        </p:nvSpPr>
        <p:spPr/>
        <p:txBody>
          <a:bodyPr/>
          <a:lstStyle/>
          <a:p>
            <a:r>
              <a:rPr lang="en-MY" dirty="0"/>
              <a:t>3. Oil Leakage/Cooling system Failure</a:t>
            </a:r>
          </a:p>
        </p:txBody>
      </p:sp>
      <p:sp>
        <p:nvSpPr>
          <p:cNvPr id="3" name="Content Placeholder 2">
            <a:extLst>
              <a:ext uri="{FF2B5EF4-FFF2-40B4-BE49-F238E27FC236}">
                <a16:creationId xmlns:a16="http://schemas.microsoft.com/office/drawing/2014/main" id="{55094533-6E57-4E90-95F6-715225AF9D48}"/>
              </a:ext>
            </a:extLst>
          </p:cNvPr>
          <p:cNvSpPr>
            <a:spLocks noGrp="1"/>
          </p:cNvSpPr>
          <p:nvPr>
            <p:ph idx="1"/>
          </p:nvPr>
        </p:nvSpPr>
        <p:spPr/>
        <p:txBody>
          <a:bodyPr/>
          <a:lstStyle/>
          <a:p>
            <a:r>
              <a:rPr lang="en-MY" dirty="0"/>
              <a:t>Oil leakage caused reduced oil quantity and affects the cooling for the transformer. This in turn increases the temperature inside the transformer and damages the vital parts. Higher temperatures inside can cause the transformer to trip.</a:t>
            </a:r>
          </a:p>
          <a:p>
            <a:r>
              <a:rPr lang="en-MY" dirty="0"/>
              <a:t>Input parameters are,</a:t>
            </a:r>
          </a:p>
          <a:p>
            <a:pPr lvl="1"/>
            <a:r>
              <a:rPr lang="en-MY" dirty="0"/>
              <a:t>High humidity, high rainfall locations </a:t>
            </a:r>
          </a:p>
          <a:p>
            <a:pPr lvl="1"/>
            <a:r>
              <a:rPr lang="en-MY" dirty="0"/>
              <a:t>Presence of corrosive sulphur in cooling oil</a:t>
            </a:r>
          </a:p>
          <a:p>
            <a:pPr lvl="1"/>
            <a:r>
              <a:rPr lang="en-MY" dirty="0"/>
              <a:t>Low maintenance</a:t>
            </a:r>
          </a:p>
          <a:p>
            <a:pPr lvl="1"/>
            <a:r>
              <a:rPr lang="en-MY" dirty="0"/>
              <a:t>Age – Old transformers can be prone to corrosion and </a:t>
            </a:r>
            <a:r>
              <a:rPr lang="en-MY" dirty="0" err="1"/>
              <a:t>leakges</a:t>
            </a:r>
            <a:endParaRPr lang="en-MY" dirty="0"/>
          </a:p>
        </p:txBody>
      </p:sp>
    </p:spTree>
    <p:extLst>
      <p:ext uri="{BB962C8B-B14F-4D97-AF65-F5344CB8AC3E}">
        <p14:creationId xmlns:p14="http://schemas.microsoft.com/office/powerpoint/2010/main" val="3422228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EACED-6247-487E-ADED-A30E1D7E102E}"/>
              </a:ext>
            </a:extLst>
          </p:cNvPr>
          <p:cNvSpPr>
            <a:spLocks noGrp="1"/>
          </p:cNvSpPr>
          <p:nvPr>
            <p:ph type="title"/>
          </p:nvPr>
        </p:nvSpPr>
        <p:spPr/>
        <p:txBody>
          <a:bodyPr/>
          <a:lstStyle/>
          <a:p>
            <a:r>
              <a:rPr lang="en-MY" dirty="0"/>
              <a:t>4. Insulation deterioration</a:t>
            </a:r>
          </a:p>
        </p:txBody>
      </p:sp>
      <p:sp>
        <p:nvSpPr>
          <p:cNvPr id="3" name="Content Placeholder 2">
            <a:extLst>
              <a:ext uri="{FF2B5EF4-FFF2-40B4-BE49-F238E27FC236}">
                <a16:creationId xmlns:a16="http://schemas.microsoft.com/office/drawing/2014/main" id="{6A828409-24BC-48A3-BB25-B79BC14903CD}"/>
              </a:ext>
            </a:extLst>
          </p:cNvPr>
          <p:cNvSpPr>
            <a:spLocks noGrp="1"/>
          </p:cNvSpPr>
          <p:nvPr>
            <p:ph idx="1"/>
          </p:nvPr>
        </p:nvSpPr>
        <p:spPr/>
        <p:txBody>
          <a:bodyPr/>
          <a:lstStyle/>
          <a:p>
            <a:r>
              <a:rPr lang="en-MY" dirty="0"/>
              <a:t>This type of trip is caused by thermal degradation over the life of transformer, excessive or frequent fault current and high voltage stress.</a:t>
            </a:r>
          </a:p>
          <a:p>
            <a:r>
              <a:rPr lang="en-MY" dirty="0"/>
              <a:t>Input parameters are,</a:t>
            </a:r>
          </a:p>
          <a:p>
            <a:pPr lvl="1"/>
            <a:r>
              <a:rPr lang="en-MY" dirty="0"/>
              <a:t>Age – old transformers are prone to deterioration</a:t>
            </a:r>
          </a:p>
          <a:p>
            <a:pPr lvl="1"/>
            <a:r>
              <a:rPr lang="en-MY" dirty="0"/>
              <a:t>Poor maintenance</a:t>
            </a:r>
          </a:p>
          <a:p>
            <a:pPr lvl="1"/>
            <a:r>
              <a:rPr lang="en-MY" dirty="0"/>
              <a:t>Ambient Temperature – more than 40C</a:t>
            </a:r>
          </a:p>
          <a:p>
            <a:pPr lvl="1"/>
            <a:r>
              <a:rPr lang="en-MY" dirty="0"/>
              <a:t>Oil temperature – more than 105C</a:t>
            </a:r>
          </a:p>
          <a:p>
            <a:pPr lvl="1"/>
            <a:r>
              <a:rPr lang="en-MY" dirty="0"/>
              <a:t>Winding Temperature – more than 110C</a:t>
            </a:r>
          </a:p>
        </p:txBody>
      </p:sp>
    </p:spTree>
    <p:extLst>
      <p:ext uri="{BB962C8B-B14F-4D97-AF65-F5344CB8AC3E}">
        <p14:creationId xmlns:p14="http://schemas.microsoft.com/office/powerpoint/2010/main" val="36597165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861</Words>
  <Application>Microsoft Office PowerPoint</Application>
  <PresentationFormat>Widescreen</PresentationFormat>
  <Paragraphs>104</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Gill Sans MT</vt:lpstr>
      <vt:lpstr>Lucida Sans</vt:lpstr>
      <vt:lpstr>Gallery</vt:lpstr>
      <vt:lpstr>Live Project: Transformer Trip </vt:lpstr>
      <vt:lpstr>BUSINESS OBJECTIVE: </vt:lpstr>
      <vt:lpstr>Transformer Trip Root causes</vt:lpstr>
      <vt:lpstr>Causes for a transformer trip</vt:lpstr>
      <vt:lpstr>Business Objective</vt:lpstr>
      <vt:lpstr>1. Lightening Surge</vt:lpstr>
      <vt:lpstr>2. Overload</vt:lpstr>
      <vt:lpstr>3. Oil Leakage/Cooling system Failure</vt:lpstr>
      <vt:lpstr>4. Insulation deterioration</vt:lpstr>
      <vt:lpstr>5. Dissolved gases in oil</vt:lpstr>
      <vt:lpstr>PowerPoint Presentation</vt:lpstr>
      <vt:lpstr>PowerPoint Presentation</vt:lpstr>
      <vt:lpstr>PowerPoint Presentation</vt:lpstr>
      <vt:lpstr>Transformer Trip Dataset</vt:lpstr>
      <vt:lpstr>Creating Euclidean Distance Matrix</vt:lpstr>
      <vt:lpstr>Dendrogram</vt:lpstr>
      <vt:lpstr>Dendrogram with 5 Clusters</vt:lpstr>
      <vt:lpstr>Final Analysis of Clusters</vt:lpstr>
      <vt:lpstr>PowerPoint Presentation</vt:lpstr>
      <vt:lpstr>Cross Table to compare original Trip Cause with the 5 clusters</vt:lpstr>
      <vt:lpstr>PowerPoint Presentation</vt:lpstr>
      <vt:lpstr>Transformer Trip Dataset</vt:lpstr>
      <vt:lpstr>Correlation Matrix</vt:lpstr>
      <vt:lpstr>Summary of Principal Component</vt:lpstr>
      <vt:lpstr>Plotting Principal Components</vt:lpstr>
      <vt:lpstr>Biplot of Principal Components</vt:lpstr>
      <vt:lpstr>Principal Component Scores</vt:lpstr>
      <vt:lpstr>Hierarchical Clustering - Dendrogram</vt:lpstr>
      <vt:lpstr>Aggregate of clusters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Project: Transformer Trip </dc:title>
  <dc:creator>cheong loong jack</dc:creator>
  <cp:lastModifiedBy>cheong loong jack</cp:lastModifiedBy>
  <cp:revision>2</cp:revision>
  <dcterms:created xsi:type="dcterms:W3CDTF">2019-01-29T15:23:23Z</dcterms:created>
  <dcterms:modified xsi:type="dcterms:W3CDTF">2019-01-29T15:32:18Z</dcterms:modified>
</cp:coreProperties>
</file>