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erif Display" charset="1" panose="00000000000000000000"/>
      <p:regular r:id="rId13"/>
    </p:embeddedFont>
    <p:embeddedFont>
      <p:font typeface="Open Sans Bold Italics" charset="1" panose="00000000000000000000"/>
      <p:regular r:id="rId14"/>
    </p:embeddedFont>
    <p:embeddedFont>
      <p:font typeface="Open Sans" charset="1" panose="00000000000000000000"/>
      <p:regular r:id="rId15"/>
    </p:embeddedFont>
    <p:embeddedFont>
      <p:font typeface="Open Sans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5.png" Type="http://schemas.openxmlformats.org/officeDocument/2006/relationships/image"/><Relationship Id="rId9"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20.pn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11.png" Type="http://schemas.openxmlformats.org/officeDocument/2006/relationships/image"/><Relationship Id="rId6" Target="../media/image24.png" Type="http://schemas.openxmlformats.org/officeDocument/2006/relationships/image"/><Relationship Id="rId7"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 Id="rId4" Target="../media/image27.jpeg" Type="http://schemas.openxmlformats.org/officeDocument/2006/relationships/image"/><Relationship Id="rId5" Target="../media/image15.png" Type="http://schemas.openxmlformats.org/officeDocument/2006/relationships/image"/><Relationship Id="rId6" Target="../media/image10.png" Type="http://schemas.openxmlformats.org/officeDocument/2006/relationships/image"/><Relationship Id="rId7" Target="../media/image5.pn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1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p:nvPr/>
        </p:nvGrpSpPr>
        <p:grpSpPr>
          <a:xfrm rot="0">
            <a:off x="-15057418" y="-6615859"/>
            <a:ext cx="23518719" cy="235187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00050" y="682474"/>
            <a:ext cx="7971757" cy="9604526"/>
          </a:xfrm>
          <a:custGeom>
            <a:avLst/>
            <a:gdLst/>
            <a:ahLst/>
            <a:cxnLst/>
            <a:rect r="r" b="b" t="t" l="l"/>
            <a:pathLst>
              <a:path h="9604526" w="7971757">
                <a:moveTo>
                  <a:pt x="0" y="0"/>
                </a:moveTo>
                <a:lnTo>
                  <a:pt x="7971757" y="0"/>
                </a:lnTo>
                <a:lnTo>
                  <a:pt x="7971757" y="9604526"/>
                </a:lnTo>
                <a:lnTo>
                  <a:pt x="0" y="9604526"/>
                </a:lnTo>
                <a:lnTo>
                  <a:pt x="0" y="0"/>
                </a:lnTo>
                <a:close/>
              </a:path>
            </a:pathLst>
          </a:custGeom>
          <a:blipFill>
            <a:blip r:embed="rId2"/>
            <a:stretch>
              <a:fillRect l="0" t="0" r="0" b="0"/>
            </a:stretch>
          </a:blipFill>
        </p:spPr>
      </p:sp>
      <p:sp>
        <p:nvSpPr>
          <p:cNvPr name="Freeform 6" id="6"/>
          <p:cNvSpPr/>
          <p:nvPr/>
        </p:nvSpPr>
        <p:spPr>
          <a:xfrm flipH="false" flipV="false" rot="0">
            <a:off x="5548106" y="4150840"/>
            <a:ext cx="5100683" cy="6136160"/>
          </a:xfrm>
          <a:custGeom>
            <a:avLst/>
            <a:gdLst/>
            <a:ahLst/>
            <a:cxnLst/>
            <a:rect r="r" b="b" t="t" l="l"/>
            <a:pathLst>
              <a:path h="6136160" w="5100683">
                <a:moveTo>
                  <a:pt x="0" y="0"/>
                </a:moveTo>
                <a:lnTo>
                  <a:pt x="5100682" y="0"/>
                </a:lnTo>
                <a:lnTo>
                  <a:pt x="5100682" y="6136160"/>
                </a:lnTo>
                <a:lnTo>
                  <a:pt x="0" y="6136160"/>
                </a:lnTo>
                <a:lnTo>
                  <a:pt x="0" y="0"/>
                </a:lnTo>
                <a:close/>
              </a:path>
            </a:pathLst>
          </a:custGeom>
          <a:blipFill>
            <a:blip r:embed="rId3"/>
            <a:stretch>
              <a:fillRect l="0" t="0" r="0" b="0"/>
            </a:stretch>
          </a:blipFill>
        </p:spPr>
      </p:sp>
      <p:sp>
        <p:nvSpPr>
          <p:cNvPr name="Freeform 7" id="7"/>
          <p:cNvSpPr/>
          <p:nvPr/>
        </p:nvSpPr>
        <p:spPr>
          <a:xfrm flipH="false" flipV="false" rot="0">
            <a:off x="7226119" y="1028700"/>
            <a:ext cx="1744656" cy="1725028"/>
          </a:xfrm>
          <a:custGeom>
            <a:avLst/>
            <a:gdLst/>
            <a:ahLst/>
            <a:cxnLst/>
            <a:rect r="r" b="b" t="t" l="l"/>
            <a:pathLst>
              <a:path h="1725028" w="1744656">
                <a:moveTo>
                  <a:pt x="0" y="0"/>
                </a:moveTo>
                <a:lnTo>
                  <a:pt x="1744656" y="0"/>
                </a:lnTo>
                <a:lnTo>
                  <a:pt x="1744656" y="1725028"/>
                </a:lnTo>
                <a:lnTo>
                  <a:pt x="0" y="1725028"/>
                </a:lnTo>
                <a:lnTo>
                  <a:pt x="0" y="0"/>
                </a:lnTo>
                <a:close/>
              </a:path>
            </a:pathLst>
          </a:custGeom>
          <a:blipFill>
            <a:blip r:embed="rId4"/>
            <a:stretch>
              <a:fillRect l="0" t="0" r="0" b="0"/>
            </a:stretch>
          </a:blipFill>
        </p:spPr>
      </p:sp>
      <p:grpSp>
        <p:nvGrpSpPr>
          <p:cNvPr name="Group 8" id="8"/>
          <p:cNvGrpSpPr/>
          <p:nvPr/>
        </p:nvGrpSpPr>
        <p:grpSpPr>
          <a:xfrm rot="0">
            <a:off x="15797080" y="9054117"/>
            <a:ext cx="3305439" cy="330543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92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1693413">
            <a:off x="16243094" y="8031676"/>
            <a:ext cx="1200722" cy="2188104"/>
          </a:xfrm>
          <a:custGeom>
            <a:avLst/>
            <a:gdLst/>
            <a:ahLst/>
            <a:cxnLst/>
            <a:rect r="r" b="b" t="t" l="l"/>
            <a:pathLst>
              <a:path h="2188104" w="1200722">
                <a:moveTo>
                  <a:pt x="0" y="0"/>
                </a:moveTo>
                <a:lnTo>
                  <a:pt x="1200723" y="0"/>
                </a:lnTo>
                <a:lnTo>
                  <a:pt x="1200723" y="2188105"/>
                </a:lnTo>
                <a:lnTo>
                  <a:pt x="0" y="2188105"/>
                </a:lnTo>
                <a:lnTo>
                  <a:pt x="0" y="0"/>
                </a:lnTo>
                <a:close/>
              </a:path>
            </a:pathLst>
          </a:custGeom>
          <a:blipFill>
            <a:blip r:embed="rId5"/>
            <a:stretch>
              <a:fillRect l="0" t="0" r="0" b="0"/>
            </a:stretch>
          </a:blipFill>
        </p:spPr>
      </p:sp>
      <p:sp>
        <p:nvSpPr>
          <p:cNvPr name="Freeform 12" id="12"/>
          <p:cNvSpPr/>
          <p:nvPr/>
        </p:nvSpPr>
        <p:spPr>
          <a:xfrm flipH="true" flipV="false" rot="0">
            <a:off x="436392" y="7089646"/>
            <a:ext cx="1184616" cy="969905"/>
          </a:xfrm>
          <a:custGeom>
            <a:avLst/>
            <a:gdLst/>
            <a:ahLst/>
            <a:cxnLst/>
            <a:rect r="r" b="b" t="t" l="l"/>
            <a:pathLst>
              <a:path h="969905" w="1184616">
                <a:moveTo>
                  <a:pt x="1184616" y="0"/>
                </a:moveTo>
                <a:lnTo>
                  <a:pt x="0" y="0"/>
                </a:lnTo>
                <a:lnTo>
                  <a:pt x="0" y="969904"/>
                </a:lnTo>
                <a:lnTo>
                  <a:pt x="1184616" y="969904"/>
                </a:lnTo>
                <a:lnTo>
                  <a:pt x="1184616" y="0"/>
                </a:lnTo>
                <a:close/>
              </a:path>
            </a:pathLst>
          </a:custGeom>
          <a:blipFill>
            <a:blip r:embed="rId6"/>
            <a:stretch>
              <a:fillRect l="0" t="0" r="0" b="0"/>
            </a:stretch>
          </a:blipFill>
        </p:spPr>
      </p:sp>
      <p:grpSp>
        <p:nvGrpSpPr>
          <p:cNvPr name="Group 13" id="13"/>
          <p:cNvGrpSpPr/>
          <p:nvPr/>
        </p:nvGrpSpPr>
        <p:grpSpPr>
          <a:xfrm rot="0">
            <a:off x="10648788" y="8458774"/>
            <a:ext cx="3310468" cy="799526"/>
            <a:chOff x="0" y="0"/>
            <a:chExt cx="4413957" cy="1066035"/>
          </a:xfrm>
        </p:grpSpPr>
        <p:grpSp>
          <p:nvGrpSpPr>
            <p:cNvPr name="Group 14" id="14"/>
            <p:cNvGrpSpPr/>
            <p:nvPr/>
          </p:nvGrpSpPr>
          <p:grpSpPr>
            <a:xfrm rot="5400000">
              <a:off x="2021174" y="-1407453"/>
              <a:ext cx="904626" cy="3880940"/>
              <a:chOff x="0" y="0"/>
              <a:chExt cx="660400" cy="2833185"/>
            </a:xfrm>
          </p:grpSpPr>
          <p:sp>
            <p:nvSpPr>
              <p:cNvPr name="Freeform 15" id="15"/>
              <p:cNvSpPr/>
              <p:nvPr/>
            </p:nvSpPr>
            <p:spPr>
              <a:xfrm flipH="false" flipV="false" rot="0">
                <a:off x="0" y="0"/>
                <a:ext cx="660400" cy="2833185"/>
              </a:xfrm>
              <a:custGeom>
                <a:avLst/>
                <a:gdLst/>
                <a:ahLst/>
                <a:cxnLst/>
                <a:rect r="r" b="b" t="t" l="l"/>
                <a:pathLst>
                  <a:path h="283318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3380"/>
                    </a:cubicBezTo>
                    <a:lnTo>
                      <a:pt x="660400" y="2833185"/>
                    </a:lnTo>
                    <a:lnTo>
                      <a:pt x="0" y="2833185"/>
                    </a:lnTo>
                    <a:lnTo>
                      <a:pt x="0" y="375206"/>
                    </a:lnTo>
                    <a:cubicBezTo>
                      <a:pt x="1782" y="185660"/>
                      <a:pt x="93019" y="64045"/>
                      <a:pt x="220252" y="19070"/>
                    </a:cubicBezTo>
                    <a:close/>
                  </a:path>
                </a:pathLst>
              </a:custGeom>
              <a:solidFill>
                <a:srgbClr val="FEA926"/>
              </a:solidFill>
              <a:ln cap="sq">
                <a:noFill/>
                <a:prstDash val="solid"/>
                <a:miter/>
              </a:ln>
            </p:spPr>
          </p:sp>
          <p:sp>
            <p:nvSpPr>
              <p:cNvPr name="TextBox 16" id="16"/>
              <p:cNvSpPr txBox="true"/>
              <p:nvPr/>
            </p:nvSpPr>
            <p:spPr>
              <a:xfrm>
                <a:off x="0" y="88900"/>
                <a:ext cx="660400" cy="274428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0" y="0"/>
              <a:ext cx="1066035" cy="106603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a:ln cap="sq">
                <a:no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0">
              <a:off x="166377" y="272244"/>
              <a:ext cx="733282" cy="521547"/>
            </a:xfrm>
            <a:custGeom>
              <a:avLst/>
              <a:gdLst/>
              <a:ahLst/>
              <a:cxnLst/>
              <a:rect r="r" b="b" t="t" l="l"/>
              <a:pathLst>
                <a:path h="521547" w="733282">
                  <a:moveTo>
                    <a:pt x="0" y="0"/>
                  </a:moveTo>
                  <a:lnTo>
                    <a:pt x="733281" y="0"/>
                  </a:lnTo>
                  <a:lnTo>
                    <a:pt x="733281" y="521547"/>
                  </a:lnTo>
                  <a:lnTo>
                    <a:pt x="0" y="521547"/>
                  </a:lnTo>
                  <a:lnTo>
                    <a:pt x="0" y="0"/>
                  </a:lnTo>
                  <a:close/>
                </a:path>
              </a:pathLst>
            </a:custGeom>
            <a:blipFill>
              <a:blip r:embed="rId7"/>
              <a:stretch>
                <a:fillRect l="0" t="0" r="0" b="0"/>
              </a:stretch>
            </a:blipFill>
          </p:spPr>
        </p:sp>
        <p:sp>
          <p:nvSpPr>
            <p:cNvPr name="TextBox 21" id="21"/>
            <p:cNvSpPr txBox="true"/>
            <p:nvPr/>
          </p:nvSpPr>
          <p:spPr>
            <a:xfrm rot="0">
              <a:off x="1281935" y="215094"/>
              <a:ext cx="3132023" cy="578697"/>
            </a:xfrm>
            <a:prstGeom prst="rect">
              <a:avLst/>
            </a:prstGeom>
          </p:spPr>
          <p:txBody>
            <a:bodyPr anchor="t" rtlCol="false" tIns="0" lIns="0" bIns="0" rIns="0">
              <a:spAutoFit/>
            </a:bodyPr>
            <a:lstStyle/>
            <a:p>
              <a:pPr algn="l">
                <a:lnSpc>
                  <a:spcPts val="3640"/>
                </a:lnSpc>
                <a:spcBef>
                  <a:spcPct val="0"/>
                </a:spcBef>
              </a:pPr>
              <a:r>
                <a:rPr lang="en-US" sz="2600">
                  <a:solidFill>
                    <a:srgbClr val="221046"/>
                  </a:solidFill>
                  <a:latin typeface="DM Serif Display"/>
                  <a:ea typeface="DM Serif Display"/>
                  <a:cs typeface="DM Serif Display"/>
                  <a:sym typeface="DM Serif Display"/>
                </a:rPr>
                <a:t>Kelompok 8</a:t>
              </a:r>
            </a:p>
          </p:txBody>
        </p:sp>
      </p:grpSp>
      <p:sp>
        <p:nvSpPr>
          <p:cNvPr name="Freeform 22" id="22"/>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8"/>
            <a:stretch>
              <a:fillRect l="0" t="0" r="0" b="0"/>
            </a:stretch>
          </a:blipFill>
        </p:spPr>
      </p:sp>
      <p:sp>
        <p:nvSpPr>
          <p:cNvPr name="TextBox 23" id="23"/>
          <p:cNvSpPr txBox="true"/>
          <p:nvPr/>
        </p:nvSpPr>
        <p:spPr>
          <a:xfrm rot="0">
            <a:off x="10654001" y="6886605"/>
            <a:ext cx="6610512" cy="608204"/>
          </a:xfrm>
          <a:prstGeom prst="rect">
            <a:avLst/>
          </a:prstGeom>
        </p:spPr>
        <p:txBody>
          <a:bodyPr anchor="t" rtlCol="false" tIns="0" lIns="0" bIns="0" rIns="0">
            <a:spAutoFit/>
          </a:bodyPr>
          <a:lstStyle/>
          <a:p>
            <a:pPr algn="l">
              <a:lnSpc>
                <a:spcPts val="5065"/>
              </a:lnSpc>
            </a:pPr>
            <a:r>
              <a:rPr lang="en-US" b="true" sz="3399" i="true">
                <a:solidFill>
                  <a:srgbClr val="FEA926"/>
                </a:solidFill>
                <a:latin typeface="Open Sans Bold Italics"/>
                <a:ea typeface="Open Sans Bold Italics"/>
                <a:cs typeface="Open Sans Bold Italics"/>
                <a:sym typeface="Open Sans Bold Italics"/>
              </a:rPr>
              <a:t>Bringing ease to every read.</a:t>
            </a:r>
          </a:p>
        </p:txBody>
      </p:sp>
      <p:sp>
        <p:nvSpPr>
          <p:cNvPr name="TextBox 24" id="24"/>
          <p:cNvSpPr txBox="true"/>
          <p:nvPr/>
        </p:nvSpPr>
        <p:spPr>
          <a:xfrm rot="0">
            <a:off x="10654001" y="1629429"/>
            <a:ext cx="6610512" cy="5057777"/>
          </a:xfrm>
          <a:prstGeom prst="rect">
            <a:avLst/>
          </a:prstGeom>
        </p:spPr>
        <p:txBody>
          <a:bodyPr anchor="t" rtlCol="false" tIns="0" lIns="0" bIns="0" rIns="0">
            <a:spAutoFit/>
          </a:bodyPr>
          <a:lstStyle/>
          <a:p>
            <a:pPr algn="l">
              <a:lnSpc>
                <a:spcPts val="9900"/>
              </a:lnSpc>
            </a:pPr>
            <a:r>
              <a:rPr lang="en-US" sz="9000">
                <a:solidFill>
                  <a:srgbClr val="221046"/>
                </a:solidFill>
                <a:latin typeface="DM Serif Display"/>
                <a:ea typeface="DM Serif Display"/>
                <a:cs typeface="DM Serif Display"/>
                <a:sym typeface="DM Serif Display"/>
              </a:rPr>
              <a:t>LibrifyHub - Library Management System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p:nvPr/>
        </p:nvGrpSpPr>
        <p:grpSpPr>
          <a:xfrm rot="0">
            <a:off x="9521508" y="3844826"/>
            <a:ext cx="14820306" cy="148203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5902" y="-1394056"/>
            <a:ext cx="2692863" cy="26928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92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8308494" y="2066001"/>
            <a:ext cx="9885478" cy="8312039"/>
          </a:xfrm>
          <a:custGeom>
            <a:avLst/>
            <a:gdLst/>
            <a:ahLst/>
            <a:cxnLst/>
            <a:rect r="r" b="b" t="t" l="l"/>
            <a:pathLst>
              <a:path h="8312039" w="9885478">
                <a:moveTo>
                  <a:pt x="0" y="0"/>
                </a:moveTo>
                <a:lnTo>
                  <a:pt x="9885478" y="0"/>
                </a:lnTo>
                <a:lnTo>
                  <a:pt x="9885478" y="8312039"/>
                </a:lnTo>
                <a:lnTo>
                  <a:pt x="0" y="8312039"/>
                </a:lnTo>
                <a:lnTo>
                  <a:pt x="0" y="0"/>
                </a:lnTo>
                <a:close/>
              </a:path>
            </a:pathLst>
          </a:custGeom>
          <a:blipFill>
            <a:blip r:embed="rId2"/>
            <a:stretch>
              <a:fillRect l="0" t="0" r="0" b="0"/>
            </a:stretch>
          </a:blipFill>
        </p:spPr>
      </p:sp>
      <p:sp>
        <p:nvSpPr>
          <p:cNvPr name="Freeform 9" id="9"/>
          <p:cNvSpPr/>
          <p:nvPr/>
        </p:nvSpPr>
        <p:spPr>
          <a:xfrm flipH="false" flipV="false" rot="0">
            <a:off x="1122185" y="7615625"/>
            <a:ext cx="721251" cy="1058716"/>
          </a:xfrm>
          <a:custGeom>
            <a:avLst/>
            <a:gdLst/>
            <a:ahLst/>
            <a:cxnLst/>
            <a:rect r="r" b="b" t="t" l="l"/>
            <a:pathLst>
              <a:path h="1058716" w="721251">
                <a:moveTo>
                  <a:pt x="0" y="0"/>
                </a:moveTo>
                <a:lnTo>
                  <a:pt x="721251" y="0"/>
                </a:lnTo>
                <a:lnTo>
                  <a:pt x="721251" y="1058716"/>
                </a:lnTo>
                <a:lnTo>
                  <a:pt x="0" y="1058716"/>
                </a:lnTo>
                <a:lnTo>
                  <a:pt x="0" y="0"/>
                </a:lnTo>
                <a:close/>
              </a:path>
            </a:pathLst>
          </a:custGeom>
          <a:blipFill>
            <a:blip r:embed="rId3"/>
            <a:stretch>
              <a:fillRect l="0" t="0" r="0" b="0"/>
            </a:stretch>
          </a:blipFill>
        </p:spPr>
      </p:sp>
      <p:sp>
        <p:nvSpPr>
          <p:cNvPr name="Freeform 10" id="10"/>
          <p:cNvSpPr/>
          <p:nvPr/>
        </p:nvSpPr>
        <p:spPr>
          <a:xfrm flipH="false" flipV="false" rot="847408">
            <a:off x="16257445" y="3093587"/>
            <a:ext cx="1662494" cy="1502479"/>
          </a:xfrm>
          <a:custGeom>
            <a:avLst/>
            <a:gdLst/>
            <a:ahLst/>
            <a:cxnLst/>
            <a:rect r="r" b="b" t="t" l="l"/>
            <a:pathLst>
              <a:path h="1502479" w="1662494">
                <a:moveTo>
                  <a:pt x="0" y="0"/>
                </a:moveTo>
                <a:lnTo>
                  <a:pt x="1662494" y="0"/>
                </a:lnTo>
                <a:lnTo>
                  <a:pt x="1662494" y="1502478"/>
                </a:lnTo>
                <a:lnTo>
                  <a:pt x="0" y="1502478"/>
                </a:lnTo>
                <a:lnTo>
                  <a:pt x="0" y="0"/>
                </a:lnTo>
                <a:close/>
              </a:path>
            </a:pathLst>
          </a:custGeom>
          <a:blipFill>
            <a:blip r:embed="rId4"/>
            <a:stretch>
              <a:fillRect l="0" t="0" r="0" b="0"/>
            </a:stretch>
          </a:blipFill>
        </p:spPr>
      </p:sp>
      <p:sp>
        <p:nvSpPr>
          <p:cNvPr name="Freeform 11" id="11"/>
          <p:cNvSpPr/>
          <p:nvPr/>
        </p:nvSpPr>
        <p:spPr>
          <a:xfrm flipH="false" flipV="false" rot="0">
            <a:off x="11240434" y="1179258"/>
            <a:ext cx="770327" cy="886743"/>
          </a:xfrm>
          <a:custGeom>
            <a:avLst/>
            <a:gdLst/>
            <a:ahLst/>
            <a:cxnLst/>
            <a:rect r="r" b="b" t="t" l="l"/>
            <a:pathLst>
              <a:path h="886743" w="770327">
                <a:moveTo>
                  <a:pt x="0" y="0"/>
                </a:moveTo>
                <a:lnTo>
                  <a:pt x="770327" y="0"/>
                </a:lnTo>
                <a:lnTo>
                  <a:pt x="770327" y="886743"/>
                </a:lnTo>
                <a:lnTo>
                  <a:pt x="0" y="886743"/>
                </a:lnTo>
                <a:lnTo>
                  <a:pt x="0" y="0"/>
                </a:lnTo>
                <a:close/>
              </a:path>
            </a:pathLst>
          </a:custGeom>
          <a:blipFill>
            <a:blip r:embed="rId5"/>
            <a:stretch>
              <a:fillRect l="0" t="0" r="0" b="0"/>
            </a:stretch>
          </a:blipFill>
        </p:spPr>
      </p:sp>
      <p:sp>
        <p:nvSpPr>
          <p:cNvPr name="Freeform 12" id="12"/>
          <p:cNvSpPr/>
          <p:nvPr/>
        </p:nvSpPr>
        <p:spPr>
          <a:xfrm flipH="false" flipV="false" rot="0">
            <a:off x="1141598" y="6388283"/>
            <a:ext cx="682425" cy="682425"/>
          </a:xfrm>
          <a:custGeom>
            <a:avLst/>
            <a:gdLst/>
            <a:ahLst/>
            <a:cxnLst/>
            <a:rect r="r" b="b" t="t" l="l"/>
            <a:pathLst>
              <a:path h="682425" w="682425">
                <a:moveTo>
                  <a:pt x="0" y="0"/>
                </a:moveTo>
                <a:lnTo>
                  <a:pt x="682425" y="0"/>
                </a:lnTo>
                <a:lnTo>
                  <a:pt x="682425" y="682426"/>
                </a:lnTo>
                <a:lnTo>
                  <a:pt x="0" y="682426"/>
                </a:lnTo>
                <a:lnTo>
                  <a:pt x="0" y="0"/>
                </a:lnTo>
                <a:close/>
              </a:path>
            </a:pathLst>
          </a:custGeom>
          <a:blipFill>
            <a:blip r:embed="rId6"/>
            <a:stretch>
              <a:fillRect l="0" t="0" r="0" b="0"/>
            </a:stretch>
          </a:blipFill>
        </p:spPr>
      </p:sp>
      <p:sp>
        <p:nvSpPr>
          <p:cNvPr name="TextBox 13" id="13"/>
          <p:cNvSpPr txBox="true"/>
          <p:nvPr/>
        </p:nvSpPr>
        <p:spPr>
          <a:xfrm rot="0">
            <a:off x="2198965" y="6460256"/>
            <a:ext cx="5644647" cy="481330"/>
          </a:xfrm>
          <a:prstGeom prst="rect">
            <a:avLst/>
          </a:prstGeom>
        </p:spPr>
        <p:txBody>
          <a:bodyPr anchor="t" rtlCol="false" tIns="0" lIns="0" bIns="0" rIns="0">
            <a:spAutoFit/>
          </a:bodyPr>
          <a:lstStyle/>
          <a:p>
            <a:pPr algn="l">
              <a:lnSpc>
                <a:spcPts val="3919"/>
              </a:lnSpc>
              <a:spcBef>
                <a:spcPct val="0"/>
              </a:spcBef>
            </a:pPr>
            <a:r>
              <a:rPr lang="en-US" sz="2799">
                <a:solidFill>
                  <a:srgbClr val="221046"/>
                </a:solidFill>
                <a:latin typeface="DM Serif Display"/>
                <a:ea typeface="DM Serif Display"/>
                <a:cs typeface="DM Serif Display"/>
                <a:sym typeface="DM Serif Display"/>
              </a:rPr>
              <a:t>Keterbatasan Sistem Manual</a:t>
            </a:r>
          </a:p>
        </p:txBody>
      </p:sp>
      <p:sp>
        <p:nvSpPr>
          <p:cNvPr name="TextBox 14" id="14"/>
          <p:cNvSpPr txBox="true"/>
          <p:nvPr/>
        </p:nvSpPr>
        <p:spPr>
          <a:xfrm rot="0">
            <a:off x="2198965" y="8087833"/>
            <a:ext cx="5644647" cy="1471930"/>
          </a:xfrm>
          <a:prstGeom prst="rect">
            <a:avLst/>
          </a:prstGeom>
        </p:spPr>
        <p:txBody>
          <a:bodyPr anchor="t" rtlCol="false" tIns="0" lIns="0" bIns="0" rIns="0">
            <a:spAutoFit/>
          </a:bodyPr>
          <a:lstStyle/>
          <a:p>
            <a:pPr algn="l">
              <a:lnSpc>
                <a:spcPts val="3919"/>
              </a:lnSpc>
            </a:pPr>
            <a:r>
              <a:rPr lang="en-US" sz="2799">
                <a:solidFill>
                  <a:srgbClr val="221046"/>
                </a:solidFill>
                <a:latin typeface="DM Serif Display"/>
                <a:ea typeface="DM Serif Display"/>
                <a:cs typeface="DM Serif Display"/>
                <a:sym typeface="DM Serif Display"/>
              </a:rPr>
              <a:t>Sulit Melacak Koleksi Buku</a:t>
            </a:r>
          </a:p>
          <a:p>
            <a:pPr algn="l">
              <a:lnSpc>
                <a:spcPts val="3919"/>
              </a:lnSpc>
            </a:pPr>
          </a:p>
          <a:p>
            <a:pPr algn="l">
              <a:lnSpc>
                <a:spcPts val="3919"/>
              </a:lnSpc>
              <a:spcBef>
                <a:spcPct val="0"/>
              </a:spcBef>
            </a:pPr>
          </a:p>
        </p:txBody>
      </p:sp>
      <p:sp>
        <p:nvSpPr>
          <p:cNvPr name="TextBox 15" id="15"/>
          <p:cNvSpPr txBox="true"/>
          <p:nvPr/>
        </p:nvSpPr>
        <p:spPr>
          <a:xfrm rot="0">
            <a:off x="1028700" y="1230132"/>
            <a:ext cx="7279794" cy="895350"/>
          </a:xfrm>
          <a:prstGeom prst="rect">
            <a:avLst/>
          </a:prstGeom>
        </p:spPr>
        <p:txBody>
          <a:bodyPr anchor="t" rtlCol="false" tIns="0" lIns="0" bIns="0" rIns="0">
            <a:spAutoFit/>
          </a:bodyPr>
          <a:lstStyle/>
          <a:p>
            <a:pPr algn="l">
              <a:lnSpc>
                <a:spcPts val="7199"/>
              </a:lnSpc>
            </a:pPr>
            <a:r>
              <a:rPr lang="en-US" sz="5999">
                <a:solidFill>
                  <a:srgbClr val="221046"/>
                </a:solidFill>
                <a:latin typeface="DM Serif Display"/>
                <a:ea typeface="DM Serif Display"/>
                <a:cs typeface="DM Serif Display"/>
                <a:sym typeface="DM Serif Display"/>
              </a:rPr>
              <a:t>Problem Statement</a:t>
            </a:r>
          </a:p>
        </p:txBody>
      </p:sp>
      <p:sp>
        <p:nvSpPr>
          <p:cNvPr name="TextBox 16" id="16"/>
          <p:cNvSpPr txBox="true"/>
          <p:nvPr/>
        </p:nvSpPr>
        <p:spPr>
          <a:xfrm rot="0">
            <a:off x="1028700" y="2636704"/>
            <a:ext cx="6814913" cy="3189605"/>
          </a:xfrm>
          <a:prstGeom prst="rect">
            <a:avLst/>
          </a:prstGeom>
        </p:spPr>
        <p:txBody>
          <a:bodyPr anchor="t" rtlCol="false" tIns="0" lIns="0" bIns="0" rIns="0">
            <a:spAutoFit/>
          </a:bodyPr>
          <a:lstStyle/>
          <a:p>
            <a:pPr algn="l">
              <a:lnSpc>
                <a:spcPts val="3220"/>
              </a:lnSpc>
              <a:spcBef>
                <a:spcPct val="0"/>
              </a:spcBef>
            </a:pPr>
            <a:r>
              <a:rPr lang="en-US" sz="2300">
                <a:solidFill>
                  <a:srgbClr val="000000"/>
                </a:solidFill>
                <a:latin typeface="Open Sans"/>
                <a:ea typeface="Open Sans"/>
                <a:cs typeface="Open Sans"/>
                <a:sym typeface="Open Sans"/>
              </a:rPr>
              <a:t>Bayangkan</a:t>
            </a:r>
            <a:r>
              <a:rPr lang="en-US" sz="2300">
                <a:solidFill>
                  <a:srgbClr val="000000"/>
                </a:solidFill>
                <a:latin typeface="Open Sans"/>
                <a:ea typeface="Open Sans"/>
                <a:cs typeface="Open Sans"/>
                <a:sym typeface="Open Sans"/>
              </a:rPr>
              <a:t> seorang mahasiswa yang lupa kapan harus mengembalikan buku yang dia pinjam, atau harus mencari satu judul di antara ribuan koleksi tanpa bantuan apa pun. Di tengah kesibukan akademik, banyak mahasiswa yang merasa repot dalam mengelola pinjaman buku secara manual. Karena itu, kami menghadirkan solusi sederhana dan cerdas melalui LibrifyHub.</a:t>
            </a:r>
          </a:p>
        </p:txBody>
      </p:sp>
      <p:sp>
        <p:nvSpPr>
          <p:cNvPr name="Freeform 17" id="17"/>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7"/>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p:nvPr/>
        </p:nvGrpSpPr>
        <p:grpSpPr>
          <a:xfrm rot="0">
            <a:off x="-8792790" y="6922851"/>
            <a:ext cx="20420008" cy="204200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0500" y="2057400"/>
            <a:ext cx="8295271" cy="8229600"/>
          </a:xfrm>
          <a:custGeom>
            <a:avLst/>
            <a:gdLst/>
            <a:ahLst/>
            <a:cxnLst/>
            <a:rect r="r" b="b" t="t" l="l"/>
            <a:pathLst>
              <a:path h="8229600" w="8295271">
                <a:moveTo>
                  <a:pt x="0" y="0"/>
                </a:moveTo>
                <a:lnTo>
                  <a:pt x="8295271" y="0"/>
                </a:lnTo>
                <a:lnTo>
                  <a:pt x="8295271" y="8229600"/>
                </a:lnTo>
                <a:lnTo>
                  <a:pt x="0" y="8229600"/>
                </a:lnTo>
                <a:lnTo>
                  <a:pt x="0" y="0"/>
                </a:lnTo>
                <a:close/>
              </a:path>
            </a:pathLst>
          </a:custGeom>
          <a:blipFill>
            <a:blip r:embed="rId2"/>
            <a:stretch>
              <a:fillRect l="0" t="0" r="0" b="0"/>
            </a:stretch>
          </a:blipFill>
        </p:spPr>
      </p:sp>
      <p:sp>
        <p:nvSpPr>
          <p:cNvPr name="Freeform 6" id="6"/>
          <p:cNvSpPr/>
          <p:nvPr/>
        </p:nvSpPr>
        <p:spPr>
          <a:xfrm flipH="false" flipV="false" rot="0">
            <a:off x="3341201" y="555156"/>
            <a:ext cx="996935" cy="947088"/>
          </a:xfrm>
          <a:custGeom>
            <a:avLst/>
            <a:gdLst/>
            <a:ahLst/>
            <a:cxnLst/>
            <a:rect r="r" b="b" t="t" l="l"/>
            <a:pathLst>
              <a:path h="947088" w="996935">
                <a:moveTo>
                  <a:pt x="0" y="0"/>
                </a:moveTo>
                <a:lnTo>
                  <a:pt x="996934" y="0"/>
                </a:lnTo>
                <a:lnTo>
                  <a:pt x="996934" y="947088"/>
                </a:lnTo>
                <a:lnTo>
                  <a:pt x="0" y="947088"/>
                </a:lnTo>
                <a:lnTo>
                  <a:pt x="0" y="0"/>
                </a:lnTo>
                <a:close/>
              </a:path>
            </a:pathLst>
          </a:custGeom>
          <a:blipFill>
            <a:blip r:embed="rId3"/>
            <a:stretch>
              <a:fillRect l="0" t="0" r="0" b="0"/>
            </a:stretch>
          </a:blipFill>
        </p:spPr>
      </p:sp>
      <p:sp>
        <p:nvSpPr>
          <p:cNvPr name="Freeform 7" id="7"/>
          <p:cNvSpPr/>
          <p:nvPr/>
        </p:nvSpPr>
        <p:spPr>
          <a:xfrm flipH="false" flipV="false" rot="-3105416">
            <a:off x="1168834" y="6521711"/>
            <a:ext cx="918204" cy="802281"/>
          </a:xfrm>
          <a:custGeom>
            <a:avLst/>
            <a:gdLst/>
            <a:ahLst/>
            <a:cxnLst/>
            <a:rect r="r" b="b" t="t" l="l"/>
            <a:pathLst>
              <a:path h="802281" w="918204">
                <a:moveTo>
                  <a:pt x="0" y="0"/>
                </a:moveTo>
                <a:lnTo>
                  <a:pt x="918204" y="0"/>
                </a:lnTo>
                <a:lnTo>
                  <a:pt x="918204" y="802280"/>
                </a:lnTo>
                <a:lnTo>
                  <a:pt x="0" y="802280"/>
                </a:lnTo>
                <a:lnTo>
                  <a:pt x="0" y="0"/>
                </a:lnTo>
                <a:close/>
              </a:path>
            </a:pathLst>
          </a:custGeom>
          <a:blipFill>
            <a:blip r:embed="rId4"/>
            <a:stretch>
              <a:fillRect l="0" t="0" r="0" b="0"/>
            </a:stretch>
          </a:blipFill>
        </p:spPr>
      </p:sp>
      <p:sp>
        <p:nvSpPr>
          <p:cNvPr name="Freeform 8" id="8"/>
          <p:cNvSpPr/>
          <p:nvPr/>
        </p:nvSpPr>
        <p:spPr>
          <a:xfrm flipH="false" flipV="false" rot="0">
            <a:off x="8901610" y="4467348"/>
            <a:ext cx="813072" cy="1352303"/>
          </a:xfrm>
          <a:custGeom>
            <a:avLst/>
            <a:gdLst/>
            <a:ahLst/>
            <a:cxnLst/>
            <a:rect r="r" b="b" t="t" l="l"/>
            <a:pathLst>
              <a:path h="1352303" w="813072">
                <a:moveTo>
                  <a:pt x="0" y="0"/>
                </a:moveTo>
                <a:lnTo>
                  <a:pt x="813072" y="0"/>
                </a:lnTo>
                <a:lnTo>
                  <a:pt x="813072" y="1352304"/>
                </a:lnTo>
                <a:lnTo>
                  <a:pt x="0" y="1352304"/>
                </a:lnTo>
                <a:lnTo>
                  <a:pt x="0" y="0"/>
                </a:lnTo>
                <a:close/>
              </a:path>
            </a:pathLst>
          </a:custGeom>
          <a:blipFill>
            <a:blip r:embed="rId5"/>
            <a:stretch>
              <a:fillRect l="0" t="0" r="0" b="0"/>
            </a:stretch>
          </a:blipFill>
        </p:spPr>
      </p:sp>
      <p:sp>
        <p:nvSpPr>
          <p:cNvPr name="Freeform 9" id="9"/>
          <p:cNvSpPr/>
          <p:nvPr/>
        </p:nvSpPr>
        <p:spPr>
          <a:xfrm flipH="false" flipV="false" rot="0">
            <a:off x="8901610" y="6205057"/>
            <a:ext cx="1043754" cy="1069146"/>
          </a:xfrm>
          <a:custGeom>
            <a:avLst/>
            <a:gdLst/>
            <a:ahLst/>
            <a:cxnLst/>
            <a:rect r="r" b="b" t="t" l="l"/>
            <a:pathLst>
              <a:path h="1069146" w="1043754">
                <a:moveTo>
                  <a:pt x="0" y="0"/>
                </a:moveTo>
                <a:lnTo>
                  <a:pt x="1043754" y="0"/>
                </a:lnTo>
                <a:lnTo>
                  <a:pt x="1043754" y="1069146"/>
                </a:lnTo>
                <a:lnTo>
                  <a:pt x="0" y="1069146"/>
                </a:lnTo>
                <a:lnTo>
                  <a:pt x="0" y="0"/>
                </a:lnTo>
                <a:close/>
              </a:path>
            </a:pathLst>
          </a:custGeom>
          <a:blipFill>
            <a:blip r:embed="rId6"/>
            <a:stretch>
              <a:fillRect l="0" t="0" r="0" b="0"/>
            </a:stretch>
          </a:blipFill>
        </p:spPr>
      </p:sp>
      <p:sp>
        <p:nvSpPr>
          <p:cNvPr name="Freeform 10" id="10"/>
          <p:cNvSpPr/>
          <p:nvPr/>
        </p:nvSpPr>
        <p:spPr>
          <a:xfrm flipH="false" flipV="false" rot="0">
            <a:off x="8961089" y="7800401"/>
            <a:ext cx="984275" cy="995402"/>
          </a:xfrm>
          <a:custGeom>
            <a:avLst/>
            <a:gdLst/>
            <a:ahLst/>
            <a:cxnLst/>
            <a:rect r="r" b="b" t="t" l="l"/>
            <a:pathLst>
              <a:path h="995402" w="984275">
                <a:moveTo>
                  <a:pt x="0" y="0"/>
                </a:moveTo>
                <a:lnTo>
                  <a:pt x="984275" y="0"/>
                </a:lnTo>
                <a:lnTo>
                  <a:pt x="984275" y="995402"/>
                </a:lnTo>
                <a:lnTo>
                  <a:pt x="0" y="995402"/>
                </a:lnTo>
                <a:lnTo>
                  <a:pt x="0" y="0"/>
                </a:lnTo>
                <a:close/>
              </a:path>
            </a:pathLst>
          </a:custGeom>
          <a:blipFill>
            <a:blip r:embed="rId7"/>
            <a:stretch>
              <a:fillRect l="0" t="0" r="0" b="0"/>
            </a:stretch>
          </a:blipFill>
        </p:spPr>
      </p:sp>
      <p:sp>
        <p:nvSpPr>
          <p:cNvPr name="TextBox 11" id="11"/>
          <p:cNvSpPr txBox="true"/>
          <p:nvPr/>
        </p:nvSpPr>
        <p:spPr>
          <a:xfrm rot="0">
            <a:off x="8824861" y="1198243"/>
            <a:ext cx="8434439" cy="895350"/>
          </a:xfrm>
          <a:prstGeom prst="rect">
            <a:avLst/>
          </a:prstGeom>
        </p:spPr>
        <p:txBody>
          <a:bodyPr anchor="t" rtlCol="false" tIns="0" lIns="0" bIns="0" rIns="0">
            <a:spAutoFit/>
          </a:bodyPr>
          <a:lstStyle/>
          <a:p>
            <a:pPr algn="l">
              <a:lnSpc>
                <a:spcPts val="7199"/>
              </a:lnSpc>
            </a:pPr>
            <a:r>
              <a:rPr lang="en-US" sz="5999">
                <a:solidFill>
                  <a:srgbClr val="221046"/>
                </a:solidFill>
                <a:latin typeface="DM Serif Display"/>
                <a:ea typeface="DM Serif Display"/>
                <a:cs typeface="DM Serif Display"/>
                <a:sym typeface="DM Serif Display"/>
              </a:rPr>
              <a:t>Solution Overview</a:t>
            </a:r>
          </a:p>
        </p:txBody>
      </p:sp>
      <p:sp>
        <p:nvSpPr>
          <p:cNvPr name="Freeform 12" id="12"/>
          <p:cNvSpPr/>
          <p:nvPr/>
        </p:nvSpPr>
        <p:spPr>
          <a:xfrm flipH="false" flipV="false" rot="0">
            <a:off x="6329927" y="3188281"/>
            <a:ext cx="1031346" cy="844414"/>
          </a:xfrm>
          <a:custGeom>
            <a:avLst/>
            <a:gdLst/>
            <a:ahLst/>
            <a:cxnLst/>
            <a:rect r="r" b="b" t="t" l="l"/>
            <a:pathLst>
              <a:path h="844414" w="1031346">
                <a:moveTo>
                  <a:pt x="0" y="0"/>
                </a:moveTo>
                <a:lnTo>
                  <a:pt x="1031346" y="0"/>
                </a:lnTo>
                <a:lnTo>
                  <a:pt x="1031346" y="844415"/>
                </a:lnTo>
                <a:lnTo>
                  <a:pt x="0" y="844415"/>
                </a:lnTo>
                <a:lnTo>
                  <a:pt x="0" y="0"/>
                </a:lnTo>
                <a:close/>
              </a:path>
            </a:pathLst>
          </a:custGeom>
          <a:blipFill>
            <a:blip r:embed="rId8"/>
            <a:stretch>
              <a:fillRect l="0" t="0" r="0" b="0"/>
            </a:stretch>
          </a:blipFill>
        </p:spPr>
      </p:sp>
      <p:sp>
        <p:nvSpPr>
          <p:cNvPr name="TextBox 13" id="13"/>
          <p:cNvSpPr txBox="true"/>
          <p:nvPr/>
        </p:nvSpPr>
        <p:spPr>
          <a:xfrm rot="0">
            <a:off x="8824861" y="2684523"/>
            <a:ext cx="8434439" cy="1153795"/>
          </a:xfrm>
          <a:prstGeom prst="rect">
            <a:avLst/>
          </a:prstGeom>
        </p:spPr>
        <p:txBody>
          <a:bodyPr anchor="t" rtlCol="false" tIns="0" lIns="0" bIns="0" rIns="0">
            <a:spAutoFit/>
          </a:bodyPr>
          <a:lstStyle/>
          <a:p>
            <a:pPr algn="l">
              <a:lnSpc>
                <a:spcPts val="3080"/>
              </a:lnSpc>
              <a:spcBef>
                <a:spcPct val="0"/>
              </a:spcBef>
            </a:pPr>
            <a:r>
              <a:rPr lang="en-US" sz="2200">
                <a:solidFill>
                  <a:srgbClr val="000000"/>
                </a:solidFill>
                <a:latin typeface="Open Sans"/>
                <a:ea typeface="Open Sans"/>
                <a:cs typeface="Open Sans"/>
                <a:sym typeface="Open Sans"/>
              </a:rPr>
              <a:t>A</a:t>
            </a:r>
            <a:r>
              <a:rPr lang="en-US" sz="2200">
                <a:solidFill>
                  <a:srgbClr val="000000"/>
                </a:solidFill>
                <a:latin typeface="Open Sans"/>
                <a:ea typeface="Open Sans"/>
                <a:cs typeface="Open Sans"/>
                <a:sym typeface="Open Sans"/>
              </a:rPr>
              <a:t>plikasi kami hadir untuk membantu mahasiswa mengelola peminjaman dan pengembalian buku secara lebih praktis dan cerdas, melalui fitur-fitur berikut:</a:t>
            </a:r>
          </a:p>
        </p:txBody>
      </p:sp>
      <p:sp>
        <p:nvSpPr>
          <p:cNvPr name="TextBox 14" id="14"/>
          <p:cNvSpPr txBox="true"/>
          <p:nvPr/>
        </p:nvSpPr>
        <p:spPr>
          <a:xfrm rot="0">
            <a:off x="10193819" y="4567277"/>
            <a:ext cx="7002185" cy="481330"/>
          </a:xfrm>
          <a:prstGeom prst="rect">
            <a:avLst/>
          </a:prstGeom>
        </p:spPr>
        <p:txBody>
          <a:bodyPr anchor="t" rtlCol="false" tIns="0" lIns="0" bIns="0" rIns="0">
            <a:spAutoFit/>
          </a:bodyPr>
          <a:lstStyle/>
          <a:p>
            <a:pPr algn="l">
              <a:lnSpc>
                <a:spcPts val="3919"/>
              </a:lnSpc>
              <a:spcBef>
                <a:spcPct val="0"/>
              </a:spcBef>
            </a:pPr>
            <a:r>
              <a:rPr lang="en-US" sz="2799">
                <a:solidFill>
                  <a:srgbClr val="221046"/>
                </a:solidFill>
                <a:latin typeface="DM Serif Display"/>
                <a:ea typeface="DM Serif Display"/>
                <a:cs typeface="DM Serif Display"/>
                <a:sym typeface="DM Serif Display"/>
              </a:rPr>
              <a:t>Chatbot AI Asisten Perpustakaan</a:t>
            </a:r>
          </a:p>
        </p:txBody>
      </p:sp>
      <p:sp>
        <p:nvSpPr>
          <p:cNvPr name="TextBox 15" id="15"/>
          <p:cNvSpPr txBox="true"/>
          <p:nvPr/>
        </p:nvSpPr>
        <p:spPr>
          <a:xfrm rot="0">
            <a:off x="10193819" y="6115050"/>
            <a:ext cx="7002185" cy="481330"/>
          </a:xfrm>
          <a:prstGeom prst="rect">
            <a:avLst/>
          </a:prstGeom>
        </p:spPr>
        <p:txBody>
          <a:bodyPr anchor="t" rtlCol="false" tIns="0" lIns="0" bIns="0" rIns="0">
            <a:spAutoFit/>
          </a:bodyPr>
          <a:lstStyle/>
          <a:p>
            <a:pPr algn="l">
              <a:lnSpc>
                <a:spcPts val="3919"/>
              </a:lnSpc>
              <a:spcBef>
                <a:spcPct val="0"/>
              </a:spcBef>
            </a:pPr>
            <a:r>
              <a:rPr lang="en-US" sz="2799">
                <a:solidFill>
                  <a:srgbClr val="221046"/>
                </a:solidFill>
                <a:latin typeface="DM Serif Display"/>
                <a:ea typeface="DM Serif Display"/>
                <a:cs typeface="DM Serif Display"/>
                <a:sym typeface="DM Serif Display"/>
              </a:rPr>
              <a:t>Manajemen Peminjaman Buku Digital</a:t>
            </a:r>
          </a:p>
        </p:txBody>
      </p:sp>
      <p:sp>
        <p:nvSpPr>
          <p:cNvPr name="TextBox 16" id="16"/>
          <p:cNvSpPr txBox="true"/>
          <p:nvPr/>
        </p:nvSpPr>
        <p:spPr>
          <a:xfrm rot="0">
            <a:off x="10193819" y="7664728"/>
            <a:ext cx="7002185" cy="481330"/>
          </a:xfrm>
          <a:prstGeom prst="rect">
            <a:avLst/>
          </a:prstGeom>
        </p:spPr>
        <p:txBody>
          <a:bodyPr anchor="t" rtlCol="false" tIns="0" lIns="0" bIns="0" rIns="0">
            <a:spAutoFit/>
          </a:bodyPr>
          <a:lstStyle/>
          <a:p>
            <a:pPr algn="l">
              <a:lnSpc>
                <a:spcPts val="3919"/>
              </a:lnSpc>
              <a:spcBef>
                <a:spcPct val="0"/>
              </a:spcBef>
            </a:pPr>
            <a:r>
              <a:rPr lang="en-US" sz="2799">
                <a:solidFill>
                  <a:srgbClr val="221046"/>
                </a:solidFill>
                <a:latin typeface="DM Serif Display"/>
                <a:ea typeface="DM Serif Display"/>
                <a:cs typeface="DM Serif Display"/>
                <a:sym typeface="DM Serif Display"/>
              </a:rPr>
              <a:t>Pencarian Buku dan Cek Stok Real-Time</a:t>
            </a:r>
          </a:p>
        </p:txBody>
      </p:sp>
      <p:sp>
        <p:nvSpPr>
          <p:cNvPr name="TextBox 17" id="17"/>
          <p:cNvSpPr txBox="true"/>
          <p:nvPr/>
        </p:nvSpPr>
        <p:spPr>
          <a:xfrm rot="0">
            <a:off x="10193819" y="5114925"/>
            <a:ext cx="7002185" cy="611505"/>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Open Sans"/>
                <a:ea typeface="Open Sans"/>
                <a:cs typeface="Open Sans"/>
                <a:sym typeface="Open Sans"/>
              </a:rPr>
              <a:t>M</a:t>
            </a:r>
            <a:r>
              <a:rPr lang="en-US" sz="1800">
                <a:solidFill>
                  <a:srgbClr val="000000"/>
                </a:solidFill>
                <a:latin typeface="Open Sans"/>
                <a:ea typeface="Open Sans"/>
                <a:cs typeface="Open Sans"/>
                <a:sym typeface="Open Sans"/>
              </a:rPr>
              <a:t>embantu mahasiswa mencari buku, cek stok, hingga tanya jawab seputar peminjaman kapan saja.</a:t>
            </a:r>
          </a:p>
        </p:txBody>
      </p:sp>
      <p:sp>
        <p:nvSpPr>
          <p:cNvPr name="TextBox 18" id="18"/>
          <p:cNvSpPr txBox="true"/>
          <p:nvPr/>
        </p:nvSpPr>
        <p:spPr>
          <a:xfrm rot="0">
            <a:off x="10193819" y="6662698"/>
            <a:ext cx="7002185" cy="611505"/>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Open Sans"/>
                <a:ea typeface="Open Sans"/>
                <a:cs typeface="Open Sans"/>
                <a:sym typeface="Open Sans"/>
              </a:rPr>
              <a:t>Mahas</a:t>
            </a:r>
            <a:r>
              <a:rPr lang="en-US" sz="1800">
                <a:solidFill>
                  <a:srgbClr val="000000"/>
                </a:solidFill>
                <a:latin typeface="Open Sans"/>
                <a:ea typeface="Open Sans"/>
                <a:cs typeface="Open Sans"/>
                <a:sym typeface="Open Sans"/>
              </a:rPr>
              <a:t>iswa dapat meminjam, mengembalikan, dan memantau status buku langsung dari aplikasi.</a:t>
            </a:r>
          </a:p>
        </p:txBody>
      </p:sp>
      <p:sp>
        <p:nvSpPr>
          <p:cNvPr name="TextBox 19" id="19"/>
          <p:cNvSpPr txBox="true"/>
          <p:nvPr/>
        </p:nvSpPr>
        <p:spPr>
          <a:xfrm rot="0">
            <a:off x="10193819" y="8212377"/>
            <a:ext cx="7002185" cy="92583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Open Sans"/>
                <a:ea typeface="Open Sans"/>
                <a:cs typeface="Open Sans"/>
                <a:sym typeface="Open Sans"/>
              </a:rPr>
              <a:t>Memudahkan m</a:t>
            </a:r>
            <a:r>
              <a:rPr lang="en-US" sz="1800">
                <a:solidFill>
                  <a:srgbClr val="000000"/>
                </a:solidFill>
                <a:latin typeface="Open Sans"/>
                <a:ea typeface="Open Sans"/>
                <a:cs typeface="Open Sans"/>
                <a:sym typeface="Open Sans"/>
              </a:rPr>
              <a:t>ahasiswa mencari buku berdasarkan judul atau kata kunci, dan melihat stok tersedia secara langsung.</a:t>
            </a:r>
          </a:p>
          <a:p>
            <a:pPr algn="l">
              <a:lnSpc>
                <a:spcPts val="2520"/>
              </a:lnSpc>
              <a:spcBef>
                <a:spcPct val="0"/>
              </a:spcBef>
            </a:pPr>
          </a:p>
        </p:txBody>
      </p:sp>
      <p:sp>
        <p:nvSpPr>
          <p:cNvPr name="Freeform 20" id="20"/>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p:nvPr/>
        </p:nvGrpSpPr>
        <p:grpSpPr>
          <a:xfrm rot="0">
            <a:off x="-9210496" y="8315464"/>
            <a:ext cx="20420008" cy="204200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14180" y="4091870"/>
            <a:ext cx="6362136" cy="6195130"/>
          </a:xfrm>
          <a:custGeom>
            <a:avLst/>
            <a:gdLst/>
            <a:ahLst/>
            <a:cxnLst/>
            <a:rect r="r" b="b" t="t" l="l"/>
            <a:pathLst>
              <a:path h="6195130" w="6362136">
                <a:moveTo>
                  <a:pt x="0" y="0"/>
                </a:moveTo>
                <a:lnTo>
                  <a:pt x="6362136" y="0"/>
                </a:lnTo>
                <a:lnTo>
                  <a:pt x="6362136" y="6195130"/>
                </a:lnTo>
                <a:lnTo>
                  <a:pt x="0" y="6195130"/>
                </a:lnTo>
                <a:lnTo>
                  <a:pt x="0" y="0"/>
                </a:lnTo>
                <a:close/>
              </a:path>
            </a:pathLst>
          </a:custGeom>
          <a:blipFill>
            <a:blip r:embed="rId2"/>
            <a:stretch>
              <a:fillRect l="0" t="0" r="0" b="0"/>
            </a:stretch>
          </a:blipFill>
        </p:spPr>
      </p:sp>
      <p:sp>
        <p:nvSpPr>
          <p:cNvPr name="Freeform 6" id="6"/>
          <p:cNvSpPr/>
          <p:nvPr/>
        </p:nvSpPr>
        <p:spPr>
          <a:xfrm flipH="false" flipV="false" rot="-1316354">
            <a:off x="7256916" y="279234"/>
            <a:ext cx="745841" cy="708549"/>
          </a:xfrm>
          <a:custGeom>
            <a:avLst/>
            <a:gdLst/>
            <a:ahLst/>
            <a:cxnLst/>
            <a:rect r="r" b="b" t="t" l="l"/>
            <a:pathLst>
              <a:path h="708549" w="745841">
                <a:moveTo>
                  <a:pt x="0" y="0"/>
                </a:moveTo>
                <a:lnTo>
                  <a:pt x="745841" y="0"/>
                </a:lnTo>
                <a:lnTo>
                  <a:pt x="745841" y="708549"/>
                </a:lnTo>
                <a:lnTo>
                  <a:pt x="0" y="708549"/>
                </a:lnTo>
                <a:lnTo>
                  <a:pt x="0" y="0"/>
                </a:lnTo>
                <a:close/>
              </a:path>
            </a:pathLst>
          </a:custGeom>
          <a:blipFill>
            <a:blip r:embed="rId3"/>
            <a:stretch>
              <a:fillRect l="0" t="0" r="0" b="0"/>
            </a:stretch>
          </a:blipFill>
        </p:spPr>
      </p:sp>
      <p:sp>
        <p:nvSpPr>
          <p:cNvPr name="Freeform 7" id="7"/>
          <p:cNvSpPr/>
          <p:nvPr/>
        </p:nvSpPr>
        <p:spPr>
          <a:xfrm flipH="false" flipV="false" rot="178382">
            <a:off x="6824605" y="5641223"/>
            <a:ext cx="918204" cy="802281"/>
          </a:xfrm>
          <a:custGeom>
            <a:avLst/>
            <a:gdLst/>
            <a:ahLst/>
            <a:cxnLst/>
            <a:rect r="r" b="b" t="t" l="l"/>
            <a:pathLst>
              <a:path h="802281" w="918204">
                <a:moveTo>
                  <a:pt x="0" y="0"/>
                </a:moveTo>
                <a:lnTo>
                  <a:pt x="918204" y="0"/>
                </a:lnTo>
                <a:lnTo>
                  <a:pt x="918204" y="802281"/>
                </a:lnTo>
                <a:lnTo>
                  <a:pt x="0" y="802281"/>
                </a:lnTo>
                <a:lnTo>
                  <a:pt x="0" y="0"/>
                </a:lnTo>
                <a:close/>
              </a:path>
            </a:pathLst>
          </a:custGeom>
          <a:blipFill>
            <a:blip r:embed="rId4"/>
            <a:stretch>
              <a:fillRect l="0" t="0" r="0" b="0"/>
            </a:stretch>
          </a:blipFill>
        </p:spPr>
      </p:sp>
      <p:sp>
        <p:nvSpPr>
          <p:cNvPr name="TextBox 8" id="8"/>
          <p:cNvSpPr txBox="true"/>
          <p:nvPr/>
        </p:nvSpPr>
        <p:spPr>
          <a:xfrm rot="0">
            <a:off x="1028700" y="1038225"/>
            <a:ext cx="5775718" cy="895350"/>
          </a:xfrm>
          <a:prstGeom prst="rect">
            <a:avLst/>
          </a:prstGeom>
        </p:spPr>
        <p:txBody>
          <a:bodyPr anchor="t" rtlCol="false" tIns="0" lIns="0" bIns="0" rIns="0">
            <a:spAutoFit/>
          </a:bodyPr>
          <a:lstStyle/>
          <a:p>
            <a:pPr algn="l">
              <a:lnSpc>
                <a:spcPts val="7199"/>
              </a:lnSpc>
            </a:pPr>
            <a:r>
              <a:rPr lang="en-US" sz="5999">
                <a:solidFill>
                  <a:srgbClr val="221046"/>
                </a:solidFill>
                <a:latin typeface="DM Serif Display"/>
                <a:ea typeface="DM Serif Display"/>
                <a:cs typeface="DM Serif Display"/>
                <a:sym typeface="DM Serif Display"/>
              </a:rPr>
              <a:t>Key Features</a:t>
            </a:r>
          </a:p>
        </p:txBody>
      </p:sp>
      <p:sp>
        <p:nvSpPr>
          <p:cNvPr name="TextBox 9" id="9"/>
          <p:cNvSpPr txBox="true"/>
          <p:nvPr/>
        </p:nvSpPr>
        <p:spPr>
          <a:xfrm rot="0">
            <a:off x="1028700" y="2105025"/>
            <a:ext cx="6122857" cy="17589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Open Sans"/>
                <a:ea typeface="Open Sans"/>
                <a:cs typeface="Open Sans"/>
                <a:sym typeface="Open Sans"/>
              </a:rPr>
              <a:t>LibrifyHub dirancang untuk menyederhanakan proses peminjaman buku, meningkatkan pengalaman pengguna, dan mempercepat akses informasi melalui fitur-fitur cerdas berbasis teknologi real-time.</a:t>
            </a:r>
          </a:p>
        </p:txBody>
      </p:sp>
      <p:sp>
        <p:nvSpPr>
          <p:cNvPr name="Freeform 10" id="10"/>
          <p:cNvSpPr/>
          <p:nvPr/>
        </p:nvSpPr>
        <p:spPr>
          <a:xfrm flipH="false" flipV="false" rot="0">
            <a:off x="8276031" y="769360"/>
            <a:ext cx="4377335" cy="2763192"/>
          </a:xfrm>
          <a:custGeom>
            <a:avLst/>
            <a:gdLst/>
            <a:ahLst/>
            <a:cxnLst/>
            <a:rect r="r" b="b" t="t" l="l"/>
            <a:pathLst>
              <a:path h="2763192" w="4377335">
                <a:moveTo>
                  <a:pt x="0" y="0"/>
                </a:moveTo>
                <a:lnTo>
                  <a:pt x="4377334" y="0"/>
                </a:lnTo>
                <a:lnTo>
                  <a:pt x="4377334" y="2763192"/>
                </a:lnTo>
                <a:lnTo>
                  <a:pt x="0" y="2763192"/>
                </a:lnTo>
                <a:lnTo>
                  <a:pt x="0" y="0"/>
                </a:lnTo>
                <a:close/>
              </a:path>
            </a:pathLst>
          </a:custGeom>
          <a:blipFill>
            <a:blip r:embed="rId5"/>
            <a:stretch>
              <a:fillRect l="0" t="0" r="0" b="0"/>
            </a:stretch>
          </a:blipFill>
        </p:spPr>
      </p:sp>
      <p:sp>
        <p:nvSpPr>
          <p:cNvPr name="TextBox 11" id="11"/>
          <p:cNvSpPr txBox="true"/>
          <p:nvPr/>
        </p:nvSpPr>
        <p:spPr>
          <a:xfrm rot="0">
            <a:off x="8683239" y="1209955"/>
            <a:ext cx="3562919" cy="314325"/>
          </a:xfrm>
          <a:prstGeom prst="rect">
            <a:avLst/>
          </a:prstGeom>
        </p:spPr>
        <p:txBody>
          <a:bodyPr anchor="t" rtlCol="false" tIns="0" lIns="0" bIns="0" rIns="0">
            <a:spAutoFit/>
          </a:bodyPr>
          <a:lstStyle/>
          <a:p>
            <a:pPr algn="ctr">
              <a:lnSpc>
                <a:spcPts val="2400"/>
              </a:lnSpc>
            </a:pPr>
            <a:r>
              <a:rPr lang="en-US" sz="2000">
                <a:solidFill>
                  <a:srgbClr val="221046"/>
                </a:solidFill>
                <a:latin typeface="DM Serif Display"/>
                <a:ea typeface="DM Serif Display"/>
                <a:cs typeface="DM Serif Display"/>
                <a:sym typeface="DM Serif Display"/>
              </a:rPr>
              <a:t>Manajemen Peminjaman Buku</a:t>
            </a:r>
          </a:p>
        </p:txBody>
      </p:sp>
      <p:sp>
        <p:nvSpPr>
          <p:cNvPr name="TextBox 12" id="12"/>
          <p:cNvSpPr txBox="true"/>
          <p:nvPr/>
        </p:nvSpPr>
        <p:spPr>
          <a:xfrm rot="0">
            <a:off x="8683239" y="1709979"/>
            <a:ext cx="3562919" cy="540384"/>
          </a:xfrm>
          <a:prstGeom prst="rect">
            <a:avLst/>
          </a:prstGeom>
        </p:spPr>
        <p:txBody>
          <a:bodyPr anchor="t" rtlCol="false" tIns="0" lIns="0" bIns="0" rIns="0">
            <a:spAutoFit/>
          </a:bodyPr>
          <a:lstStyle/>
          <a:p>
            <a:pPr algn="ctr">
              <a:lnSpc>
                <a:spcPts val="2240"/>
              </a:lnSpc>
              <a:spcBef>
                <a:spcPct val="0"/>
              </a:spcBef>
            </a:pPr>
            <a:r>
              <a:rPr lang="en-US" sz="1600">
                <a:solidFill>
                  <a:srgbClr val="000000"/>
                </a:solidFill>
                <a:latin typeface="Open Sans"/>
                <a:ea typeface="Open Sans"/>
                <a:cs typeface="Open Sans"/>
                <a:sym typeface="Open Sans"/>
              </a:rPr>
              <a:t>P</a:t>
            </a:r>
            <a:r>
              <a:rPr lang="en-US" sz="1600">
                <a:solidFill>
                  <a:srgbClr val="000000"/>
                </a:solidFill>
                <a:latin typeface="Open Sans"/>
                <a:ea typeface="Open Sans"/>
                <a:cs typeface="Open Sans"/>
                <a:sym typeface="Open Sans"/>
              </a:rPr>
              <a:t>eminjaman dan pengembalian buku lebih cepat dan mudah secara digital.</a:t>
            </a:r>
          </a:p>
        </p:txBody>
      </p:sp>
      <p:grpSp>
        <p:nvGrpSpPr>
          <p:cNvPr name="Group 13" id="13"/>
          <p:cNvGrpSpPr/>
          <p:nvPr/>
        </p:nvGrpSpPr>
        <p:grpSpPr>
          <a:xfrm rot="0">
            <a:off x="8981095" y="2555253"/>
            <a:ext cx="1403372" cy="517610"/>
            <a:chOff x="0" y="0"/>
            <a:chExt cx="572521" cy="211164"/>
          </a:xfrm>
        </p:grpSpPr>
        <p:sp>
          <p:nvSpPr>
            <p:cNvPr name="Freeform 14" id="14"/>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FEA926"/>
            </a:solidFill>
          </p:spPr>
        </p:sp>
        <p:sp>
          <p:nvSpPr>
            <p:cNvPr name="TextBox 15" id="15"/>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9439610" y="2625498"/>
            <a:ext cx="816611" cy="336550"/>
          </a:xfrm>
          <a:prstGeom prst="rect">
            <a:avLst/>
          </a:prstGeom>
        </p:spPr>
        <p:txBody>
          <a:bodyPr anchor="t" rtlCol="false" tIns="0" lIns="0" bIns="0" rIns="0">
            <a:spAutoFit/>
          </a:bodyPr>
          <a:lstStyle/>
          <a:p>
            <a:pPr algn="ctr">
              <a:lnSpc>
                <a:spcPts val="1399"/>
              </a:lnSpc>
            </a:pPr>
            <a:r>
              <a:rPr lang="en-US" b="true" sz="999" i="true">
                <a:solidFill>
                  <a:srgbClr val="000000"/>
                </a:solidFill>
                <a:latin typeface="Open Sans Bold Italics"/>
                <a:ea typeface="Open Sans Bold Italics"/>
                <a:cs typeface="Open Sans Bold Italics"/>
                <a:sym typeface="Open Sans Bold Italics"/>
              </a:rPr>
              <a:t>Book</a:t>
            </a:r>
            <a:r>
              <a:rPr lang="en-US" b="true" sz="999" i="true">
                <a:solidFill>
                  <a:srgbClr val="000000"/>
                </a:solidFill>
                <a:latin typeface="Open Sans Bold Italics"/>
                <a:ea typeface="Open Sans Bold Italics"/>
                <a:cs typeface="Open Sans Bold Italics"/>
                <a:sym typeface="Open Sans Bold Italics"/>
              </a:rPr>
              <a:t> Management</a:t>
            </a:r>
          </a:p>
        </p:txBody>
      </p:sp>
      <p:grpSp>
        <p:nvGrpSpPr>
          <p:cNvPr name="Group 17" id="17"/>
          <p:cNvGrpSpPr/>
          <p:nvPr/>
        </p:nvGrpSpPr>
        <p:grpSpPr>
          <a:xfrm rot="0">
            <a:off x="10544930" y="2555253"/>
            <a:ext cx="1403372" cy="517610"/>
            <a:chOff x="0" y="0"/>
            <a:chExt cx="572521" cy="211164"/>
          </a:xfrm>
        </p:grpSpPr>
        <p:sp>
          <p:nvSpPr>
            <p:cNvPr name="Freeform 18" id="18"/>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5C52B9"/>
            </a:solidFill>
          </p:spPr>
        </p:sp>
        <p:sp>
          <p:nvSpPr>
            <p:cNvPr name="TextBox 19" id="19"/>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1001884" y="2626602"/>
            <a:ext cx="798836" cy="336550"/>
          </a:xfrm>
          <a:prstGeom prst="rect">
            <a:avLst/>
          </a:prstGeom>
        </p:spPr>
        <p:txBody>
          <a:bodyPr anchor="t" rtlCol="false" tIns="0" lIns="0" bIns="0" rIns="0">
            <a:spAutoFit/>
          </a:bodyPr>
          <a:lstStyle/>
          <a:p>
            <a:pPr algn="ctr">
              <a:lnSpc>
                <a:spcPts val="1399"/>
              </a:lnSpc>
            </a:pPr>
            <a:r>
              <a:rPr lang="en-US" b="true" sz="999" i="true">
                <a:solidFill>
                  <a:srgbClr val="FFFFFF"/>
                </a:solidFill>
                <a:latin typeface="Open Sans Bold Italics"/>
                <a:ea typeface="Open Sans Bold Italics"/>
                <a:cs typeface="Open Sans Bold Italics"/>
                <a:sym typeface="Open Sans Bold Italics"/>
              </a:rPr>
              <a:t>Instant Borrowing</a:t>
            </a:r>
          </a:p>
        </p:txBody>
      </p:sp>
      <p:sp>
        <p:nvSpPr>
          <p:cNvPr name="Freeform 21" id="21"/>
          <p:cNvSpPr/>
          <p:nvPr/>
        </p:nvSpPr>
        <p:spPr>
          <a:xfrm flipH="false" flipV="false" rot="0">
            <a:off x="8276031" y="3762655"/>
            <a:ext cx="4377335" cy="2763192"/>
          </a:xfrm>
          <a:custGeom>
            <a:avLst/>
            <a:gdLst/>
            <a:ahLst/>
            <a:cxnLst/>
            <a:rect r="r" b="b" t="t" l="l"/>
            <a:pathLst>
              <a:path h="2763192" w="4377335">
                <a:moveTo>
                  <a:pt x="0" y="0"/>
                </a:moveTo>
                <a:lnTo>
                  <a:pt x="4377334" y="0"/>
                </a:lnTo>
                <a:lnTo>
                  <a:pt x="4377334" y="2763193"/>
                </a:lnTo>
                <a:lnTo>
                  <a:pt x="0" y="2763193"/>
                </a:lnTo>
                <a:lnTo>
                  <a:pt x="0" y="0"/>
                </a:lnTo>
                <a:close/>
              </a:path>
            </a:pathLst>
          </a:custGeom>
          <a:blipFill>
            <a:blip r:embed="rId5"/>
            <a:stretch>
              <a:fillRect l="0" t="0" r="0" b="0"/>
            </a:stretch>
          </a:blipFill>
        </p:spPr>
      </p:sp>
      <p:sp>
        <p:nvSpPr>
          <p:cNvPr name="TextBox 22" id="22"/>
          <p:cNvSpPr txBox="true"/>
          <p:nvPr/>
        </p:nvSpPr>
        <p:spPr>
          <a:xfrm rot="0">
            <a:off x="8570980" y="4203251"/>
            <a:ext cx="3787437" cy="314325"/>
          </a:xfrm>
          <a:prstGeom prst="rect">
            <a:avLst/>
          </a:prstGeom>
        </p:spPr>
        <p:txBody>
          <a:bodyPr anchor="t" rtlCol="false" tIns="0" lIns="0" bIns="0" rIns="0">
            <a:spAutoFit/>
          </a:bodyPr>
          <a:lstStyle/>
          <a:p>
            <a:pPr algn="ctr">
              <a:lnSpc>
                <a:spcPts val="2400"/>
              </a:lnSpc>
            </a:pPr>
            <a:r>
              <a:rPr lang="en-US" sz="2000">
                <a:solidFill>
                  <a:srgbClr val="221046"/>
                </a:solidFill>
                <a:latin typeface="DM Serif Display"/>
                <a:ea typeface="DM Serif Display"/>
                <a:cs typeface="DM Serif Display"/>
                <a:sym typeface="DM Serif Display"/>
              </a:rPr>
              <a:t>Keranjang dan Checkout Buku</a:t>
            </a:r>
          </a:p>
        </p:txBody>
      </p:sp>
      <p:sp>
        <p:nvSpPr>
          <p:cNvPr name="TextBox 23" id="23"/>
          <p:cNvSpPr txBox="true"/>
          <p:nvPr/>
        </p:nvSpPr>
        <p:spPr>
          <a:xfrm rot="0">
            <a:off x="8683239" y="4565162"/>
            <a:ext cx="3562919" cy="816609"/>
          </a:xfrm>
          <a:prstGeom prst="rect">
            <a:avLst/>
          </a:prstGeom>
        </p:spPr>
        <p:txBody>
          <a:bodyPr anchor="t" rtlCol="false" tIns="0" lIns="0" bIns="0" rIns="0">
            <a:spAutoFit/>
          </a:bodyPr>
          <a:lstStyle/>
          <a:p>
            <a:pPr algn="ctr">
              <a:lnSpc>
                <a:spcPts val="2240"/>
              </a:lnSpc>
              <a:spcBef>
                <a:spcPct val="0"/>
              </a:spcBef>
            </a:pPr>
            <a:r>
              <a:rPr lang="en-US" sz="1600">
                <a:solidFill>
                  <a:srgbClr val="000000"/>
                </a:solidFill>
                <a:latin typeface="Open Sans"/>
                <a:ea typeface="Open Sans"/>
                <a:cs typeface="Open Sans"/>
                <a:sym typeface="Open Sans"/>
              </a:rPr>
              <a:t>Tambahkan</a:t>
            </a:r>
            <a:r>
              <a:rPr lang="en-US" sz="1600">
                <a:solidFill>
                  <a:srgbClr val="000000"/>
                </a:solidFill>
                <a:latin typeface="Open Sans"/>
                <a:ea typeface="Open Sans"/>
                <a:cs typeface="Open Sans"/>
                <a:sym typeface="Open Sans"/>
              </a:rPr>
              <a:t> beberapa buku ke keranjang dan pinjam sekaligus dengan sekali klik.</a:t>
            </a:r>
          </a:p>
        </p:txBody>
      </p:sp>
      <p:grpSp>
        <p:nvGrpSpPr>
          <p:cNvPr name="Group 24" id="24"/>
          <p:cNvGrpSpPr/>
          <p:nvPr/>
        </p:nvGrpSpPr>
        <p:grpSpPr>
          <a:xfrm rot="0">
            <a:off x="8981095" y="5548549"/>
            <a:ext cx="1403372" cy="517610"/>
            <a:chOff x="0" y="0"/>
            <a:chExt cx="572521" cy="211164"/>
          </a:xfrm>
        </p:grpSpPr>
        <p:sp>
          <p:nvSpPr>
            <p:cNvPr name="Freeform 25" id="25"/>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5C52B9"/>
            </a:solidFill>
          </p:spPr>
        </p:sp>
        <p:sp>
          <p:nvSpPr>
            <p:cNvPr name="TextBox 26" id="26"/>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9375092" y="5637082"/>
            <a:ext cx="816611" cy="336550"/>
          </a:xfrm>
          <a:prstGeom prst="rect">
            <a:avLst/>
          </a:prstGeom>
        </p:spPr>
        <p:txBody>
          <a:bodyPr anchor="t" rtlCol="false" tIns="0" lIns="0" bIns="0" rIns="0">
            <a:spAutoFit/>
          </a:bodyPr>
          <a:lstStyle/>
          <a:p>
            <a:pPr algn="ctr">
              <a:lnSpc>
                <a:spcPts val="1399"/>
              </a:lnSpc>
            </a:pPr>
            <a:r>
              <a:rPr lang="en-US" b="true" sz="999" i="true">
                <a:solidFill>
                  <a:srgbClr val="FFFFFF"/>
                </a:solidFill>
                <a:latin typeface="Open Sans Bold Italics"/>
                <a:ea typeface="Open Sans Bold Italics"/>
                <a:cs typeface="Open Sans Bold Italics"/>
                <a:sym typeface="Open Sans Bold Italics"/>
              </a:rPr>
              <a:t>Bor</a:t>
            </a:r>
            <a:r>
              <a:rPr lang="en-US" b="true" sz="999" i="true">
                <a:solidFill>
                  <a:srgbClr val="FFFFFF"/>
                </a:solidFill>
                <a:latin typeface="Open Sans Bold Italics"/>
                <a:ea typeface="Open Sans Bold Italics"/>
                <a:cs typeface="Open Sans Bold Italics"/>
                <a:sym typeface="Open Sans Bold Italics"/>
              </a:rPr>
              <a:t>rowing Cart</a:t>
            </a:r>
          </a:p>
        </p:txBody>
      </p:sp>
      <p:grpSp>
        <p:nvGrpSpPr>
          <p:cNvPr name="Group 28" id="28"/>
          <p:cNvGrpSpPr/>
          <p:nvPr/>
        </p:nvGrpSpPr>
        <p:grpSpPr>
          <a:xfrm rot="0">
            <a:off x="10544930" y="5548549"/>
            <a:ext cx="1403372" cy="517610"/>
            <a:chOff x="0" y="0"/>
            <a:chExt cx="572521" cy="211164"/>
          </a:xfrm>
        </p:grpSpPr>
        <p:sp>
          <p:nvSpPr>
            <p:cNvPr name="Freeform 29" id="29"/>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FEA926"/>
            </a:solidFill>
          </p:spPr>
        </p:sp>
        <p:sp>
          <p:nvSpPr>
            <p:cNvPr name="TextBox 30" id="30"/>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1114143" y="5637082"/>
            <a:ext cx="574317" cy="336550"/>
          </a:xfrm>
          <a:prstGeom prst="rect">
            <a:avLst/>
          </a:prstGeom>
        </p:spPr>
        <p:txBody>
          <a:bodyPr anchor="t" rtlCol="false" tIns="0" lIns="0" bIns="0" rIns="0">
            <a:spAutoFit/>
          </a:bodyPr>
          <a:lstStyle/>
          <a:p>
            <a:pPr algn="ctr">
              <a:lnSpc>
                <a:spcPts val="1399"/>
              </a:lnSpc>
            </a:pPr>
            <a:r>
              <a:rPr lang="en-US" b="true" sz="999" i="true">
                <a:solidFill>
                  <a:srgbClr val="221046"/>
                </a:solidFill>
                <a:latin typeface="Open Sans Bold Italics"/>
                <a:ea typeface="Open Sans Bold Italics"/>
                <a:cs typeface="Open Sans Bold Italics"/>
                <a:sym typeface="Open Sans Bold Italics"/>
              </a:rPr>
              <a:t>One-Click Checkout</a:t>
            </a:r>
          </a:p>
        </p:txBody>
      </p:sp>
      <p:sp>
        <p:nvSpPr>
          <p:cNvPr name="Freeform 32" id="32"/>
          <p:cNvSpPr/>
          <p:nvPr/>
        </p:nvSpPr>
        <p:spPr>
          <a:xfrm flipH="false" flipV="false" rot="0">
            <a:off x="12881965" y="769360"/>
            <a:ext cx="4377335" cy="2763192"/>
          </a:xfrm>
          <a:custGeom>
            <a:avLst/>
            <a:gdLst/>
            <a:ahLst/>
            <a:cxnLst/>
            <a:rect r="r" b="b" t="t" l="l"/>
            <a:pathLst>
              <a:path h="2763192" w="4377335">
                <a:moveTo>
                  <a:pt x="0" y="0"/>
                </a:moveTo>
                <a:lnTo>
                  <a:pt x="4377335" y="0"/>
                </a:lnTo>
                <a:lnTo>
                  <a:pt x="4377335" y="2763192"/>
                </a:lnTo>
                <a:lnTo>
                  <a:pt x="0" y="2763192"/>
                </a:lnTo>
                <a:lnTo>
                  <a:pt x="0" y="0"/>
                </a:lnTo>
                <a:close/>
              </a:path>
            </a:pathLst>
          </a:custGeom>
          <a:blipFill>
            <a:blip r:embed="rId5"/>
            <a:stretch>
              <a:fillRect l="0" t="0" r="0" b="0"/>
            </a:stretch>
          </a:blipFill>
        </p:spPr>
      </p:sp>
      <p:sp>
        <p:nvSpPr>
          <p:cNvPr name="TextBox 33" id="33"/>
          <p:cNvSpPr txBox="true"/>
          <p:nvPr/>
        </p:nvSpPr>
        <p:spPr>
          <a:xfrm rot="0">
            <a:off x="13289173" y="1209955"/>
            <a:ext cx="3562919" cy="314325"/>
          </a:xfrm>
          <a:prstGeom prst="rect">
            <a:avLst/>
          </a:prstGeom>
        </p:spPr>
        <p:txBody>
          <a:bodyPr anchor="t" rtlCol="false" tIns="0" lIns="0" bIns="0" rIns="0">
            <a:spAutoFit/>
          </a:bodyPr>
          <a:lstStyle/>
          <a:p>
            <a:pPr algn="ctr">
              <a:lnSpc>
                <a:spcPts val="2400"/>
              </a:lnSpc>
            </a:pPr>
            <a:r>
              <a:rPr lang="en-US" sz="2000">
                <a:solidFill>
                  <a:srgbClr val="221046"/>
                </a:solidFill>
                <a:latin typeface="DM Serif Display"/>
                <a:ea typeface="DM Serif Display"/>
                <a:cs typeface="DM Serif Display"/>
                <a:sym typeface="DM Serif Display"/>
              </a:rPr>
              <a:t>Pencarian Buku Real-Time</a:t>
            </a:r>
          </a:p>
        </p:txBody>
      </p:sp>
      <p:sp>
        <p:nvSpPr>
          <p:cNvPr name="TextBox 34" id="34"/>
          <p:cNvSpPr txBox="true"/>
          <p:nvPr/>
        </p:nvSpPr>
        <p:spPr>
          <a:xfrm rot="0">
            <a:off x="13289173" y="1709979"/>
            <a:ext cx="3562919" cy="540384"/>
          </a:xfrm>
          <a:prstGeom prst="rect">
            <a:avLst/>
          </a:prstGeom>
        </p:spPr>
        <p:txBody>
          <a:bodyPr anchor="t" rtlCol="false" tIns="0" lIns="0" bIns="0" rIns="0">
            <a:spAutoFit/>
          </a:bodyPr>
          <a:lstStyle/>
          <a:p>
            <a:pPr algn="ctr">
              <a:lnSpc>
                <a:spcPts val="2240"/>
              </a:lnSpc>
              <a:spcBef>
                <a:spcPct val="0"/>
              </a:spcBef>
            </a:pPr>
            <a:r>
              <a:rPr lang="en-US" sz="1600">
                <a:solidFill>
                  <a:srgbClr val="000000"/>
                </a:solidFill>
                <a:latin typeface="Open Sans"/>
                <a:ea typeface="Open Sans"/>
                <a:cs typeface="Open Sans"/>
                <a:sym typeface="Open Sans"/>
              </a:rPr>
              <a:t>Cari buku b</a:t>
            </a:r>
            <a:r>
              <a:rPr lang="en-US" sz="1600">
                <a:solidFill>
                  <a:srgbClr val="000000"/>
                </a:solidFill>
                <a:latin typeface="Open Sans"/>
                <a:ea typeface="Open Sans"/>
                <a:cs typeface="Open Sans"/>
                <a:sym typeface="Open Sans"/>
              </a:rPr>
              <a:t>erdasarkan judul dan cek stok langsung dari aplikasi.</a:t>
            </a:r>
          </a:p>
        </p:txBody>
      </p:sp>
      <p:grpSp>
        <p:nvGrpSpPr>
          <p:cNvPr name="Group 35" id="35"/>
          <p:cNvGrpSpPr/>
          <p:nvPr/>
        </p:nvGrpSpPr>
        <p:grpSpPr>
          <a:xfrm rot="0">
            <a:off x="13587029" y="2555253"/>
            <a:ext cx="1403372" cy="517610"/>
            <a:chOff x="0" y="0"/>
            <a:chExt cx="572521" cy="211164"/>
          </a:xfrm>
        </p:grpSpPr>
        <p:sp>
          <p:nvSpPr>
            <p:cNvPr name="Freeform 36" id="36"/>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FEA926"/>
            </a:solidFill>
          </p:spPr>
        </p:sp>
        <p:sp>
          <p:nvSpPr>
            <p:cNvPr name="TextBox 37" id="37"/>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13967185" y="2627594"/>
            <a:ext cx="816611" cy="336550"/>
          </a:xfrm>
          <a:prstGeom prst="rect">
            <a:avLst/>
          </a:prstGeom>
        </p:spPr>
        <p:txBody>
          <a:bodyPr anchor="t" rtlCol="false" tIns="0" lIns="0" bIns="0" rIns="0">
            <a:spAutoFit/>
          </a:bodyPr>
          <a:lstStyle/>
          <a:p>
            <a:pPr algn="ctr">
              <a:lnSpc>
                <a:spcPts val="1399"/>
              </a:lnSpc>
            </a:pPr>
            <a:r>
              <a:rPr lang="en-US" b="true" sz="999" i="true">
                <a:solidFill>
                  <a:srgbClr val="000000"/>
                </a:solidFill>
                <a:latin typeface="Open Sans Bold Italics"/>
                <a:ea typeface="Open Sans Bold Italics"/>
                <a:cs typeface="Open Sans Bold Italics"/>
                <a:sym typeface="Open Sans Bold Italics"/>
              </a:rPr>
              <a:t>Real-Time Sea</a:t>
            </a:r>
            <a:r>
              <a:rPr lang="en-US" b="true" sz="999" i="true">
                <a:solidFill>
                  <a:srgbClr val="000000"/>
                </a:solidFill>
                <a:latin typeface="Open Sans Bold Italics"/>
                <a:ea typeface="Open Sans Bold Italics"/>
                <a:cs typeface="Open Sans Bold Italics"/>
                <a:sym typeface="Open Sans Bold Italics"/>
              </a:rPr>
              <a:t>rch</a:t>
            </a:r>
          </a:p>
        </p:txBody>
      </p:sp>
      <p:grpSp>
        <p:nvGrpSpPr>
          <p:cNvPr name="Group 39" id="39"/>
          <p:cNvGrpSpPr/>
          <p:nvPr/>
        </p:nvGrpSpPr>
        <p:grpSpPr>
          <a:xfrm rot="0">
            <a:off x="15150864" y="2555253"/>
            <a:ext cx="1403372" cy="517610"/>
            <a:chOff x="0" y="0"/>
            <a:chExt cx="572521" cy="211164"/>
          </a:xfrm>
        </p:grpSpPr>
        <p:sp>
          <p:nvSpPr>
            <p:cNvPr name="Freeform 40" id="40"/>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5C52B9"/>
            </a:solidFill>
          </p:spPr>
        </p:sp>
        <p:sp>
          <p:nvSpPr>
            <p:cNvPr name="TextBox 41" id="41"/>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15614415" y="2625498"/>
            <a:ext cx="715302" cy="336550"/>
          </a:xfrm>
          <a:prstGeom prst="rect">
            <a:avLst/>
          </a:prstGeom>
        </p:spPr>
        <p:txBody>
          <a:bodyPr anchor="t" rtlCol="false" tIns="0" lIns="0" bIns="0" rIns="0">
            <a:spAutoFit/>
          </a:bodyPr>
          <a:lstStyle/>
          <a:p>
            <a:pPr algn="ctr">
              <a:lnSpc>
                <a:spcPts val="1399"/>
              </a:lnSpc>
            </a:pPr>
            <a:r>
              <a:rPr lang="en-US" b="true" sz="999" i="true">
                <a:solidFill>
                  <a:srgbClr val="FFFFFF"/>
                </a:solidFill>
                <a:latin typeface="Open Sans Bold Italics"/>
                <a:ea typeface="Open Sans Bold Italics"/>
                <a:cs typeface="Open Sans Bold Italics"/>
                <a:sym typeface="Open Sans Bold Italics"/>
              </a:rPr>
              <a:t>Live Stock Update</a:t>
            </a:r>
          </a:p>
        </p:txBody>
      </p:sp>
      <p:sp>
        <p:nvSpPr>
          <p:cNvPr name="TextBox 43" id="43"/>
          <p:cNvSpPr txBox="true"/>
          <p:nvPr/>
        </p:nvSpPr>
        <p:spPr>
          <a:xfrm rot="0">
            <a:off x="13289173" y="4203251"/>
            <a:ext cx="3562919" cy="314325"/>
          </a:xfrm>
          <a:prstGeom prst="rect">
            <a:avLst/>
          </a:prstGeom>
        </p:spPr>
        <p:txBody>
          <a:bodyPr anchor="t" rtlCol="false" tIns="0" lIns="0" bIns="0" rIns="0">
            <a:spAutoFit/>
          </a:bodyPr>
          <a:lstStyle/>
          <a:p>
            <a:pPr algn="ctr">
              <a:lnSpc>
                <a:spcPts val="2400"/>
              </a:lnSpc>
            </a:pPr>
            <a:r>
              <a:rPr lang="en-US" sz="2000">
                <a:solidFill>
                  <a:srgbClr val="221046"/>
                </a:solidFill>
                <a:latin typeface="DM Serif Display"/>
                <a:ea typeface="DM Serif Display"/>
                <a:cs typeface="DM Serif Display"/>
                <a:sym typeface="DM Serif Display"/>
              </a:rPr>
              <a:t>Riwayat Peminjaman Buku</a:t>
            </a:r>
          </a:p>
        </p:txBody>
      </p:sp>
      <p:sp>
        <p:nvSpPr>
          <p:cNvPr name="TextBox 44" id="44"/>
          <p:cNvSpPr txBox="true"/>
          <p:nvPr/>
        </p:nvSpPr>
        <p:spPr>
          <a:xfrm rot="0">
            <a:off x="13289173" y="4703274"/>
            <a:ext cx="3562919" cy="540384"/>
          </a:xfrm>
          <a:prstGeom prst="rect">
            <a:avLst/>
          </a:prstGeom>
        </p:spPr>
        <p:txBody>
          <a:bodyPr anchor="t" rtlCol="false" tIns="0" lIns="0" bIns="0" rIns="0">
            <a:spAutoFit/>
          </a:bodyPr>
          <a:lstStyle/>
          <a:p>
            <a:pPr algn="ctr">
              <a:lnSpc>
                <a:spcPts val="2240"/>
              </a:lnSpc>
              <a:spcBef>
                <a:spcPct val="0"/>
              </a:spcBef>
            </a:pPr>
            <a:r>
              <a:rPr lang="en-US" sz="1600">
                <a:solidFill>
                  <a:srgbClr val="000000"/>
                </a:solidFill>
                <a:latin typeface="Open Sans"/>
                <a:ea typeface="Open Sans"/>
                <a:cs typeface="Open Sans"/>
                <a:sym typeface="Open Sans"/>
              </a:rPr>
              <a:t>Lihat seluruh histori peminjaman dan status pengembalian dengan mudah.</a:t>
            </a:r>
          </a:p>
        </p:txBody>
      </p:sp>
      <p:grpSp>
        <p:nvGrpSpPr>
          <p:cNvPr name="Group 45" id="45"/>
          <p:cNvGrpSpPr/>
          <p:nvPr/>
        </p:nvGrpSpPr>
        <p:grpSpPr>
          <a:xfrm rot="0">
            <a:off x="13587029" y="5548549"/>
            <a:ext cx="1403372" cy="517610"/>
            <a:chOff x="0" y="0"/>
            <a:chExt cx="572521" cy="211164"/>
          </a:xfrm>
        </p:grpSpPr>
        <p:sp>
          <p:nvSpPr>
            <p:cNvPr name="Freeform 46" id="46"/>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5C52B9"/>
            </a:solidFill>
          </p:spPr>
        </p:sp>
        <p:sp>
          <p:nvSpPr>
            <p:cNvPr name="TextBox 47" id="47"/>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14063381" y="5722807"/>
            <a:ext cx="816611" cy="165100"/>
          </a:xfrm>
          <a:prstGeom prst="rect">
            <a:avLst/>
          </a:prstGeom>
        </p:spPr>
        <p:txBody>
          <a:bodyPr anchor="t" rtlCol="false" tIns="0" lIns="0" bIns="0" rIns="0">
            <a:spAutoFit/>
          </a:bodyPr>
          <a:lstStyle/>
          <a:p>
            <a:pPr algn="l">
              <a:lnSpc>
                <a:spcPts val="1399"/>
              </a:lnSpc>
            </a:pPr>
            <a:r>
              <a:rPr lang="en-US" b="true" sz="999" i="true">
                <a:solidFill>
                  <a:srgbClr val="FFFFFF"/>
                </a:solidFill>
                <a:latin typeface="Open Sans Bold Italics"/>
                <a:ea typeface="Open Sans Bold Italics"/>
                <a:cs typeface="Open Sans Bold Italics"/>
                <a:sym typeface="Open Sans Bold Italics"/>
              </a:rPr>
              <a:t>Loan History</a:t>
            </a:r>
          </a:p>
        </p:txBody>
      </p:sp>
      <p:grpSp>
        <p:nvGrpSpPr>
          <p:cNvPr name="Group 49" id="49"/>
          <p:cNvGrpSpPr/>
          <p:nvPr/>
        </p:nvGrpSpPr>
        <p:grpSpPr>
          <a:xfrm rot="0">
            <a:off x="15150864" y="5548549"/>
            <a:ext cx="1403372" cy="517610"/>
            <a:chOff x="0" y="0"/>
            <a:chExt cx="572521" cy="211164"/>
          </a:xfrm>
        </p:grpSpPr>
        <p:sp>
          <p:nvSpPr>
            <p:cNvPr name="Freeform 50" id="50"/>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FEA926"/>
            </a:solidFill>
          </p:spPr>
        </p:sp>
        <p:sp>
          <p:nvSpPr>
            <p:cNvPr name="TextBox 51" id="51"/>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52" id="52"/>
          <p:cNvSpPr txBox="true"/>
          <p:nvPr/>
        </p:nvSpPr>
        <p:spPr>
          <a:xfrm rot="0">
            <a:off x="15504751" y="5705622"/>
            <a:ext cx="972128" cy="165100"/>
          </a:xfrm>
          <a:prstGeom prst="rect">
            <a:avLst/>
          </a:prstGeom>
        </p:spPr>
        <p:txBody>
          <a:bodyPr anchor="t" rtlCol="false" tIns="0" lIns="0" bIns="0" rIns="0">
            <a:spAutoFit/>
          </a:bodyPr>
          <a:lstStyle/>
          <a:p>
            <a:pPr algn="ctr">
              <a:lnSpc>
                <a:spcPts val="1399"/>
              </a:lnSpc>
            </a:pPr>
            <a:r>
              <a:rPr lang="en-US" b="true" sz="999" i="true">
                <a:solidFill>
                  <a:srgbClr val="221046"/>
                </a:solidFill>
                <a:latin typeface="Open Sans Bold Italics"/>
                <a:ea typeface="Open Sans Bold Italics"/>
                <a:cs typeface="Open Sans Bold Italics"/>
                <a:sym typeface="Open Sans Bold Italics"/>
              </a:rPr>
              <a:t>Return Tracker</a:t>
            </a:r>
          </a:p>
        </p:txBody>
      </p:sp>
      <p:sp>
        <p:nvSpPr>
          <p:cNvPr name="Freeform 53" id="53"/>
          <p:cNvSpPr/>
          <p:nvPr/>
        </p:nvSpPr>
        <p:spPr>
          <a:xfrm flipH="false" flipV="false" rot="0">
            <a:off x="8276031" y="6754448"/>
            <a:ext cx="4377335" cy="2763192"/>
          </a:xfrm>
          <a:custGeom>
            <a:avLst/>
            <a:gdLst/>
            <a:ahLst/>
            <a:cxnLst/>
            <a:rect r="r" b="b" t="t" l="l"/>
            <a:pathLst>
              <a:path h="2763192" w="4377335">
                <a:moveTo>
                  <a:pt x="0" y="0"/>
                </a:moveTo>
                <a:lnTo>
                  <a:pt x="4377334" y="0"/>
                </a:lnTo>
                <a:lnTo>
                  <a:pt x="4377334" y="2763192"/>
                </a:lnTo>
                <a:lnTo>
                  <a:pt x="0" y="2763192"/>
                </a:lnTo>
                <a:lnTo>
                  <a:pt x="0" y="0"/>
                </a:lnTo>
                <a:close/>
              </a:path>
            </a:pathLst>
          </a:custGeom>
          <a:blipFill>
            <a:blip r:embed="rId5"/>
            <a:stretch>
              <a:fillRect l="0" t="0" r="0" b="0"/>
            </a:stretch>
          </a:blipFill>
        </p:spPr>
      </p:sp>
      <p:sp>
        <p:nvSpPr>
          <p:cNvPr name="TextBox 54" id="54"/>
          <p:cNvSpPr txBox="true"/>
          <p:nvPr/>
        </p:nvSpPr>
        <p:spPr>
          <a:xfrm rot="0">
            <a:off x="8570980" y="7195043"/>
            <a:ext cx="3787437" cy="314325"/>
          </a:xfrm>
          <a:prstGeom prst="rect">
            <a:avLst/>
          </a:prstGeom>
        </p:spPr>
        <p:txBody>
          <a:bodyPr anchor="t" rtlCol="false" tIns="0" lIns="0" bIns="0" rIns="0">
            <a:spAutoFit/>
          </a:bodyPr>
          <a:lstStyle/>
          <a:p>
            <a:pPr algn="ctr">
              <a:lnSpc>
                <a:spcPts val="2400"/>
              </a:lnSpc>
            </a:pPr>
            <a:r>
              <a:rPr lang="en-US" sz="2000">
                <a:solidFill>
                  <a:srgbClr val="221046"/>
                </a:solidFill>
                <a:latin typeface="DM Serif Display"/>
                <a:ea typeface="DM Serif Display"/>
                <a:cs typeface="DM Serif Display"/>
                <a:sym typeface="DM Serif Display"/>
              </a:rPr>
              <a:t>Chatbot AI Asisten Perpustakaan</a:t>
            </a:r>
          </a:p>
        </p:txBody>
      </p:sp>
      <p:sp>
        <p:nvSpPr>
          <p:cNvPr name="TextBox 55" id="55"/>
          <p:cNvSpPr txBox="true"/>
          <p:nvPr/>
        </p:nvSpPr>
        <p:spPr>
          <a:xfrm rot="0">
            <a:off x="8683239" y="7695067"/>
            <a:ext cx="3562919" cy="540384"/>
          </a:xfrm>
          <a:prstGeom prst="rect">
            <a:avLst/>
          </a:prstGeom>
        </p:spPr>
        <p:txBody>
          <a:bodyPr anchor="t" rtlCol="false" tIns="0" lIns="0" bIns="0" rIns="0">
            <a:spAutoFit/>
          </a:bodyPr>
          <a:lstStyle/>
          <a:p>
            <a:pPr algn="ctr">
              <a:lnSpc>
                <a:spcPts val="2240"/>
              </a:lnSpc>
              <a:spcBef>
                <a:spcPct val="0"/>
              </a:spcBef>
            </a:pPr>
            <a:r>
              <a:rPr lang="en-US" sz="1600">
                <a:solidFill>
                  <a:srgbClr val="000000"/>
                </a:solidFill>
                <a:latin typeface="Open Sans"/>
                <a:ea typeface="Open Sans"/>
                <a:cs typeface="Open Sans"/>
                <a:sym typeface="Open Sans"/>
              </a:rPr>
              <a:t>Tanya jawab, c</a:t>
            </a:r>
            <a:r>
              <a:rPr lang="en-US" sz="1600">
                <a:solidFill>
                  <a:srgbClr val="000000"/>
                </a:solidFill>
                <a:latin typeface="Open Sans"/>
                <a:ea typeface="Open Sans"/>
                <a:cs typeface="Open Sans"/>
                <a:sym typeface="Open Sans"/>
              </a:rPr>
              <a:t>ek stok, dan informasi pengembalian lewat chatbot cerdas.</a:t>
            </a:r>
          </a:p>
        </p:txBody>
      </p:sp>
      <p:grpSp>
        <p:nvGrpSpPr>
          <p:cNvPr name="Group 56" id="56"/>
          <p:cNvGrpSpPr/>
          <p:nvPr/>
        </p:nvGrpSpPr>
        <p:grpSpPr>
          <a:xfrm rot="0">
            <a:off x="8981095" y="8540341"/>
            <a:ext cx="1403372" cy="517610"/>
            <a:chOff x="0" y="0"/>
            <a:chExt cx="572521" cy="211164"/>
          </a:xfrm>
        </p:grpSpPr>
        <p:sp>
          <p:nvSpPr>
            <p:cNvPr name="Freeform 57" id="57"/>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FEA926"/>
            </a:solidFill>
          </p:spPr>
        </p:sp>
        <p:sp>
          <p:nvSpPr>
            <p:cNvPr name="TextBox 58" id="58"/>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59" id="59"/>
          <p:cNvSpPr txBox="true"/>
          <p:nvPr/>
        </p:nvSpPr>
        <p:spPr>
          <a:xfrm rot="0">
            <a:off x="9375092" y="8628875"/>
            <a:ext cx="816611" cy="336550"/>
          </a:xfrm>
          <a:prstGeom prst="rect">
            <a:avLst/>
          </a:prstGeom>
        </p:spPr>
        <p:txBody>
          <a:bodyPr anchor="t" rtlCol="false" tIns="0" lIns="0" bIns="0" rIns="0">
            <a:spAutoFit/>
          </a:bodyPr>
          <a:lstStyle/>
          <a:p>
            <a:pPr algn="ctr">
              <a:lnSpc>
                <a:spcPts val="1399"/>
              </a:lnSpc>
            </a:pPr>
            <a:r>
              <a:rPr lang="en-US" b="true" sz="999" i="true">
                <a:solidFill>
                  <a:srgbClr val="000000"/>
                </a:solidFill>
                <a:latin typeface="Open Sans Bold Italics"/>
                <a:ea typeface="Open Sans Bold Italics"/>
                <a:cs typeface="Open Sans Bold Italics"/>
                <a:sym typeface="Open Sans Bold Italics"/>
              </a:rPr>
              <a:t>Sma</a:t>
            </a:r>
            <a:r>
              <a:rPr lang="en-US" b="true" sz="999" i="true">
                <a:solidFill>
                  <a:srgbClr val="000000"/>
                </a:solidFill>
                <a:latin typeface="Open Sans Bold Italics"/>
                <a:ea typeface="Open Sans Bold Italics"/>
                <a:cs typeface="Open Sans Bold Italics"/>
                <a:sym typeface="Open Sans Bold Italics"/>
              </a:rPr>
              <a:t>rt Assistant</a:t>
            </a:r>
          </a:p>
        </p:txBody>
      </p:sp>
      <p:grpSp>
        <p:nvGrpSpPr>
          <p:cNvPr name="Group 60" id="60"/>
          <p:cNvGrpSpPr/>
          <p:nvPr/>
        </p:nvGrpSpPr>
        <p:grpSpPr>
          <a:xfrm rot="0">
            <a:off x="10544930" y="8540341"/>
            <a:ext cx="1403372" cy="517610"/>
            <a:chOff x="0" y="0"/>
            <a:chExt cx="572521" cy="211164"/>
          </a:xfrm>
        </p:grpSpPr>
        <p:sp>
          <p:nvSpPr>
            <p:cNvPr name="Freeform 61" id="61"/>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5C52B9"/>
            </a:solidFill>
          </p:spPr>
        </p:sp>
        <p:sp>
          <p:nvSpPr>
            <p:cNvPr name="TextBox 62" id="62"/>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63" id="63"/>
          <p:cNvSpPr txBox="true"/>
          <p:nvPr/>
        </p:nvSpPr>
        <p:spPr>
          <a:xfrm rot="0">
            <a:off x="11051312" y="8621346"/>
            <a:ext cx="574317" cy="336550"/>
          </a:xfrm>
          <a:prstGeom prst="rect">
            <a:avLst/>
          </a:prstGeom>
        </p:spPr>
        <p:txBody>
          <a:bodyPr anchor="t" rtlCol="false" tIns="0" lIns="0" bIns="0" rIns="0">
            <a:spAutoFit/>
          </a:bodyPr>
          <a:lstStyle/>
          <a:p>
            <a:pPr algn="ctr">
              <a:lnSpc>
                <a:spcPts val="1399"/>
              </a:lnSpc>
            </a:pPr>
            <a:r>
              <a:rPr lang="en-US" b="true" sz="999" i="true">
                <a:solidFill>
                  <a:srgbClr val="FFFFFF"/>
                </a:solidFill>
                <a:latin typeface="Open Sans Bold Italics"/>
                <a:ea typeface="Open Sans Bold Italics"/>
                <a:cs typeface="Open Sans Bold Italics"/>
                <a:sym typeface="Open Sans Bold Italics"/>
              </a:rPr>
              <a:t>24/7 Support</a:t>
            </a:r>
          </a:p>
        </p:txBody>
      </p:sp>
      <p:sp>
        <p:nvSpPr>
          <p:cNvPr name="Freeform 64" id="64"/>
          <p:cNvSpPr/>
          <p:nvPr/>
        </p:nvSpPr>
        <p:spPr>
          <a:xfrm flipH="false" flipV="false" rot="0">
            <a:off x="12881965" y="6754448"/>
            <a:ext cx="4377335" cy="2763192"/>
          </a:xfrm>
          <a:custGeom>
            <a:avLst/>
            <a:gdLst/>
            <a:ahLst/>
            <a:cxnLst/>
            <a:rect r="r" b="b" t="t" l="l"/>
            <a:pathLst>
              <a:path h="2763192" w="4377335">
                <a:moveTo>
                  <a:pt x="0" y="0"/>
                </a:moveTo>
                <a:lnTo>
                  <a:pt x="4377335" y="0"/>
                </a:lnTo>
                <a:lnTo>
                  <a:pt x="4377335" y="2763192"/>
                </a:lnTo>
                <a:lnTo>
                  <a:pt x="0" y="2763192"/>
                </a:lnTo>
                <a:lnTo>
                  <a:pt x="0" y="0"/>
                </a:lnTo>
                <a:close/>
              </a:path>
            </a:pathLst>
          </a:custGeom>
          <a:blipFill>
            <a:blip r:embed="rId5"/>
            <a:stretch>
              <a:fillRect l="0" t="0" r="0" b="0"/>
            </a:stretch>
          </a:blipFill>
        </p:spPr>
      </p:sp>
      <p:sp>
        <p:nvSpPr>
          <p:cNvPr name="TextBox 65" id="65"/>
          <p:cNvSpPr txBox="true"/>
          <p:nvPr/>
        </p:nvSpPr>
        <p:spPr>
          <a:xfrm rot="0">
            <a:off x="13289173" y="7195043"/>
            <a:ext cx="3562919" cy="314325"/>
          </a:xfrm>
          <a:prstGeom prst="rect">
            <a:avLst/>
          </a:prstGeom>
        </p:spPr>
        <p:txBody>
          <a:bodyPr anchor="t" rtlCol="false" tIns="0" lIns="0" bIns="0" rIns="0">
            <a:spAutoFit/>
          </a:bodyPr>
          <a:lstStyle/>
          <a:p>
            <a:pPr algn="ctr">
              <a:lnSpc>
                <a:spcPts val="2400"/>
              </a:lnSpc>
            </a:pPr>
            <a:r>
              <a:rPr lang="en-US" sz="2000">
                <a:solidFill>
                  <a:srgbClr val="221046"/>
                </a:solidFill>
                <a:latin typeface="DM Serif Display"/>
                <a:ea typeface="DM Serif Display"/>
                <a:cs typeface="DM Serif Display"/>
                <a:sym typeface="DM Serif Display"/>
              </a:rPr>
              <a:t>Notifikasi Pengembalian</a:t>
            </a:r>
          </a:p>
        </p:txBody>
      </p:sp>
      <p:sp>
        <p:nvSpPr>
          <p:cNvPr name="TextBox 66" id="66"/>
          <p:cNvSpPr txBox="true"/>
          <p:nvPr/>
        </p:nvSpPr>
        <p:spPr>
          <a:xfrm rot="0">
            <a:off x="13289173" y="7556954"/>
            <a:ext cx="3562919" cy="816609"/>
          </a:xfrm>
          <a:prstGeom prst="rect">
            <a:avLst/>
          </a:prstGeom>
        </p:spPr>
        <p:txBody>
          <a:bodyPr anchor="t" rtlCol="false" tIns="0" lIns="0" bIns="0" rIns="0">
            <a:spAutoFit/>
          </a:bodyPr>
          <a:lstStyle/>
          <a:p>
            <a:pPr algn="ctr">
              <a:lnSpc>
                <a:spcPts val="2240"/>
              </a:lnSpc>
              <a:spcBef>
                <a:spcPct val="0"/>
              </a:spcBef>
            </a:pPr>
            <a:r>
              <a:rPr lang="en-US" sz="1600">
                <a:solidFill>
                  <a:srgbClr val="000000"/>
                </a:solidFill>
                <a:latin typeface="Open Sans"/>
                <a:ea typeface="Open Sans"/>
                <a:cs typeface="Open Sans"/>
                <a:sym typeface="Open Sans"/>
              </a:rPr>
              <a:t>Dapa</a:t>
            </a:r>
            <a:r>
              <a:rPr lang="en-US" sz="1600">
                <a:solidFill>
                  <a:srgbClr val="000000"/>
                </a:solidFill>
                <a:latin typeface="Open Sans"/>
                <a:ea typeface="Open Sans"/>
                <a:cs typeface="Open Sans"/>
                <a:sym typeface="Open Sans"/>
              </a:rPr>
              <a:t>tkan pengingat otomatis sebelum batas pengembalian untuk mencegah denda.</a:t>
            </a:r>
          </a:p>
        </p:txBody>
      </p:sp>
      <p:grpSp>
        <p:nvGrpSpPr>
          <p:cNvPr name="Group 67" id="67"/>
          <p:cNvGrpSpPr/>
          <p:nvPr/>
        </p:nvGrpSpPr>
        <p:grpSpPr>
          <a:xfrm rot="0">
            <a:off x="13587029" y="8540341"/>
            <a:ext cx="1403372" cy="517610"/>
            <a:chOff x="0" y="0"/>
            <a:chExt cx="572521" cy="211164"/>
          </a:xfrm>
        </p:grpSpPr>
        <p:sp>
          <p:nvSpPr>
            <p:cNvPr name="Freeform 68" id="68"/>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FEA926"/>
            </a:solidFill>
          </p:spPr>
        </p:sp>
        <p:sp>
          <p:nvSpPr>
            <p:cNvPr name="TextBox 69" id="69"/>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70" id="70"/>
          <p:cNvSpPr txBox="true"/>
          <p:nvPr/>
        </p:nvSpPr>
        <p:spPr>
          <a:xfrm rot="0">
            <a:off x="14026495" y="8628875"/>
            <a:ext cx="816611" cy="336550"/>
          </a:xfrm>
          <a:prstGeom prst="rect">
            <a:avLst/>
          </a:prstGeom>
        </p:spPr>
        <p:txBody>
          <a:bodyPr anchor="t" rtlCol="false" tIns="0" lIns="0" bIns="0" rIns="0">
            <a:spAutoFit/>
          </a:bodyPr>
          <a:lstStyle/>
          <a:p>
            <a:pPr algn="ctr">
              <a:lnSpc>
                <a:spcPts val="1399"/>
              </a:lnSpc>
            </a:pPr>
            <a:r>
              <a:rPr lang="en-US" b="true" sz="999" i="true">
                <a:solidFill>
                  <a:srgbClr val="000000"/>
                </a:solidFill>
                <a:latin typeface="Open Sans Bold Italics"/>
                <a:ea typeface="Open Sans Bold Italics"/>
                <a:cs typeface="Open Sans Bold Italics"/>
                <a:sym typeface="Open Sans Bold Italics"/>
              </a:rPr>
              <a:t>Due Date Ale</a:t>
            </a:r>
            <a:r>
              <a:rPr lang="en-US" b="true" sz="999" i="true">
                <a:solidFill>
                  <a:srgbClr val="000000"/>
                </a:solidFill>
                <a:latin typeface="Open Sans Bold Italics"/>
                <a:ea typeface="Open Sans Bold Italics"/>
                <a:cs typeface="Open Sans Bold Italics"/>
                <a:sym typeface="Open Sans Bold Italics"/>
              </a:rPr>
              <a:t>rt</a:t>
            </a:r>
          </a:p>
        </p:txBody>
      </p:sp>
      <p:grpSp>
        <p:nvGrpSpPr>
          <p:cNvPr name="Group 71" id="71"/>
          <p:cNvGrpSpPr/>
          <p:nvPr/>
        </p:nvGrpSpPr>
        <p:grpSpPr>
          <a:xfrm rot="0">
            <a:off x="15150864" y="8540341"/>
            <a:ext cx="1403372" cy="517610"/>
            <a:chOff x="0" y="0"/>
            <a:chExt cx="572521" cy="211164"/>
          </a:xfrm>
        </p:grpSpPr>
        <p:sp>
          <p:nvSpPr>
            <p:cNvPr name="Freeform 72" id="72"/>
            <p:cNvSpPr/>
            <p:nvPr/>
          </p:nvSpPr>
          <p:spPr>
            <a:xfrm flipH="false" flipV="false" rot="0">
              <a:off x="0" y="0"/>
              <a:ext cx="572521" cy="211164"/>
            </a:xfrm>
            <a:custGeom>
              <a:avLst/>
              <a:gdLst/>
              <a:ahLst/>
              <a:cxnLst/>
              <a:rect r="r" b="b" t="t" l="l"/>
              <a:pathLst>
                <a:path h="211164" w="572521">
                  <a:moveTo>
                    <a:pt x="105582" y="0"/>
                  </a:moveTo>
                  <a:lnTo>
                    <a:pt x="466938" y="0"/>
                  </a:lnTo>
                  <a:cubicBezTo>
                    <a:pt x="525250" y="0"/>
                    <a:pt x="572521" y="47271"/>
                    <a:pt x="572521" y="105582"/>
                  </a:cubicBezTo>
                  <a:lnTo>
                    <a:pt x="572521" y="105582"/>
                  </a:lnTo>
                  <a:cubicBezTo>
                    <a:pt x="572521" y="133584"/>
                    <a:pt x="561397" y="160440"/>
                    <a:pt x="541596" y="180240"/>
                  </a:cubicBezTo>
                  <a:cubicBezTo>
                    <a:pt x="521796" y="200041"/>
                    <a:pt x="494941" y="211164"/>
                    <a:pt x="466938" y="211164"/>
                  </a:cubicBezTo>
                  <a:lnTo>
                    <a:pt x="105582" y="211164"/>
                  </a:lnTo>
                  <a:cubicBezTo>
                    <a:pt x="77580" y="211164"/>
                    <a:pt x="50725" y="200041"/>
                    <a:pt x="30924" y="180240"/>
                  </a:cubicBezTo>
                  <a:cubicBezTo>
                    <a:pt x="11124" y="160440"/>
                    <a:pt x="0" y="133584"/>
                    <a:pt x="0" y="105582"/>
                  </a:cubicBezTo>
                  <a:lnTo>
                    <a:pt x="0" y="105582"/>
                  </a:lnTo>
                  <a:cubicBezTo>
                    <a:pt x="0" y="77580"/>
                    <a:pt x="11124" y="50725"/>
                    <a:pt x="30924" y="30924"/>
                  </a:cubicBezTo>
                  <a:cubicBezTo>
                    <a:pt x="50725" y="11124"/>
                    <a:pt x="77580" y="0"/>
                    <a:pt x="105582" y="0"/>
                  </a:cubicBezTo>
                  <a:close/>
                </a:path>
              </a:pathLst>
            </a:custGeom>
            <a:solidFill>
              <a:srgbClr val="5C52B9"/>
            </a:solidFill>
          </p:spPr>
        </p:sp>
        <p:sp>
          <p:nvSpPr>
            <p:cNvPr name="TextBox 73" id="73"/>
            <p:cNvSpPr txBox="true"/>
            <p:nvPr/>
          </p:nvSpPr>
          <p:spPr>
            <a:xfrm>
              <a:off x="0" y="-38100"/>
              <a:ext cx="572521" cy="249264"/>
            </a:xfrm>
            <a:prstGeom prst="rect">
              <a:avLst/>
            </a:prstGeom>
          </p:spPr>
          <p:txBody>
            <a:bodyPr anchor="ctr" rtlCol="false" tIns="50800" lIns="50800" bIns="50800" rIns="50800"/>
            <a:lstStyle/>
            <a:p>
              <a:pPr algn="ctr">
                <a:lnSpc>
                  <a:spcPts val="2659"/>
                </a:lnSpc>
              </a:pPr>
            </a:p>
          </p:txBody>
        </p:sp>
      </p:grpSp>
      <p:sp>
        <p:nvSpPr>
          <p:cNvPr name="TextBox 74" id="74"/>
          <p:cNvSpPr txBox="true"/>
          <p:nvPr/>
        </p:nvSpPr>
        <p:spPr>
          <a:xfrm rot="0">
            <a:off x="15690615" y="8621346"/>
            <a:ext cx="626061" cy="336550"/>
          </a:xfrm>
          <a:prstGeom prst="rect">
            <a:avLst/>
          </a:prstGeom>
        </p:spPr>
        <p:txBody>
          <a:bodyPr anchor="t" rtlCol="false" tIns="0" lIns="0" bIns="0" rIns="0">
            <a:spAutoFit/>
          </a:bodyPr>
          <a:lstStyle/>
          <a:p>
            <a:pPr algn="ctr">
              <a:lnSpc>
                <a:spcPts val="1399"/>
              </a:lnSpc>
            </a:pPr>
            <a:r>
              <a:rPr lang="en-US" b="true" sz="999" i="true">
                <a:solidFill>
                  <a:srgbClr val="FFFFFF"/>
                </a:solidFill>
                <a:latin typeface="Open Sans Bold Italics"/>
                <a:ea typeface="Open Sans Bold Italics"/>
                <a:cs typeface="Open Sans Bold Italics"/>
                <a:sym typeface="Open Sans Bold Italics"/>
              </a:rPr>
              <a:t>Auto Reminder</a:t>
            </a:r>
          </a:p>
        </p:txBody>
      </p:sp>
      <p:sp>
        <p:nvSpPr>
          <p:cNvPr name="TextBox 75" id="75"/>
          <p:cNvSpPr txBox="true"/>
          <p:nvPr/>
        </p:nvSpPr>
        <p:spPr>
          <a:xfrm rot="0">
            <a:off x="8981095" y="2606448"/>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76" id="76"/>
          <p:cNvSpPr txBox="true"/>
          <p:nvPr/>
        </p:nvSpPr>
        <p:spPr>
          <a:xfrm rot="0">
            <a:off x="10670593" y="2623744"/>
            <a:ext cx="331291"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a:t>
            </a:r>
          </a:p>
        </p:txBody>
      </p:sp>
      <p:sp>
        <p:nvSpPr>
          <p:cNvPr name="TextBox 77" id="77"/>
          <p:cNvSpPr txBox="true"/>
          <p:nvPr/>
        </p:nvSpPr>
        <p:spPr>
          <a:xfrm rot="0">
            <a:off x="13669383" y="2623744"/>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78" id="78"/>
          <p:cNvSpPr txBox="true"/>
          <p:nvPr/>
        </p:nvSpPr>
        <p:spPr>
          <a:xfrm rot="0">
            <a:off x="15220417" y="2623744"/>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79" id="79"/>
          <p:cNvSpPr txBox="true"/>
          <p:nvPr/>
        </p:nvSpPr>
        <p:spPr>
          <a:xfrm rot="0">
            <a:off x="9095129" y="5288233"/>
            <a:ext cx="201606"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80" id="80"/>
          <p:cNvSpPr txBox="true"/>
          <p:nvPr/>
        </p:nvSpPr>
        <p:spPr>
          <a:xfrm rot="0">
            <a:off x="10720021" y="5626696"/>
            <a:ext cx="331291"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a:t>
            </a:r>
          </a:p>
        </p:txBody>
      </p:sp>
      <p:sp>
        <p:nvSpPr>
          <p:cNvPr name="TextBox 81" id="81"/>
          <p:cNvSpPr txBox="true"/>
          <p:nvPr/>
        </p:nvSpPr>
        <p:spPr>
          <a:xfrm rot="0">
            <a:off x="13632497" y="5617040"/>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82" id="82"/>
          <p:cNvSpPr txBox="true"/>
          <p:nvPr/>
        </p:nvSpPr>
        <p:spPr>
          <a:xfrm rot="0">
            <a:off x="15120278" y="5621608"/>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83" id="83"/>
          <p:cNvSpPr txBox="true"/>
          <p:nvPr/>
        </p:nvSpPr>
        <p:spPr>
          <a:xfrm rot="0">
            <a:off x="9095129" y="8277364"/>
            <a:ext cx="201606"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84" id="84"/>
          <p:cNvSpPr txBox="true"/>
          <p:nvPr/>
        </p:nvSpPr>
        <p:spPr>
          <a:xfrm rot="0">
            <a:off x="10657314" y="8618488"/>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TextBox 85" id="85"/>
          <p:cNvSpPr txBox="true"/>
          <p:nvPr/>
        </p:nvSpPr>
        <p:spPr>
          <a:xfrm rot="0">
            <a:off x="15283124" y="8618488"/>
            <a:ext cx="331291"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a:t>
            </a:r>
          </a:p>
        </p:txBody>
      </p:sp>
      <p:sp>
        <p:nvSpPr>
          <p:cNvPr name="TextBox 86" id="86"/>
          <p:cNvSpPr txBox="true"/>
          <p:nvPr/>
        </p:nvSpPr>
        <p:spPr>
          <a:xfrm rot="0">
            <a:off x="13705116" y="8618488"/>
            <a:ext cx="39399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Open Sans"/>
                <a:ea typeface="Open Sans"/>
                <a:cs typeface="Open Sans"/>
                <a:sym typeface="Open Sans"/>
              </a:rPr>
              <a:t> 📅</a:t>
            </a:r>
          </a:p>
        </p:txBody>
      </p:sp>
      <p:sp>
        <p:nvSpPr>
          <p:cNvPr name="Freeform 87" id="87"/>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p:nvPr/>
        </p:nvGrpSpPr>
        <p:grpSpPr>
          <a:xfrm rot="0">
            <a:off x="-1191840" y="8785996"/>
            <a:ext cx="20420008" cy="204200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271966" y="3533881"/>
            <a:ext cx="7177805" cy="6753119"/>
          </a:xfrm>
          <a:custGeom>
            <a:avLst/>
            <a:gdLst/>
            <a:ahLst/>
            <a:cxnLst/>
            <a:rect r="r" b="b" t="t" l="l"/>
            <a:pathLst>
              <a:path h="6753119" w="7177805">
                <a:moveTo>
                  <a:pt x="0" y="0"/>
                </a:moveTo>
                <a:lnTo>
                  <a:pt x="7177806" y="0"/>
                </a:lnTo>
                <a:lnTo>
                  <a:pt x="7177806" y="6753119"/>
                </a:lnTo>
                <a:lnTo>
                  <a:pt x="0" y="6753119"/>
                </a:lnTo>
                <a:lnTo>
                  <a:pt x="0" y="0"/>
                </a:lnTo>
                <a:close/>
              </a:path>
            </a:pathLst>
          </a:custGeom>
          <a:blipFill>
            <a:blip r:embed="rId2"/>
            <a:stretch>
              <a:fillRect l="0" t="0" r="0" b="0"/>
            </a:stretch>
          </a:blipFill>
        </p:spPr>
      </p:sp>
      <p:sp>
        <p:nvSpPr>
          <p:cNvPr name="Freeform 6" id="6"/>
          <p:cNvSpPr/>
          <p:nvPr/>
        </p:nvSpPr>
        <p:spPr>
          <a:xfrm flipH="false" flipV="false" rot="0">
            <a:off x="12086839" y="3121397"/>
            <a:ext cx="3599209" cy="3545221"/>
          </a:xfrm>
          <a:custGeom>
            <a:avLst/>
            <a:gdLst/>
            <a:ahLst/>
            <a:cxnLst/>
            <a:rect r="r" b="b" t="t" l="l"/>
            <a:pathLst>
              <a:path h="3545221" w="3599209">
                <a:moveTo>
                  <a:pt x="0" y="0"/>
                </a:moveTo>
                <a:lnTo>
                  <a:pt x="3599210" y="0"/>
                </a:lnTo>
                <a:lnTo>
                  <a:pt x="3599210" y="3545221"/>
                </a:lnTo>
                <a:lnTo>
                  <a:pt x="0" y="35452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601951" y="3121397"/>
            <a:ext cx="3599209" cy="3545221"/>
          </a:xfrm>
          <a:custGeom>
            <a:avLst/>
            <a:gdLst/>
            <a:ahLst/>
            <a:cxnLst/>
            <a:rect r="r" b="b" t="t" l="l"/>
            <a:pathLst>
              <a:path h="3545221" w="3599209">
                <a:moveTo>
                  <a:pt x="0" y="0"/>
                </a:moveTo>
                <a:lnTo>
                  <a:pt x="3599210" y="0"/>
                </a:lnTo>
                <a:lnTo>
                  <a:pt x="3599210" y="3545221"/>
                </a:lnTo>
                <a:lnTo>
                  <a:pt x="0" y="35452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103436" y="6240599"/>
            <a:ext cx="3599209" cy="3545221"/>
          </a:xfrm>
          <a:custGeom>
            <a:avLst/>
            <a:gdLst/>
            <a:ahLst/>
            <a:cxnLst/>
            <a:rect r="r" b="b" t="t" l="l"/>
            <a:pathLst>
              <a:path h="3545221" w="3599209">
                <a:moveTo>
                  <a:pt x="0" y="0"/>
                </a:moveTo>
                <a:lnTo>
                  <a:pt x="3599209" y="0"/>
                </a:lnTo>
                <a:lnTo>
                  <a:pt x="3599209" y="3545221"/>
                </a:lnTo>
                <a:lnTo>
                  <a:pt x="0" y="35452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85355" y="6240599"/>
            <a:ext cx="3599209" cy="3545221"/>
          </a:xfrm>
          <a:custGeom>
            <a:avLst/>
            <a:gdLst/>
            <a:ahLst/>
            <a:cxnLst/>
            <a:rect r="r" b="b" t="t" l="l"/>
            <a:pathLst>
              <a:path h="3545221" w="3599209">
                <a:moveTo>
                  <a:pt x="0" y="0"/>
                </a:moveTo>
                <a:lnTo>
                  <a:pt x="3599209" y="0"/>
                </a:lnTo>
                <a:lnTo>
                  <a:pt x="3599209" y="3545221"/>
                </a:lnTo>
                <a:lnTo>
                  <a:pt x="0" y="35452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546417"/>
            <a:ext cx="16230600" cy="1009650"/>
          </a:xfrm>
          <a:prstGeom prst="rect">
            <a:avLst/>
          </a:prstGeom>
        </p:spPr>
        <p:txBody>
          <a:bodyPr anchor="t" rtlCol="false" tIns="0" lIns="0" bIns="0" rIns="0">
            <a:spAutoFit/>
          </a:bodyPr>
          <a:lstStyle/>
          <a:p>
            <a:pPr algn="ctr">
              <a:lnSpc>
                <a:spcPts val="8399"/>
              </a:lnSpc>
              <a:spcBef>
                <a:spcPct val="0"/>
              </a:spcBef>
            </a:pPr>
            <a:r>
              <a:rPr lang="en-US" sz="5999">
                <a:solidFill>
                  <a:srgbClr val="221046"/>
                </a:solidFill>
                <a:latin typeface="DM Serif Display"/>
                <a:ea typeface="DM Serif Display"/>
                <a:cs typeface="DM Serif Display"/>
                <a:sym typeface="DM Serif Display"/>
              </a:rPr>
              <a:t>Tech Stack Overview</a:t>
            </a:r>
          </a:p>
        </p:txBody>
      </p:sp>
      <p:sp>
        <p:nvSpPr>
          <p:cNvPr name="TextBox 11" id="11"/>
          <p:cNvSpPr txBox="true"/>
          <p:nvPr/>
        </p:nvSpPr>
        <p:spPr>
          <a:xfrm rot="0">
            <a:off x="2384959" y="1799009"/>
            <a:ext cx="13518081" cy="7016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Open Sans"/>
                <a:ea typeface="Open Sans"/>
                <a:cs typeface="Open Sans"/>
                <a:sym typeface="Open Sans"/>
              </a:rPr>
              <a:t>T</a:t>
            </a:r>
            <a:r>
              <a:rPr lang="en-US" sz="2000">
                <a:solidFill>
                  <a:srgbClr val="000000"/>
                </a:solidFill>
                <a:latin typeface="Open Sans"/>
                <a:ea typeface="Open Sans"/>
                <a:cs typeface="Open Sans"/>
                <a:sym typeface="Open Sans"/>
              </a:rPr>
              <a:t>eknologi di balik LibrifyHub memastikan aplikasi berjalan cepat, responsif, dan cerdas </a:t>
            </a:r>
          </a:p>
          <a:p>
            <a:pPr algn="ctr">
              <a:lnSpc>
                <a:spcPts val="2800"/>
              </a:lnSpc>
              <a:spcBef>
                <a:spcPct val="0"/>
              </a:spcBef>
            </a:pPr>
            <a:r>
              <a:rPr lang="en-US" sz="2000">
                <a:solidFill>
                  <a:srgbClr val="000000"/>
                </a:solidFill>
                <a:latin typeface="Open Sans"/>
                <a:ea typeface="Open Sans"/>
                <a:cs typeface="Open Sans"/>
                <a:sym typeface="Open Sans"/>
              </a:rPr>
              <a:t>untuk mendukung kebutuhan perpustakaan kampus.</a:t>
            </a:r>
          </a:p>
        </p:txBody>
      </p:sp>
      <p:sp>
        <p:nvSpPr>
          <p:cNvPr name="TextBox 12" id="12"/>
          <p:cNvSpPr txBox="true"/>
          <p:nvPr/>
        </p:nvSpPr>
        <p:spPr>
          <a:xfrm rot="0">
            <a:off x="12639645" y="3763354"/>
            <a:ext cx="2493598" cy="1025525"/>
          </a:xfrm>
          <a:prstGeom prst="rect">
            <a:avLst/>
          </a:prstGeom>
        </p:spPr>
        <p:txBody>
          <a:bodyPr anchor="t" rtlCol="false" tIns="0" lIns="0" bIns="0" rIns="0">
            <a:spAutoFit/>
          </a:bodyPr>
          <a:lstStyle/>
          <a:p>
            <a:pPr algn="ctr">
              <a:lnSpc>
                <a:spcPts val="3999"/>
              </a:lnSpc>
            </a:pPr>
            <a:r>
              <a:rPr lang="en-US" sz="3999">
                <a:solidFill>
                  <a:srgbClr val="5C52B9"/>
                </a:solidFill>
                <a:latin typeface="DM Serif Display"/>
                <a:ea typeface="DM Serif Display"/>
                <a:cs typeface="DM Serif Display"/>
                <a:sym typeface="DM Serif Display"/>
              </a:rPr>
              <a:t>Firebase Firestore</a:t>
            </a:r>
          </a:p>
        </p:txBody>
      </p:sp>
      <p:sp>
        <p:nvSpPr>
          <p:cNvPr name="TextBox 13" id="13"/>
          <p:cNvSpPr txBox="true"/>
          <p:nvPr/>
        </p:nvSpPr>
        <p:spPr>
          <a:xfrm rot="0">
            <a:off x="3154757" y="3749066"/>
            <a:ext cx="2493598" cy="863600"/>
          </a:xfrm>
          <a:prstGeom prst="rect">
            <a:avLst/>
          </a:prstGeom>
        </p:spPr>
        <p:txBody>
          <a:bodyPr anchor="t" rtlCol="false" tIns="0" lIns="0" bIns="0" rIns="0">
            <a:spAutoFit/>
          </a:bodyPr>
          <a:lstStyle/>
          <a:p>
            <a:pPr algn="ctr">
              <a:lnSpc>
                <a:spcPts val="7000"/>
              </a:lnSpc>
              <a:spcBef>
                <a:spcPct val="0"/>
              </a:spcBef>
            </a:pPr>
            <a:r>
              <a:rPr lang="en-US" sz="5000">
                <a:solidFill>
                  <a:srgbClr val="5C52B9"/>
                </a:solidFill>
                <a:latin typeface="DM Serif Display"/>
                <a:ea typeface="DM Serif Display"/>
                <a:cs typeface="DM Serif Display"/>
                <a:sym typeface="DM Serif Display"/>
              </a:rPr>
              <a:t>Flutter</a:t>
            </a:r>
          </a:p>
        </p:txBody>
      </p:sp>
      <p:sp>
        <p:nvSpPr>
          <p:cNvPr name="TextBox 14" id="14"/>
          <p:cNvSpPr txBox="true"/>
          <p:nvPr/>
        </p:nvSpPr>
        <p:spPr>
          <a:xfrm rot="0">
            <a:off x="14656242" y="7057143"/>
            <a:ext cx="2493598" cy="646430"/>
          </a:xfrm>
          <a:prstGeom prst="rect">
            <a:avLst/>
          </a:prstGeom>
        </p:spPr>
        <p:txBody>
          <a:bodyPr anchor="t" rtlCol="false" tIns="0" lIns="0" bIns="0" rIns="0">
            <a:spAutoFit/>
          </a:bodyPr>
          <a:lstStyle/>
          <a:p>
            <a:pPr algn="ctr">
              <a:lnSpc>
                <a:spcPts val="5320"/>
              </a:lnSpc>
              <a:spcBef>
                <a:spcPct val="0"/>
              </a:spcBef>
            </a:pPr>
            <a:r>
              <a:rPr lang="en-US" sz="3800">
                <a:solidFill>
                  <a:srgbClr val="5C52B9"/>
                </a:solidFill>
                <a:latin typeface="DM Serif Display"/>
                <a:ea typeface="DM Serif Display"/>
                <a:cs typeface="DM Serif Display"/>
                <a:sym typeface="DM Serif Display"/>
              </a:rPr>
              <a:t>Gemini API</a:t>
            </a:r>
          </a:p>
        </p:txBody>
      </p:sp>
      <p:sp>
        <p:nvSpPr>
          <p:cNvPr name="TextBox 15" id="15"/>
          <p:cNvSpPr txBox="true"/>
          <p:nvPr/>
        </p:nvSpPr>
        <p:spPr>
          <a:xfrm rot="0">
            <a:off x="1138160" y="7142868"/>
            <a:ext cx="2493598" cy="740410"/>
          </a:xfrm>
          <a:prstGeom prst="rect">
            <a:avLst/>
          </a:prstGeom>
        </p:spPr>
        <p:txBody>
          <a:bodyPr anchor="t" rtlCol="false" tIns="0" lIns="0" bIns="0" rIns="0">
            <a:spAutoFit/>
          </a:bodyPr>
          <a:lstStyle/>
          <a:p>
            <a:pPr algn="ctr">
              <a:lnSpc>
                <a:spcPts val="2900"/>
              </a:lnSpc>
            </a:pPr>
            <a:r>
              <a:rPr lang="en-US" sz="2900">
                <a:solidFill>
                  <a:srgbClr val="5C52B9"/>
                </a:solidFill>
                <a:latin typeface="DM Serif Display"/>
                <a:ea typeface="DM Serif Display"/>
                <a:cs typeface="DM Serif Display"/>
                <a:sym typeface="DM Serif Display"/>
              </a:rPr>
              <a:t>Firebase Authentication</a:t>
            </a:r>
          </a:p>
        </p:txBody>
      </p:sp>
      <p:sp>
        <p:nvSpPr>
          <p:cNvPr name="TextBox 16" id="16"/>
          <p:cNvSpPr txBox="true"/>
          <p:nvPr/>
        </p:nvSpPr>
        <p:spPr>
          <a:xfrm rot="0">
            <a:off x="12639645" y="4823687"/>
            <a:ext cx="2493598"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221046"/>
                </a:solidFill>
                <a:latin typeface="Open Sans Bold"/>
                <a:ea typeface="Open Sans Bold"/>
                <a:cs typeface="Open Sans Bold"/>
                <a:sym typeface="Open Sans Bold"/>
              </a:rPr>
              <a:t>Real-Time Cloud Database</a:t>
            </a:r>
          </a:p>
        </p:txBody>
      </p:sp>
      <p:sp>
        <p:nvSpPr>
          <p:cNvPr name="TextBox 17" id="17"/>
          <p:cNvSpPr txBox="true"/>
          <p:nvPr/>
        </p:nvSpPr>
        <p:spPr>
          <a:xfrm rot="0">
            <a:off x="3154757" y="4653597"/>
            <a:ext cx="2493598"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221046"/>
                </a:solidFill>
                <a:latin typeface="Open Sans Bold"/>
                <a:ea typeface="Open Sans Bold"/>
                <a:cs typeface="Open Sans Bold"/>
                <a:sym typeface="Open Sans Bold"/>
              </a:rPr>
              <a:t>Mobile App Development</a:t>
            </a:r>
          </a:p>
        </p:txBody>
      </p:sp>
      <p:sp>
        <p:nvSpPr>
          <p:cNvPr name="TextBox 18" id="18"/>
          <p:cNvSpPr txBox="true"/>
          <p:nvPr/>
        </p:nvSpPr>
        <p:spPr>
          <a:xfrm rot="0">
            <a:off x="14656242" y="7751198"/>
            <a:ext cx="2493598"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221046"/>
                </a:solidFill>
                <a:latin typeface="Open Sans Bold"/>
                <a:ea typeface="Open Sans Bold"/>
                <a:cs typeface="Open Sans Bold"/>
                <a:sym typeface="Open Sans Bold"/>
              </a:rPr>
              <a:t>AI Chatbot Integration</a:t>
            </a:r>
          </a:p>
        </p:txBody>
      </p:sp>
      <p:sp>
        <p:nvSpPr>
          <p:cNvPr name="TextBox 19" id="19"/>
          <p:cNvSpPr txBox="true"/>
          <p:nvPr/>
        </p:nvSpPr>
        <p:spPr>
          <a:xfrm rot="0">
            <a:off x="1121018" y="7958826"/>
            <a:ext cx="2493598"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221046"/>
                </a:solidFill>
                <a:latin typeface="Open Sans Bold"/>
                <a:ea typeface="Open Sans Bold"/>
                <a:cs typeface="Open Sans Bold"/>
                <a:sym typeface="Open Sans Bold"/>
              </a:rPr>
              <a:t>Secure User Login</a:t>
            </a:r>
          </a:p>
        </p:txBody>
      </p:sp>
      <p:sp>
        <p:nvSpPr>
          <p:cNvPr name="Freeform 20" id="20"/>
          <p:cNvSpPr/>
          <p:nvPr/>
        </p:nvSpPr>
        <p:spPr>
          <a:xfrm flipH="false" flipV="false" rot="0">
            <a:off x="1138160" y="4399315"/>
            <a:ext cx="770327" cy="886743"/>
          </a:xfrm>
          <a:custGeom>
            <a:avLst/>
            <a:gdLst/>
            <a:ahLst/>
            <a:cxnLst/>
            <a:rect r="r" b="b" t="t" l="l"/>
            <a:pathLst>
              <a:path h="886743" w="770327">
                <a:moveTo>
                  <a:pt x="0" y="0"/>
                </a:moveTo>
                <a:lnTo>
                  <a:pt x="770327" y="0"/>
                </a:lnTo>
                <a:lnTo>
                  <a:pt x="770327" y="886743"/>
                </a:lnTo>
                <a:lnTo>
                  <a:pt x="0" y="886743"/>
                </a:lnTo>
                <a:lnTo>
                  <a:pt x="0" y="0"/>
                </a:lnTo>
                <a:close/>
              </a:path>
            </a:pathLst>
          </a:custGeom>
          <a:blipFill>
            <a:blip r:embed="rId5"/>
            <a:stretch>
              <a:fillRect l="0" t="0" r="0" b="0"/>
            </a:stretch>
          </a:blipFill>
        </p:spPr>
      </p:sp>
      <p:sp>
        <p:nvSpPr>
          <p:cNvPr name="Freeform 21" id="21"/>
          <p:cNvSpPr/>
          <p:nvPr/>
        </p:nvSpPr>
        <p:spPr>
          <a:xfrm flipH="false" flipV="false" rot="0">
            <a:off x="16725540" y="6215651"/>
            <a:ext cx="848598" cy="694790"/>
          </a:xfrm>
          <a:custGeom>
            <a:avLst/>
            <a:gdLst/>
            <a:ahLst/>
            <a:cxnLst/>
            <a:rect r="r" b="b" t="t" l="l"/>
            <a:pathLst>
              <a:path h="694790" w="848598">
                <a:moveTo>
                  <a:pt x="0" y="0"/>
                </a:moveTo>
                <a:lnTo>
                  <a:pt x="848599" y="0"/>
                </a:lnTo>
                <a:lnTo>
                  <a:pt x="848599" y="694790"/>
                </a:lnTo>
                <a:lnTo>
                  <a:pt x="0" y="694790"/>
                </a:lnTo>
                <a:lnTo>
                  <a:pt x="0" y="0"/>
                </a:lnTo>
                <a:close/>
              </a:path>
            </a:pathLst>
          </a:custGeom>
          <a:blipFill>
            <a:blip r:embed="rId6"/>
            <a:stretch>
              <a:fillRect l="0" t="0" r="0" b="0"/>
            </a:stretch>
          </a:blipFill>
        </p:spPr>
      </p:sp>
      <p:sp>
        <p:nvSpPr>
          <p:cNvPr name="Freeform 22" id="22"/>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7"/>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28700" y="4011930"/>
            <a:ext cx="5246370" cy="524637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a:blip r:embed="rId2"/>
              <a:stretch>
                <a:fillRect l="-25046" t="0" r="-25046" b="0"/>
              </a:stretch>
            </a:blipFill>
          </p:spPr>
        </p:sp>
      </p:grpSp>
      <p:grpSp>
        <p:nvGrpSpPr>
          <p:cNvPr name="Group 4" id="4"/>
          <p:cNvGrpSpPr>
            <a:grpSpLocks noChangeAspect="true"/>
          </p:cNvGrpSpPr>
          <p:nvPr/>
        </p:nvGrpSpPr>
        <p:grpSpPr>
          <a:xfrm rot="0">
            <a:off x="6520815" y="4011930"/>
            <a:ext cx="5246370" cy="524637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a:blip r:embed="rId3"/>
              <a:stretch>
                <a:fillRect l="-36919" t="0" r="-20871" b="0"/>
              </a:stretch>
            </a:blipFill>
          </p:spPr>
        </p:sp>
      </p:grpSp>
      <p:grpSp>
        <p:nvGrpSpPr>
          <p:cNvPr name="Group 6" id="6"/>
          <p:cNvGrpSpPr>
            <a:grpSpLocks noChangeAspect="true"/>
          </p:cNvGrpSpPr>
          <p:nvPr/>
        </p:nvGrpSpPr>
        <p:grpSpPr>
          <a:xfrm rot="0">
            <a:off x="12014835" y="4011930"/>
            <a:ext cx="5246370" cy="524637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a:blip r:embed="rId4"/>
              <a:stretch>
                <a:fillRect l="-25046" t="0" r="-25046" b="0"/>
              </a:stretch>
            </a:blipFill>
          </p:spPr>
        </p:sp>
      </p:grpSp>
      <p:grpSp>
        <p:nvGrpSpPr>
          <p:cNvPr name="Group 8" id="8"/>
          <p:cNvGrpSpPr/>
          <p:nvPr/>
        </p:nvGrpSpPr>
        <p:grpSpPr>
          <a:xfrm rot="0">
            <a:off x="1028700" y="7772400"/>
            <a:ext cx="3943350" cy="1485900"/>
            <a:chOff x="0" y="0"/>
            <a:chExt cx="5257800" cy="1981200"/>
          </a:xfrm>
        </p:grpSpPr>
        <p:grpSp>
          <p:nvGrpSpPr>
            <p:cNvPr name="Group 9" id="9"/>
            <p:cNvGrpSpPr/>
            <p:nvPr/>
          </p:nvGrpSpPr>
          <p:grpSpPr>
            <a:xfrm rot="0">
              <a:off x="0" y="0"/>
              <a:ext cx="5257800" cy="1981200"/>
              <a:chOff x="0" y="0"/>
              <a:chExt cx="1038578" cy="391348"/>
            </a:xfrm>
          </p:grpSpPr>
          <p:sp>
            <p:nvSpPr>
              <p:cNvPr name="Freeform 10" id="10"/>
              <p:cNvSpPr/>
              <p:nvPr/>
            </p:nvSpPr>
            <p:spPr>
              <a:xfrm flipH="false" flipV="false" rot="0">
                <a:off x="0" y="0"/>
                <a:ext cx="1038578" cy="391348"/>
              </a:xfrm>
              <a:custGeom>
                <a:avLst/>
                <a:gdLst/>
                <a:ahLst/>
                <a:cxnLst/>
                <a:rect r="r" b="b" t="t" l="l"/>
                <a:pathLst>
                  <a:path h="391348" w="1038578">
                    <a:moveTo>
                      <a:pt x="100128" y="0"/>
                    </a:moveTo>
                    <a:lnTo>
                      <a:pt x="938450" y="0"/>
                    </a:lnTo>
                    <a:cubicBezTo>
                      <a:pt x="965006" y="0"/>
                      <a:pt x="990474" y="10549"/>
                      <a:pt x="1009251" y="29327"/>
                    </a:cubicBezTo>
                    <a:cubicBezTo>
                      <a:pt x="1028029" y="48104"/>
                      <a:pt x="1038578" y="73572"/>
                      <a:pt x="1038578" y="100128"/>
                    </a:cubicBezTo>
                    <a:lnTo>
                      <a:pt x="1038578" y="291221"/>
                    </a:lnTo>
                    <a:cubicBezTo>
                      <a:pt x="1038578" y="317776"/>
                      <a:pt x="1028029" y="343244"/>
                      <a:pt x="1009251" y="362021"/>
                    </a:cubicBezTo>
                    <a:cubicBezTo>
                      <a:pt x="990474" y="380799"/>
                      <a:pt x="965006" y="391348"/>
                      <a:pt x="938450" y="391348"/>
                    </a:cubicBezTo>
                    <a:lnTo>
                      <a:pt x="100128" y="391348"/>
                    </a:lnTo>
                    <a:cubicBezTo>
                      <a:pt x="73572" y="391348"/>
                      <a:pt x="48104" y="380799"/>
                      <a:pt x="29327" y="362021"/>
                    </a:cubicBezTo>
                    <a:cubicBezTo>
                      <a:pt x="10549" y="343244"/>
                      <a:pt x="0" y="317776"/>
                      <a:pt x="0" y="291221"/>
                    </a:cubicBezTo>
                    <a:lnTo>
                      <a:pt x="0" y="100128"/>
                    </a:lnTo>
                    <a:cubicBezTo>
                      <a:pt x="0" y="73572"/>
                      <a:pt x="10549" y="48104"/>
                      <a:pt x="29327" y="29327"/>
                    </a:cubicBezTo>
                    <a:cubicBezTo>
                      <a:pt x="48104" y="10549"/>
                      <a:pt x="73572" y="0"/>
                      <a:pt x="100128" y="0"/>
                    </a:cubicBezTo>
                    <a:close/>
                  </a:path>
                </a:pathLst>
              </a:custGeom>
              <a:solidFill>
                <a:srgbClr val="FEA926"/>
              </a:solidFill>
            </p:spPr>
          </p:sp>
          <p:sp>
            <p:nvSpPr>
              <p:cNvPr name="TextBox 11" id="11"/>
              <p:cNvSpPr txBox="true"/>
              <p:nvPr/>
            </p:nvSpPr>
            <p:spPr>
              <a:xfrm>
                <a:off x="0" y="-38100"/>
                <a:ext cx="1038578" cy="429448"/>
              </a:xfrm>
              <a:prstGeom prst="rect">
                <a:avLst/>
              </a:prstGeom>
            </p:spPr>
            <p:txBody>
              <a:bodyPr anchor="ctr" rtlCol="false" tIns="50800" lIns="50800" bIns="50800" rIns="50800"/>
              <a:lstStyle/>
              <a:p>
                <a:pPr algn="ctr">
                  <a:lnSpc>
                    <a:spcPts val="2659"/>
                  </a:lnSpc>
                </a:pPr>
              </a:p>
            </p:txBody>
          </p:sp>
        </p:grpSp>
        <p:grpSp>
          <p:nvGrpSpPr>
            <p:cNvPr name="Group 12" id="12"/>
            <p:cNvGrpSpPr>
              <a:grpSpLocks noChangeAspect="true"/>
            </p:cNvGrpSpPr>
            <p:nvPr/>
          </p:nvGrpSpPr>
          <p:grpSpPr>
            <a:xfrm rot="5400000">
              <a:off x="0" y="0"/>
              <a:ext cx="1981200" cy="1981200"/>
              <a:chOff x="0" y="0"/>
              <a:chExt cx="14400530" cy="14400530"/>
            </a:xfrm>
          </p:grpSpPr>
          <p:sp>
            <p:nvSpPr>
              <p:cNvPr name="Freeform 13" id="13"/>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EA926"/>
              </a:solidFill>
            </p:spPr>
          </p:sp>
        </p:grpSp>
      </p:grpSp>
      <p:grpSp>
        <p:nvGrpSpPr>
          <p:cNvPr name="Group 14" id="14"/>
          <p:cNvGrpSpPr/>
          <p:nvPr/>
        </p:nvGrpSpPr>
        <p:grpSpPr>
          <a:xfrm rot="0">
            <a:off x="6520815" y="7772400"/>
            <a:ext cx="3943350" cy="1485900"/>
            <a:chOff x="0" y="0"/>
            <a:chExt cx="5257800" cy="1981200"/>
          </a:xfrm>
        </p:grpSpPr>
        <p:grpSp>
          <p:nvGrpSpPr>
            <p:cNvPr name="Group 15" id="15"/>
            <p:cNvGrpSpPr/>
            <p:nvPr/>
          </p:nvGrpSpPr>
          <p:grpSpPr>
            <a:xfrm rot="0">
              <a:off x="0" y="0"/>
              <a:ext cx="5257800" cy="1981200"/>
              <a:chOff x="0" y="0"/>
              <a:chExt cx="1038578" cy="391348"/>
            </a:xfrm>
          </p:grpSpPr>
          <p:sp>
            <p:nvSpPr>
              <p:cNvPr name="Freeform 16" id="16"/>
              <p:cNvSpPr/>
              <p:nvPr/>
            </p:nvSpPr>
            <p:spPr>
              <a:xfrm flipH="false" flipV="false" rot="0">
                <a:off x="0" y="0"/>
                <a:ext cx="1038578" cy="391348"/>
              </a:xfrm>
              <a:custGeom>
                <a:avLst/>
                <a:gdLst/>
                <a:ahLst/>
                <a:cxnLst/>
                <a:rect r="r" b="b" t="t" l="l"/>
                <a:pathLst>
                  <a:path h="391348" w="1038578">
                    <a:moveTo>
                      <a:pt x="100128" y="0"/>
                    </a:moveTo>
                    <a:lnTo>
                      <a:pt x="938450" y="0"/>
                    </a:lnTo>
                    <a:cubicBezTo>
                      <a:pt x="965006" y="0"/>
                      <a:pt x="990474" y="10549"/>
                      <a:pt x="1009251" y="29327"/>
                    </a:cubicBezTo>
                    <a:cubicBezTo>
                      <a:pt x="1028029" y="48104"/>
                      <a:pt x="1038578" y="73572"/>
                      <a:pt x="1038578" y="100128"/>
                    </a:cubicBezTo>
                    <a:lnTo>
                      <a:pt x="1038578" y="291221"/>
                    </a:lnTo>
                    <a:cubicBezTo>
                      <a:pt x="1038578" y="317776"/>
                      <a:pt x="1028029" y="343244"/>
                      <a:pt x="1009251" y="362021"/>
                    </a:cubicBezTo>
                    <a:cubicBezTo>
                      <a:pt x="990474" y="380799"/>
                      <a:pt x="965006" y="391348"/>
                      <a:pt x="938450" y="391348"/>
                    </a:cubicBezTo>
                    <a:lnTo>
                      <a:pt x="100128" y="391348"/>
                    </a:lnTo>
                    <a:cubicBezTo>
                      <a:pt x="73572" y="391348"/>
                      <a:pt x="48104" y="380799"/>
                      <a:pt x="29327" y="362021"/>
                    </a:cubicBezTo>
                    <a:cubicBezTo>
                      <a:pt x="10549" y="343244"/>
                      <a:pt x="0" y="317776"/>
                      <a:pt x="0" y="291221"/>
                    </a:cubicBezTo>
                    <a:lnTo>
                      <a:pt x="0" y="100128"/>
                    </a:lnTo>
                    <a:cubicBezTo>
                      <a:pt x="0" y="73572"/>
                      <a:pt x="10549" y="48104"/>
                      <a:pt x="29327" y="29327"/>
                    </a:cubicBezTo>
                    <a:cubicBezTo>
                      <a:pt x="48104" y="10549"/>
                      <a:pt x="73572" y="0"/>
                      <a:pt x="100128" y="0"/>
                    </a:cubicBezTo>
                    <a:close/>
                  </a:path>
                </a:pathLst>
              </a:custGeom>
              <a:solidFill>
                <a:srgbClr val="FEA926"/>
              </a:solidFill>
            </p:spPr>
          </p:sp>
          <p:sp>
            <p:nvSpPr>
              <p:cNvPr name="TextBox 17" id="17"/>
              <p:cNvSpPr txBox="true"/>
              <p:nvPr/>
            </p:nvSpPr>
            <p:spPr>
              <a:xfrm>
                <a:off x="0" y="-38100"/>
                <a:ext cx="1038578" cy="429448"/>
              </a:xfrm>
              <a:prstGeom prst="rect">
                <a:avLst/>
              </a:prstGeom>
            </p:spPr>
            <p:txBody>
              <a:bodyPr anchor="ctr" rtlCol="false" tIns="50800" lIns="50800" bIns="50800" rIns="50800"/>
              <a:lstStyle/>
              <a:p>
                <a:pPr algn="ctr">
                  <a:lnSpc>
                    <a:spcPts val="2659"/>
                  </a:lnSpc>
                </a:pPr>
              </a:p>
            </p:txBody>
          </p:sp>
        </p:grpSp>
        <p:grpSp>
          <p:nvGrpSpPr>
            <p:cNvPr name="Group 18" id="18"/>
            <p:cNvGrpSpPr>
              <a:grpSpLocks noChangeAspect="true"/>
            </p:cNvGrpSpPr>
            <p:nvPr/>
          </p:nvGrpSpPr>
          <p:grpSpPr>
            <a:xfrm rot="5400000">
              <a:off x="0" y="0"/>
              <a:ext cx="1981200" cy="1981200"/>
              <a:chOff x="0" y="0"/>
              <a:chExt cx="14400530" cy="14400530"/>
            </a:xfrm>
          </p:grpSpPr>
          <p:sp>
            <p:nvSpPr>
              <p:cNvPr name="Freeform 19" id="19"/>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EA926"/>
              </a:solidFill>
            </p:spPr>
          </p:sp>
        </p:grpSp>
      </p:grpSp>
      <p:grpSp>
        <p:nvGrpSpPr>
          <p:cNvPr name="Group 20" id="20"/>
          <p:cNvGrpSpPr/>
          <p:nvPr/>
        </p:nvGrpSpPr>
        <p:grpSpPr>
          <a:xfrm rot="0">
            <a:off x="12014835" y="7772400"/>
            <a:ext cx="3943350" cy="1485900"/>
            <a:chOff x="0" y="0"/>
            <a:chExt cx="5257800" cy="1981200"/>
          </a:xfrm>
        </p:grpSpPr>
        <p:grpSp>
          <p:nvGrpSpPr>
            <p:cNvPr name="Group 21" id="21"/>
            <p:cNvGrpSpPr/>
            <p:nvPr/>
          </p:nvGrpSpPr>
          <p:grpSpPr>
            <a:xfrm rot="0">
              <a:off x="0" y="0"/>
              <a:ext cx="5257800" cy="1981200"/>
              <a:chOff x="0" y="0"/>
              <a:chExt cx="1038578" cy="391348"/>
            </a:xfrm>
          </p:grpSpPr>
          <p:sp>
            <p:nvSpPr>
              <p:cNvPr name="Freeform 22" id="22"/>
              <p:cNvSpPr/>
              <p:nvPr/>
            </p:nvSpPr>
            <p:spPr>
              <a:xfrm flipH="false" flipV="false" rot="0">
                <a:off x="0" y="0"/>
                <a:ext cx="1038578" cy="391348"/>
              </a:xfrm>
              <a:custGeom>
                <a:avLst/>
                <a:gdLst/>
                <a:ahLst/>
                <a:cxnLst/>
                <a:rect r="r" b="b" t="t" l="l"/>
                <a:pathLst>
                  <a:path h="391348" w="1038578">
                    <a:moveTo>
                      <a:pt x="100128" y="0"/>
                    </a:moveTo>
                    <a:lnTo>
                      <a:pt x="938450" y="0"/>
                    </a:lnTo>
                    <a:cubicBezTo>
                      <a:pt x="965006" y="0"/>
                      <a:pt x="990474" y="10549"/>
                      <a:pt x="1009251" y="29327"/>
                    </a:cubicBezTo>
                    <a:cubicBezTo>
                      <a:pt x="1028029" y="48104"/>
                      <a:pt x="1038578" y="73572"/>
                      <a:pt x="1038578" y="100128"/>
                    </a:cubicBezTo>
                    <a:lnTo>
                      <a:pt x="1038578" y="291221"/>
                    </a:lnTo>
                    <a:cubicBezTo>
                      <a:pt x="1038578" y="317776"/>
                      <a:pt x="1028029" y="343244"/>
                      <a:pt x="1009251" y="362021"/>
                    </a:cubicBezTo>
                    <a:cubicBezTo>
                      <a:pt x="990474" y="380799"/>
                      <a:pt x="965006" y="391348"/>
                      <a:pt x="938450" y="391348"/>
                    </a:cubicBezTo>
                    <a:lnTo>
                      <a:pt x="100128" y="391348"/>
                    </a:lnTo>
                    <a:cubicBezTo>
                      <a:pt x="73572" y="391348"/>
                      <a:pt x="48104" y="380799"/>
                      <a:pt x="29327" y="362021"/>
                    </a:cubicBezTo>
                    <a:cubicBezTo>
                      <a:pt x="10549" y="343244"/>
                      <a:pt x="0" y="317776"/>
                      <a:pt x="0" y="291221"/>
                    </a:cubicBezTo>
                    <a:lnTo>
                      <a:pt x="0" y="100128"/>
                    </a:lnTo>
                    <a:cubicBezTo>
                      <a:pt x="0" y="73572"/>
                      <a:pt x="10549" y="48104"/>
                      <a:pt x="29327" y="29327"/>
                    </a:cubicBezTo>
                    <a:cubicBezTo>
                      <a:pt x="48104" y="10549"/>
                      <a:pt x="73572" y="0"/>
                      <a:pt x="100128" y="0"/>
                    </a:cubicBezTo>
                    <a:close/>
                  </a:path>
                </a:pathLst>
              </a:custGeom>
              <a:solidFill>
                <a:srgbClr val="FEA926"/>
              </a:solidFill>
            </p:spPr>
          </p:sp>
          <p:sp>
            <p:nvSpPr>
              <p:cNvPr name="TextBox 23" id="23"/>
              <p:cNvSpPr txBox="true"/>
              <p:nvPr/>
            </p:nvSpPr>
            <p:spPr>
              <a:xfrm>
                <a:off x="0" y="-38100"/>
                <a:ext cx="1038578" cy="429448"/>
              </a:xfrm>
              <a:prstGeom prst="rect">
                <a:avLst/>
              </a:prstGeom>
            </p:spPr>
            <p:txBody>
              <a:bodyPr anchor="ctr" rtlCol="false" tIns="50800" lIns="50800" bIns="50800" rIns="50800"/>
              <a:lstStyle/>
              <a:p>
                <a:pPr algn="ctr">
                  <a:lnSpc>
                    <a:spcPts val="2659"/>
                  </a:lnSpc>
                </a:pPr>
              </a:p>
            </p:txBody>
          </p:sp>
        </p:grpSp>
        <p:grpSp>
          <p:nvGrpSpPr>
            <p:cNvPr name="Group 24" id="24"/>
            <p:cNvGrpSpPr>
              <a:grpSpLocks noChangeAspect="true"/>
            </p:cNvGrpSpPr>
            <p:nvPr/>
          </p:nvGrpSpPr>
          <p:grpSpPr>
            <a:xfrm rot="5400000">
              <a:off x="0" y="0"/>
              <a:ext cx="1981200" cy="1981200"/>
              <a:chOff x="0" y="0"/>
              <a:chExt cx="14400530" cy="14400530"/>
            </a:xfrm>
          </p:grpSpPr>
          <p:sp>
            <p:nvSpPr>
              <p:cNvPr name="Freeform 25" id="25"/>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FEA926"/>
              </a:solidFill>
            </p:spPr>
          </p:sp>
        </p:grpSp>
      </p:grpSp>
      <p:sp>
        <p:nvSpPr>
          <p:cNvPr name="TextBox 26" id="26"/>
          <p:cNvSpPr txBox="true"/>
          <p:nvPr/>
        </p:nvSpPr>
        <p:spPr>
          <a:xfrm rot="0">
            <a:off x="1028700" y="1038225"/>
            <a:ext cx="16230600" cy="895350"/>
          </a:xfrm>
          <a:prstGeom prst="rect">
            <a:avLst/>
          </a:prstGeom>
        </p:spPr>
        <p:txBody>
          <a:bodyPr anchor="t" rtlCol="false" tIns="0" lIns="0" bIns="0" rIns="0">
            <a:spAutoFit/>
          </a:bodyPr>
          <a:lstStyle/>
          <a:p>
            <a:pPr algn="ctr">
              <a:lnSpc>
                <a:spcPts val="7199"/>
              </a:lnSpc>
            </a:pPr>
            <a:r>
              <a:rPr lang="en-US" sz="5999">
                <a:solidFill>
                  <a:srgbClr val="221046"/>
                </a:solidFill>
                <a:latin typeface="DM Serif Display"/>
                <a:ea typeface="DM Serif Display"/>
                <a:cs typeface="DM Serif Display"/>
                <a:sym typeface="DM Serif Display"/>
              </a:rPr>
              <a:t>Target Users</a:t>
            </a:r>
          </a:p>
        </p:txBody>
      </p:sp>
      <p:sp>
        <p:nvSpPr>
          <p:cNvPr name="TextBox 27" id="27"/>
          <p:cNvSpPr txBox="true"/>
          <p:nvPr/>
        </p:nvSpPr>
        <p:spPr>
          <a:xfrm rot="0">
            <a:off x="3967527" y="2105025"/>
            <a:ext cx="10352946" cy="10541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Open Sans"/>
                <a:ea typeface="Open Sans"/>
                <a:cs typeface="Open Sans"/>
                <a:sym typeface="Open Sans"/>
              </a:rPr>
              <a:t>LibrifyHub dirancang untuk memenuhi kebutuhan mahasiswa, dosen, dan staf perpustakaan dalam mengelola peminjaman, pencarian, dan pengelolaan buku secara digital dan efisien di lingkungan kampus.</a:t>
            </a:r>
          </a:p>
        </p:txBody>
      </p:sp>
      <p:sp>
        <p:nvSpPr>
          <p:cNvPr name="TextBox 28" id="28"/>
          <p:cNvSpPr txBox="true"/>
          <p:nvPr/>
        </p:nvSpPr>
        <p:spPr>
          <a:xfrm rot="0">
            <a:off x="1752526" y="8486775"/>
            <a:ext cx="2853764" cy="523875"/>
          </a:xfrm>
          <a:prstGeom prst="rect">
            <a:avLst/>
          </a:prstGeom>
        </p:spPr>
        <p:txBody>
          <a:bodyPr anchor="t" rtlCol="false" tIns="0" lIns="0" bIns="0" rIns="0">
            <a:spAutoFit/>
          </a:bodyPr>
          <a:lstStyle/>
          <a:p>
            <a:pPr algn="ctr">
              <a:lnSpc>
                <a:spcPts val="2100"/>
              </a:lnSpc>
              <a:spcBef>
                <a:spcPct val="0"/>
              </a:spcBef>
            </a:pPr>
            <a:r>
              <a:rPr lang="en-US" sz="1500">
                <a:solidFill>
                  <a:srgbClr val="221046"/>
                </a:solidFill>
                <a:latin typeface="Open Sans"/>
                <a:ea typeface="Open Sans"/>
                <a:cs typeface="Open Sans"/>
                <a:sym typeface="Open Sans"/>
              </a:rPr>
              <a:t>Mencari referensi dan literatur akademik dari koleksi kampus.</a:t>
            </a:r>
          </a:p>
        </p:txBody>
      </p:sp>
      <p:sp>
        <p:nvSpPr>
          <p:cNvPr name="TextBox 29" id="29"/>
          <p:cNvSpPr txBox="true"/>
          <p:nvPr/>
        </p:nvSpPr>
        <p:spPr>
          <a:xfrm rot="0">
            <a:off x="1156186" y="7916810"/>
            <a:ext cx="3688378" cy="481330"/>
          </a:xfrm>
          <a:prstGeom prst="rect">
            <a:avLst/>
          </a:prstGeom>
        </p:spPr>
        <p:txBody>
          <a:bodyPr anchor="t" rtlCol="false" tIns="0" lIns="0" bIns="0" rIns="0">
            <a:spAutoFit/>
          </a:bodyPr>
          <a:lstStyle/>
          <a:p>
            <a:pPr algn="ctr">
              <a:lnSpc>
                <a:spcPts val="3919"/>
              </a:lnSpc>
              <a:spcBef>
                <a:spcPct val="0"/>
              </a:spcBef>
            </a:pPr>
            <a:r>
              <a:rPr lang="en-US" sz="2799">
                <a:solidFill>
                  <a:srgbClr val="221046"/>
                </a:solidFill>
                <a:latin typeface="DM Serif Display"/>
                <a:ea typeface="DM Serif Display"/>
                <a:cs typeface="DM Serif Display"/>
                <a:sym typeface="DM Serif Display"/>
              </a:rPr>
              <a:t>Dosen</a:t>
            </a:r>
          </a:p>
        </p:txBody>
      </p:sp>
      <p:sp>
        <p:nvSpPr>
          <p:cNvPr name="TextBox 30" id="30"/>
          <p:cNvSpPr txBox="true"/>
          <p:nvPr/>
        </p:nvSpPr>
        <p:spPr>
          <a:xfrm rot="0">
            <a:off x="7192667" y="8430441"/>
            <a:ext cx="2599645" cy="690880"/>
          </a:xfrm>
          <a:prstGeom prst="rect">
            <a:avLst/>
          </a:prstGeom>
        </p:spPr>
        <p:txBody>
          <a:bodyPr anchor="t" rtlCol="false" tIns="0" lIns="0" bIns="0" rIns="0">
            <a:spAutoFit/>
          </a:bodyPr>
          <a:lstStyle/>
          <a:p>
            <a:pPr algn="ctr">
              <a:lnSpc>
                <a:spcPts val="1820"/>
              </a:lnSpc>
              <a:spcBef>
                <a:spcPct val="0"/>
              </a:spcBef>
            </a:pPr>
            <a:r>
              <a:rPr lang="en-US" sz="1300">
                <a:solidFill>
                  <a:srgbClr val="221046"/>
                </a:solidFill>
                <a:latin typeface="Open Sans"/>
                <a:ea typeface="Open Sans"/>
                <a:cs typeface="Open Sans"/>
                <a:sym typeface="Open Sans"/>
              </a:rPr>
              <a:t>Mengelola peminjaman dan pengembalian buku untuk kebutuhan kuliah.</a:t>
            </a:r>
          </a:p>
        </p:txBody>
      </p:sp>
      <p:sp>
        <p:nvSpPr>
          <p:cNvPr name="TextBox 31" id="31"/>
          <p:cNvSpPr txBox="true"/>
          <p:nvPr/>
        </p:nvSpPr>
        <p:spPr>
          <a:xfrm rot="0">
            <a:off x="7194670" y="7916810"/>
            <a:ext cx="2595639" cy="481330"/>
          </a:xfrm>
          <a:prstGeom prst="rect">
            <a:avLst/>
          </a:prstGeom>
        </p:spPr>
        <p:txBody>
          <a:bodyPr anchor="t" rtlCol="false" tIns="0" lIns="0" bIns="0" rIns="0">
            <a:spAutoFit/>
          </a:bodyPr>
          <a:lstStyle/>
          <a:p>
            <a:pPr algn="ctr">
              <a:lnSpc>
                <a:spcPts val="3919"/>
              </a:lnSpc>
              <a:spcBef>
                <a:spcPct val="0"/>
              </a:spcBef>
            </a:pPr>
            <a:r>
              <a:rPr lang="en-US" sz="2799">
                <a:solidFill>
                  <a:srgbClr val="221046"/>
                </a:solidFill>
                <a:latin typeface="DM Serif Display"/>
                <a:ea typeface="DM Serif Display"/>
                <a:cs typeface="DM Serif Display"/>
                <a:sym typeface="DM Serif Display"/>
              </a:rPr>
              <a:t>Mahasiswa</a:t>
            </a:r>
          </a:p>
        </p:txBody>
      </p:sp>
      <p:sp>
        <p:nvSpPr>
          <p:cNvPr name="TextBox 32" id="32"/>
          <p:cNvSpPr txBox="true"/>
          <p:nvPr/>
        </p:nvSpPr>
        <p:spPr>
          <a:xfrm rot="0">
            <a:off x="12379081" y="8518706"/>
            <a:ext cx="3214858" cy="523875"/>
          </a:xfrm>
          <a:prstGeom prst="rect">
            <a:avLst/>
          </a:prstGeom>
        </p:spPr>
        <p:txBody>
          <a:bodyPr anchor="t" rtlCol="false" tIns="0" lIns="0" bIns="0" rIns="0">
            <a:spAutoFit/>
          </a:bodyPr>
          <a:lstStyle/>
          <a:p>
            <a:pPr algn="ctr">
              <a:lnSpc>
                <a:spcPts val="2100"/>
              </a:lnSpc>
              <a:spcBef>
                <a:spcPct val="0"/>
              </a:spcBef>
            </a:pPr>
            <a:r>
              <a:rPr lang="en-US" sz="1500">
                <a:solidFill>
                  <a:srgbClr val="221046"/>
                </a:solidFill>
                <a:latin typeface="Open Sans"/>
                <a:ea typeface="Open Sans"/>
                <a:cs typeface="Open Sans"/>
                <a:sym typeface="Open Sans"/>
              </a:rPr>
              <a:t>Mengatur stok, data peminjaman, dan pengingat pengembalian buku.</a:t>
            </a:r>
          </a:p>
        </p:txBody>
      </p:sp>
      <p:sp>
        <p:nvSpPr>
          <p:cNvPr name="TextBox 33" id="33"/>
          <p:cNvSpPr txBox="true"/>
          <p:nvPr/>
        </p:nvSpPr>
        <p:spPr>
          <a:xfrm rot="0">
            <a:off x="12379081" y="7916810"/>
            <a:ext cx="3214858" cy="481330"/>
          </a:xfrm>
          <a:prstGeom prst="rect">
            <a:avLst/>
          </a:prstGeom>
        </p:spPr>
        <p:txBody>
          <a:bodyPr anchor="t" rtlCol="false" tIns="0" lIns="0" bIns="0" rIns="0">
            <a:spAutoFit/>
          </a:bodyPr>
          <a:lstStyle/>
          <a:p>
            <a:pPr algn="ctr">
              <a:lnSpc>
                <a:spcPts val="3919"/>
              </a:lnSpc>
              <a:spcBef>
                <a:spcPct val="0"/>
              </a:spcBef>
            </a:pPr>
            <a:r>
              <a:rPr lang="en-US" sz="2799">
                <a:solidFill>
                  <a:srgbClr val="221046"/>
                </a:solidFill>
                <a:latin typeface="DM Serif Display"/>
                <a:ea typeface="DM Serif Display"/>
                <a:cs typeface="DM Serif Display"/>
                <a:sym typeface="DM Serif Display"/>
              </a:rPr>
              <a:t>Staff Perpustakaan</a:t>
            </a:r>
          </a:p>
        </p:txBody>
      </p:sp>
      <p:sp>
        <p:nvSpPr>
          <p:cNvPr name="Freeform 34" id="34"/>
          <p:cNvSpPr/>
          <p:nvPr/>
        </p:nvSpPr>
        <p:spPr>
          <a:xfrm flipH="false" flipV="false" rot="-3105416">
            <a:off x="11046259" y="8393790"/>
            <a:ext cx="918204" cy="802281"/>
          </a:xfrm>
          <a:custGeom>
            <a:avLst/>
            <a:gdLst/>
            <a:ahLst/>
            <a:cxnLst/>
            <a:rect r="r" b="b" t="t" l="l"/>
            <a:pathLst>
              <a:path h="802281" w="918204">
                <a:moveTo>
                  <a:pt x="0" y="0"/>
                </a:moveTo>
                <a:lnTo>
                  <a:pt x="918204" y="0"/>
                </a:lnTo>
                <a:lnTo>
                  <a:pt x="918204" y="802281"/>
                </a:lnTo>
                <a:lnTo>
                  <a:pt x="0" y="802281"/>
                </a:lnTo>
                <a:lnTo>
                  <a:pt x="0" y="0"/>
                </a:lnTo>
                <a:close/>
              </a:path>
            </a:pathLst>
          </a:custGeom>
          <a:blipFill>
            <a:blip r:embed="rId5"/>
            <a:stretch>
              <a:fillRect l="0" t="0" r="0" b="0"/>
            </a:stretch>
          </a:blipFill>
        </p:spPr>
      </p:sp>
      <p:sp>
        <p:nvSpPr>
          <p:cNvPr name="Freeform 35" id="35"/>
          <p:cNvSpPr/>
          <p:nvPr/>
        </p:nvSpPr>
        <p:spPr>
          <a:xfrm flipH="false" flipV="false" rot="-1673884">
            <a:off x="355102" y="8649536"/>
            <a:ext cx="1347196" cy="1217529"/>
          </a:xfrm>
          <a:custGeom>
            <a:avLst/>
            <a:gdLst/>
            <a:ahLst/>
            <a:cxnLst/>
            <a:rect r="r" b="b" t="t" l="l"/>
            <a:pathLst>
              <a:path h="1217529" w="1347196">
                <a:moveTo>
                  <a:pt x="0" y="0"/>
                </a:moveTo>
                <a:lnTo>
                  <a:pt x="1347196" y="0"/>
                </a:lnTo>
                <a:lnTo>
                  <a:pt x="1347196" y="1217528"/>
                </a:lnTo>
                <a:lnTo>
                  <a:pt x="0" y="1217528"/>
                </a:lnTo>
                <a:lnTo>
                  <a:pt x="0" y="0"/>
                </a:lnTo>
                <a:close/>
              </a:path>
            </a:pathLst>
          </a:custGeom>
          <a:blipFill>
            <a:blip r:embed="rId6"/>
            <a:stretch>
              <a:fillRect l="0" t="0" r="0" b="0"/>
            </a:stretch>
          </a:blipFill>
        </p:spPr>
      </p:sp>
      <p:sp>
        <p:nvSpPr>
          <p:cNvPr name="Freeform 36" id="36"/>
          <p:cNvSpPr/>
          <p:nvPr/>
        </p:nvSpPr>
        <p:spPr>
          <a:xfrm flipH="false" flipV="false" rot="0">
            <a:off x="16743627" y="3589723"/>
            <a:ext cx="1031346" cy="844414"/>
          </a:xfrm>
          <a:custGeom>
            <a:avLst/>
            <a:gdLst/>
            <a:ahLst/>
            <a:cxnLst/>
            <a:rect r="r" b="b" t="t" l="l"/>
            <a:pathLst>
              <a:path h="844414" w="1031346">
                <a:moveTo>
                  <a:pt x="0" y="0"/>
                </a:moveTo>
                <a:lnTo>
                  <a:pt x="1031346" y="0"/>
                </a:lnTo>
                <a:lnTo>
                  <a:pt x="1031346" y="844414"/>
                </a:lnTo>
                <a:lnTo>
                  <a:pt x="0" y="844414"/>
                </a:lnTo>
                <a:lnTo>
                  <a:pt x="0" y="0"/>
                </a:lnTo>
                <a:close/>
              </a:path>
            </a:pathLst>
          </a:custGeom>
          <a:blipFill>
            <a:blip r:embed="rId7"/>
            <a:stretch>
              <a:fillRect l="0" t="0" r="0" b="0"/>
            </a:stretch>
          </a:blipFill>
        </p:spPr>
      </p:sp>
      <p:sp>
        <p:nvSpPr>
          <p:cNvPr name="Freeform 37" id="37"/>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9EF"/>
        </a:solidFill>
      </p:bgPr>
    </p:bg>
    <p:spTree>
      <p:nvGrpSpPr>
        <p:cNvPr id="1" name=""/>
        <p:cNvGrpSpPr/>
        <p:nvPr/>
      </p:nvGrpSpPr>
      <p:grpSpPr>
        <a:xfrm>
          <a:off x="0" y="0"/>
          <a:ext cx="0" cy="0"/>
          <a:chOff x="0" y="0"/>
          <a:chExt cx="0" cy="0"/>
        </a:xfrm>
      </p:grpSpPr>
      <p:grpSp>
        <p:nvGrpSpPr>
          <p:cNvPr name="Group 2" id="2"/>
          <p:cNvGrpSpPr/>
          <p:nvPr/>
        </p:nvGrpSpPr>
        <p:grpSpPr>
          <a:xfrm rot="0">
            <a:off x="4533542" y="5335875"/>
            <a:ext cx="20420008" cy="204200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69387" y="1767698"/>
            <a:ext cx="11518613" cy="8662957"/>
          </a:xfrm>
          <a:custGeom>
            <a:avLst/>
            <a:gdLst/>
            <a:ahLst/>
            <a:cxnLst/>
            <a:rect r="r" b="b" t="t" l="l"/>
            <a:pathLst>
              <a:path h="8662957" w="11518613">
                <a:moveTo>
                  <a:pt x="0" y="0"/>
                </a:moveTo>
                <a:lnTo>
                  <a:pt x="11518613" y="0"/>
                </a:lnTo>
                <a:lnTo>
                  <a:pt x="11518613" y="8662957"/>
                </a:lnTo>
                <a:lnTo>
                  <a:pt x="0" y="8662957"/>
                </a:lnTo>
                <a:lnTo>
                  <a:pt x="0" y="0"/>
                </a:lnTo>
                <a:close/>
              </a:path>
            </a:pathLst>
          </a:custGeom>
          <a:blipFill>
            <a:blip r:embed="rId2"/>
            <a:stretch>
              <a:fillRect l="0" t="0" r="0" b="0"/>
            </a:stretch>
          </a:blipFill>
        </p:spPr>
      </p:sp>
      <p:sp>
        <p:nvSpPr>
          <p:cNvPr name="Freeform 6" id="6"/>
          <p:cNvSpPr/>
          <p:nvPr/>
        </p:nvSpPr>
        <p:spPr>
          <a:xfrm flipH="false" flipV="false" rot="-1157715">
            <a:off x="9513401" y="3079100"/>
            <a:ext cx="996935" cy="947088"/>
          </a:xfrm>
          <a:custGeom>
            <a:avLst/>
            <a:gdLst/>
            <a:ahLst/>
            <a:cxnLst/>
            <a:rect r="r" b="b" t="t" l="l"/>
            <a:pathLst>
              <a:path h="947088" w="996935">
                <a:moveTo>
                  <a:pt x="0" y="0"/>
                </a:moveTo>
                <a:lnTo>
                  <a:pt x="996934" y="0"/>
                </a:lnTo>
                <a:lnTo>
                  <a:pt x="996934" y="947088"/>
                </a:lnTo>
                <a:lnTo>
                  <a:pt x="0" y="947088"/>
                </a:lnTo>
                <a:lnTo>
                  <a:pt x="0" y="0"/>
                </a:lnTo>
                <a:close/>
              </a:path>
            </a:pathLst>
          </a:custGeom>
          <a:blipFill>
            <a:blip r:embed="rId3"/>
            <a:stretch>
              <a:fillRect l="0" t="0" r="0" b="0"/>
            </a:stretch>
          </a:blipFill>
        </p:spPr>
      </p:sp>
      <p:sp>
        <p:nvSpPr>
          <p:cNvPr name="Freeform 7" id="7"/>
          <p:cNvSpPr/>
          <p:nvPr/>
        </p:nvSpPr>
        <p:spPr>
          <a:xfrm flipH="false" flipV="false" rot="0">
            <a:off x="16033272" y="4164300"/>
            <a:ext cx="1031346" cy="844414"/>
          </a:xfrm>
          <a:custGeom>
            <a:avLst/>
            <a:gdLst/>
            <a:ahLst/>
            <a:cxnLst/>
            <a:rect r="r" b="b" t="t" l="l"/>
            <a:pathLst>
              <a:path h="844414" w="1031346">
                <a:moveTo>
                  <a:pt x="0" y="0"/>
                </a:moveTo>
                <a:lnTo>
                  <a:pt x="1031346" y="0"/>
                </a:lnTo>
                <a:lnTo>
                  <a:pt x="1031346" y="844415"/>
                </a:lnTo>
                <a:lnTo>
                  <a:pt x="0" y="844415"/>
                </a:lnTo>
                <a:lnTo>
                  <a:pt x="0" y="0"/>
                </a:lnTo>
                <a:close/>
              </a:path>
            </a:pathLst>
          </a:custGeom>
          <a:blipFill>
            <a:blip r:embed="rId4"/>
            <a:stretch>
              <a:fillRect l="0" t="0" r="0" b="0"/>
            </a:stretch>
          </a:blipFill>
        </p:spPr>
      </p:sp>
      <p:sp>
        <p:nvSpPr>
          <p:cNvPr name="TextBox 8" id="8"/>
          <p:cNvSpPr txBox="true"/>
          <p:nvPr/>
        </p:nvSpPr>
        <p:spPr>
          <a:xfrm rot="0">
            <a:off x="1906850" y="3636010"/>
            <a:ext cx="4862537" cy="29578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000000"/>
                </a:solidFill>
                <a:latin typeface="Open Sans"/>
                <a:ea typeface="Open Sans"/>
                <a:cs typeface="Open Sans"/>
                <a:sym typeface="Open Sans"/>
              </a:rPr>
              <a:t>Berikut adalah demo langsung aplikasi LibrifyHub, solusi cerdas untuk manajemen peminjaman dan pengelolaan buku berbasis mobile.</a:t>
            </a:r>
          </a:p>
        </p:txBody>
      </p:sp>
      <p:grpSp>
        <p:nvGrpSpPr>
          <p:cNvPr name="Group 9" id="9"/>
          <p:cNvGrpSpPr/>
          <p:nvPr/>
        </p:nvGrpSpPr>
        <p:grpSpPr>
          <a:xfrm rot="-276774">
            <a:off x="7015895" y="1768845"/>
            <a:ext cx="2752141" cy="664682"/>
            <a:chOff x="0" y="0"/>
            <a:chExt cx="3669521" cy="886243"/>
          </a:xfrm>
        </p:grpSpPr>
        <p:grpSp>
          <p:nvGrpSpPr>
            <p:cNvPr name="Group 10" id="10"/>
            <p:cNvGrpSpPr/>
            <p:nvPr/>
          </p:nvGrpSpPr>
          <p:grpSpPr>
            <a:xfrm rot="5400000">
              <a:off x="1680293" y="-1170079"/>
              <a:ext cx="752056" cy="3226400"/>
              <a:chOff x="0" y="0"/>
              <a:chExt cx="660400" cy="2833185"/>
            </a:xfrm>
          </p:grpSpPr>
          <p:sp>
            <p:nvSpPr>
              <p:cNvPr name="Freeform 11" id="11"/>
              <p:cNvSpPr/>
              <p:nvPr/>
            </p:nvSpPr>
            <p:spPr>
              <a:xfrm flipH="false" flipV="false" rot="0">
                <a:off x="0" y="0"/>
                <a:ext cx="660400" cy="2833185"/>
              </a:xfrm>
              <a:custGeom>
                <a:avLst/>
                <a:gdLst/>
                <a:ahLst/>
                <a:cxnLst/>
                <a:rect r="r" b="b" t="t" l="l"/>
                <a:pathLst>
                  <a:path h="283318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3380"/>
                    </a:cubicBezTo>
                    <a:lnTo>
                      <a:pt x="660400" y="2833185"/>
                    </a:lnTo>
                    <a:lnTo>
                      <a:pt x="0" y="2833185"/>
                    </a:lnTo>
                    <a:lnTo>
                      <a:pt x="0" y="375206"/>
                    </a:lnTo>
                    <a:cubicBezTo>
                      <a:pt x="1782" y="185660"/>
                      <a:pt x="93019" y="64045"/>
                      <a:pt x="220252" y="19070"/>
                    </a:cubicBezTo>
                    <a:close/>
                  </a:path>
                </a:pathLst>
              </a:custGeom>
              <a:solidFill>
                <a:srgbClr val="FEA926"/>
              </a:solidFill>
              <a:ln cap="sq">
                <a:noFill/>
                <a:prstDash val="solid"/>
                <a:miter/>
              </a:ln>
            </p:spPr>
          </p:sp>
          <p:sp>
            <p:nvSpPr>
              <p:cNvPr name="TextBox 12" id="12"/>
              <p:cNvSpPr txBox="true"/>
              <p:nvPr/>
            </p:nvSpPr>
            <p:spPr>
              <a:xfrm>
                <a:off x="0" y="88900"/>
                <a:ext cx="660400" cy="274428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0" y="0"/>
              <a:ext cx="886243" cy="88624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C52B9"/>
              </a:solidFill>
              <a:ln cap="sq">
                <a:no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6" id="16"/>
            <p:cNvSpPr/>
            <p:nvPr/>
          </p:nvSpPr>
          <p:spPr>
            <a:xfrm flipH="false" flipV="false" rot="0">
              <a:off x="138316" y="226329"/>
              <a:ext cx="609610" cy="433585"/>
            </a:xfrm>
            <a:custGeom>
              <a:avLst/>
              <a:gdLst/>
              <a:ahLst/>
              <a:cxnLst/>
              <a:rect r="r" b="b" t="t" l="l"/>
              <a:pathLst>
                <a:path h="433585" w="609610">
                  <a:moveTo>
                    <a:pt x="0" y="0"/>
                  </a:moveTo>
                  <a:lnTo>
                    <a:pt x="609610" y="0"/>
                  </a:lnTo>
                  <a:lnTo>
                    <a:pt x="609610" y="433585"/>
                  </a:lnTo>
                  <a:lnTo>
                    <a:pt x="0" y="433585"/>
                  </a:lnTo>
                  <a:lnTo>
                    <a:pt x="0" y="0"/>
                  </a:lnTo>
                  <a:close/>
                </a:path>
              </a:pathLst>
            </a:custGeom>
            <a:blipFill>
              <a:blip r:embed="rId5"/>
              <a:stretch>
                <a:fillRect l="0" t="0" r="0" b="0"/>
              </a:stretch>
            </a:blipFill>
          </p:spPr>
        </p:sp>
        <p:sp>
          <p:nvSpPr>
            <p:cNvPr name="TextBox 17" id="17"/>
            <p:cNvSpPr txBox="true"/>
            <p:nvPr/>
          </p:nvSpPr>
          <p:spPr>
            <a:xfrm rot="0">
              <a:off x="1065730" y="188229"/>
              <a:ext cx="2603791" cy="471685"/>
            </a:xfrm>
            <a:prstGeom prst="rect">
              <a:avLst/>
            </a:prstGeom>
          </p:spPr>
          <p:txBody>
            <a:bodyPr anchor="t" rtlCol="false" tIns="0" lIns="0" bIns="0" rIns="0">
              <a:spAutoFit/>
            </a:bodyPr>
            <a:lstStyle/>
            <a:p>
              <a:pPr algn="l">
                <a:lnSpc>
                  <a:spcPts val="3026"/>
                </a:lnSpc>
                <a:spcBef>
                  <a:spcPct val="0"/>
                </a:spcBef>
              </a:pPr>
              <a:r>
                <a:rPr lang="en-US" sz="2161">
                  <a:solidFill>
                    <a:srgbClr val="221046"/>
                  </a:solidFill>
                  <a:latin typeface="DM Serif Display"/>
                  <a:ea typeface="DM Serif Display"/>
                  <a:cs typeface="DM Serif Display"/>
                  <a:sym typeface="DM Serif Display"/>
                </a:rPr>
                <a:t>by Kelompok 8</a:t>
              </a:r>
            </a:p>
          </p:txBody>
        </p:sp>
      </p:grpSp>
      <p:sp>
        <p:nvSpPr>
          <p:cNvPr name="TextBox 18" id="18"/>
          <p:cNvSpPr txBox="true"/>
          <p:nvPr/>
        </p:nvSpPr>
        <p:spPr>
          <a:xfrm rot="0">
            <a:off x="1028700" y="1205836"/>
            <a:ext cx="7829550" cy="895350"/>
          </a:xfrm>
          <a:prstGeom prst="rect">
            <a:avLst/>
          </a:prstGeom>
        </p:spPr>
        <p:txBody>
          <a:bodyPr anchor="t" rtlCol="false" tIns="0" lIns="0" bIns="0" rIns="0">
            <a:spAutoFit/>
          </a:bodyPr>
          <a:lstStyle/>
          <a:p>
            <a:pPr algn="l">
              <a:lnSpc>
                <a:spcPts val="7199"/>
              </a:lnSpc>
            </a:pPr>
            <a:r>
              <a:rPr lang="en-US" sz="5999">
                <a:solidFill>
                  <a:srgbClr val="221046"/>
                </a:solidFill>
                <a:latin typeface="DM Serif Display"/>
                <a:ea typeface="DM Serif Display"/>
                <a:cs typeface="DM Serif Display"/>
                <a:sym typeface="DM Serif Display"/>
              </a:rPr>
              <a:t>Live Demo: LibrifyHub</a:t>
            </a:r>
          </a:p>
        </p:txBody>
      </p:sp>
      <p:sp>
        <p:nvSpPr>
          <p:cNvPr name="Freeform 19" id="19"/>
          <p:cNvSpPr/>
          <p:nvPr/>
        </p:nvSpPr>
        <p:spPr>
          <a:xfrm flipH="false" flipV="false" rot="0">
            <a:off x="17080997" y="93036"/>
            <a:ext cx="1069667" cy="1069667"/>
          </a:xfrm>
          <a:custGeom>
            <a:avLst/>
            <a:gdLst/>
            <a:ahLst/>
            <a:cxnLst/>
            <a:rect r="r" b="b" t="t" l="l"/>
            <a:pathLst>
              <a:path h="1069667" w="1069667">
                <a:moveTo>
                  <a:pt x="0" y="0"/>
                </a:moveTo>
                <a:lnTo>
                  <a:pt x="1069667" y="0"/>
                </a:lnTo>
                <a:lnTo>
                  <a:pt x="1069667" y="1069668"/>
                </a:lnTo>
                <a:lnTo>
                  <a:pt x="0" y="1069668"/>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DAGlwbhHxCc</dc:identifier>
  <dcterms:modified xsi:type="dcterms:W3CDTF">2011-08-01T06:04:30Z</dcterms:modified>
  <cp:revision>1</cp:revision>
  <dc:title>Purple and Yellow 3D Illustration Online Course Presentation</dc:title>
</cp:coreProperties>
</file>