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85A-BF29-41C4-AAA9-355F20FCE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C2DC4-B637-4EB5-ABCF-9E99319C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63B0-CC87-4EAB-8942-7291336A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5782-AD7C-4078-A2F0-1139328E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9B45-D959-4D57-9AC7-AC1CE216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99B8-C4A9-40DC-92CD-EAA3600A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B143-AC07-4C72-8DA7-688A6239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3A6C-6AE0-4311-8BD6-CC78C5E4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5967-3BD0-4DB3-A030-FF94E3D7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534E-D418-4070-BB53-7F8D7967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C41A2-C6B2-4331-B277-604DF05DD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CBDF0-05C2-44C8-A622-CFD6CE875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08CC-4D11-4559-A4C1-74722788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0546-61C4-49FE-A2E3-168B0D76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D3BD2-7B8E-4E0C-86AD-FEA5BE4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ADAC-74FF-467A-ADAD-CA6218BA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EE96-F545-4FA8-991B-06657F8A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F4DA-8BC7-42F3-89D4-83F7225F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19C4-3085-47E2-A8DD-91BA0F5F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B73A-915A-4188-B0CD-8419E729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DF35-949E-429A-8170-29358869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C3D1-88D1-4073-87E4-F81BAF26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967B-D913-4D24-8420-BFFE9DA4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2849-30E1-477F-B55E-8E59207F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32BC-D361-47D5-911A-C7DDF8FE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757F-18E7-437C-AD33-A7367C3E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1C03-040D-4130-86B1-5A5332F9D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505F-6BC9-4886-A86A-222D72789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4FE92-E78A-4224-991A-BA36EE29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9DFFE-3984-4701-A2F2-FFF91965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BA95-7533-4600-B392-9F5DC165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8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ADAB-2B44-458E-9DEA-B5BAADDC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84D9-5BA2-4E58-9274-88E61EE2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1842B-DA26-4426-9055-A409C56F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A142C-2D10-4637-B466-CC2C254FA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47CF-F7A4-4FD8-A21C-D2E13AE18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2F738-9578-414E-913D-5765EB39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4BB4-FF6C-4396-9915-462F860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96FC7-6654-4827-A484-1D2B8B92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8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62CA-6227-4F98-A4EB-BFFE5F64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48F81-E5CF-411A-9D46-89C828AA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350C6-2465-432F-9B64-C59923D7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C5CC4-0499-4F21-BC30-D58D5619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A37D5-3B13-49B4-B337-2E06AC47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97F82-FB9E-433B-A4A1-F0B3FF7A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AE0-4588-42FA-A075-2ACA8F98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E9AC-49D2-4A55-BC94-0EF1C82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87B8-0596-44D2-A430-B0635527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0CD2-2687-4E95-8383-29CC24C6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BD5-7B25-46B8-8C67-E5762A0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AD848-A174-4586-9195-7E839037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73D9C-AE9F-4E3B-A0C1-A79751F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6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CB5-9B70-44EF-B56F-6D40EE23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74673-AC40-4291-A662-F827DC870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7DEA-07A4-48DD-A809-C589D2BD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5B2BF-AF9E-4193-B986-700D4621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F7EE-AE4C-459A-8864-FF936376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89ED-CDD4-40EA-A569-C69BFC67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28A1-52BF-4165-B9A8-414A9BCB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D98F-2727-49A4-929A-14D3BCFE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2DBF-8D65-4B12-9DED-939DD7DE1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A5BB-E0D0-40F4-AB45-65DC960C0DD1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CC14-6CC7-4B11-A340-E9E480B02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ED802-4B16-4D6B-A442-BF4804F31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3555-1DCC-4EC3-8ECF-7DE3DC95E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4A6-7A85-4861-8B7E-B4C040E7C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E3C69-E0B8-4BD3-A9AF-1FD66068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C5F9-A9D3-4A44-990C-D268C267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977D5A0-AD56-41E9-B7E3-407D667FD0EE}"/>
              </a:ext>
            </a:extLst>
          </p:cNvPr>
          <p:cNvSpPr txBox="1"/>
          <p:nvPr/>
        </p:nvSpPr>
        <p:spPr>
          <a:xfrm>
            <a:off x="401559" y="4959627"/>
            <a:ext cx="6105194" cy="146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1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endParaRPr lang="en-US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Pelita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Bangsa</a:t>
            </a:r>
            <a:endParaRPr lang="id-ID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C93C7-47A4-4364-94FE-019EB6029F47}"/>
              </a:ext>
            </a:extLst>
          </p:cNvPr>
          <p:cNvCxnSpPr/>
          <p:nvPr/>
        </p:nvCxnSpPr>
        <p:spPr>
          <a:xfrm>
            <a:off x="457199" y="4701207"/>
            <a:ext cx="50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1B18A16-1A41-4188-888B-A8E645A5A041}"/>
              </a:ext>
            </a:extLst>
          </p:cNvPr>
          <p:cNvSpPr txBox="1"/>
          <p:nvPr/>
        </p:nvSpPr>
        <p:spPr>
          <a:xfrm>
            <a:off x="414811" y="3240157"/>
            <a:ext cx="5598363" cy="125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 (</a:t>
            </a:r>
            <a:r>
              <a:rPr lang="en-US" sz="2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Tumpukan</a:t>
            </a: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 Yoga Religia,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S.Kom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M.Kom</a:t>
            </a: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5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1EFA-52DA-4941-8FE5-E70A163B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4F44-63A3-4A96-B8FE-CE717801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BDDFA-C6EB-4B2F-B753-8EC978DCD8EC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8DA7-40C1-4397-841C-BD9EA234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6"/>
            <a:ext cx="10515600" cy="1325563"/>
          </a:xfrm>
        </p:spPr>
        <p:txBody>
          <a:bodyPr/>
          <a:lstStyle/>
          <a:p>
            <a:r>
              <a:rPr lang="en-GB" dirty="0" err="1"/>
              <a:t>Pengertian</a:t>
            </a:r>
            <a:r>
              <a:rPr lang="en-GB" dirty="0"/>
              <a:t> dan </a:t>
            </a:r>
            <a:r>
              <a:rPr lang="en-GB" dirty="0" err="1"/>
              <a:t>konsep</a:t>
            </a:r>
            <a:r>
              <a:rPr lang="en-GB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75D-9383-4DE8-9218-24988C58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1316824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, Stack </a:t>
            </a:r>
            <a:r>
              <a:rPr lang="en-GB" dirty="0" err="1"/>
              <a:t>artinya</a:t>
            </a:r>
            <a:r>
              <a:rPr lang="en-GB" dirty="0"/>
              <a:t> TUMPUKAN</a:t>
            </a:r>
          </a:p>
          <a:p>
            <a:r>
              <a:rPr lang="en-GB" dirty="0" err="1"/>
              <a:t>Kaitannya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data, Stack </a:t>
            </a:r>
            <a:r>
              <a:rPr lang="en-GB" dirty="0" err="1"/>
              <a:t>diartikan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sekumpulan</a:t>
            </a:r>
            <a:r>
              <a:rPr lang="en-GB" dirty="0"/>
              <a:t> data yang </a:t>
            </a:r>
            <a:r>
              <a:rPr lang="en-GB" dirty="0" err="1"/>
              <a:t>organisasi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strukturnya</a:t>
            </a:r>
            <a:r>
              <a:rPr lang="en-GB" dirty="0"/>
              <a:t> </a:t>
            </a:r>
            <a:r>
              <a:rPr lang="en-GB" dirty="0" err="1"/>
              <a:t>bersifat</a:t>
            </a:r>
            <a:r>
              <a:rPr lang="en-GB" dirty="0"/>
              <a:t> </a:t>
            </a:r>
            <a:r>
              <a:rPr lang="en-GB" dirty="0" err="1"/>
              <a:t>tumpukan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7930D-6810-4754-9B4B-EC10A8292E58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3A7402-4054-4462-B245-73C56ACF31C0}"/>
              </a:ext>
            </a:extLst>
          </p:cNvPr>
          <p:cNvSpPr txBox="1">
            <a:spLocks/>
          </p:cNvSpPr>
          <p:nvPr/>
        </p:nvSpPr>
        <p:spPr>
          <a:xfrm>
            <a:off x="3815833" y="2684464"/>
            <a:ext cx="7537967" cy="3689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Masuk</a:t>
            </a:r>
            <a:r>
              <a:rPr lang="en-GB" dirty="0"/>
              <a:t> </a:t>
            </a:r>
            <a:r>
              <a:rPr lang="en-GB" dirty="0" err="1"/>
              <a:t>keluarnya</a:t>
            </a:r>
            <a:r>
              <a:rPr lang="en-GB" dirty="0"/>
              <a:t> data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ujung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,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</a:t>
            </a:r>
            <a:r>
              <a:rPr lang="en-GB" dirty="0" err="1"/>
              <a:t>pemrograman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b="1" dirty="0"/>
              <a:t>TOP</a:t>
            </a:r>
          </a:p>
          <a:p>
            <a:r>
              <a:rPr lang="en-GB" b="1" dirty="0"/>
              <a:t>A, B, C, D 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koleksi</a:t>
            </a:r>
            <a:r>
              <a:rPr lang="en-GB" dirty="0"/>
              <a:t> </a:t>
            </a:r>
            <a:r>
              <a:rPr lang="en-GB" i="1" dirty="0"/>
              <a:t>(collection)</a:t>
            </a:r>
            <a:endParaRPr lang="en-GB" dirty="0"/>
          </a:p>
          <a:p>
            <a:r>
              <a:rPr lang="en-GB" dirty="0"/>
              <a:t>Dari </a:t>
            </a:r>
            <a:r>
              <a:rPr lang="en-GB" dirty="0" err="1"/>
              <a:t>ilustrasi</a:t>
            </a:r>
            <a:r>
              <a:rPr lang="en-GB" dirty="0"/>
              <a:t> </a:t>
            </a:r>
            <a:r>
              <a:rPr lang="en-GB" dirty="0" err="1"/>
              <a:t>disamping</a:t>
            </a:r>
            <a:r>
              <a:rPr lang="en-GB" dirty="0"/>
              <a:t> </a:t>
            </a:r>
            <a:r>
              <a:rPr lang="en-GB" b="1" dirty="0"/>
              <a:t>D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i="1" dirty="0"/>
              <a:t>collection </a:t>
            </a:r>
            <a:r>
              <a:rPr lang="en-GB" dirty="0"/>
              <a:t>yang </a:t>
            </a:r>
            <a:r>
              <a:rPr lang="en-GB" dirty="0" err="1"/>
              <a:t>terakhir</a:t>
            </a:r>
            <a:r>
              <a:rPr lang="en-GB" dirty="0"/>
              <a:t> kali </a:t>
            </a:r>
            <a:r>
              <a:rPr lang="en-GB" dirty="0" err="1"/>
              <a:t>masuk</a:t>
            </a:r>
            <a:r>
              <a:rPr lang="en-GB" dirty="0"/>
              <a:t>, dan </a:t>
            </a:r>
            <a:r>
              <a:rPr lang="en-GB" b="1" dirty="0"/>
              <a:t>D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dikeluarkan</a:t>
            </a:r>
            <a:r>
              <a:rPr lang="en-GB" dirty="0"/>
              <a:t> </a:t>
            </a:r>
            <a:r>
              <a:rPr lang="en-GB" dirty="0" err="1"/>
              <a:t>terlebih</a:t>
            </a:r>
            <a:r>
              <a:rPr lang="en-GB" dirty="0"/>
              <a:t> </a:t>
            </a:r>
            <a:r>
              <a:rPr lang="en-GB" dirty="0" err="1"/>
              <a:t>dahulu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yang lain.</a:t>
            </a:r>
          </a:p>
          <a:p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Stack </a:t>
            </a:r>
            <a:r>
              <a:rPr lang="en-GB" dirty="0" err="1"/>
              <a:t>berprinsip</a:t>
            </a:r>
            <a:r>
              <a:rPr lang="en-GB" dirty="0"/>
              <a:t> </a:t>
            </a:r>
            <a:r>
              <a:rPr lang="en-GB" b="1" dirty="0"/>
              <a:t>LIFO </a:t>
            </a:r>
            <a:r>
              <a:rPr lang="en-GB" dirty="0"/>
              <a:t>(Last In First Out)</a:t>
            </a:r>
          </a:p>
          <a:p>
            <a:r>
              <a:rPr lang="en-GB" dirty="0" err="1"/>
              <a:t>Dalam</a:t>
            </a:r>
            <a:r>
              <a:rPr lang="en-GB" dirty="0"/>
              <a:t> Stack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:</a:t>
            </a:r>
          </a:p>
          <a:p>
            <a:pPr marL="900113" indent="-514350">
              <a:buFont typeface="+mj-lt"/>
              <a:buAutoNum type="arabicParenR"/>
            </a:pPr>
            <a:r>
              <a:rPr lang="en-GB" b="1" dirty="0"/>
              <a:t>Push : </a:t>
            </a:r>
            <a:r>
              <a:rPr lang="en-GB" dirty="0" err="1"/>
              <a:t>simpan</a:t>
            </a:r>
            <a:r>
              <a:rPr lang="en-GB" dirty="0"/>
              <a:t>, </a:t>
            </a:r>
            <a:r>
              <a:rPr lang="en-GB" dirty="0" err="1"/>
              <a:t>masuk</a:t>
            </a:r>
            <a:r>
              <a:rPr lang="en-GB" dirty="0"/>
              <a:t>, insert, </a:t>
            </a:r>
            <a:r>
              <a:rPr lang="en-GB" dirty="0" err="1"/>
              <a:t>tulis</a:t>
            </a:r>
            <a:r>
              <a:rPr lang="en-GB" dirty="0"/>
              <a:t>, </a:t>
            </a:r>
            <a:r>
              <a:rPr lang="en-GB" dirty="0" err="1"/>
              <a:t>tambah</a:t>
            </a:r>
            <a:endParaRPr lang="en-GB" dirty="0"/>
          </a:p>
          <a:p>
            <a:pPr marL="900113" indent="-514350">
              <a:buFont typeface="+mj-lt"/>
              <a:buAutoNum type="arabicParenR"/>
            </a:pPr>
            <a:r>
              <a:rPr lang="en-GB" b="1" dirty="0"/>
              <a:t>Pop : </a:t>
            </a:r>
            <a:r>
              <a:rPr lang="en-GB" dirty="0" err="1"/>
              <a:t>ambil</a:t>
            </a:r>
            <a:r>
              <a:rPr lang="en-GB" dirty="0"/>
              <a:t>, </a:t>
            </a:r>
            <a:r>
              <a:rPr lang="en-GB" dirty="0" err="1"/>
              <a:t>keluar</a:t>
            </a:r>
            <a:r>
              <a:rPr lang="en-GB" dirty="0"/>
              <a:t>, </a:t>
            </a:r>
            <a:r>
              <a:rPr lang="en-GB" dirty="0" err="1"/>
              <a:t>hapus</a:t>
            </a:r>
            <a:r>
              <a:rPr lang="en-GB" dirty="0"/>
              <a:t>, </a:t>
            </a:r>
            <a:r>
              <a:rPr lang="en-GB" dirty="0" err="1"/>
              <a:t>baca</a:t>
            </a:r>
            <a:r>
              <a:rPr lang="en-GB" dirty="0"/>
              <a:t>, delete</a:t>
            </a:r>
            <a:endParaRPr lang="en-GB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35CEE-9E47-4765-A554-0669429C5A59}"/>
              </a:ext>
            </a:extLst>
          </p:cNvPr>
          <p:cNvGrpSpPr/>
          <p:nvPr/>
        </p:nvGrpSpPr>
        <p:grpSpPr>
          <a:xfrm>
            <a:off x="838200" y="2722593"/>
            <a:ext cx="2825701" cy="3115639"/>
            <a:chOff x="816952" y="2443474"/>
            <a:chExt cx="2825701" cy="31156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C33105-1EC7-459F-B5A8-184491DC563E}"/>
                </a:ext>
              </a:extLst>
            </p:cNvPr>
            <p:cNvGrpSpPr/>
            <p:nvPr/>
          </p:nvGrpSpPr>
          <p:grpSpPr>
            <a:xfrm>
              <a:off x="1842653" y="2443474"/>
              <a:ext cx="1800000" cy="3115639"/>
              <a:chOff x="1219198" y="2770909"/>
              <a:chExt cx="1800000" cy="311563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8DA862A-45BB-4B73-8E52-809A94189823}"/>
                  </a:ext>
                </a:extLst>
              </p:cNvPr>
              <p:cNvGrpSpPr/>
              <p:nvPr/>
            </p:nvGrpSpPr>
            <p:grpSpPr>
              <a:xfrm>
                <a:off x="1219198" y="3366548"/>
                <a:ext cx="1800000" cy="2520000"/>
                <a:chOff x="1219198" y="3366548"/>
                <a:chExt cx="1800000" cy="252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2B7533A5-8E05-49FA-AF53-761B464ADBEE}"/>
                    </a:ext>
                  </a:extLst>
                </p:cNvPr>
                <p:cNvGrpSpPr/>
                <p:nvPr/>
              </p:nvGrpSpPr>
              <p:grpSpPr>
                <a:xfrm>
                  <a:off x="1454727" y="4001294"/>
                  <a:ext cx="1260764" cy="1720631"/>
                  <a:chOff x="1454727" y="4001294"/>
                  <a:chExt cx="1260764" cy="172063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2A9BCF4-7A8B-4593-A7CD-C11B9E8889DB}"/>
                      </a:ext>
                    </a:extLst>
                  </p:cNvPr>
                  <p:cNvSpPr/>
                  <p:nvPr/>
                </p:nvSpPr>
                <p:spPr>
                  <a:xfrm>
                    <a:off x="1454727" y="5361708"/>
                    <a:ext cx="1260764" cy="3602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DF88AA3-E796-4E41-8A4A-147C5203C588}"/>
                      </a:ext>
                    </a:extLst>
                  </p:cNvPr>
                  <p:cNvSpPr/>
                  <p:nvPr/>
                </p:nvSpPr>
                <p:spPr>
                  <a:xfrm>
                    <a:off x="1454727" y="4904074"/>
                    <a:ext cx="1260764" cy="3602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B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AA104D1-EC82-4A0C-831D-27D7FC4E413A}"/>
                      </a:ext>
                    </a:extLst>
                  </p:cNvPr>
                  <p:cNvSpPr/>
                  <p:nvPr/>
                </p:nvSpPr>
                <p:spPr>
                  <a:xfrm>
                    <a:off x="1454727" y="4446440"/>
                    <a:ext cx="1260764" cy="3602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16F514-1044-4619-B699-35566045C977}"/>
                      </a:ext>
                    </a:extLst>
                  </p:cNvPr>
                  <p:cNvSpPr/>
                  <p:nvPr/>
                </p:nvSpPr>
                <p:spPr>
                  <a:xfrm>
                    <a:off x="1454727" y="4001294"/>
                    <a:ext cx="1260764" cy="3602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D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1B1DA16-7714-4A99-9C98-3F4E2711E73B}"/>
                    </a:ext>
                  </a:extLst>
                </p:cNvPr>
                <p:cNvGrpSpPr/>
                <p:nvPr/>
              </p:nvGrpSpPr>
              <p:grpSpPr>
                <a:xfrm>
                  <a:off x="1219198" y="3366548"/>
                  <a:ext cx="1800000" cy="2520000"/>
                  <a:chOff x="1219198" y="3366548"/>
                  <a:chExt cx="1800000" cy="2520000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FFC41392-3393-415E-99B7-2DBC13BBAD8F}"/>
                      </a:ext>
                    </a:extLst>
                  </p:cNvPr>
                  <p:cNvCxnSpPr/>
                  <p:nvPr/>
                </p:nvCxnSpPr>
                <p:spPr>
                  <a:xfrm>
                    <a:off x="1260763" y="3366548"/>
                    <a:ext cx="0" cy="2520000"/>
                  </a:xfrm>
                  <a:prstGeom prst="line">
                    <a:avLst/>
                  </a:prstGeom>
                  <a:ln w="76200">
                    <a:solidFill>
                      <a:schemeClr val="accent6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950467ED-2D0D-4646-9DCB-B3BFD983BF72}"/>
                      </a:ext>
                    </a:extLst>
                  </p:cNvPr>
                  <p:cNvCxnSpPr/>
                  <p:nvPr/>
                </p:nvCxnSpPr>
                <p:spPr>
                  <a:xfrm>
                    <a:off x="2978727" y="3366548"/>
                    <a:ext cx="0" cy="2520000"/>
                  </a:xfrm>
                  <a:prstGeom prst="line">
                    <a:avLst/>
                  </a:prstGeom>
                  <a:ln w="76200">
                    <a:solidFill>
                      <a:schemeClr val="accent6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87898CF-E907-4CC1-AEF1-E730524DE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19198" y="5886548"/>
                    <a:ext cx="1800000" cy="0"/>
                  </a:xfrm>
                  <a:prstGeom prst="line">
                    <a:avLst/>
                  </a:prstGeom>
                  <a:ln w="76200">
                    <a:solidFill>
                      <a:schemeClr val="accent6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C96B3C7-C093-4801-B970-670F494441B0}"/>
                  </a:ext>
                </a:extLst>
              </p:cNvPr>
              <p:cNvGrpSpPr/>
              <p:nvPr/>
            </p:nvGrpSpPr>
            <p:grpSpPr>
              <a:xfrm>
                <a:off x="1551709" y="2770909"/>
                <a:ext cx="1173719" cy="969818"/>
                <a:chOff x="1551709" y="2770909"/>
                <a:chExt cx="1173719" cy="969818"/>
              </a:xfrm>
            </p:grpSpPr>
            <p:sp>
              <p:nvSpPr>
                <p:cNvPr id="13" name="Arrow: Up 12">
                  <a:extLst>
                    <a:ext uri="{FF2B5EF4-FFF2-40B4-BE49-F238E27FC236}">
                      <a16:creationId xmlns:a16="http://schemas.microsoft.com/office/drawing/2014/main" id="{F814E75E-4D16-4161-A57C-61A5E0268E3C}"/>
                    </a:ext>
                  </a:extLst>
                </p:cNvPr>
                <p:cNvSpPr/>
                <p:nvPr/>
              </p:nvSpPr>
              <p:spPr>
                <a:xfrm>
                  <a:off x="2306782" y="3117272"/>
                  <a:ext cx="180106" cy="623455"/>
                </a:xfrm>
                <a:prstGeom prst="up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Arrow: Up 13">
                  <a:extLst>
                    <a:ext uri="{FF2B5EF4-FFF2-40B4-BE49-F238E27FC236}">
                      <a16:creationId xmlns:a16="http://schemas.microsoft.com/office/drawing/2014/main" id="{EB7E23A0-909E-4A55-B425-74C21E3C98A7}"/>
                    </a:ext>
                  </a:extLst>
                </p:cNvPr>
                <p:cNvSpPr/>
                <p:nvPr/>
              </p:nvSpPr>
              <p:spPr>
                <a:xfrm rot="10800000">
                  <a:off x="1693720" y="3117272"/>
                  <a:ext cx="180106" cy="623455"/>
                </a:xfrm>
                <a:prstGeom prst="up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DE219F5-8890-4D49-B593-882BDC80D8A8}"/>
                    </a:ext>
                  </a:extLst>
                </p:cNvPr>
                <p:cNvSpPr txBox="1"/>
                <p:nvPr/>
              </p:nvSpPr>
              <p:spPr>
                <a:xfrm>
                  <a:off x="1551709" y="2770909"/>
                  <a:ext cx="11737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IN       OUT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45DB83-8F08-413E-A9C8-0D91BCE8F8BC}"/>
                </a:ext>
              </a:extLst>
            </p:cNvPr>
            <p:cNvGrpSpPr/>
            <p:nvPr/>
          </p:nvGrpSpPr>
          <p:grpSpPr>
            <a:xfrm>
              <a:off x="816952" y="3631962"/>
              <a:ext cx="880014" cy="369332"/>
              <a:chOff x="816952" y="3631962"/>
              <a:chExt cx="880014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D121A-1FEA-4AB4-B406-7E247B801F65}"/>
                  </a:ext>
                </a:extLst>
              </p:cNvPr>
              <p:cNvSpPr txBox="1"/>
              <p:nvPr/>
            </p:nvSpPr>
            <p:spPr>
              <a:xfrm>
                <a:off x="816952" y="3631962"/>
                <a:ext cx="520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Top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BF3E4D0-CCCA-4817-8F44-C5650E000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966" y="3832969"/>
                <a:ext cx="36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12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8DA7-40C1-4397-841C-BD9EA234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Kategori</a:t>
            </a:r>
            <a:r>
              <a:rPr lang="en-GB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75D-9383-4DE8-9218-24988C58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4652963"/>
          </a:xfrm>
        </p:spPr>
        <p:txBody>
          <a:bodyPr>
            <a:normAutofit/>
          </a:bodyPr>
          <a:lstStyle/>
          <a:p>
            <a:r>
              <a:rPr lang="en-GB" dirty="0" err="1"/>
              <a:t>Kategori</a:t>
            </a:r>
            <a:r>
              <a:rPr lang="en-GB" dirty="0"/>
              <a:t> Stack </a:t>
            </a:r>
            <a:r>
              <a:rPr lang="en-GB" dirty="0" err="1"/>
              <a:t>dalam</a:t>
            </a:r>
            <a:r>
              <a:rPr lang="en-GB" dirty="0"/>
              <a:t> Array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dimensi</a:t>
            </a:r>
            <a:r>
              <a:rPr lang="en-GB" dirty="0"/>
              <a:t> :</a:t>
            </a:r>
          </a:p>
          <a:p>
            <a:pPr marL="803275" indent="-514350">
              <a:buFont typeface="+mj-lt"/>
              <a:buAutoNum type="arabicPeriod"/>
            </a:pPr>
            <a:r>
              <a:rPr lang="en-GB" dirty="0"/>
              <a:t>Single Stack</a:t>
            </a:r>
            <a:br>
              <a:rPr lang="en-GB" dirty="0"/>
            </a:br>
            <a:r>
              <a:rPr lang="en-GB" dirty="0" err="1"/>
              <a:t>disebut</a:t>
            </a:r>
            <a:r>
              <a:rPr lang="en-GB" dirty="0"/>
              <a:t> juga stack </a:t>
            </a:r>
            <a:r>
              <a:rPr lang="en-GB" dirty="0" err="1"/>
              <a:t>tunggal</a:t>
            </a:r>
            <a:r>
              <a:rPr lang="en-GB" dirty="0"/>
              <a:t>, Stack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1 </a:t>
            </a:r>
            <a:r>
              <a:rPr lang="en-GB" i="1" dirty="0"/>
              <a:t>collection</a:t>
            </a:r>
            <a:endParaRPr lang="en-GB" dirty="0"/>
          </a:p>
          <a:p>
            <a:pPr marL="803275" indent="-514350">
              <a:buFont typeface="+mj-lt"/>
              <a:buAutoNum type="arabicPeriod"/>
            </a:pPr>
            <a:r>
              <a:rPr lang="en-GB" dirty="0"/>
              <a:t>Double Stack</a:t>
            </a:r>
            <a:br>
              <a:rPr lang="en-GB" dirty="0"/>
            </a:br>
            <a:r>
              <a:rPr lang="en-GB" dirty="0" err="1"/>
              <a:t>disebut</a:t>
            </a:r>
            <a:r>
              <a:rPr lang="en-GB" dirty="0"/>
              <a:t> juga stack </a:t>
            </a:r>
            <a:r>
              <a:rPr lang="en-GB" dirty="0" err="1"/>
              <a:t>ganda</a:t>
            </a:r>
            <a:r>
              <a:rPr lang="en-GB" dirty="0"/>
              <a:t>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2 stack </a:t>
            </a:r>
            <a:r>
              <a:rPr lang="en-GB" dirty="0" err="1"/>
              <a:t>dalam</a:t>
            </a:r>
            <a:r>
              <a:rPr lang="en-GB" dirty="0"/>
              <a:t> 1 array, </a:t>
            </a:r>
            <a:r>
              <a:rPr lang="en-GB" dirty="0" err="1"/>
              <a:t>dimana</a:t>
            </a:r>
            <a:r>
              <a:rPr lang="en-GB" dirty="0"/>
              <a:t> yang 1 </a:t>
            </a:r>
            <a:r>
              <a:rPr lang="en-GB" dirty="0" err="1"/>
              <a:t>berada</a:t>
            </a:r>
            <a:r>
              <a:rPr lang="en-GB" dirty="0"/>
              <a:t> di index </a:t>
            </a:r>
            <a:r>
              <a:rPr lang="en-GB" dirty="0" err="1"/>
              <a:t>terkecil</a:t>
            </a:r>
            <a:r>
              <a:rPr lang="en-GB" dirty="0"/>
              <a:t> dan stack 2 </a:t>
            </a:r>
            <a:r>
              <a:rPr lang="en-GB" dirty="0" err="1"/>
              <a:t>berada</a:t>
            </a:r>
            <a:r>
              <a:rPr lang="en-GB" dirty="0"/>
              <a:t> di index </a:t>
            </a:r>
            <a:r>
              <a:rPr lang="en-GB" dirty="0" err="1"/>
              <a:t>terbesar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7930D-6810-4754-9B4B-EC10A8292E58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9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24FF-DB03-463F-A4D2-03EE8419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Prinsip</a:t>
            </a:r>
            <a:r>
              <a:rPr lang="en-GB" dirty="0"/>
              <a:t> Single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AA63-E0A4-4105-9B1E-3D9A6C1D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Stack </a:t>
            </a:r>
            <a:r>
              <a:rPr lang="en-GB" dirty="0" err="1"/>
              <a:t>mengikuti</a:t>
            </a:r>
            <a:r>
              <a:rPr lang="en-GB" dirty="0"/>
              <a:t> </a:t>
            </a:r>
            <a:r>
              <a:rPr lang="en-GB" dirty="0" err="1"/>
              <a:t>prinsip</a:t>
            </a:r>
            <a:r>
              <a:rPr lang="en-GB" dirty="0"/>
              <a:t> : </a:t>
            </a:r>
            <a:r>
              <a:rPr lang="en-GB" dirty="0" err="1"/>
              <a:t>keluar</a:t>
            </a:r>
            <a:r>
              <a:rPr lang="en-GB" dirty="0"/>
              <a:t> dan </a:t>
            </a:r>
            <a:r>
              <a:rPr lang="en-GB" dirty="0" err="1"/>
              <a:t>masuk</a:t>
            </a:r>
            <a:r>
              <a:rPr lang="en-GB" dirty="0"/>
              <a:t> data </a:t>
            </a:r>
            <a:r>
              <a:rPr lang="en-GB" dirty="0" err="1"/>
              <a:t>hanya</a:t>
            </a:r>
            <a:r>
              <a:rPr lang="en-GB" dirty="0"/>
              <a:t> pada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ujung</a:t>
            </a:r>
            <a:r>
              <a:rPr lang="en-GB" dirty="0"/>
              <a:t> yang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b="1" dirty="0"/>
              <a:t>TOP</a:t>
            </a:r>
            <a:r>
              <a:rPr lang="en-GB" dirty="0"/>
              <a:t>.</a:t>
            </a:r>
          </a:p>
          <a:p>
            <a:r>
              <a:rPr lang="en-GB" dirty="0" err="1"/>
              <a:t>Prinsip</a:t>
            </a:r>
            <a:r>
              <a:rPr lang="en-GB" dirty="0"/>
              <a:t> yang </a:t>
            </a:r>
            <a:r>
              <a:rPr lang="en-GB" dirty="0" err="1"/>
              <a:t>masuk</a:t>
            </a:r>
            <a:r>
              <a:rPr lang="en-GB" dirty="0"/>
              <a:t> </a:t>
            </a:r>
            <a:r>
              <a:rPr lang="en-GB" dirty="0" err="1"/>
              <a:t>terakhir</a:t>
            </a:r>
            <a:r>
              <a:rPr lang="en-GB" dirty="0"/>
              <a:t>, </a:t>
            </a:r>
            <a:r>
              <a:rPr lang="en-GB" dirty="0" err="1"/>
              <a:t>keluar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dahulu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b="1" dirty="0"/>
              <a:t>LIFO. </a:t>
            </a:r>
          </a:p>
          <a:p>
            <a:r>
              <a:rPr lang="en-GB" dirty="0" err="1"/>
              <a:t>Meskipun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juga </a:t>
            </a:r>
            <a:r>
              <a:rPr lang="en-GB" b="1" dirty="0"/>
              <a:t>FILO </a:t>
            </a:r>
            <a:r>
              <a:rPr lang="en-GB" dirty="0"/>
              <a:t>(</a:t>
            </a:r>
            <a:r>
              <a:rPr lang="en-GB" i="1" dirty="0"/>
              <a:t>First In Last Out</a:t>
            </a:r>
            <a:r>
              <a:rPr lang="en-GB" dirty="0"/>
              <a:t>),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pernah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.</a:t>
            </a:r>
          </a:p>
          <a:p>
            <a:r>
              <a:rPr lang="en-GB" dirty="0"/>
              <a:t>Ada </a:t>
            </a:r>
            <a:r>
              <a:rPr lang="en-GB" dirty="0" err="1"/>
              <a:t>tiga</a:t>
            </a:r>
            <a:r>
              <a:rPr lang="en-GB" dirty="0"/>
              <a:t> </a:t>
            </a:r>
            <a:r>
              <a:rPr lang="en-GB" dirty="0" err="1"/>
              <a:t>macam</a:t>
            </a:r>
            <a:r>
              <a:rPr lang="en-GB" dirty="0"/>
              <a:t> proses pada Stack :</a:t>
            </a:r>
          </a:p>
          <a:p>
            <a:pPr marL="803275" indent="-514350">
              <a:buFont typeface="+mj-lt"/>
              <a:buAutoNum type="alphaLcPeriod"/>
            </a:pPr>
            <a:r>
              <a:rPr lang="en-GB" dirty="0" err="1"/>
              <a:t>Awal</a:t>
            </a:r>
            <a:r>
              <a:rPr lang="en-GB" dirty="0"/>
              <a:t> (</a:t>
            </a:r>
            <a:r>
              <a:rPr lang="en-GB" dirty="0" err="1"/>
              <a:t>Inisialisasi</a:t>
            </a:r>
            <a:r>
              <a:rPr lang="en-GB" dirty="0"/>
              <a:t>)</a:t>
            </a:r>
          </a:p>
          <a:p>
            <a:pPr marL="803275" indent="-514350">
              <a:buFont typeface="+mj-lt"/>
              <a:buAutoNum type="alphaLcPeriod"/>
            </a:pPr>
            <a:r>
              <a:rPr lang="en-GB" dirty="0"/>
              <a:t>Push (</a:t>
            </a:r>
            <a:r>
              <a:rPr lang="en-GB" dirty="0" err="1"/>
              <a:t>Masuk</a:t>
            </a:r>
            <a:r>
              <a:rPr lang="en-GB" dirty="0"/>
              <a:t>, Insert, </a:t>
            </a:r>
            <a:r>
              <a:rPr lang="en-GB" dirty="0" err="1"/>
              <a:t>Tulis</a:t>
            </a:r>
            <a:r>
              <a:rPr lang="en-GB" dirty="0"/>
              <a:t>)</a:t>
            </a:r>
          </a:p>
          <a:p>
            <a:pPr marL="803275" indent="-514350">
              <a:buFont typeface="+mj-lt"/>
              <a:buAutoNum type="alphaLcPeriod"/>
            </a:pPr>
            <a:r>
              <a:rPr lang="en-GB" dirty="0"/>
              <a:t>Pop (</a:t>
            </a:r>
            <a:r>
              <a:rPr lang="en-GB" dirty="0" err="1"/>
              <a:t>Keluar</a:t>
            </a:r>
            <a:r>
              <a:rPr lang="en-GB" dirty="0"/>
              <a:t>, delete, </a:t>
            </a:r>
            <a:r>
              <a:rPr lang="en-GB" dirty="0" err="1"/>
              <a:t>ambil</a:t>
            </a:r>
            <a:r>
              <a:rPr lang="en-GB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CC3F8-90AB-46B5-B7A2-35880FC2ACF1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03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B8CA-F177-4268-A6D8-3FC3485F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a. AWAL (</a:t>
            </a:r>
            <a:r>
              <a:rPr lang="en-GB" dirty="0" err="1"/>
              <a:t>Inisialisasi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D1CB-9A5D-40A0-8F35-9E96622F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/>
          </a:bodyPr>
          <a:lstStyle/>
          <a:p>
            <a:r>
              <a:rPr lang="en-GB" sz="2400" dirty="0"/>
              <a:t>Proses </a:t>
            </a:r>
            <a:r>
              <a:rPr lang="en-GB" sz="2400" dirty="0" err="1"/>
              <a:t>awal</a:t>
            </a:r>
            <a:r>
              <a:rPr lang="en-GB" sz="2400" dirty="0"/>
              <a:t> </a:t>
            </a:r>
            <a:r>
              <a:rPr lang="en-GB" sz="2400" dirty="0" err="1"/>
              <a:t>adalah</a:t>
            </a:r>
            <a:r>
              <a:rPr lang="en-GB" sz="2400" dirty="0"/>
              <a:t> proses </a:t>
            </a:r>
            <a:r>
              <a:rPr lang="en-GB" sz="2400" dirty="0" err="1"/>
              <a:t>menyiapkan</a:t>
            </a:r>
            <a:r>
              <a:rPr lang="en-GB" sz="2400" dirty="0"/>
              <a:t> </a:t>
            </a:r>
            <a:r>
              <a:rPr lang="en-GB" sz="2400" dirty="0" err="1"/>
              <a:t>indeks</a:t>
            </a:r>
            <a:r>
              <a:rPr lang="en-GB" sz="2400" dirty="0"/>
              <a:t> </a:t>
            </a:r>
            <a:r>
              <a:rPr lang="en-GB" sz="2400" dirty="0" err="1"/>
              <a:t>penunjuk</a:t>
            </a:r>
            <a:r>
              <a:rPr lang="en-GB" sz="2400" dirty="0"/>
              <a:t> stack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pertama</a:t>
            </a:r>
            <a:r>
              <a:rPr lang="en-GB" sz="2400" dirty="0"/>
              <a:t> kali.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E8CA-178B-4720-AB65-9221AF32980A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823B3D-BCCE-479D-A5D4-3E4023E66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57686"/>
              </p:ext>
            </p:extLst>
          </p:nvPr>
        </p:nvGraphicFramePr>
        <p:xfrm>
          <a:off x="4668927" y="3619590"/>
          <a:ext cx="1647648" cy="671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16">
                  <a:extLst>
                    <a:ext uri="{9D8B030D-6E8A-4147-A177-3AD203B41FA5}">
                      <a16:colId xmlns:a16="http://schemas.microsoft.com/office/drawing/2014/main" val="3288841689"/>
                    </a:ext>
                  </a:extLst>
                </a:gridCol>
                <a:gridCol w="549216">
                  <a:extLst>
                    <a:ext uri="{9D8B030D-6E8A-4147-A177-3AD203B41FA5}">
                      <a16:colId xmlns:a16="http://schemas.microsoft.com/office/drawing/2014/main" val="3868927656"/>
                    </a:ext>
                  </a:extLst>
                </a:gridCol>
                <a:gridCol w="549216">
                  <a:extLst>
                    <a:ext uri="{9D8B030D-6E8A-4147-A177-3AD203B41FA5}">
                      <a16:colId xmlns:a16="http://schemas.microsoft.com/office/drawing/2014/main" val="4047546193"/>
                    </a:ext>
                  </a:extLst>
                </a:gridCol>
              </a:tblGrid>
              <a:tr h="33597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727604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417983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E1A8772-453D-4835-8C26-4137EB425468}"/>
              </a:ext>
            </a:extLst>
          </p:cNvPr>
          <p:cNvSpPr txBox="1">
            <a:spLocks/>
          </p:cNvSpPr>
          <p:nvPr/>
        </p:nvSpPr>
        <p:spPr>
          <a:xfrm>
            <a:off x="838200" y="4487850"/>
            <a:ext cx="4717473" cy="1581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Pada </a:t>
            </a:r>
            <a:r>
              <a:rPr lang="en-GB" sz="2400" dirty="0" err="1"/>
              <a:t>saat</a:t>
            </a:r>
            <a:r>
              <a:rPr lang="en-GB" sz="2400" dirty="0"/>
              <a:t> </a:t>
            </a:r>
            <a:r>
              <a:rPr lang="en-GB" sz="2400" dirty="0" err="1"/>
              <a:t>ini</a:t>
            </a:r>
            <a:r>
              <a:rPr lang="en-GB" sz="2400" dirty="0"/>
              <a:t>:</a:t>
            </a:r>
          </a:p>
          <a:p>
            <a:pPr marL="720725">
              <a:buFont typeface="Wingdings" panose="05000000000000000000" pitchFamily="2" charset="2"/>
              <a:buChar char="§"/>
            </a:pPr>
            <a:r>
              <a:rPr lang="en-GB" sz="2400" dirty="0"/>
              <a:t>Array (Stack) </a:t>
            </a:r>
            <a:r>
              <a:rPr lang="en-GB" sz="2400" dirty="0" err="1"/>
              <a:t>belum</a:t>
            </a:r>
            <a:r>
              <a:rPr lang="en-GB" sz="2400" dirty="0"/>
              <a:t> </a:t>
            </a:r>
            <a:r>
              <a:rPr lang="en-GB" sz="2400" dirty="0" err="1"/>
              <a:t>ada</a:t>
            </a:r>
            <a:r>
              <a:rPr lang="en-GB" sz="2400" dirty="0"/>
              <a:t> </a:t>
            </a:r>
            <a:r>
              <a:rPr lang="en-GB" sz="2400" dirty="0" err="1"/>
              <a:t>isinya</a:t>
            </a:r>
            <a:endParaRPr lang="en-GB" sz="2400" dirty="0"/>
          </a:p>
          <a:p>
            <a:pPr marL="720725">
              <a:buFont typeface="Wingdings" panose="05000000000000000000" pitchFamily="2" charset="2"/>
              <a:buChar char="§"/>
            </a:pPr>
            <a:r>
              <a:rPr lang="en-GB" sz="2400" dirty="0" err="1"/>
              <a:t>Variabel</a:t>
            </a:r>
            <a:r>
              <a:rPr lang="en-GB" sz="2400" dirty="0"/>
              <a:t> </a:t>
            </a:r>
            <a:r>
              <a:rPr lang="en-GB" sz="2400" b="1" dirty="0"/>
              <a:t>X </a:t>
            </a:r>
            <a:r>
              <a:rPr lang="en-GB" sz="2400" dirty="0"/>
              <a:t>juga </a:t>
            </a:r>
            <a:r>
              <a:rPr lang="en-GB" sz="2400" dirty="0" err="1"/>
              <a:t>belum</a:t>
            </a:r>
            <a:r>
              <a:rPr lang="en-GB" sz="2400" dirty="0"/>
              <a:t> </a:t>
            </a:r>
            <a:r>
              <a:rPr lang="en-GB" sz="2400" dirty="0" err="1"/>
              <a:t>ada</a:t>
            </a:r>
            <a:r>
              <a:rPr lang="en-GB" sz="2400" dirty="0"/>
              <a:t> </a:t>
            </a:r>
            <a:r>
              <a:rPr lang="en-GB" sz="2400" dirty="0" err="1"/>
              <a:t>isinya</a:t>
            </a:r>
            <a:endParaRPr lang="en-GB" sz="2400" dirty="0"/>
          </a:p>
          <a:p>
            <a:pPr marL="720725">
              <a:buFont typeface="Wingdings" panose="05000000000000000000" pitchFamily="2" charset="2"/>
              <a:buChar char="§"/>
            </a:pPr>
            <a:r>
              <a:rPr lang="en-GB" sz="2400" dirty="0" err="1"/>
              <a:t>Variabel</a:t>
            </a:r>
            <a:r>
              <a:rPr lang="en-GB" sz="2400" dirty="0"/>
              <a:t> </a:t>
            </a:r>
            <a:r>
              <a:rPr lang="en-GB" sz="2400" b="1" dirty="0"/>
              <a:t>Top </a:t>
            </a:r>
            <a:r>
              <a:rPr lang="en-GB" sz="2400" dirty="0" err="1"/>
              <a:t>isinya</a:t>
            </a:r>
            <a:r>
              <a:rPr lang="en-GB" sz="2400" dirty="0"/>
              <a:t> </a:t>
            </a:r>
            <a:r>
              <a:rPr lang="en-GB" sz="2400" b="1" dirty="0"/>
              <a:t>= -1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9F593EA-F6A7-43BC-9EF7-A41A38A3968E}"/>
              </a:ext>
            </a:extLst>
          </p:cNvPr>
          <p:cNvSpPr txBox="1">
            <a:spLocks/>
          </p:cNvSpPr>
          <p:nvPr/>
        </p:nvSpPr>
        <p:spPr>
          <a:xfrm>
            <a:off x="6057432" y="4487850"/>
            <a:ext cx="5798127" cy="15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keadaan</a:t>
            </a:r>
            <a:r>
              <a:rPr lang="en-GB" sz="2400" dirty="0"/>
              <a:t> </a:t>
            </a:r>
            <a:r>
              <a:rPr lang="en-GB" sz="2400" dirty="0" err="1"/>
              <a:t>iniproses</a:t>
            </a:r>
            <a:r>
              <a:rPr lang="en-GB" sz="2400" dirty="0"/>
              <a:t> yang bias </a:t>
            </a:r>
            <a:r>
              <a:rPr lang="en-GB" sz="2400" dirty="0" err="1"/>
              <a:t>dilakukan</a:t>
            </a:r>
            <a:r>
              <a:rPr lang="en-GB" sz="2400" dirty="0"/>
              <a:t> </a:t>
            </a:r>
            <a:r>
              <a:rPr lang="en-GB" sz="2400" dirty="0" err="1"/>
              <a:t>hanyalah</a:t>
            </a:r>
            <a:r>
              <a:rPr lang="en-GB" sz="2400" dirty="0"/>
              <a:t> </a:t>
            </a:r>
            <a:r>
              <a:rPr lang="en-GB" sz="2400" b="1" dirty="0"/>
              <a:t>Push </a:t>
            </a:r>
            <a:endParaRPr lang="en-GB" sz="2400" dirty="0"/>
          </a:p>
          <a:p>
            <a:r>
              <a:rPr lang="en-GB" sz="2400" dirty="0" err="1"/>
              <a:t>Sedangkan</a:t>
            </a:r>
            <a:r>
              <a:rPr lang="en-GB" sz="2400" dirty="0"/>
              <a:t>  </a:t>
            </a:r>
            <a:r>
              <a:rPr lang="en-GB" sz="2400" b="1" dirty="0"/>
              <a:t>Pop </a:t>
            </a:r>
            <a:r>
              <a:rPr lang="en-GB" sz="2400" dirty="0" err="1"/>
              <a:t>belum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dilakukan</a:t>
            </a:r>
            <a:r>
              <a:rPr lang="en-GB" sz="2400" dirty="0"/>
              <a:t> </a:t>
            </a:r>
            <a:r>
              <a:rPr lang="en-GB" sz="2400" dirty="0" err="1"/>
              <a:t>karena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stack </a:t>
            </a:r>
            <a:r>
              <a:rPr lang="en-GB" sz="2400" dirty="0" err="1"/>
              <a:t>belum</a:t>
            </a:r>
            <a:r>
              <a:rPr lang="en-GB" sz="2400" dirty="0"/>
              <a:t> </a:t>
            </a:r>
            <a:r>
              <a:rPr lang="en-GB" sz="2400" dirty="0" err="1"/>
              <a:t>ada</a:t>
            </a:r>
            <a:r>
              <a:rPr lang="en-GB" sz="2400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90FC03-1CCE-4929-B43E-C6AF7AEE5DA6}"/>
              </a:ext>
            </a:extLst>
          </p:cNvPr>
          <p:cNvGrpSpPr/>
          <p:nvPr/>
        </p:nvGrpSpPr>
        <p:grpSpPr>
          <a:xfrm>
            <a:off x="1322186" y="2427403"/>
            <a:ext cx="9197453" cy="1558105"/>
            <a:chOff x="1322186" y="2427403"/>
            <a:chExt cx="9197453" cy="155810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BF49F66-5245-42BE-89AB-2A7552C78668}"/>
                </a:ext>
              </a:extLst>
            </p:cNvPr>
            <p:cNvGrpSpPr/>
            <p:nvPr/>
          </p:nvGrpSpPr>
          <p:grpSpPr>
            <a:xfrm>
              <a:off x="2113510" y="2427403"/>
              <a:ext cx="8406129" cy="1558105"/>
              <a:chOff x="2369132" y="2617105"/>
              <a:chExt cx="8406129" cy="155810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E65769-DABC-4FDC-8CE6-D9597180A82F}"/>
                  </a:ext>
                </a:extLst>
              </p:cNvPr>
              <p:cNvGrpSpPr/>
              <p:nvPr/>
            </p:nvGrpSpPr>
            <p:grpSpPr>
              <a:xfrm>
                <a:off x="2424549" y="2617105"/>
                <a:ext cx="8350712" cy="1103935"/>
                <a:chOff x="2479962" y="3037916"/>
                <a:chExt cx="8350712" cy="1103935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CF0F490-8F5F-4EB6-B506-87C8D43BF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3636" t="57782" r="19432" b="33729"/>
                <a:stretch/>
              </p:blipFill>
              <p:spPr>
                <a:xfrm>
                  <a:off x="2479962" y="3469906"/>
                  <a:ext cx="6607460" cy="671945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1D762A3-5108-4B21-A5E8-4742F0006D05}"/>
                    </a:ext>
                  </a:extLst>
                </p:cNvPr>
                <p:cNvGrpSpPr/>
                <p:nvPr/>
              </p:nvGrpSpPr>
              <p:grpSpPr>
                <a:xfrm>
                  <a:off x="8409710" y="3037916"/>
                  <a:ext cx="2420964" cy="391084"/>
                  <a:chOff x="8409710" y="3037916"/>
                  <a:chExt cx="2420964" cy="391084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FE2B8F1-A1C4-4F4B-B08C-09651F7E83B9}"/>
                      </a:ext>
                    </a:extLst>
                  </p:cNvPr>
                  <p:cNvSpPr txBox="1"/>
                  <p:nvPr/>
                </p:nvSpPr>
                <p:spPr>
                  <a:xfrm>
                    <a:off x="8409710" y="3059668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n - 1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520E647-19CD-419D-8C2F-A59C85802692}"/>
                      </a:ext>
                    </a:extLst>
                  </p:cNvPr>
                  <p:cNvSpPr txBox="1"/>
                  <p:nvPr/>
                </p:nvSpPr>
                <p:spPr>
                  <a:xfrm>
                    <a:off x="9525509" y="3037916"/>
                    <a:ext cx="13051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err="1"/>
                      <a:t>misal</a:t>
                    </a:r>
                    <a:r>
                      <a:rPr lang="en-GB" dirty="0"/>
                      <a:t> n = 10</a:t>
                    </a:r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6646E812-853F-473E-9EA9-8C63DE526A1C}"/>
                      </a:ext>
                    </a:extLst>
                  </p:cNvPr>
                  <p:cNvCxnSpPr/>
                  <p:nvPr/>
                </p:nvCxnSpPr>
                <p:spPr>
                  <a:xfrm>
                    <a:off x="9087422" y="3246704"/>
                    <a:ext cx="360219" cy="0"/>
                  </a:xfrm>
                  <a:prstGeom prst="line">
                    <a:avLst/>
                  </a:prstGeom>
                  <a:ln w="28575"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778D609-63AD-4EA3-A114-3BC5B8D0319B}"/>
                  </a:ext>
                </a:extLst>
              </p:cNvPr>
              <p:cNvGrpSpPr/>
              <p:nvPr/>
            </p:nvGrpSpPr>
            <p:grpSpPr>
              <a:xfrm>
                <a:off x="2369132" y="3385067"/>
                <a:ext cx="520014" cy="790143"/>
                <a:chOff x="2424549" y="3805877"/>
                <a:chExt cx="520014" cy="790143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D899EE5-6A0C-4C1B-8226-0446ADD84D85}"/>
                    </a:ext>
                  </a:extLst>
                </p:cNvPr>
                <p:cNvSpPr txBox="1"/>
                <p:nvPr/>
              </p:nvSpPr>
              <p:spPr>
                <a:xfrm>
                  <a:off x="2424549" y="4226688"/>
                  <a:ext cx="520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Top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9E4B03D-CF05-43A9-8C35-41B0770A8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4556" y="3805877"/>
                  <a:ext cx="0" cy="33597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930898-BD60-41F8-BFB5-570779AB66B7}"/>
                </a:ext>
              </a:extLst>
            </p:cNvPr>
            <p:cNvSpPr txBox="1"/>
            <p:nvPr/>
          </p:nvSpPr>
          <p:spPr>
            <a:xfrm>
              <a:off x="1322186" y="3165584"/>
              <a:ext cx="94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 [ 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39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89B-6297-4643-86C4-CC396AF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47"/>
            <a:ext cx="10515600" cy="1325563"/>
          </a:xfrm>
        </p:spPr>
        <p:txBody>
          <a:bodyPr/>
          <a:lstStyle/>
          <a:p>
            <a:r>
              <a:rPr lang="en-GB" dirty="0"/>
              <a:t>b. PUSH (Masukkan, Insert, </a:t>
            </a:r>
            <a:r>
              <a:rPr lang="en-GB" dirty="0" err="1"/>
              <a:t>Tambah</a:t>
            </a:r>
            <a:r>
              <a:rPr lang="en-GB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8B3E2-00C8-43DF-B8D6-7F9ADF2B8618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2A849-FE26-4095-B06F-37C9E278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40" y="1449032"/>
            <a:ext cx="8131320" cy="17288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D03651-52A1-4C28-AD85-91760D32AC1C}"/>
              </a:ext>
            </a:extLst>
          </p:cNvPr>
          <p:cNvSpPr txBox="1">
            <a:spLocks/>
          </p:cNvSpPr>
          <p:nvPr/>
        </p:nvSpPr>
        <p:spPr>
          <a:xfrm>
            <a:off x="838200" y="1159347"/>
            <a:ext cx="10515600" cy="80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Perhatikan</a:t>
            </a:r>
            <a:r>
              <a:rPr lang="en-GB" sz="2400" dirty="0"/>
              <a:t> </a:t>
            </a:r>
            <a:r>
              <a:rPr lang="en-GB" sz="2400" dirty="0" err="1"/>
              <a:t>ilustrasi</a:t>
            </a:r>
            <a:r>
              <a:rPr lang="en-GB" sz="2400" dirty="0"/>
              <a:t> stack </a:t>
            </a:r>
            <a:r>
              <a:rPr lang="en-GB" sz="2400" dirty="0" err="1"/>
              <a:t>berikut</a:t>
            </a:r>
            <a:r>
              <a:rPr lang="en-GB" sz="2400" dirty="0"/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A5B5A-5C0C-4915-BE9E-02F16A2F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40" y="3771866"/>
            <a:ext cx="8131321" cy="167116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2F44B-1469-403D-B4CE-09DDE9658C36}"/>
              </a:ext>
            </a:extLst>
          </p:cNvPr>
          <p:cNvSpPr txBox="1">
            <a:spLocks/>
          </p:cNvSpPr>
          <p:nvPr/>
        </p:nvSpPr>
        <p:spPr>
          <a:xfrm>
            <a:off x="838200" y="3262250"/>
            <a:ext cx="10515600" cy="806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keadaan</a:t>
            </a:r>
            <a:r>
              <a:rPr lang="en-GB" sz="2400" dirty="0"/>
              <a:t> </a:t>
            </a:r>
            <a:r>
              <a:rPr lang="en-GB" sz="2400" dirty="0" err="1"/>
              <a:t>seperti</a:t>
            </a:r>
            <a:r>
              <a:rPr lang="en-GB" sz="2400" dirty="0"/>
              <a:t> yang </a:t>
            </a:r>
            <a:r>
              <a:rPr lang="en-GB" sz="2400" dirty="0" err="1"/>
              <a:t>diilustrasikan</a:t>
            </a:r>
            <a:r>
              <a:rPr lang="en-GB" sz="2400" dirty="0"/>
              <a:t>, </a:t>
            </a:r>
            <a:r>
              <a:rPr lang="en-GB" sz="2400" dirty="0" err="1"/>
              <a:t>ada</a:t>
            </a:r>
            <a:r>
              <a:rPr lang="en-GB" sz="2400" dirty="0"/>
              <a:t> 2 </a:t>
            </a:r>
            <a:r>
              <a:rPr lang="en-GB" sz="2400" dirty="0" err="1"/>
              <a:t>hal</a:t>
            </a:r>
            <a:r>
              <a:rPr lang="en-GB" sz="2400" dirty="0"/>
              <a:t> yang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dilakukan</a:t>
            </a:r>
            <a:r>
              <a:rPr lang="en-GB" sz="2400" dirty="0"/>
              <a:t> </a:t>
            </a:r>
            <a:r>
              <a:rPr lang="en-GB" sz="2400" dirty="0" err="1"/>
              <a:t>yaitu</a:t>
            </a:r>
            <a:r>
              <a:rPr lang="en-GB" sz="2400" dirty="0"/>
              <a:t> </a:t>
            </a:r>
            <a:r>
              <a:rPr lang="en-GB" sz="2400" b="1" dirty="0"/>
              <a:t>Push </a:t>
            </a:r>
            <a:r>
              <a:rPr lang="en-GB" sz="2400" dirty="0"/>
              <a:t>dan </a:t>
            </a:r>
            <a:r>
              <a:rPr lang="en-GB" sz="2400" b="1" dirty="0"/>
              <a:t>Pop </a:t>
            </a:r>
          </a:p>
          <a:p>
            <a:r>
              <a:rPr lang="en-GB" sz="2400" dirty="0" err="1"/>
              <a:t>Misal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</a:t>
            </a:r>
            <a:r>
              <a:rPr lang="en-GB" sz="2400" b="1" dirty="0"/>
              <a:t>X = 10</a:t>
            </a:r>
            <a:r>
              <a:rPr lang="en-GB" sz="2400" dirty="0"/>
              <a:t>, </a:t>
            </a:r>
            <a:r>
              <a:rPr lang="en-GB" sz="2400" dirty="0" err="1"/>
              <a:t>ingin</a:t>
            </a:r>
            <a:r>
              <a:rPr lang="en-GB" sz="2400" dirty="0"/>
              <a:t> di </a:t>
            </a:r>
            <a:r>
              <a:rPr lang="en-GB" sz="2400" b="1" dirty="0"/>
              <a:t>Push </a:t>
            </a:r>
            <a:r>
              <a:rPr lang="en-GB" sz="2400" dirty="0" err="1"/>
              <a:t>ke</a:t>
            </a:r>
            <a:r>
              <a:rPr lang="en-GB" sz="2400" dirty="0"/>
              <a:t> Stack </a:t>
            </a:r>
            <a:r>
              <a:rPr lang="en-GB" sz="2400" dirty="0" err="1"/>
              <a:t>Maka</a:t>
            </a:r>
            <a:r>
              <a:rPr lang="en-GB" sz="2400" dirty="0"/>
              <a:t> </a:t>
            </a:r>
            <a:r>
              <a:rPr lang="en-GB" sz="2400" dirty="0" err="1"/>
              <a:t>Hasilnya</a:t>
            </a:r>
            <a:r>
              <a:rPr lang="en-GB" sz="2400" dirty="0"/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686758-5800-4AB6-B6B9-15CA6FAAA9B2}"/>
              </a:ext>
            </a:extLst>
          </p:cNvPr>
          <p:cNvSpPr txBox="1">
            <a:spLocks/>
          </p:cNvSpPr>
          <p:nvPr/>
        </p:nvSpPr>
        <p:spPr>
          <a:xfrm>
            <a:off x="1018308" y="5635377"/>
            <a:ext cx="7557656" cy="672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Bila</a:t>
            </a:r>
            <a:r>
              <a:rPr lang="en-GB" sz="2400" dirty="0"/>
              <a:t> </a:t>
            </a:r>
            <a:r>
              <a:rPr lang="en-GB" sz="2400" dirty="0" err="1"/>
              <a:t>ada</a:t>
            </a:r>
            <a:r>
              <a:rPr lang="en-GB" sz="2400" dirty="0"/>
              <a:t> </a:t>
            </a:r>
            <a:r>
              <a:rPr lang="en-GB" sz="2400" dirty="0" err="1"/>
              <a:t>interuksi</a:t>
            </a:r>
            <a:r>
              <a:rPr lang="en-GB" sz="2400" dirty="0"/>
              <a:t> </a:t>
            </a:r>
            <a:r>
              <a:rPr lang="en-GB" sz="2400" b="1" dirty="0"/>
              <a:t>Push </a:t>
            </a:r>
            <a:r>
              <a:rPr lang="en-GB" sz="2400" dirty="0" err="1"/>
              <a:t>maka</a:t>
            </a:r>
            <a:r>
              <a:rPr lang="en-GB" sz="2400" dirty="0"/>
              <a:t> data </a:t>
            </a:r>
            <a:r>
              <a:rPr lang="en-GB" sz="2400" dirty="0" err="1"/>
              <a:t>baru</a:t>
            </a:r>
            <a:r>
              <a:rPr lang="en-GB" sz="2400" dirty="0"/>
              <a:t> (yang </a:t>
            </a:r>
            <a:r>
              <a:rPr lang="en-GB" sz="2400" dirty="0" err="1"/>
              <a:t>diambil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</a:t>
            </a:r>
            <a:r>
              <a:rPr lang="en-GB" sz="2400" b="1" dirty="0"/>
              <a:t>X</a:t>
            </a:r>
            <a:r>
              <a:rPr lang="en-GB" sz="2400" dirty="0"/>
              <a:t>)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disimpan</a:t>
            </a:r>
            <a:r>
              <a:rPr lang="en-GB" sz="2400" dirty="0"/>
              <a:t> </a:t>
            </a:r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elemen</a:t>
            </a:r>
            <a:r>
              <a:rPr lang="en-GB" sz="2400" dirty="0"/>
              <a:t> </a:t>
            </a:r>
            <a:r>
              <a:rPr lang="en-GB" sz="2400" b="1" dirty="0"/>
              <a:t>S[4]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858C8-47B3-40ED-A159-7C2EAB62A83B}"/>
              </a:ext>
            </a:extLst>
          </p:cNvPr>
          <p:cNvSpPr txBox="1"/>
          <p:nvPr/>
        </p:nvSpPr>
        <p:spPr>
          <a:xfrm>
            <a:off x="9102436" y="4704363"/>
            <a:ext cx="225136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void PUSH()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Top = Top + 1;</a:t>
            </a:r>
          </a:p>
          <a:p>
            <a:r>
              <a:rPr lang="en-GB" dirty="0"/>
              <a:t>     S[Top] = X;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3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623D-91B2-4A01-941E-7EE8AE14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c. POP (</a:t>
            </a:r>
            <a:r>
              <a:rPr lang="en-GB" dirty="0" err="1"/>
              <a:t>Keluar</a:t>
            </a:r>
            <a:r>
              <a:rPr lang="en-GB" dirty="0"/>
              <a:t>, </a:t>
            </a:r>
            <a:r>
              <a:rPr lang="en-GB" dirty="0" err="1"/>
              <a:t>ambil</a:t>
            </a:r>
            <a:r>
              <a:rPr lang="en-GB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6D0B7-BB8C-4944-8DEE-A8C6B8D1FAA6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44991-86D5-4332-AC7C-D717B0E5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40" y="1449032"/>
            <a:ext cx="8131320" cy="17288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90B9B8-2FA6-44F6-82E2-83EC44B78BEA}"/>
              </a:ext>
            </a:extLst>
          </p:cNvPr>
          <p:cNvSpPr txBox="1">
            <a:spLocks/>
          </p:cNvSpPr>
          <p:nvPr/>
        </p:nvSpPr>
        <p:spPr>
          <a:xfrm>
            <a:off x="838200" y="1159347"/>
            <a:ext cx="10515600" cy="80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Perhatikan</a:t>
            </a:r>
            <a:r>
              <a:rPr lang="en-GB" sz="2400" dirty="0"/>
              <a:t> </a:t>
            </a:r>
            <a:r>
              <a:rPr lang="en-GB" sz="2400" dirty="0" err="1"/>
              <a:t>ilustrasi</a:t>
            </a:r>
            <a:r>
              <a:rPr lang="en-GB" sz="2400" dirty="0"/>
              <a:t> stack </a:t>
            </a:r>
            <a:r>
              <a:rPr lang="en-GB" sz="2400" dirty="0" err="1"/>
              <a:t>berikut</a:t>
            </a:r>
            <a:r>
              <a:rPr lang="en-GB" sz="2400" dirty="0"/>
              <a:t> 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7FAEE-371B-425F-A2EE-0A714CEF87F7}"/>
              </a:ext>
            </a:extLst>
          </p:cNvPr>
          <p:cNvSpPr txBox="1">
            <a:spLocks/>
          </p:cNvSpPr>
          <p:nvPr/>
        </p:nvSpPr>
        <p:spPr>
          <a:xfrm>
            <a:off x="838200" y="3177868"/>
            <a:ext cx="10515600" cy="806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keadaan</a:t>
            </a:r>
            <a:r>
              <a:rPr lang="en-GB" sz="2400" dirty="0"/>
              <a:t> </a:t>
            </a:r>
            <a:r>
              <a:rPr lang="en-GB" sz="2400" dirty="0" err="1"/>
              <a:t>seperti</a:t>
            </a:r>
            <a:r>
              <a:rPr lang="en-GB" sz="2400" dirty="0"/>
              <a:t> </a:t>
            </a:r>
            <a:r>
              <a:rPr lang="en-GB" sz="2400" dirty="0" err="1"/>
              <a:t>diatas</a:t>
            </a:r>
            <a:r>
              <a:rPr lang="en-GB" sz="2400" dirty="0"/>
              <a:t>, </a:t>
            </a:r>
            <a:r>
              <a:rPr lang="en-GB" sz="2400" dirty="0" err="1"/>
              <a:t>bila</a:t>
            </a:r>
            <a:r>
              <a:rPr lang="en-GB" sz="2400" dirty="0"/>
              <a:t> </a:t>
            </a:r>
            <a:r>
              <a:rPr lang="en-GB" sz="2400" dirty="0" err="1"/>
              <a:t>ingin</a:t>
            </a:r>
            <a:r>
              <a:rPr lang="en-GB" sz="2400" dirty="0"/>
              <a:t> </a:t>
            </a:r>
            <a:r>
              <a:rPr lang="en-GB" sz="2400" dirty="0" err="1"/>
              <a:t>mengambil</a:t>
            </a:r>
            <a:r>
              <a:rPr lang="en-GB" sz="2400" dirty="0"/>
              <a:t> (</a:t>
            </a:r>
            <a:r>
              <a:rPr lang="en-GB" sz="2400" b="1" dirty="0"/>
              <a:t>Pop</a:t>
            </a:r>
            <a:r>
              <a:rPr lang="en-GB" sz="2400" dirty="0"/>
              <a:t>) </a:t>
            </a:r>
            <a:r>
              <a:rPr lang="en-GB" sz="2400" dirty="0" err="1"/>
              <a:t>isi</a:t>
            </a:r>
            <a:r>
              <a:rPr lang="en-GB" sz="2400" dirty="0"/>
              <a:t> Stack, </a:t>
            </a:r>
            <a:r>
              <a:rPr lang="en-GB" sz="2400" dirty="0" err="1"/>
              <a:t>maka</a:t>
            </a:r>
            <a:r>
              <a:rPr lang="en-GB" sz="2400" dirty="0"/>
              <a:t> yang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dikeluarkan</a:t>
            </a:r>
            <a:r>
              <a:rPr lang="en-GB" sz="2400" dirty="0"/>
              <a:t> </a:t>
            </a:r>
            <a:r>
              <a:rPr lang="en-GB" sz="2400" dirty="0" err="1"/>
              <a:t>adalah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stack yang </a:t>
            </a:r>
            <a:r>
              <a:rPr lang="en-GB" sz="2400" dirty="0" err="1"/>
              <a:t>ditunjuk</a:t>
            </a:r>
            <a:r>
              <a:rPr lang="en-GB" sz="2400" dirty="0"/>
              <a:t> oleh </a:t>
            </a:r>
            <a:r>
              <a:rPr lang="en-GB" sz="2400" b="1" dirty="0"/>
              <a:t>Top</a:t>
            </a:r>
            <a:r>
              <a:rPr lang="en-GB" sz="2400" dirty="0"/>
              <a:t>, yang mana </a:t>
            </a:r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b="1" dirty="0"/>
              <a:t>15</a:t>
            </a:r>
            <a:r>
              <a:rPr lang="en-GB" sz="2400" dirty="0"/>
              <a:t>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disimpan</a:t>
            </a:r>
            <a:r>
              <a:rPr lang="en-GB" sz="2400" dirty="0"/>
              <a:t> pada variable </a:t>
            </a:r>
            <a:r>
              <a:rPr lang="en-GB" sz="2400" b="1" dirty="0"/>
              <a:t>X</a:t>
            </a:r>
            <a:r>
              <a:rPr lang="en-GB" sz="2400" dirty="0"/>
              <a:t>.</a:t>
            </a:r>
            <a:endParaRPr lang="en-GB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4275A-E093-4655-BE66-CF85F1F8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40" y="3844401"/>
            <a:ext cx="8184829" cy="1728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EA601-53D6-434C-A34A-DBCC1901DDDB}"/>
              </a:ext>
            </a:extLst>
          </p:cNvPr>
          <p:cNvSpPr txBox="1"/>
          <p:nvPr/>
        </p:nvSpPr>
        <p:spPr>
          <a:xfrm>
            <a:off x="9102436" y="4704363"/>
            <a:ext cx="225136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void POP()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X = S[Top];</a:t>
            </a:r>
          </a:p>
          <a:p>
            <a:r>
              <a:rPr lang="en-GB" dirty="0"/>
              <a:t>     Top = Top - 1;</a:t>
            </a:r>
          </a:p>
          <a:p>
            <a:r>
              <a:rPr lang="en-GB" dirty="0"/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11C550-D454-4585-B90C-9E96CD1A5D48}"/>
              </a:ext>
            </a:extLst>
          </p:cNvPr>
          <p:cNvSpPr txBox="1">
            <a:spLocks/>
          </p:cNvSpPr>
          <p:nvPr/>
        </p:nvSpPr>
        <p:spPr>
          <a:xfrm>
            <a:off x="877903" y="5674382"/>
            <a:ext cx="7490242" cy="80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Pop</a:t>
            </a:r>
            <a:r>
              <a:rPr lang="en-GB" sz="2000" dirty="0"/>
              <a:t> : </a:t>
            </a:r>
            <a:r>
              <a:rPr lang="en-GB" sz="2000" dirty="0" err="1"/>
              <a:t>mengambil</a:t>
            </a:r>
            <a:r>
              <a:rPr lang="en-GB" sz="2000" dirty="0"/>
              <a:t> </a:t>
            </a:r>
            <a:r>
              <a:rPr lang="en-GB" sz="2000" dirty="0" err="1"/>
              <a:t>dahulu</a:t>
            </a:r>
            <a:r>
              <a:rPr lang="en-GB" sz="2000" dirty="0"/>
              <a:t> yang </a:t>
            </a:r>
            <a:r>
              <a:rPr lang="en-GB" sz="2000" dirty="0" err="1"/>
              <a:t>ditunjukkan</a:t>
            </a:r>
            <a:r>
              <a:rPr lang="en-GB" sz="2000" dirty="0"/>
              <a:t> oleh </a:t>
            </a:r>
            <a:r>
              <a:rPr lang="en-GB" sz="2000" b="1" dirty="0"/>
              <a:t>Top</a:t>
            </a:r>
            <a:r>
              <a:rPr lang="en-GB" sz="2000" dirty="0"/>
              <a:t>, </a:t>
            </a:r>
            <a:r>
              <a:rPr lang="en-GB" sz="2000" dirty="0" err="1"/>
              <a:t>kemudian</a:t>
            </a:r>
            <a:r>
              <a:rPr lang="en-GB" sz="2000" dirty="0"/>
              <a:t> </a:t>
            </a:r>
            <a:r>
              <a:rPr lang="en-GB" sz="2000" b="1" dirty="0"/>
              <a:t>Top</a:t>
            </a:r>
            <a:r>
              <a:rPr lang="en-GB" sz="2000" dirty="0"/>
              <a:t> </a:t>
            </a:r>
            <a:r>
              <a:rPr lang="en-GB" sz="2000" dirty="0" err="1"/>
              <a:t>mundur</a:t>
            </a:r>
            <a:r>
              <a:rPr lang="en-GB" sz="2000" dirty="0"/>
              <a:t> 1 </a:t>
            </a:r>
            <a:r>
              <a:rPr lang="en-GB" sz="2000" dirty="0" err="1"/>
              <a:t>langkah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24679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7F7E-95D4-444E-80B2-130A9A76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5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 err="1"/>
              <a:t>Kondisi</a:t>
            </a:r>
            <a:r>
              <a:rPr lang="en-GB" sz="4800" dirty="0"/>
              <a:t> Single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CA05-2DCE-4BA6-B2BE-6B792A2BB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36"/>
            <a:ext cx="10515600" cy="1531433"/>
          </a:xfrm>
        </p:spPr>
        <p:txBody>
          <a:bodyPr>
            <a:normAutofit/>
          </a:bodyPr>
          <a:lstStyle/>
          <a:p>
            <a:r>
              <a:rPr lang="en-GB" sz="2400" dirty="0" err="1"/>
              <a:t>Kondisi</a:t>
            </a:r>
            <a:r>
              <a:rPr lang="en-GB" sz="2400" dirty="0"/>
              <a:t> Stack </a:t>
            </a:r>
            <a:r>
              <a:rPr lang="en-GB" sz="2400" dirty="0" err="1"/>
              <a:t>ditentukan</a:t>
            </a:r>
            <a:r>
              <a:rPr lang="en-GB" sz="2400" dirty="0"/>
              <a:t> oleh </a:t>
            </a:r>
            <a:r>
              <a:rPr lang="en-GB" sz="2400" dirty="0" err="1"/>
              <a:t>posisi</a:t>
            </a:r>
            <a:r>
              <a:rPr lang="en-GB" sz="2400" dirty="0"/>
              <a:t> </a:t>
            </a:r>
            <a:r>
              <a:rPr lang="en-GB" sz="2400" dirty="0" err="1"/>
              <a:t>atau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Top</a:t>
            </a:r>
          </a:p>
          <a:p>
            <a:r>
              <a:rPr lang="en-GB" sz="2400" dirty="0"/>
              <a:t>Ada 4 </a:t>
            </a:r>
            <a:r>
              <a:rPr lang="en-GB" sz="2400" dirty="0" err="1"/>
              <a:t>macam</a:t>
            </a:r>
            <a:r>
              <a:rPr lang="en-GB" sz="2400" dirty="0"/>
              <a:t> </a:t>
            </a:r>
            <a:r>
              <a:rPr lang="en-GB" sz="2400" dirty="0" err="1"/>
              <a:t>kondisi</a:t>
            </a:r>
            <a:r>
              <a:rPr lang="en-GB" sz="2400" dirty="0"/>
              <a:t> Stack, </a:t>
            </a:r>
            <a:r>
              <a:rPr lang="en-GB" sz="2400" dirty="0" err="1"/>
              <a:t>yaitu</a:t>
            </a:r>
            <a:r>
              <a:rPr lang="en-GB" sz="2400" dirty="0"/>
              <a:t>: </a:t>
            </a:r>
            <a:r>
              <a:rPr lang="en-GB" sz="2400" dirty="0" err="1"/>
              <a:t>Kosong</a:t>
            </a:r>
            <a:r>
              <a:rPr lang="en-GB" sz="2400" dirty="0"/>
              <a:t>, </a:t>
            </a:r>
            <a:r>
              <a:rPr lang="en-GB" sz="2400" dirty="0" err="1"/>
              <a:t>Penuh</a:t>
            </a:r>
            <a:r>
              <a:rPr lang="en-GB" sz="2400" dirty="0"/>
              <a:t>, </a:t>
            </a:r>
            <a:r>
              <a:rPr lang="en-GB" sz="2400" dirty="0" err="1"/>
              <a:t>Bisa</a:t>
            </a:r>
            <a:r>
              <a:rPr lang="en-GB" sz="2400" dirty="0"/>
              <a:t> </a:t>
            </a:r>
            <a:r>
              <a:rPr lang="en-GB" sz="2400" dirty="0" err="1"/>
              <a:t>diisi</a:t>
            </a:r>
            <a:r>
              <a:rPr lang="en-GB" sz="2400" dirty="0"/>
              <a:t>, Ada </a:t>
            </a:r>
            <a:r>
              <a:rPr lang="en-GB" sz="2400" dirty="0" err="1"/>
              <a:t>isinya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54B14-0CB9-43A5-AACE-374CBC6270E1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F32A5E-0694-44DE-AB61-FF735CE3A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5439"/>
              </p:ext>
            </p:extLst>
          </p:nvPr>
        </p:nvGraphicFramePr>
        <p:xfrm>
          <a:off x="1170709" y="2985370"/>
          <a:ext cx="9192491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243">
                  <a:extLst>
                    <a:ext uri="{9D8B030D-6E8A-4147-A177-3AD203B41FA5}">
                      <a16:colId xmlns:a16="http://schemas.microsoft.com/office/drawing/2014/main" val="73864369"/>
                    </a:ext>
                  </a:extLst>
                </a:gridCol>
                <a:gridCol w="4087002">
                  <a:extLst>
                    <a:ext uri="{9D8B030D-6E8A-4147-A177-3AD203B41FA5}">
                      <a16:colId xmlns:a16="http://schemas.microsoft.com/office/drawing/2014/main" val="900170364"/>
                    </a:ext>
                  </a:extLst>
                </a:gridCol>
                <a:gridCol w="2298123">
                  <a:extLst>
                    <a:ext uri="{9D8B030D-6E8A-4147-A177-3AD203B41FA5}">
                      <a16:colId xmlns:a16="http://schemas.microsoft.com/office/drawing/2014/main" val="2570660634"/>
                    </a:ext>
                  </a:extLst>
                </a:gridCol>
                <a:gridCol w="2298123">
                  <a:extLst>
                    <a:ext uri="{9D8B030D-6E8A-4147-A177-3AD203B41FA5}">
                      <a16:colId xmlns:a16="http://schemas.microsoft.com/office/drawing/2014/main" val="377328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Kondisi</a:t>
                      </a:r>
                      <a:r>
                        <a:rPr lang="en-GB" dirty="0"/>
                        <a:t>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Posisi</a:t>
                      </a:r>
                      <a:r>
                        <a:rPr lang="en-GB" dirty="0"/>
                        <a:t>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Ilustrasi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6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KOSONG : </a:t>
                      </a:r>
                      <a:r>
                        <a:rPr lang="en-GB" dirty="0" err="1"/>
                        <a:t>tidak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ada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isinya</a:t>
                      </a:r>
                      <a:r>
                        <a:rPr lang="en-GB" dirty="0"/>
                        <a:t> (empty)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Gambar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PENUH : </a:t>
                      </a:r>
                      <a:r>
                        <a:rPr lang="en-GB" dirty="0" err="1"/>
                        <a:t>tidak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bisa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diisi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lagi</a:t>
                      </a:r>
                      <a:r>
                        <a:rPr lang="en-GB" dirty="0"/>
                        <a:t> (full)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= n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Gambar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BISA DIISI : </a:t>
                      </a:r>
                      <a:r>
                        <a:rPr lang="en-GB" dirty="0" err="1"/>
                        <a:t>masih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nisa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diisi</a:t>
                      </a:r>
                      <a:r>
                        <a:rPr lang="en-GB" dirty="0"/>
                        <a:t> (not full)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&lt; n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Gambar 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5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 ISINYA : </a:t>
                      </a:r>
                      <a:r>
                        <a:rPr lang="en-GB" dirty="0" err="1"/>
                        <a:t>tidak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kosong</a:t>
                      </a:r>
                      <a:r>
                        <a:rPr lang="en-GB" dirty="0"/>
                        <a:t> (not empty)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&gt;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Gambar b &amp;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1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9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2F615-04B9-4A46-9651-9B468E419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36" y="1501813"/>
            <a:ext cx="7375935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98242A-47EB-41AE-80F0-56C81C43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5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 err="1"/>
              <a:t>Kondisi</a:t>
            </a:r>
            <a:r>
              <a:rPr lang="en-GB" sz="4800" dirty="0"/>
              <a:t> Single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D510D-8C77-43E6-BCEC-E268D6E6322D}"/>
              </a:ext>
            </a:extLst>
          </p:cNvPr>
          <p:cNvSpPr/>
          <p:nvPr/>
        </p:nvSpPr>
        <p:spPr>
          <a:xfrm>
            <a:off x="0" y="6481121"/>
            <a:ext cx="12192000" cy="376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D7A91-222E-4921-81B4-836E5CFE9B41}"/>
              </a:ext>
            </a:extLst>
          </p:cNvPr>
          <p:cNvSpPr txBox="1"/>
          <p:nvPr/>
        </p:nvSpPr>
        <p:spPr>
          <a:xfrm>
            <a:off x="8719367" y="1501813"/>
            <a:ext cx="2240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Gambar a</a:t>
            </a:r>
          </a:p>
          <a:p>
            <a:r>
              <a:rPr lang="en-GB" dirty="0"/>
              <a:t>KOSONG	: Top == -1</a:t>
            </a:r>
          </a:p>
          <a:p>
            <a:r>
              <a:rPr lang="en-GB" dirty="0"/>
              <a:t>BISA DIISI	: Top &lt; n – 1</a:t>
            </a:r>
          </a:p>
          <a:p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POP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2354C-107C-4E0D-B211-95A516FFD6E6}"/>
              </a:ext>
            </a:extLst>
          </p:cNvPr>
          <p:cNvSpPr txBox="1"/>
          <p:nvPr/>
        </p:nvSpPr>
        <p:spPr>
          <a:xfrm>
            <a:off x="8719367" y="4339983"/>
            <a:ext cx="2479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Gambar c</a:t>
            </a:r>
          </a:p>
          <a:p>
            <a:r>
              <a:rPr lang="en-GB" dirty="0"/>
              <a:t>PENUH	    : Top == n -1</a:t>
            </a:r>
          </a:p>
          <a:p>
            <a:r>
              <a:rPr lang="en-GB" dirty="0"/>
              <a:t>ADA ISINYA  : Top &gt; – 1</a:t>
            </a:r>
          </a:p>
          <a:p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PUSH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F963C-87F3-4C68-8887-28335EFDAB66}"/>
              </a:ext>
            </a:extLst>
          </p:cNvPr>
          <p:cNvSpPr txBox="1"/>
          <p:nvPr/>
        </p:nvSpPr>
        <p:spPr>
          <a:xfrm>
            <a:off x="8719366" y="3139654"/>
            <a:ext cx="2406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Gambar b</a:t>
            </a:r>
            <a:endParaRPr lang="en-GB" dirty="0"/>
          </a:p>
          <a:p>
            <a:r>
              <a:rPr lang="en-GB" dirty="0"/>
              <a:t>ADA ISINYA  : Top &gt; – 1</a:t>
            </a:r>
          </a:p>
          <a:p>
            <a:r>
              <a:rPr lang="en-GB" dirty="0"/>
              <a:t>BISA DIISI	    : Top &lt; n - 1</a:t>
            </a:r>
          </a:p>
        </p:txBody>
      </p:sp>
    </p:spTree>
    <p:extLst>
      <p:ext uri="{BB962C8B-B14F-4D97-AF65-F5344CB8AC3E}">
        <p14:creationId xmlns:p14="http://schemas.microsoft.com/office/powerpoint/2010/main" val="73016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692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Pengertian dan konsep STACK</vt:lpstr>
      <vt:lpstr>Kategori STACK</vt:lpstr>
      <vt:lpstr>Prinsip Single Stack</vt:lpstr>
      <vt:lpstr>a. AWAL (Inisialisasi)</vt:lpstr>
      <vt:lpstr>b. PUSH (Masukkan, Insert, Tambah)</vt:lpstr>
      <vt:lpstr>c. POP (Keluar, ambil)</vt:lpstr>
      <vt:lpstr>Kondisi Single Stack</vt:lpstr>
      <vt:lpstr>Kondisi Single Stack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ke-2 STACK (Tumpukan)</dc:title>
  <dc:creator>Yoga Religia</dc:creator>
  <cp:lastModifiedBy>Yoga Religia</cp:lastModifiedBy>
  <cp:revision>30</cp:revision>
  <dcterms:created xsi:type="dcterms:W3CDTF">2018-05-14T09:00:40Z</dcterms:created>
  <dcterms:modified xsi:type="dcterms:W3CDTF">2021-03-05T10:10:34Z</dcterms:modified>
</cp:coreProperties>
</file>