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85A-BF29-41C4-AAA9-355F20FCE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C2DC4-B637-4EB5-ABCF-9E99319C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63B0-CC87-4EAB-8942-7291336A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5782-AD7C-4078-A2F0-1139328E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9B45-D959-4D57-9AC7-AC1CE216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99B8-C4A9-40DC-92CD-EAA3600A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B143-AC07-4C72-8DA7-688A6239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3A6C-6AE0-4311-8BD6-CC78C5E4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5967-3BD0-4DB3-A030-FF94E3D7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534E-D418-4070-BB53-7F8D7967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C41A2-C6B2-4331-B277-604DF05DD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CBDF0-05C2-44C8-A622-CFD6CE87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08CC-4D11-4559-A4C1-74722788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0546-61C4-49FE-A2E3-168B0D76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D3BD2-7B8E-4E0C-86AD-FEA5BE4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DAC-74FF-467A-ADAD-CA6218B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EE96-F545-4FA8-991B-06657F8A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F4DA-8BC7-42F3-89D4-83F7225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19C4-3085-47E2-A8DD-91BA0F5F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B73A-915A-4188-B0CD-8419E729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DF35-949E-429A-8170-29358869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C3D1-88D1-4073-87E4-F81BAF26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967B-D913-4D24-8420-BFFE9DA4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2849-30E1-477F-B55E-8E59207F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32BC-D361-47D5-911A-C7DDF8FE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757F-18E7-437C-AD33-A7367C3E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1C03-040D-4130-86B1-5A5332F9D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505F-6BC9-4886-A86A-222D7278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4FE92-E78A-4224-991A-BA36EE29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DFFE-3984-4701-A2F2-FFF9196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BA95-7533-4600-B392-9F5DC165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ADAB-2B44-458E-9DEA-B5BAADDC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84D9-5BA2-4E58-9274-88E61EE2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1842B-DA26-4426-9055-A409C56F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A142C-2D10-4637-B466-CC2C254FA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47CF-F7A4-4FD8-A21C-D2E13AE18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2F738-9578-414E-913D-5765EB39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4BB4-FF6C-4396-9915-462F860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96FC7-6654-4827-A484-1D2B8B9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62CA-6227-4F98-A4EB-BFFE5F64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48F81-E5CF-411A-9D46-89C828AA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350C6-2465-432F-9B64-C59923D7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C5CC4-0499-4F21-BC30-D58D5619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A37D5-3B13-49B4-B337-2E06AC47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97F82-FB9E-433B-A4A1-F0B3FF7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AE0-4588-42FA-A075-2ACA8F98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E9AC-49D2-4A55-BC94-0EF1C82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87B8-0596-44D2-A430-B0635527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0CD2-2687-4E95-8383-29CC24C6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BD5-7B25-46B8-8C67-E5762A0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AD848-A174-4586-9195-7E839037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3D9C-AE9F-4E3B-A0C1-A79751F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CB5-9B70-44EF-B56F-6D40EE23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74673-AC40-4291-A662-F827DC870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7DEA-07A4-48DD-A809-C589D2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B2BF-AF9E-4193-B986-700D4621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F7EE-AE4C-459A-8864-FF936376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89ED-CDD4-40EA-A569-C69BFC67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28A1-52BF-4165-B9A8-414A9BCB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D98F-2727-49A4-929A-14D3BCFE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2DBF-8D65-4B12-9DED-939DD7DE1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CC14-6CC7-4B11-A340-E9E480B02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D802-4B16-4D6B-A442-BF4804F3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DDC6-C1AE-41A4-A9AA-1F549870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164"/>
            <a:ext cx="9144000" cy="1655762"/>
          </a:xfrm>
        </p:spPr>
        <p:txBody>
          <a:bodyPr/>
          <a:lstStyle/>
          <a:p>
            <a:r>
              <a:rPr lang="en-GB" sz="4000" dirty="0" err="1"/>
              <a:t>Pertemuan</a:t>
            </a:r>
            <a:r>
              <a:rPr lang="en-GB" sz="4000" dirty="0"/>
              <a:t> ke-2</a:t>
            </a:r>
            <a:br>
              <a:rPr lang="en-GB" dirty="0"/>
            </a:br>
            <a:r>
              <a:rPr lang="en-GB" dirty="0"/>
              <a:t>Double </a:t>
            </a:r>
            <a:r>
              <a:rPr lang="en-GB" sz="5400" dirty="0"/>
              <a:t>STACK (</a:t>
            </a:r>
            <a:r>
              <a:rPr lang="en-GB" sz="5400" dirty="0" err="1"/>
              <a:t>Tumpukan</a:t>
            </a:r>
            <a:r>
              <a:rPr lang="en-GB" sz="5400" dirty="0"/>
              <a:t>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E80D7-A506-44B9-A4A4-ADEE8D5D9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257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Oleh:</a:t>
            </a:r>
          </a:p>
          <a:p>
            <a:r>
              <a:rPr lang="en-GB" sz="3000" dirty="0" err="1"/>
              <a:t>Dr.</a:t>
            </a:r>
            <a:r>
              <a:rPr lang="en-GB" sz="3000" dirty="0"/>
              <a:t> Yoga Religia, </a:t>
            </a:r>
            <a:r>
              <a:rPr lang="en-GB" sz="3000" dirty="0" err="1"/>
              <a:t>M.Kom</a:t>
            </a:r>
            <a:endParaRPr lang="en-GB" sz="3000" dirty="0"/>
          </a:p>
          <a:p>
            <a:r>
              <a:rPr lang="en-GB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yoga.religia@pelitabangsa.ac.id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2112E-6870-44A1-BCFC-A868E1B330FA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2A807-46C6-4BC8-BBE3-8E85AAE5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02" y="518651"/>
            <a:ext cx="2157612" cy="19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6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DA7-40C1-4397-841C-BD9EA234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6"/>
            <a:ext cx="10515600" cy="1325563"/>
          </a:xfrm>
        </p:spPr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dan </a:t>
            </a:r>
            <a:r>
              <a:rPr lang="en-GB" dirty="0" err="1"/>
              <a:t>konsep</a:t>
            </a:r>
            <a:r>
              <a:rPr lang="en-GB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75D-9383-4DE8-9218-24988C58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1316824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, Stack </a:t>
            </a:r>
            <a:r>
              <a:rPr lang="en-GB" dirty="0" err="1"/>
              <a:t>artinya</a:t>
            </a:r>
            <a:r>
              <a:rPr lang="en-GB" dirty="0"/>
              <a:t> TUMPUKAN</a:t>
            </a:r>
          </a:p>
          <a:p>
            <a:r>
              <a:rPr lang="en-GB" dirty="0" err="1"/>
              <a:t>Kaitannya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data, Stack </a:t>
            </a:r>
            <a:r>
              <a:rPr lang="en-GB" dirty="0" err="1"/>
              <a:t>diartikan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sekumpulan</a:t>
            </a:r>
            <a:r>
              <a:rPr lang="en-GB" dirty="0"/>
              <a:t> data yang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strukturnya</a:t>
            </a:r>
            <a:r>
              <a:rPr lang="en-GB" dirty="0"/>
              <a:t>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tumpukan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7930D-6810-4754-9B4B-EC10A8292E58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3A7402-4054-4462-B245-73C56ACF31C0}"/>
              </a:ext>
            </a:extLst>
          </p:cNvPr>
          <p:cNvSpPr txBox="1">
            <a:spLocks/>
          </p:cNvSpPr>
          <p:nvPr/>
        </p:nvSpPr>
        <p:spPr>
          <a:xfrm>
            <a:off x="3815833" y="2684464"/>
            <a:ext cx="7537967" cy="3689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Masuk</a:t>
            </a:r>
            <a:r>
              <a:rPr lang="en-GB" dirty="0"/>
              <a:t> </a:t>
            </a:r>
            <a:r>
              <a:rPr lang="en-GB" dirty="0" err="1"/>
              <a:t>keluarnya</a:t>
            </a:r>
            <a:r>
              <a:rPr lang="en-GB" dirty="0"/>
              <a:t> data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ujung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,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pemrograman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/>
              <a:t>TOP</a:t>
            </a:r>
          </a:p>
          <a:p>
            <a:r>
              <a:rPr lang="en-GB" b="1" dirty="0"/>
              <a:t>A, B, C, D 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koleksi</a:t>
            </a:r>
            <a:r>
              <a:rPr lang="en-GB" dirty="0"/>
              <a:t> </a:t>
            </a:r>
            <a:r>
              <a:rPr lang="en-GB" i="1" dirty="0"/>
              <a:t>(collection)</a:t>
            </a:r>
            <a:endParaRPr lang="en-GB" dirty="0"/>
          </a:p>
          <a:p>
            <a:r>
              <a:rPr lang="en-GB" dirty="0"/>
              <a:t>Dari </a:t>
            </a:r>
            <a:r>
              <a:rPr lang="en-GB" dirty="0" err="1"/>
              <a:t>ilustrasi</a:t>
            </a:r>
            <a:r>
              <a:rPr lang="en-GB" dirty="0"/>
              <a:t> </a:t>
            </a:r>
            <a:r>
              <a:rPr lang="en-GB" dirty="0" err="1"/>
              <a:t>disamping</a:t>
            </a:r>
            <a:r>
              <a:rPr lang="en-GB" dirty="0"/>
              <a:t> </a:t>
            </a:r>
            <a:r>
              <a:rPr lang="en-GB" b="1" dirty="0"/>
              <a:t>D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i="1" dirty="0"/>
              <a:t>collection </a:t>
            </a:r>
            <a:r>
              <a:rPr lang="en-GB" dirty="0"/>
              <a:t>yang </a:t>
            </a:r>
            <a:r>
              <a:rPr lang="en-GB" dirty="0" err="1"/>
              <a:t>terakhir</a:t>
            </a:r>
            <a:r>
              <a:rPr lang="en-GB" dirty="0"/>
              <a:t> kali </a:t>
            </a:r>
            <a:r>
              <a:rPr lang="en-GB" dirty="0" err="1"/>
              <a:t>masuk</a:t>
            </a:r>
            <a:r>
              <a:rPr lang="en-GB" dirty="0"/>
              <a:t>, dan </a:t>
            </a:r>
            <a:r>
              <a:rPr lang="en-GB" b="1" dirty="0"/>
              <a:t>D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dikeluarkan</a:t>
            </a:r>
            <a:r>
              <a:rPr lang="en-GB" dirty="0"/>
              <a:t> </a:t>
            </a:r>
            <a:r>
              <a:rPr lang="en-GB" dirty="0" err="1"/>
              <a:t>terlebih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yang lain.</a:t>
            </a:r>
          </a:p>
          <a:p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Stack </a:t>
            </a:r>
            <a:r>
              <a:rPr lang="en-GB" dirty="0" err="1"/>
              <a:t>berprinsip</a:t>
            </a:r>
            <a:r>
              <a:rPr lang="en-GB" dirty="0"/>
              <a:t> </a:t>
            </a:r>
            <a:r>
              <a:rPr lang="en-GB" b="1" dirty="0"/>
              <a:t>LIFO </a:t>
            </a:r>
            <a:r>
              <a:rPr lang="en-GB" dirty="0"/>
              <a:t>(Last In First Out)</a:t>
            </a:r>
          </a:p>
          <a:p>
            <a:r>
              <a:rPr lang="en-GB" dirty="0" err="1"/>
              <a:t>Dalam</a:t>
            </a:r>
            <a:r>
              <a:rPr lang="en-GB" dirty="0"/>
              <a:t> Stack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:</a:t>
            </a:r>
          </a:p>
          <a:p>
            <a:pPr marL="900113" indent="-514350">
              <a:buFont typeface="+mj-lt"/>
              <a:buAutoNum type="arabicParenR"/>
            </a:pPr>
            <a:r>
              <a:rPr lang="en-GB" b="1" dirty="0"/>
              <a:t>Push : </a:t>
            </a:r>
            <a:r>
              <a:rPr lang="en-GB" dirty="0" err="1"/>
              <a:t>simpan</a:t>
            </a:r>
            <a:r>
              <a:rPr lang="en-GB" dirty="0"/>
              <a:t>, </a:t>
            </a:r>
            <a:r>
              <a:rPr lang="en-GB" dirty="0" err="1"/>
              <a:t>masuk</a:t>
            </a:r>
            <a:r>
              <a:rPr lang="en-GB" dirty="0"/>
              <a:t>, insert, </a:t>
            </a:r>
            <a:r>
              <a:rPr lang="en-GB" dirty="0" err="1"/>
              <a:t>tulis</a:t>
            </a:r>
            <a:r>
              <a:rPr lang="en-GB" dirty="0"/>
              <a:t>, </a:t>
            </a:r>
            <a:r>
              <a:rPr lang="en-GB" dirty="0" err="1"/>
              <a:t>tambah</a:t>
            </a:r>
            <a:endParaRPr lang="en-GB" dirty="0"/>
          </a:p>
          <a:p>
            <a:pPr marL="900113" indent="-514350">
              <a:buFont typeface="+mj-lt"/>
              <a:buAutoNum type="arabicParenR"/>
            </a:pPr>
            <a:r>
              <a:rPr lang="en-GB" b="1" dirty="0"/>
              <a:t>Pop : </a:t>
            </a:r>
            <a:r>
              <a:rPr lang="en-GB" dirty="0" err="1"/>
              <a:t>ambil</a:t>
            </a:r>
            <a:r>
              <a:rPr lang="en-GB" dirty="0"/>
              <a:t>, </a:t>
            </a:r>
            <a:r>
              <a:rPr lang="en-GB" dirty="0" err="1"/>
              <a:t>keluar</a:t>
            </a:r>
            <a:r>
              <a:rPr lang="en-GB" dirty="0"/>
              <a:t>, </a:t>
            </a:r>
            <a:r>
              <a:rPr lang="en-GB" dirty="0" err="1"/>
              <a:t>hapus</a:t>
            </a:r>
            <a:r>
              <a:rPr lang="en-GB" dirty="0"/>
              <a:t>, </a:t>
            </a:r>
            <a:r>
              <a:rPr lang="en-GB" dirty="0" err="1"/>
              <a:t>baca</a:t>
            </a:r>
            <a:r>
              <a:rPr lang="en-GB" dirty="0"/>
              <a:t>, delete</a:t>
            </a:r>
            <a:endParaRPr lang="en-GB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35CEE-9E47-4765-A554-0669429C5A59}"/>
              </a:ext>
            </a:extLst>
          </p:cNvPr>
          <p:cNvGrpSpPr/>
          <p:nvPr/>
        </p:nvGrpSpPr>
        <p:grpSpPr>
          <a:xfrm>
            <a:off x="838200" y="2722593"/>
            <a:ext cx="2825701" cy="3115639"/>
            <a:chOff x="816952" y="2443474"/>
            <a:chExt cx="2825701" cy="31156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C33105-1EC7-459F-B5A8-184491DC563E}"/>
                </a:ext>
              </a:extLst>
            </p:cNvPr>
            <p:cNvGrpSpPr/>
            <p:nvPr/>
          </p:nvGrpSpPr>
          <p:grpSpPr>
            <a:xfrm>
              <a:off x="1842653" y="2443474"/>
              <a:ext cx="1800000" cy="3115639"/>
              <a:chOff x="1219198" y="2770909"/>
              <a:chExt cx="1800000" cy="311563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8DA862A-45BB-4B73-8E52-809A94189823}"/>
                  </a:ext>
                </a:extLst>
              </p:cNvPr>
              <p:cNvGrpSpPr/>
              <p:nvPr/>
            </p:nvGrpSpPr>
            <p:grpSpPr>
              <a:xfrm>
                <a:off x="1219198" y="3366548"/>
                <a:ext cx="1800000" cy="2520000"/>
                <a:chOff x="1219198" y="3366548"/>
                <a:chExt cx="1800000" cy="252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B7533A5-8E05-49FA-AF53-761B464ADBEE}"/>
                    </a:ext>
                  </a:extLst>
                </p:cNvPr>
                <p:cNvGrpSpPr/>
                <p:nvPr/>
              </p:nvGrpSpPr>
              <p:grpSpPr>
                <a:xfrm>
                  <a:off x="1454727" y="4001294"/>
                  <a:ext cx="1260764" cy="1720631"/>
                  <a:chOff x="1454727" y="4001294"/>
                  <a:chExt cx="1260764" cy="172063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2A9BCF4-7A8B-4593-A7CD-C11B9E8889DB}"/>
                      </a:ext>
                    </a:extLst>
                  </p:cNvPr>
                  <p:cNvSpPr/>
                  <p:nvPr/>
                </p:nvSpPr>
                <p:spPr>
                  <a:xfrm>
                    <a:off x="1454727" y="5361708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DF88AA3-E796-4E41-8A4A-147C5203C588}"/>
                      </a:ext>
                    </a:extLst>
                  </p:cNvPr>
                  <p:cNvSpPr/>
                  <p:nvPr/>
                </p:nvSpPr>
                <p:spPr>
                  <a:xfrm>
                    <a:off x="1454727" y="4904074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B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AA104D1-EC82-4A0C-831D-27D7FC4E413A}"/>
                      </a:ext>
                    </a:extLst>
                  </p:cNvPr>
                  <p:cNvSpPr/>
                  <p:nvPr/>
                </p:nvSpPr>
                <p:spPr>
                  <a:xfrm>
                    <a:off x="1454727" y="4446440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16F514-1044-4619-B699-35566045C977}"/>
                      </a:ext>
                    </a:extLst>
                  </p:cNvPr>
                  <p:cNvSpPr/>
                  <p:nvPr/>
                </p:nvSpPr>
                <p:spPr>
                  <a:xfrm>
                    <a:off x="1454727" y="4001294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D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B1DA16-7714-4A99-9C98-3F4E2711E73B}"/>
                    </a:ext>
                  </a:extLst>
                </p:cNvPr>
                <p:cNvGrpSpPr/>
                <p:nvPr/>
              </p:nvGrpSpPr>
              <p:grpSpPr>
                <a:xfrm>
                  <a:off x="1219198" y="3366548"/>
                  <a:ext cx="1800000" cy="2520000"/>
                  <a:chOff x="1219198" y="3366548"/>
                  <a:chExt cx="1800000" cy="2520000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FFC41392-3393-415E-99B7-2DBC13BBAD8F}"/>
                      </a:ext>
                    </a:extLst>
                  </p:cNvPr>
                  <p:cNvCxnSpPr/>
                  <p:nvPr/>
                </p:nvCxnSpPr>
                <p:spPr>
                  <a:xfrm>
                    <a:off x="1260763" y="3366548"/>
                    <a:ext cx="0" cy="2520000"/>
                  </a:xfrm>
                  <a:prstGeom prst="line">
                    <a:avLst/>
                  </a:prstGeom>
                  <a:ln w="76200">
                    <a:solidFill>
                      <a:schemeClr val="accent6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50467ED-2D0D-4646-9DCB-B3BFD983BF72}"/>
                      </a:ext>
                    </a:extLst>
                  </p:cNvPr>
                  <p:cNvCxnSpPr/>
                  <p:nvPr/>
                </p:nvCxnSpPr>
                <p:spPr>
                  <a:xfrm>
                    <a:off x="2978727" y="3366548"/>
                    <a:ext cx="0" cy="2520000"/>
                  </a:xfrm>
                  <a:prstGeom prst="line">
                    <a:avLst/>
                  </a:prstGeom>
                  <a:ln w="76200">
                    <a:solidFill>
                      <a:schemeClr val="accent6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7898CF-E907-4CC1-AEF1-E730524DE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9198" y="5886548"/>
                    <a:ext cx="1800000" cy="0"/>
                  </a:xfrm>
                  <a:prstGeom prst="line">
                    <a:avLst/>
                  </a:prstGeom>
                  <a:ln w="76200">
                    <a:solidFill>
                      <a:schemeClr val="accent6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C96B3C7-C093-4801-B970-670F494441B0}"/>
                  </a:ext>
                </a:extLst>
              </p:cNvPr>
              <p:cNvGrpSpPr/>
              <p:nvPr/>
            </p:nvGrpSpPr>
            <p:grpSpPr>
              <a:xfrm>
                <a:off x="1551709" y="2770909"/>
                <a:ext cx="1173719" cy="969818"/>
                <a:chOff x="1551709" y="2770909"/>
                <a:chExt cx="1173719" cy="969818"/>
              </a:xfrm>
            </p:grpSpPr>
            <p:sp>
              <p:nvSpPr>
                <p:cNvPr id="13" name="Arrow: Up 12">
                  <a:extLst>
                    <a:ext uri="{FF2B5EF4-FFF2-40B4-BE49-F238E27FC236}">
                      <a16:creationId xmlns:a16="http://schemas.microsoft.com/office/drawing/2014/main" id="{F814E75E-4D16-4161-A57C-61A5E0268E3C}"/>
                    </a:ext>
                  </a:extLst>
                </p:cNvPr>
                <p:cNvSpPr/>
                <p:nvPr/>
              </p:nvSpPr>
              <p:spPr>
                <a:xfrm>
                  <a:off x="2306782" y="3117272"/>
                  <a:ext cx="180106" cy="623455"/>
                </a:xfrm>
                <a:prstGeom prst="up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Arrow: Up 13">
                  <a:extLst>
                    <a:ext uri="{FF2B5EF4-FFF2-40B4-BE49-F238E27FC236}">
                      <a16:creationId xmlns:a16="http://schemas.microsoft.com/office/drawing/2014/main" id="{EB7E23A0-909E-4A55-B425-74C21E3C98A7}"/>
                    </a:ext>
                  </a:extLst>
                </p:cNvPr>
                <p:cNvSpPr/>
                <p:nvPr/>
              </p:nvSpPr>
              <p:spPr>
                <a:xfrm rot="10800000">
                  <a:off x="1693720" y="3117272"/>
                  <a:ext cx="180106" cy="623455"/>
                </a:xfrm>
                <a:prstGeom prst="up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DE219F5-8890-4D49-B593-882BDC80D8A8}"/>
                    </a:ext>
                  </a:extLst>
                </p:cNvPr>
                <p:cNvSpPr txBox="1"/>
                <p:nvPr/>
              </p:nvSpPr>
              <p:spPr>
                <a:xfrm>
                  <a:off x="1551709" y="2770909"/>
                  <a:ext cx="11737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IN       OUT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45DB83-8F08-413E-A9C8-0D91BCE8F8BC}"/>
                </a:ext>
              </a:extLst>
            </p:cNvPr>
            <p:cNvGrpSpPr/>
            <p:nvPr/>
          </p:nvGrpSpPr>
          <p:grpSpPr>
            <a:xfrm>
              <a:off x="816952" y="3631962"/>
              <a:ext cx="880014" cy="369332"/>
              <a:chOff x="816952" y="3631962"/>
              <a:chExt cx="8800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D121A-1FEA-4AB4-B406-7E247B801F65}"/>
                  </a:ext>
                </a:extLst>
              </p:cNvPr>
              <p:cNvSpPr txBox="1"/>
              <p:nvPr/>
            </p:nvSpPr>
            <p:spPr>
              <a:xfrm>
                <a:off x="816952" y="3631962"/>
                <a:ext cx="520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Top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BF3E4D0-CCCA-4817-8F44-C5650E000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966" y="3832969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12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DA7-40C1-4397-841C-BD9EA234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Kategori</a:t>
            </a:r>
            <a:r>
              <a:rPr lang="en-GB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75D-9383-4DE8-9218-24988C58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652963"/>
          </a:xfrm>
        </p:spPr>
        <p:txBody>
          <a:bodyPr>
            <a:normAutofit/>
          </a:bodyPr>
          <a:lstStyle/>
          <a:p>
            <a:r>
              <a:rPr lang="en-GB" dirty="0" err="1"/>
              <a:t>Kategori</a:t>
            </a:r>
            <a:r>
              <a:rPr lang="en-GB" dirty="0"/>
              <a:t> Stack </a:t>
            </a:r>
            <a:r>
              <a:rPr lang="en-GB" dirty="0" err="1"/>
              <a:t>dalam</a:t>
            </a:r>
            <a:r>
              <a:rPr lang="en-GB" dirty="0"/>
              <a:t> Array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dimensi</a:t>
            </a:r>
            <a:r>
              <a:rPr lang="en-GB" dirty="0"/>
              <a:t> :</a:t>
            </a:r>
          </a:p>
          <a:p>
            <a:pPr marL="803275" indent="-514350">
              <a:buFont typeface="+mj-lt"/>
              <a:buAutoNum type="arabicPeriod"/>
            </a:pPr>
            <a:r>
              <a:rPr lang="en-GB" dirty="0"/>
              <a:t>Single Stack</a:t>
            </a:r>
            <a:br>
              <a:rPr lang="en-GB" dirty="0"/>
            </a:br>
            <a:r>
              <a:rPr lang="en-GB" dirty="0" err="1"/>
              <a:t>disebut</a:t>
            </a:r>
            <a:r>
              <a:rPr lang="en-GB" dirty="0"/>
              <a:t> juga stack </a:t>
            </a:r>
            <a:r>
              <a:rPr lang="en-GB" dirty="0" err="1"/>
              <a:t>tunggal</a:t>
            </a:r>
            <a:r>
              <a:rPr lang="en-GB" dirty="0"/>
              <a:t>, Stack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1 </a:t>
            </a:r>
            <a:r>
              <a:rPr lang="en-GB" i="1" dirty="0"/>
              <a:t>collection</a:t>
            </a:r>
            <a:endParaRPr lang="en-GB" dirty="0"/>
          </a:p>
          <a:p>
            <a:pPr marL="803275" indent="-514350">
              <a:buFont typeface="+mj-lt"/>
              <a:buAutoNum type="arabicPeriod"/>
            </a:pPr>
            <a:r>
              <a:rPr lang="en-GB" dirty="0"/>
              <a:t>Double Stack</a:t>
            </a:r>
            <a:br>
              <a:rPr lang="en-GB" dirty="0"/>
            </a:br>
            <a:r>
              <a:rPr lang="en-GB" dirty="0" err="1"/>
              <a:t>disebut</a:t>
            </a:r>
            <a:r>
              <a:rPr lang="en-GB" dirty="0"/>
              <a:t> juga stack </a:t>
            </a:r>
            <a:r>
              <a:rPr lang="en-GB" dirty="0" err="1"/>
              <a:t>ganda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2 stack </a:t>
            </a:r>
            <a:r>
              <a:rPr lang="en-GB" dirty="0" err="1"/>
              <a:t>dalam</a:t>
            </a:r>
            <a:r>
              <a:rPr lang="en-GB" dirty="0"/>
              <a:t> 1 array, </a:t>
            </a:r>
            <a:r>
              <a:rPr lang="en-GB" dirty="0" err="1"/>
              <a:t>dimana</a:t>
            </a:r>
            <a:r>
              <a:rPr lang="en-GB" dirty="0"/>
              <a:t> yang 1 </a:t>
            </a:r>
            <a:r>
              <a:rPr lang="en-GB" dirty="0" err="1"/>
              <a:t>berada</a:t>
            </a:r>
            <a:r>
              <a:rPr lang="en-GB" dirty="0"/>
              <a:t> di index </a:t>
            </a:r>
            <a:r>
              <a:rPr lang="en-GB" dirty="0" err="1"/>
              <a:t>terkecil</a:t>
            </a:r>
            <a:r>
              <a:rPr lang="en-GB" dirty="0"/>
              <a:t> dan stack 2 </a:t>
            </a:r>
            <a:r>
              <a:rPr lang="en-GB" dirty="0" err="1"/>
              <a:t>berada</a:t>
            </a:r>
            <a:r>
              <a:rPr lang="en-GB" dirty="0"/>
              <a:t> di index </a:t>
            </a:r>
            <a:r>
              <a:rPr lang="en-GB" dirty="0" err="1"/>
              <a:t>terbesar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7930D-6810-4754-9B4B-EC10A8292E58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9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24FF-DB03-463F-A4D2-03EE8419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Prinsip</a:t>
            </a:r>
            <a:r>
              <a:rPr lang="en-GB" dirty="0"/>
              <a:t> Double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AA63-E0A4-4105-9B1E-3D9A6C1D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931430"/>
          </a:xfrm>
        </p:spPr>
        <p:txBody>
          <a:bodyPr>
            <a:normAutofit/>
          </a:bodyPr>
          <a:lstStyle/>
          <a:p>
            <a:r>
              <a:rPr lang="en-GB" sz="2200" b="1" dirty="0"/>
              <a:t>Double Stack </a:t>
            </a:r>
            <a:r>
              <a:rPr lang="en-GB" sz="2200" dirty="0" err="1"/>
              <a:t>atau</a:t>
            </a:r>
            <a:r>
              <a:rPr lang="en-GB" sz="2200" dirty="0"/>
              <a:t> stack </a:t>
            </a:r>
            <a:r>
              <a:rPr lang="en-GB" sz="2200" dirty="0" err="1"/>
              <a:t>ganda</a:t>
            </a:r>
            <a:r>
              <a:rPr lang="en-GB" sz="2200" dirty="0"/>
              <a:t> </a:t>
            </a:r>
            <a:r>
              <a:rPr lang="en-GB" sz="2200" dirty="0" err="1"/>
              <a:t>merupakan</a:t>
            </a:r>
            <a:r>
              <a:rPr lang="en-GB" sz="2200" dirty="0"/>
              <a:t> </a:t>
            </a:r>
            <a:r>
              <a:rPr lang="en-GB" sz="2200" dirty="0" err="1"/>
              <a:t>kondisi</a:t>
            </a:r>
            <a:r>
              <a:rPr lang="en-GB" sz="2200" dirty="0"/>
              <a:t> </a:t>
            </a:r>
            <a:r>
              <a:rPr lang="en-GB" sz="2200" dirty="0" err="1"/>
              <a:t>terdapat</a:t>
            </a:r>
            <a:r>
              <a:rPr lang="en-GB" sz="2200" dirty="0"/>
              <a:t> </a:t>
            </a:r>
            <a:r>
              <a:rPr lang="en-GB" sz="2200" b="1" dirty="0"/>
              <a:t>2 stack </a:t>
            </a:r>
            <a:r>
              <a:rPr lang="en-GB" sz="2200" dirty="0" err="1"/>
              <a:t>dalam</a:t>
            </a:r>
            <a:r>
              <a:rPr lang="en-GB" sz="2200" dirty="0"/>
              <a:t> </a:t>
            </a:r>
            <a:r>
              <a:rPr lang="en-GB" sz="2200" b="1" dirty="0"/>
              <a:t>1 Array</a:t>
            </a:r>
          </a:p>
          <a:p>
            <a:r>
              <a:rPr lang="en-GB" sz="2200" b="1" dirty="0"/>
              <a:t>Double Stack </a:t>
            </a:r>
            <a:r>
              <a:rPr lang="en-GB" sz="2200" dirty="0" err="1"/>
              <a:t>dapat</a:t>
            </a:r>
            <a:r>
              <a:rPr lang="en-GB" sz="2200" dirty="0"/>
              <a:t> </a:t>
            </a:r>
            <a:r>
              <a:rPr lang="en-GB" sz="2200" dirty="0" err="1"/>
              <a:t>diilustrasikan</a:t>
            </a:r>
            <a:r>
              <a:rPr lang="en-GB" sz="2200" dirty="0"/>
              <a:t> </a:t>
            </a:r>
            <a:r>
              <a:rPr lang="en-GB" sz="2200" dirty="0" err="1"/>
              <a:t>sebagai</a:t>
            </a:r>
            <a:r>
              <a:rPr lang="en-GB" sz="2200" dirty="0"/>
              <a:t> </a:t>
            </a:r>
            <a:r>
              <a:rPr lang="en-GB" sz="2200" dirty="0" err="1"/>
              <a:t>berikut</a:t>
            </a:r>
            <a:r>
              <a:rPr lang="en-GB" sz="2200" dirty="0"/>
              <a:t> :</a:t>
            </a:r>
            <a:endParaRPr lang="en-GB" sz="2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CC3F8-90AB-46B5-B7A2-35880FC2ACF1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DF637-5E0F-42B5-AE51-39498DEE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6596"/>
            <a:ext cx="9115425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AEBD3-EFE2-44E8-AEA4-FCA31C9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7117"/>
            <a:ext cx="12192000" cy="24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6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59B3-81E7-478F-9D07-FA6945E0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Proses Double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08FC1-70D7-4F71-B7C7-B85C1ED39D30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D8FB62-D2FD-4982-AAD1-60EB208A29F6}"/>
              </a:ext>
            </a:extLst>
          </p:cNvPr>
          <p:cNvGrpSpPr/>
          <p:nvPr/>
        </p:nvGrpSpPr>
        <p:grpSpPr>
          <a:xfrm>
            <a:off x="838200" y="2247532"/>
            <a:ext cx="10515600" cy="3676744"/>
            <a:chOff x="838200" y="1884218"/>
            <a:chExt cx="10515600" cy="36767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93002-6FB9-4B74-B34D-A638AE0109B5}"/>
                </a:ext>
              </a:extLst>
            </p:cNvPr>
            <p:cNvGrpSpPr/>
            <p:nvPr/>
          </p:nvGrpSpPr>
          <p:grpSpPr>
            <a:xfrm>
              <a:off x="838200" y="1884218"/>
              <a:ext cx="2888673" cy="1501399"/>
              <a:chOff x="838200" y="1884218"/>
              <a:chExt cx="2888673" cy="150139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42BF05-D58E-444C-AD36-3AE3A23A4667}"/>
                  </a:ext>
                </a:extLst>
              </p:cNvPr>
              <p:cNvSpPr txBox="1"/>
              <p:nvPr/>
            </p:nvSpPr>
            <p:spPr>
              <a:xfrm>
                <a:off x="1475509" y="1908289"/>
                <a:ext cx="225136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void AWAL()</a:t>
                </a:r>
              </a:p>
              <a:p>
                <a:r>
                  <a:rPr lang="en-GB" dirty="0"/>
                  <a:t>{</a:t>
                </a:r>
              </a:p>
              <a:p>
                <a:r>
                  <a:rPr lang="en-GB" dirty="0"/>
                  <a:t>     Top1	= - 1;</a:t>
                </a:r>
              </a:p>
              <a:p>
                <a:r>
                  <a:rPr lang="en-GB" dirty="0"/>
                  <a:t>     Top2	= n;</a:t>
                </a:r>
              </a:p>
              <a:p>
                <a:r>
                  <a:rPr lang="en-GB" dirty="0"/>
                  <a:t>}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C269BA-9572-47F8-AE5F-2932C9D8EC4E}"/>
                  </a:ext>
                </a:extLst>
              </p:cNvPr>
              <p:cNvSpPr/>
              <p:nvPr/>
            </p:nvSpPr>
            <p:spPr>
              <a:xfrm>
                <a:off x="838200" y="1884218"/>
                <a:ext cx="491836" cy="48490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104979-436A-4C13-A979-AD0DBCF5940F}"/>
                </a:ext>
              </a:extLst>
            </p:cNvPr>
            <p:cNvGrpSpPr/>
            <p:nvPr/>
          </p:nvGrpSpPr>
          <p:grpSpPr>
            <a:xfrm>
              <a:off x="4175510" y="1908289"/>
              <a:ext cx="3337309" cy="1501399"/>
              <a:chOff x="838200" y="1884218"/>
              <a:chExt cx="3337309" cy="15013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C5FB72-3DB4-4FF8-AEA9-63AFE470B254}"/>
                  </a:ext>
                </a:extLst>
              </p:cNvPr>
              <p:cNvSpPr txBox="1"/>
              <p:nvPr/>
            </p:nvSpPr>
            <p:spPr>
              <a:xfrm>
                <a:off x="1475509" y="1908289"/>
                <a:ext cx="2700000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void PUSH1(void)</a:t>
                </a:r>
              </a:p>
              <a:p>
                <a:r>
                  <a:rPr lang="en-GB" dirty="0"/>
                  <a:t>{</a:t>
                </a:r>
              </a:p>
              <a:p>
                <a:r>
                  <a:rPr lang="en-GB" dirty="0"/>
                  <a:t>     Top1	    = Top1 + 1;</a:t>
                </a:r>
              </a:p>
              <a:p>
                <a:r>
                  <a:rPr lang="en-GB" dirty="0"/>
                  <a:t>     S[Top1]   = X;</a:t>
                </a:r>
              </a:p>
              <a:p>
                <a:r>
                  <a:rPr lang="en-GB" dirty="0"/>
                  <a:t>}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39A078E-76E3-48A5-B85A-5940CCB1C8AC}"/>
                  </a:ext>
                </a:extLst>
              </p:cNvPr>
              <p:cNvSpPr/>
              <p:nvPr/>
            </p:nvSpPr>
            <p:spPr>
              <a:xfrm>
                <a:off x="838200" y="1884218"/>
                <a:ext cx="491836" cy="48490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84BA54-BEBC-4551-8927-B6DC6D723189}"/>
                </a:ext>
              </a:extLst>
            </p:cNvPr>
            <p:cNvGrpSpPr/>
            <p:nvPr/>
          </p:nvGrpSpPr>
          <p:grpSpPr>
            <a:xfrm>
              <a:off x="8016491" y="1884218"/>
              <a:ext cx="3337309" cy="1501399"/>
              <a:chOff x="838200" y="1884218"/>
              <a:chExt cx="3337309" cy="15013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525BE7-69F1-4C0F-8E1F-1154638AD2A8}"/>
                  </a:ext>
                </a:extLst>
              </p:cNvPr>
              <p:cNvSpPr txBox="1"/>
              <p:nvPr/>
            </p:nvSpPr>
            <p:spPr>
              <a:xfrm>
                <a:off x="1475509" y="1908289"/>
                <a:ext cx="2700000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void POP1(void)</a:t>
                </a:r>
              </a:p>
              <a:p>
                <a:r>
                  <a:rPr lang="en-GB" dirty="0"/>
                  <a:t>{</a:t>
                </a:r>
              </a:p>
              <a:p>
                <a:r>
                  <a:rPr lang="en-GB" dirty="0"/>
                  <a:t>     X	= S[Top1];</a:t>
                </a:r>
              </a:p>
              <a:p>
                <a:r>
                  <a:rPr lang="en-GB" dirty="0"/>
                  <a:t>     Top1	= Top1 - 1;</a:t>
                </a:r>
              </a:p>
              <a:p>
                <a:r>
                  <a:rPr lang="en-GB" dirty="0"/>
                  <a:t>}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C4CFABC-76B8-4D0C-83B1-F7B03CF837FD}"/>
                  </a:ext>
                </a:extLst>
              </p:cNvPr>
              <p:cNvSpPr/>
              <p:nvPr/>
            </p:nvSpPr>
            <p:spPr>
              <a:xfrm>
                <a:off x="838200" y="1884218"/>
                <a:ext cx="491836" cy="48490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B906B1-86AA-4F63-BA26-5EC9054CEC40}"/>
                </a:ext>
              </a:extLst>
            </p:cNvPr>
            <p:cNvGrpSpPr/>
            <p:nvPr/>
          </p:nvGrpSpPr>
          <p:grpSpPr>
            <a:xfrm>
              <a:off x="2255019" y="4059563"/>
              <a:ext cx="3337309" cy="1501399"/>
              <a:chOff x="838200" y="1884218"/>
              <a:chExt cx="3337309" cy="15013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9230E7-F7B7-4056-9124-0A2F7E2290AE}"/>
                  </a:ext>
                </a:extLst>
              </p:cNvPr>
              <p:cNvSpPr txBox="1"/>
              <p:nvPr/>
            </p:nvSpPr>
            <p:spPr>
              <a:xfrm>
                <a:off x="1475509" y="1908289"/>
                <a:ext cx="2700000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void PUSH2(void)</a:t>
                </a:r>
              </a:p>
              <a:p>
                <a:r>
                  <a:rPr lang="en-GB" dirty="0"/>
                  <a:t>{</a:t>
                </a:r>
              </a:p>
              <a:p>
                <a:r>
                  <a:rPr lang="en-GB" dirty="0"/>
                  <a:t>     Top2	    = Top2 - 1;</a:t>
                </a:r>
              </a:p>
              <a:p>
                <a:r>
                  <a:rPr lang="en-GB" dirty="0"/>
                  <a:t>     S[Top2]   = X;</a:t>
                </a:r>
              </a:p>
              <a:p>
                <a:r>
                  <a:rPr lang="en-GB" dirty="0"/>
                  <a:t>}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7D1AC1-6BCC-49D9-8266-ADB75BB9BFE3}"/>
                  </a:ext>
                </a:extLst>
              </p:cNvPr>
              <p:cNvSpPr/>
              <p:nvPr/>
            </p:nvSpPr>
            <p:spPr>
              <a:xfrm>
                <a:off x="838200" y="1884218"/>
                <a:ext cx="491836" cy="48490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4497BE-BE4F-46A9-AE26-5BE338F97802}"/>
                </a:ext>
              </a:extLst>
            </p:cNvPr>
            <p:cNvGrpSpPr/>
            <p:nvPr/>
          </p:nvGrpSpPr>
          <p:grpSpPr>
            <a:xfrm>
              <a:off x="6096000" y="4035492"/>
              <a:ext cx="3337309" cy="1501399"/>
              <a:chOff x="838200" y="1884218"/>
              <a:chExt cx="3337309" cy="15013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76C4A6-ACD8-4B29-B0E3-EEBA0BFCC2AD}"/>
                  </a:ext>
                </a:extLst>
              </p:cNvPr>
              <p:cNvSpPr txBox="1"/>
              <p:nvPr/>
            </p:nvSpPr>
            <p:spPr>
              <a:xfrm>
                <a:off x="1475509" y="1908289"/>
                <a:ext cx="2700000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void POP2(void)</a:t>
                </a:r>
              </a:p>
              <a:p>
                <a:r>
                  <a:rPr lang="en-GB" dirty="0"/>
                  <a:t>{</a:t>
                </a:r>
              </a:p>
              <a:p>
                <a:r>
                  <a:rPr lang="en-GB" dirty="0"/>
                  <a:t>     X	= S[Top2];</a:t>
                </a:r>
              </a:p>
              <a:p>
                <a:r>
                  <a:rPr lang="en-GB" dirty="0"/>
                  <a:t>     Top1	= Top2 + 1;</a:t>
                </a:r>
              </a:p>
              <a:p>
                <a:r>
                  <a:rPr lang="en-GB" dirty="0"/>
                  <a:t>}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DCDFFA2-ACED-473C-AE7C-23DACA7FF6A0}"/>
                  </a:ext>
                </a:extLst>
              </p:cNvPr>
              <p:cNvSpPr/>
              <p:nvPr/>
            </p:nvSpPr>
            <p:spPr>
              <a:xfrm>
                <a:off x="838200" y="1884218"/>
                <a:ext cx="491836" cy="48490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19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1EFA-52DA-4941-8FE5-E70A163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4F44-63A3-4A96-B8FE-CE717801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BDDFA-C6EB-4B2F-B753-8EC978DCD8EC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9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344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Devanagari</vt:lpstr>
      <vt:lpstr>Arial</vt:lpstr>
      <vt:lpstr>Calibri</vt:lpstr>
      <vt:lpstr>Calibri Light</vt:lpstr>
      <vt:lpstr>Office Theme</vt:lpstr>
      <vt:lpstr>Pertemuan ke-2 Double STACK (Tumpukan)</vt:lpstr>
      <vt:lpstr>Pengertian dan konsep STACK</vt:lpstr>
      <vt:lpstr>Kategori STACK</vt:lpstr>
      <vt:lpstr>Prinsip Double Stack</vt:lpstr>
      <vt:lpstr>Proses Double Stack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ke-2 STACK (Tumpukan)</dc:title>
  <dc:creator>Yoga Religia</dc:creator>
  <cp:lastModifiedBy>Yoga Religia</cp:lastModifiedBy>
  <cp:revision>31</cp:revision>
  <dcterms:created xsi:type="dcterms:W3CDTF">2018-05-14T09:00:40Z</dcterms:created>
  <dcterms:modified xsi:type="dcterms:W3CDTF">2021-03-05T10:12:56Z</dcterms:modified>
</cp:coreProperties>
</file>