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652-620B-4668-ACBE-98479D3B5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34F0-A39E-4569-8584-66BED081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8AA7-18B3-4008-A8A5-286AEC88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D872-8868-41F3-961E-1C290C7C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78C7-C4E4-4C76-BAA9-0EFF6D54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08C1-6A86-4286-83BA-814E96D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2E086-4271-4CC8-BC29-D8615336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CB44-E33A-495D-9335-EADB0D11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119B-5065-4EC7-A6D8-ED4151AE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E458-48DD-4D58-8B9C-D53CC4CB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A94D7-7818-459F-95B3-F7B22CCF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3EC4C-7937-45D8-B523-B23821DF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3A46-3431-45F3-BD26-60B18C7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998B-E7EF-44D0-AE05-A99ED0E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66EA-BC14-4622-9D63-9293C121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36A-15B0-43AB-8BC0-6211F64B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E663-9581-4EE2-ACBF-D9EC1204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89BC-B3D8-4220-8472-70882902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0ACB-FDFA-44DB-9CE8-9B02F12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399E-D2C6-4ABE-90A8-D63CAA1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4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7A1C-F5CB-42A6-B965-E88B95E0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C760-448C-4A6F-AD8B-7F4E4BDF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9B5F-3475-4DAB-88DC-28E58772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FA6E-65BE-462E-A277-1D2889D6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2835-208B-4B97-95F6-88ED0095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54F-2672-4B57-BD7E-020FEB58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6A53-0B06-402F-BF83-983A5874D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15DD-3013-45F2-9E56-D3A75884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1BEC-0F58-4BDD-99E2-650DC394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F9218-D63C-403C-BA41-1AD2E35A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F57F-CF18-4510-A9C1-7F8A8D5D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4E2-0EC7-4202-AC4A-9DDCF231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B40A-B52F-4323-992E-CACA6A74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C7D5-AA05-4A50-A5D3-DD60897D3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87C3F-75AE-4547-A658-1BEA64650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FB398-0204-4AE0-93FA-8EBEB270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10B5A-DE51-4D87-8042-3C98E092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D6DE2-8DC1-4C91-9B49-4993783D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E50D-8BE6-4C29-81D5-A05AC9E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A689-6E0E-4738-ABF8-C0978393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991BA-E2C5-4ADB-95CF-9EB288D2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F3D49-D98F-4166-B0BF-BA57BCB1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B4EF0-F84A-4125-9CD7-CEFFF108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8F89B-A5F0-4EB9-B5C1-921CE870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DFF39-49F0-45BF-9B65-C4A6CAB4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58DD0-D21E-4656-9073-DD539BDB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460A-CE75-43D3-986D-A1B66EB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2A69-FE81-4D0F-B1AA-E7B7F7F5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41F14-9F19-4F99-8461-9E38CBC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5B0F-AC27-4E7C-B351-E5CB2C14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EE1F-F772-4B05-836C-E6023118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4C9DB-D35B-4B86-8742-5714DED5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3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89D-1966-46E6-A590-1D5D30F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43B40-BF9D-4488-B9A5-8EC2B043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35D7-052B-4269-9652-FAD2CCC5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6E08-C644-4DEB-A088-5EC888A9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57A9-1033-462A-AEF5-8CD3BB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3E503-1701-4D08-BFDB-2E58265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0C883-90B6-46A0-A9E4-39C87425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C2F1-9D75-42FE-B5A3-62EB6CD9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983F-2BA7-4B8E-82E4-C0A6B2714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926D-AE93-458F-B4AC-E6432267FC22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8B0E-E1E2-4549-A927-E6A76C69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E984-C97D-40EE-9065-EA0893BA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E89E-D335-4F51-B77B-8C953642F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240157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 List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051-4EE8-4422-870A-5E58BD31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Pembuatan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Awal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34E4-C23D-406C-A7D4-BC08C131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71"/>
            <a:ext cx="6144491" cy="4351338"/>
          </a:xfrm>
        </p:spPr>
        <p:txBody>
          <a:bodyPr>
            <a:noAutofit/>
          </a:bodyPr>
          <a:lstStyle/>
          <a:p>
            <a:r>
              <a:rPr lang="en-GB" sz="2200" dirty="0" err="1"/>
              <a:t>Sebuah</a:t>
            </a:r>
            <a:r>
              <a:rPr lang="en-GB" sz="2200" dirty="0"/>
              <a:t> program </a:t>
            </a:r>
            <a:r>
              <a:rPr lang="en-GB" sz="2200" dirty="0" err="1"/>
              <a:t>mungkin</a:t>
            </a:r>
            <a:r>
              <a:rPr lang="en-GB" sz="2200" dirty="0"/>
              <a:t> </a:t>
            </a:r>
            <a:r>
              <a:rPr lang="en-GB" sz="2200" dirty="0" err="1"/>
              <a:t>menggunakan</a:t>
            </a:r>
            <a:r>
              <a:rPr lang="en-GB" sz="2200" dirty="0"/>
              <a:t> </a:t>
            </a:r>
            <a:r>
              <a:rPr lang="en-GB" sz="2200" dirty="0" err="1"/>
              <a:t>lebih</a:t>
            </a:r>
            <a:r>
              <a:rPr lang="en-GB" sz="2200" dirty="0"/>
              <a:t> </a:t>
            </a:r>
            <a:r>
              <a:rPr lang="en-GB" sz="2200" dirty="0" err="1"/>
              <a:t>dari</a:t>
            </a:r>
            <a:r>
              <a:rPr lang="en-GB" sz="2200" dirty="0"/>
              <a:t> 1 Linked List </a:t>
            </a:r>
            <a:r>
              <a:rPr lang="en-GB" sz="2200" dirty="0" err="1"/>
              <a:t>dengan</a:t>
            </a:r>
            <a:r>
              <a:rPr lang="en-GB" sz="2200" dirty="0"/>
              <a:t> </a:t>
            </a:r>
            <a:r>
              <a:rPr lang="en-GB" sz="2200" dirty="0" err="1"/>
              <a:t>Struktur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yang </a:t>
            </a:r>
            <a:r>
              <a:rPr lang="en-GB" sz="2200" dirty="0" err="1"/>
              <a:t>sama</a:t>
            </a:r>
            <a:r>
              <a:rPr lang="en-GB" sz="2200" dirty="0"/>
              <a:t>. </a:t>
            </a:r>
            <a:r>
              <a:rPr lang="en-GB" sz="2200" dirty="0" err="1"/>
              <a:t>Tapi</a:t>
            </a:r>
            <a:r>
              <a:rPr lang="en-GB" sz="2200" dirty="0"/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hanya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ada</a:t>
            </a:r>
            <a:r>
              <a:rPr lang="en-GB" sz="2200" b="1" dirty="0">
                <a:solidFill>
                  <a:schemeClr val="accent2"/>
                </a:solidFill>
              </a:rPr>
              <a:t> 1 Linked List yang </a:t>
            </a:r>
            <a:r>
              <a:rPr lang="en-GB" sz="2200" b="1" dirty="0" err="1">
                <a:solidFill>
                  <a:schemeClr val="accent2"/>
                </a:solidFill>
              </a:rPr>
              <a:t>simpul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awalnya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ditunjuk</a:t>
            </a:r>
            <a:r>
              <a:rPr lang="en-GB" sz="2200" b="1" dirty="0">
                <a:solidFill>
                  <a:schemeClr val="accent2"/>
                </a:solidFill>
              </a:rPr>
              <a:t> oleh pointer FIRST</a:t>
            </a:r>
          </a:p>
          <a:p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dirty="0" err="1"/>
              <a:t>awal</a:t>
            </a:r>
            <a:r>
              <a:rPr lang="en-GB" sz="2200" dirty="0"/>
              <a:t> </a:t>
            </a:r>
            <a:r>
              <a:rPr lang="en-GB" sz="2200" dirty="0" err="1"/>
              <a:t>selalu</a:t>
            </a:r>
            <a:r>
              <a:rPr lang="en-GB" sz="2200" dirty="0"/>
              <a:t> </a:t>
            </a:r>
            <a:r>
              <a:rPr lang="en-GB" sz="2200" dirty="0" err="1"/>
              <a:t>ditunjuk</a:t>
            </a:r>
            <a:r>
              <a:rPr lang="en-GB" sz="2200" dirty="0"/>
              <a:t> oleh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</a:p>
          <a:p>
            <a:r>
              <a:rPr lang="en-GB" sz="2200" dirty="0" err="1"/>
              <a:t>Simpul</a:t>
            </a:r>
            <a:r>
              <a:rPr lang="en-GB" sz="2200" dirty="0"/>
              <a:t> yang </a:t>
            </a:r>
            <a:r>
              <a:rPr lang="en-GB" sz="2200" dirty="0" err="1"/>
              <a:t>akan</a:t>
            </a:r>
            <a:r>
              <a:rPr lang="en-GB" sz="2200" dirty="0"/>
              <a:t> </a:t>
            </a:r>
            <a:r>
              <a:rPr lang="en-GB" sz="2200" dirty="0" err="1"/>
              <a:t>dijadikan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dirty="0" err="1"/>
              <a:t>awal</a:t>
            </a:r>
            <a:r>
              <a:rPr lang="en-GB" sz="2200" dirty="0"/>
              <a:t> </a:t>
            </a:r>
            <a:r>
              <a:rPr lang="en-GB" sz="2200" dirty="0" err="1"/>
              <a:t>sekarang</a:t>
            </a:r>
            <a:r>
              <a:rPr lang="en-GB" sz="2200" dirty="0"/>
              <a:t> </a:t>
            </a:r>
            <a:r>
              <a:rPr lang="en-GB" sz="2200" dirty="0" err="1"/>
              <a:t>sedang</a:t>
            </a:r>
            <a:r>
              <a:rPr lang="en-GB" sz="2200" dirty="0"/>
              <a:t> </a:t>
            </a:r>
            <a:r>
              <a:rPr lang="en-GB" sz="2200" dirty="0" err="1"/>
              <a:t>ditunjuk</a:t>
            </a:r>
            <a:r>
              <a:rPr lang="en-GB" sz="2200" dirty="0"/>
              <a:t> oleh pointer </a:t>
            </a:r>
            <a:r>
              <a:rPr lang="en-GB" sz="2200" b="1" dirty="0">
                <a:solidFill>
                  <a:schemeClr val="accent2"/>
                </a:solidFill>
              </a:rPr>
              <a:t>P</a:t>
            </a:r>
            <a:r>
              <a:rPr lang="en-GB" sz="2200" dirty="0"/>
              <a:t>, </a:t>
            </a:r>
            <a:r>
              <a:rPr lang="en-GB" sz="2200" dirty="0" err="1"/>
              <a:t>Sehingga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P</a:t>
            </a:r>
            <a:r>
              <a:rPr lang="en-GB" sz="2200" dirty="0"/>
              <a:t> </a:t>
            </a:r>
            <a:r>
              <a:rPr lang="en-GB" sz="2200" dirty="0" err="1"/>
              <a:t>perlu</a:t>
            </a:r>
            <a:r>
              <a:rPr lang="en-GB" sz="2200" dirty="0"/>
              <a:t> </a:t>
            </a:r>
            <a:r>
              <a:rPr lang="en-GB" sz="2200" dirty="0" err="1"/>
              <a:t>dijadikan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</a:p>
          <a:p>
            <a:r>
              <a:rPr lang="en-GB" sz="2200" dirty="0"/>
              <a:t>Pointer </a:t>
            </a:r>
            <a:r>
              <a:rPr lang="en-GB" sz="2200" b="1" dirty="0">
                <a:solidFill>
                  <a:schemeClr val="accent2"/>
                </a:solidFill>
              </a:rPr>
              <a:t>LAST</a:t>
            </a:r>
            <a:r>
              <a:rPr lang="en-GB" sz="2200" dirty="0"/>
              <a:t> </a:t>
            </a:r>
            <a:r>
              <a:rPr lang="en-GB" sz="2200" dirty="0" err="1"/>
              <a:t>harus</a:t>
            </a:r>
            <a:r>
              <a:rPr lang="en-GB" sz="2200" dirty="0"/>
              <a:t> </a:t>
            </a:r>
            <a:r>
              <a:rPr lang="en-GB" sz="2200" dirty="0" err="1"/>
              <a:t>menunjuk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yang </a:t>
            </a:r>
            <a:r>
              <a:rPr lang="en-GB" sz="2200" dirty="0" err="1"/>
              <a:t>terakhir</a:t>
            </a:r>
            <a:r>
              <a:rPr lang="en-GB" sz="2200" dirty="0"/>
              <a:t>.</a:t>
            </a:r>
          </a:p>
          <a:p>
            <a:r>
              <a:rPr lang="en-GB" sz="2200" dirty="0"/>
              <a:t>Karena </a:t>
            </a:r>
            <a:r>
              <a:rPr lang="en-GB" sz="2200" dirty="0" err="1"/>
              <a:t>masih</a:t>
            </a:r>
            <a:r>
              <a:rPr lang="en-GB" sz="2200" dirty="0"/>
              <a:t> proses </a:t>
            </a:r>
            <a:r>
              <a:rPr lang="en-GB" sz="2200" dirty="0" err="1"/>
              <a:t>awal</a:t>
            </a:r>
            <a:r>
              <a:rPr lang="en-GB" sz="2200" dirty="0"/>
              <a:t>, pointer </a:t>
            </a:r>
            <a:r>
              <a:rPr lang="en-GB" sz="2200" b="1" dirty="0">
                <a:solidFill>
                  <a:schemeClr val="accent2"/>
                </a:solidFill>
              </a:rPr>
              <a:t>LAST</a:t>
            </a:r>
            <a:r>
              <a:rPr lang="en-GB" sz="2200" dirty="0"/>
              <a:t> </a:t>
            </a:r>
            <a:r>
              <a:rPr lang="en-GB" sz="2200" dirty="0" err="1"/>
              <a:t>isinya</a:t>
            </a:r>
            <a:r>
              <a:rPr lang="en-GB" sz="2200" dirty="0"/>
              <a:t> </a:t>
            </a:r>
            <a:r>
              <a:rPr lang="en-GB" sz="2200" dirty="0" err="1"/>
              <a:t>dibuat</a:t>
            </a:r>
            <a:r>
              <a:rPr lang="en-GB" sz="2200" dirty="0"/>
              <a:t> </a:t>
            </a:r>
            <a:r>
              <a:rPr lang="en-GB" sz="2200" dirty="0" err="1"/>
              <a:t>sama</a:t>
            </a:r>
            <a:r>
              <a:rPr lang="en-GB" sz="2200" dirty="0"/>
              <a:t> </a:t>
            </a:r>
            <a:r>
              <a:rPr lang="en-GB" sz="2200" dirty="0" err="1"/>
              <a:t>dengan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P</a:t>
            </a:r>
            <a:r>
              <a:rPr lang="en-GB" sz="2200" dirty="0"/>
              <a:t>.</a:t>
            </a:r>
          </a:p>
          <a:p>
            <a:r>
              <a:rPr lang="en-GB" sz="2200" dirty="0"/>
              <a:t>Link </a:t>
            </a:r>
            <a:r>
              <a:rPr lang="en-GB" sz="2200" dirty="0" err="1"/>
              <a:t>terakhir</a:t>
            </a:r>
            <a:r>
              <a:rPr lang="en-GB" sz="2200" dirty="0"/>
              <a:t> </a:t>
            </a:r>
            <a:r>
              <a:rPr lang="en-GB" sz="2200" dirty="0" err="1"/>
              <a:t>harus</a:t>
            </a:r>
            <a:r>
              <a:rPr lang="en-GB" sz="2200" dirty="0"/>
              <a:t> </a:t>
            </a:r>
            <a:r>
              <a:rPr lang="en-GB" sz="2200" dirty="0" err="1"/>
              <a:t>berisi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273A8-FF2C-49D1-AC5A-6B0BF40BFD6D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777BC-E10C-4DC6-B0BB-193C6615F402}"/>
              </a:ext>
            </a:extLst>
          </p:cNvPr>
          <p:cNvSpPr txBox="1"/>
          <p:nvPr/>
        </p:nvSpPr>
        <p:spPr>
          <a:xfrm>
            <a:off x="7259368" y="2966331"/>
            <a:ext cx="4530437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Void BUAT_SIMPUL ( ) {</a:t>
            </a:r>
          </a:p>
          <a:p>
            <a:r>
              <a:rPr lang="en-GB" sz="2000" dirty="0"/>
              <a:t>    if ( FIRST == NULL ) {</a:t>
            </a:r>
          </a:p>
          <a:p>
            <a:r>
              <a:rPr lang="en-GB" sz="2000" dirty="0"/>
              <a:t>        FIRST = P;</a:t>
            </a:r>
          </a:p>
          <a:p>
            <a:r>
              <a:rPr lang="en-GB" sz="2000" dirty="0"/>
              <a:t>        LAST = P;</a:t>
            </a:r>
          </a:p>
          <a:p>
            <a:r>
              <a:rPr lang="en-GB" sz="2000" dirty="0"/>
              <a:t>        P -&gt; LINK = NULL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else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 (“Linked List </a:t>
            </a:r>
            <a:r>
              <a:rPr lang="en-GB" sz="2000" dirty="0" err="1"/>
              <a:t>Sudah</a:t>
            </a:r>
            <a:r>
              <a:rPr lang="en-GB" sz="2000" dirty="0"/>
              <a:t> Ada”);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9B1A6-3D47-4096-913C-5389289F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726" y="788921"/>
            <a:ext cx="2200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9DEF-3F82-4338-8E95-B440456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</a:t>
            </a:r>
            <a:r>
              <a:rPr lang="en-GB" dirty="0" err="1"/>
              <a:t>Kanan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EE2A-C94D-4A07-BF79-E6A6FB6B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830"/>
            <a:ext cx="5105400" cy="4396793"/>
          </a:xfrm>
        </p:spPr>
        <p:txBody>
          <a:bodyPr>
            <a:normAutofit/>
          </a:bodyPr>
          <a:lstStyle/>
          <a:p>
            <a:r>
              <a:rPr lang="en-GB" sz="2400" dirty="0"/>
              <a:t>Insert </a:t>
            </a:r>
            <a:r>
              <a:rPr lang="en-GB" sz="2400" dirty="0" err="1"/>
              <a:t>kanan</a:t>
            </a:r>
            <a:r>
              <a:rPr lang="en-GB" sz="2400" dirty="0"/>
              <a:t> </a:t>
            </a:r>
            <a:r>
              <a:rPr lang="en-GB" sz="2400" dirty="0" err="1"/>
              <a:t>maksudnya</a:t>
            </a:r>
            <a:r>
              <a:rPr lang="en-GB" sz="2400" dirty="0"/>
              <a:t>, </a:t>
            </a:r>
            <a:r>
              <a:rPr lang="en-GB" sz="2400" dirty="0" err="1"/>
              <a:t>menambahkan</a:t>
            </a:r>
            <a:r>
              <a:rPr lang="en-GB" sz="2400" dirty="0"/>
              <a:t> </a:t>
            </a:r>
            <a:r>
              <a:rPr lang="en-GB" sz="2400" dirty="0" err="1"/>
              <a:t>simpul</a:t>
            </a:r>
            <a:r>
              <a:rPr lang="en-GB" sz="2400" dirty="0"/>
              <a:t> </a:t>
            </a:r>
            <a:r>
              <a:rPr lang="en-GB" sz="2400" dirty="0" err="1"/>
              <a:t>baru</a:t>
            </a:r>
            <a:r>
              <a:rPr lang="en-GB" sz="2400" dirty="0"/>
              <a:t> </a:t>
            </a:r>
            <a:r>
              <a:rPr lang="en-GB" sz="2400" dirty="0" err="1"/>
              <a:t>diujung</a:t>
            </a:r>
            <a:r>
              <a:rPr lang="en-GB" sz="2400" dirty="0"/>
              <a:t> paling </a:t>
            </a:r>
            <a:r>
              <a:rPr lang="en-GB" sz="2400" dirty="0" err="1"/>
              <a:t>kanan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/>
              <a:t>ujung</a:t>
            </a:r>
            <a:r>
              <a:rPr lang="en-GB" sz="2400" dirty="0"/>
              <a:t> paling </a:t>
            </a:r>
            <a:r>
              <a:rPr lang="en-GB" sz="2400" dirty="0" err="1"/>
              <a:t>akhir</a:t>
            </a:r>
            <a:r>
              <a:rPr lang="en-GB" sz="2400" dirty="0"/>
              <a:t>.</a:t>
            </a:r>
          </a:p>
          <a:p>
            <a:r>
              <a:rPr lang="en-GB" sz="2400" dirty="0"/>
              <a:t>Insert </a:t>
            </a:r>
            <a:r>
              <a:rPr lang="en-GB" sz="2400" dirty="0" err="1"/>
              <a:t>kanan</a:t>
            </a:r>
            <a:r>
              <a:rPr lang="en-GB" sz="2400" dirty="0"/>
              <a:t> </a:t>
            </a: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dilakukan</a:t>
            </a:r>
            <a:r>
              <a:rPr lang="en-GB" sz="2400" dirty="0"/>
              <a:t> </a:t>
            </a:r>
            <a:r>
              <a:rPr lang="en-GB" sz="2400" dirty="0" err="1"/>
              <a:t>apabila</a:t>
            </a:r>
            <a:r>
              <a:rPr lang="en-GB" sz="2400" dirty="0"/>
              <a:t>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 Linked List, </a:t>
            </a:r>
            <a:r>
              <a:rPr lang="en-GB" sz="2400" dirty="0" err="1"/>
              <a:t>dimana</a:t>
            </a:r>
            <a:r>
              <a:rPr lang="en-GB" sz="2400" dirty="0"/>
              <a:t> </a:t>
            </a:r>
            <a:r>
              <a:rPr lang="en-GB" sz="2400" dirty="0" err="1"/>
              <a:t>simpul</a:t>
            </a:r>
            <a:r>
              <a:rPr lang="en-GB" sz="2400" dirty="0"/>
              <a:t> paling </a:t>
            </a:r>
            <a:r>
              <a:rPr lang="en-GB" sz="2400" dirty="0" err="1"/>
              <a:t>kanan</a:t>
            </a:r>
            <a:r>
              <a:rPr lang="en-GB" sz="2400" dirty="0"/>
              <a:t>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ditunjuk</a:t>
            </a:r>
            <a:r>
              <a:rPr lang="en-GB" sz="2400" dirty="0"/>
              <a:t> oleh pointer </a:t>
            </a:r>
            <a:r>
              <a:rPr lang="en-GB" sz="2400" b="1" dirty="0">
                <a:solidFill>
                  <a:schemeClr val="accent2"/>
                </a:solidFill>
              </a:rPr>
              <a:t>LAST</a:t>
            </a:r>
            <a:r>
              <a:rPr lang="en-GB" sz="2400" dirty="0"/>
              <a:t> dan </a:t>
            </a:r>
            <a:r>
              <a:rPr lang="en-GB" sz="2400" dirty="0" err="1"/>
              <a:t>simpul</a:t>
            </a:r>
            <a:r>
              <a:rPr lang="en-GB" sz="2400" dirty="0"/>
              <a:t> yang </a:t>
            </a:r>
            <a:r>
              <a:rPr lang="en-GB" sz="2400" dirty="0" err="1"/>
              <a:t>akan</a:t>
            </a:r>
            <a:r>
              <a:rPr lang="en-GB" sz="2400" dirty="0"/>
              <a:t> di Insert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ditambahkan</a:t>
            </a:r>
            <a:r>
              <a:rPr lang="en-GB" sz="2400" dirty="0"/>
              <a:t> </a:t>
            </a:r>
            <a:r>
              <a:rPr lang="en-GB" sz="2400" dirty="0" err="1"/>
              <a:t>sebelumnya</a:t>
            </a:r>
            <a:r>
              <a:rPr lang="en-GB" sz="2400" dirty="0"/>
              <a:t>.</a:t>
            </a:r>
          </a:p>
          <a:p>
            <a:r>
              <a:rPr lang="en-GB" sz="2400" b="1" dirty="0" err="1">
                <a:solidFill>
                  <a:schemeClr val="accent2"/>
                </a:solidFill>
              </a:rPr>
              <a:t>Perlu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b="1" dirty="0" err="1">
                <a:solidFill>
                  <a:schemeClr val="accent2"/>
                </a:solidFill>
              </a:rPr>
              <a:t>diingat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 err="1"/>
              <a:t>untuk</a:t>
            </a:r>
            <a:r>
              <a:rPr lang="en-GB" sz="2400" dirty="0"/>
              <a:t> insert </a:t>
            </a:r>
            <a:r>
              <a:rPr lang="en-GB" sz="2400" dirty="0" err="1"/>
              <a:t>kanan</a:t>
            </a:r>
            <a:r>
              <a:rPr lang="en-GB" sz="2400" dirty="0"/>
              <a:t>, </a:t>
            </a:r>
            <a:br>
              <a:rPr lang="en-GB" sz="2400" dirty="0"/>
            </a:br>
            <a:r>
              <a:rPr lang="en-GB" sz="2400" dirty="0"/>
              <a:t>- pointer </a:t>
            </a:r>
            <a:r>
              <a:rPr lang="en-GB" sz="2400" b="1" dirty="0">
                <a:solidFill>
                  <a:schemeClr val="accent2"/>
                </a:solidFill>
              </a:rPr>
              <a:t>FIRST</a:t>
            </a:r>
            <a:r>
              <a:rPr lang="en-GB" sz="2400" dirty="0"/>
              <a:t> </a:t>
            </a:r>
            <a:r>
              <a:rPr lang="en-GB" sz="2400" dirty="0" err="1"/>
              <a:t>nilainya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chemeClr val="accent2"/>
                </a:solidFill>
              </a:rPr>
              <a:t>tidak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b="1" dirty="0" err="1">
                <a:solidFill>
                  <a:schemeClr val="accent2"/>
                </a:solidFill>
              </a:rPr>
              <a:t>sama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NULL</a:t>
            </a:r>
            <a:r>
              <a:rPr lang="en-GB" sz="2400" dirty="0"/>
              <a:t> (FIRST != NULL)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B4C3-A147-4684-953A-AEFED6959356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6724-58E2-4C29-931A-448E50C9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0" t="41313" r="49934" b="27439"/>
          <a:stretch/>
        </p:blipFill>
        <p:spPr>
          <a:xfrm>
            <a:off x="7086920" y="558083"/>
            <a:ext cx="3481528" cy="214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0178E-EE11-4E5C-8CAD-BBA18E6B2421}"/>
              </a:ext>
            </a:extLst>
          </p:cNvPr>
          <p:cNvSpPr txBox="1"/>
          <p:nvPr/>
        </p:nvSpPr>
        <p:spPr>
          <a:xfrm>
            <a:off x="6656828" y="3045799"/>
            <a:ext cx="4562501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Void INSERT_KANAN ( ) {</a:t>
            </a:r>
          </a:p>
          <a:p>
            <a:r>
              <a:rPr lang="en-GB" sz="2000" dirty="0"/>
              <a:t>    if ( FIRST != NULL ) {</a:t>
            </a:r>
          </a:p>
          <a:p>
            <a:r>
              <a:rPr lang="en-GB" sz="2000" dirty="0"/>
              <a:t>        LAST -&gt; LINK = P ;</a:t>
            </a:r>
          </a:p>
          <a:p>
            <a:r>
              <a:rPr lang="en-GB" sz="2000" dirty="0"/>
              <a:t>        LAST = P ; </a:t>
            </a:r>
          </a:p>
          <a:p>
            <a:r>
              <a:rPr lang="en-GB" sz="2000" dirty="0"/>
              <a:t>        P - &gt; LINK = NULL;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else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 (“Linked List </a:t>
            </a:r>
            <a:r>
              <a:rPr lang="en-GB" sz="2000" dirty="0" err="1"/>
              <a:t>Belum</a:t>
            </a:r>
            <a:r>
              <a:rPr lang="en-GB" sz="2000" dirty="0"/>
              <a:t> Ada”);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5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6F1-37A6-45F7-8C3B-483D6CB4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Kiri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13E7-BEB6-4EDC-B268-83C3FACB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1619811"/>
            <a:ext cx="4661647" cy="4351338"/>
          </a:xfrm>
        </p:spPr>
        <p:txBody>
          <a:bodyPr>
            <a:normAutofit/>
          </a:bodyPr>
          <a:lstStyle/>
          <a:p>
            <a:r>
              <a:rPr lang="en-GB" sz="2200" dirty="0"/>
              <a:t>Insert Kiri </a:t>
            </a:r>
            <a:r>
              <a:rPr lang="en-GB" sz="2200" dirty="0" err="1"/>
              <a:t>maksudnya</a:t>
            </a:r>
            <a:r>
              <a:rPr lang="en-GB" sz="2200" dirty="0"/>
              <a:t> </a:t>
            </a:r>
            <a:r>
              <a:rPr lang="en-GB" sz="2200" dirty="0" err="1"/>
              <a:t>menambahkan</a:t>
            </a:r>
            <a:r>
              <a:rPr lang="en-GB" sz="2200" dirty="0"/>
              <a:t> </a:t>
            </a:r>
            <a:r>
              <a:rPr lang="en-GB" sz="2200" dirty="0" err="1"/>
              <a:t>sebuah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dirty="0" err="1"/>
              <a:t>baru</a:t>
            </a:r>
            <a:r>
              <a:rPr lang="en-GB" sz="2200" dirty="0"/>
              <a:t> </a:t>
            </a:r>
            <a:r>
              <a:rPr lang="en-GB" sz="2200" dirty="0" err="1"/>
              <a:t>diujung</a:t>
            </a:r>
            <a:r>
              <a:rPr lang="en-GB" sz="2200" dirty="0"/>
              <a:t> paling </a:t>
            </a:r>
            <a:r>
              <a:rPr lang="en-GB" sz="2200" dirty="0" err="1"/>
              <a:t>kiri</a:t>
            </a:r>
            <a:r>
              <a:rPr lang="en-GB" sz="2200" dirty="0"/>
              <a:t> </a:t>
            </a:r>
            <a:r>
              <a:rPr lang="en-GB" sz="2200" dirty="0" err="1"/>
              <a:t>atau</a:t>
            </a:r>
            <a:r>
              <a:rPr lang="en-GB" sz="2200" dirty="0"/>
              <a:t> </a:t>
            </a:r>
            <a:r>
              <a:rPr lang="en-GB" sz="2200" dirty="0" err="1"/>
              <a:t>ujung</a:t>
            </a:r>
            <a:r>
              <a:rPr lang="en-GB" sz="2200" dirty="0"/>
              <a:t> paling </a:t>
            </a:r>
            <a:r>
              <a:rPr lang="en-GB" sz="2200" dirty="0" err="1"/>
              <a:t>awal</a:t>
            </a:r>
            <a:r>
              <a:rPr lang="en-GB" sz="2200" dirty="0"/>
              <a:t>.</a:t>
            </a:r>
          </a:p>
          <a:p>
            <a:r>
              <a:rPr lang="en-GB" sz="2200" dirty="0"/>
              <a:t>Sama </a:t>
            </a:r>
            <a:r>
              <a:rPr lang="en-GB" sz="2200" dirty="0" err="1"/>
              <a:t>dengan</a:t>
            </a:r>
            <a:r>
              <a:rPr lang="en-GB" sz="2200" dirty="0"/>
              <a:t> insert </a:t>
            </a:r>
            <a:r>
              <a:rPr lang="en-GB" sz="2200" dirty="0" err="1"/>
              <a:t>kanan</a:t>
            </a:r>
            <a:r>
              <a:rPr lang="en-GB" sz="2200" dirty="0"/>
              <a:t>, pada Insert </a:t>
            </a:r>
            <a:r>
              <a:rPr lang="en-GB" sz="2200" dirty="0" err="1"/>
              <a:t>kiri</a:t>
            </a:r>
            <a:r>
              <a:rPr lang="en-GB" sz="2200" dirty="0"/>
              <a:t> </a:t>
            </a:r>
            <a:r>
              <a:rPr lang="en-GB" sz="2200" dirty="0" err="1"/>
              <a:t>hanya</a:t>
            </a:r>
            <a:r>
              <a:rPr lang="en-GB" sz="2200" dirty="0"/>
              <a:t> </a:t>
            </a:r>
            <a:r>
              <a:rPr lang="en-GB" sz="2200" dirty="0" err="1"/>
              <a:t>dapat</a:t>
            </a:r>
            <a:r>
              <a:rPr lang="en-GB" sz="2200" dirty="0"/>
              <a:t> </a:t>
            </a:r>
            <a:r>
              <a:rPr lang="en-GB" sz="2200" dirty="0" err="1"/>
              <a:t>dilakukan</a:t>
            </a:r>
            <a:r>
              <a:rPr lang="en-GB" sz="2200" dirty="0"/>
              <a:t> </a:t>
            </a:r>
            <a:r>
              <a:rPr lang="en-GB" sz="2200" dirty="0" err="1"/>
              <a:t>apabila</a:t>
            </a:r>
            <a:r>
              <a:rPr lang="en-GB" sz="2200" dirty="0"/>
              <a:t> </a:t>
            </a:r>
            <a:r>
              <a:rPr lang="en-GB" sz="2200" dirty="0" err="1"/>
              <a:t>sudah</a:t>
            </a:r>
            <a:r>
              <a:rPr lang="en-GB" sz="2200" dirty="0"/>
              <a:t> </a:t>
            </a:r>
            <a:r>
              <a:rPr lang="en-GB" sz="2200" dirty="0" err="1"/>
              <a:t>ada</a:t>
            </a:r>
            <a:r>
              <a:rPr lang="en-GB" sz="2200" dirty="0"/>
              <a:t> Linked List, </a:t>
            </a:r>
            <a:r>
              <a:rPr lang="en-GB" sz="2200" dirty="0" err="1"/>
              <a:t>dimana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paling </a:t>
            </a:r>
            <a:r>
              <a:rPr lang="en-GB" sz="2200" dirty="0" err="1"/>
              <a:t>kanan</a:t>
            </a:r>
            <a:r>
              <a:rPr lang="en-GB" sz="2200" dirty="0"/>
              <a:t> </a:t>
            </a:r>
            <a:r>
              <a:rPr lang="en-GB" sz="2200" dirty="0" err="1"/>
              <a:t>sudah</a:t>
            </a:r>
            <a:r>
              <a:rPr lang="en-GB" sz="2200" dirty="0"/>
              <a:t> </a:t>
            </a:r>
            <a:r>
              <a:rPr lang="en-GB" sz="2200" dirty="0" err="1"/>
              <a:t>ditunjuk</a:t>
            </a:r>
            <a:r>
              <a:rPr lang="en-GB" sz="2200" dirty="0"/>
              <a:t> oleh pointer </a:t>
            </a:r>
            <a:r>
              <a:rPr lang="en-GB" sz="2200" b="1" dirty="0">
                <a:solidFill>
                  <a:schemeClr val="accent2"/>
                </a:solidFill>
              </a:rPr>
              <a:t>LAST</a:t>
            </a:r>
            <a:r>
              <a:rPr lang="en-GB" sz="2200" dirty="0"/>
              <a:t> dan </a:t>
            </a:r>
            <a:r>
              <a:rPr lang="en-GB" sz="2200" dirty="0" err="1"/>
              <a:t>simpul</a:t>
            </a:r>
            <a:r>
              <a:rPr lang="en-GB" sz="2200" dirty="0"/>
              <a:t> yang </a:t>
            </a:r>
            <a:r>
              <a:rPr lang="en-GB" sz="2200" dirty="0" err="1"/>
              <a:t>akan</a:t>
            </a:r>
            <a:r>
              <a:rPr lang="en-GB" sz="2200" dirty="0"/>
              <a:t> di Insert </a:t>
            </a:r>
            <a:r>
              <a:rPr lang="en-GB" sz="2200" dirty="0" err="1"/>
              <a:t>sudah</a:t>
            </a:r>
            <a:r>
              <a:rPr lang="en-GB" sz="2200" dirty="0"/>
              <a:t> </a:t>
            </a:r>
            <a:r>
              <a:rPr lang="en-GB" sz="2200" dirty="0" err="1"/>
              <a:t>ditambahkan</a:t>
            </a:r>
            <a:r>
              <a:rPr lang="en-GB" sz="2200" dirty="0"/>
              <a:t> </a:t>
            </a:r>
            <a:r>
              <a:rPr lang="en-GB" sz="2200" dirty="0" err="1"/>
              <a:t>sebelumnya</a:t>
            </a:r>
            <a:r>
              <a:rPr lang="en-GB" sz="2200" dirty="0"/>
              <a:t>.</a:t>
            </a:r>
          </a:p>
          <a:p>
            <a:r>
              <a:rPr lang="en-GB" sz="2200" b="1" dirty="0" err="1">
                <a:solidFill>
                  <a:schemeClr val="accent2"/>
                </a:solidFill>
              </a:rPr>
              <a:t>Perlu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diingat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dirty="0" err="1"/>
              <a:t>untuk</a:t>
            </a:r>
            <a:r>
              <a:rPr lang="en-GB" sz="2200" dirty="0"/>
              <a:t> insert </a:t>
            </a:r>
            <a:r>
              <a:rPr lang="en-GB" sz="2200" dirty="0" err="1"/>
              <a:t>kiri</a:t>
            </a:r>
            <a:r>
              <a:rPr lang="en-GB" sz="2200" dirty="0"/>
              <a:t>, </a:t>
            </a:r>
            <a:br>
              <a:rPr lang="en-GB" sz="2200" dirty="0"/>
            </a:br>
            <a:r>
              <a:rPr lang="en-GB" sz="2200" dirty="0"/>
              <a:t>-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  <a:r>
              <a:rPr lang="en-GB" sz="2200" dirty="0"/>
              <a:t> </a:t>
            </a:r>
            <a:r>
              <a:rPr lang="en-GB" sz="2200" dirty="0" err="1"/>
              <a:t>nilainya</a:t>
            </a:r>
            <a:r>
              <a:rPr lang="en-GB" sz="2200" dirty="0"/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tidak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sama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dirty="0" err="1"/>
              <a:t>dengan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2"/>
                </a:solidFill>
              </a:rPr>
              <a:t>NULL</a:t>
            </a:r>
            <a:r>
              <a:rPr lang="en-GB" sz="2200" dirty="0"/>
              <a:t> (FIRST != NULL)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28F3A-E99D-4DD4-8EDD-1FA15416821A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BEC8-5727-4499-A8AF-C8FB38B72ABD}"/>
              </a:ext>
            </a:extLst>
          </p:cNvPr>
          <p:cNvSpPr txBox="1"/>
          <p:nvPr/>
        </p:nvSpPr>
        <p:spPr>
          <a:xfrm>
            <a:off x="6467535" y="3134922"/>
            <a:ext cx="453043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Void INSERT_KIRI ( ) {</a:t>
            </a:r>
          </a:p>
          <a:p>
            <a:r>
              <a:rPr lang="en-GB" sz="2000" dirty="0"/>
              <a:t>    if ( FIRST != NULL ) {</a:t>
            </a:r>
          </a:p>
          <a:p>
            <a:r>
              <a:rPr lang="en-GB" sz="2000" dirty="0"/>
              <a:t>        P -&gt; LINK = FIRST;</a:t>
            </a:r>
          </a:p>
          <a:p>
            <a:r>
              <a:rPr lang="en-GB" sz="2000" dirty="0"/>
              <a:t>        FIRST = P;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else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 (“Linked List </a:t>
            </a:r>
            <a:r>
              <a:rPr lang="en-GB" sz="2000" dirty="0" err="1"/>
              <a:t>Belum</a:t>
            </a:r>
            <a:r>
              <a:rPr lang="en-GB" sz="2000" dirty="0"/>
              <a:t> Ada”);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896FB-F203-4431-829B-0E3E0034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6" t="39558" r="16392" b="22540"/>
          <a:stretch/>
        </p:blipFill>
        <p:spPr>
          <a:xfrm>
            <a:off x="6096000" y="979735"/>
            <a:ext cx="5218120" cy="20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95E9-DE12-40DA-8970-3AE8ADD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Tengah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5836-844A-473B-A8E3-7C871EBA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842"/>
            <a:ext cx="10515600" cy="812643"/>
          </a:xfrm>
        </p:spPr>
        <p:txBody>
          <a:bodyPr>
            <a:normAutofit/>
          </a:bodyPr>
          <a:lstStyle/>
          <a:p>
            <a:r>
              <a:rPr lang="en-GB" sz="2400" dirty="0"/>
              <a:t>Insert Tengah </a:t>
            </a:r>
            <a:r>
              <a:rPr lang="en-GB" sz="2400" dirty="0" err="1"/>
              <a:t>maksudnya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menambah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</a:t>
            </a:r>
            <a:r>
              <a:rPr lang="en-GB" sz="2400" dirty="0" err="1"/>
              <a:t>sampul</a:t>
            </a:r>
            <a:r>
              <a:rPr lang="en-GB" sz="2400" dirty="0"/>
              <a:t> </a:t>
            </a:r>
            <a:r>
              <a:rPr lang="en-GB" sz="2400" dirty="0" err="1"/>
              <a:t>baru</a:t>
            </a:r>
            <a:r>
              <a:rPr lang="en-GB" sz="2400" dirty="0"/>
              <a:t> </a:t>
            </a:r>
            <a:r>
              <a:rPr lang="en-GB" sz="2400" dirty="0" err="1"/>
              <a:t>diantara</a:t>
            </a:r>
            <a:r>
              <a:rPr lang="en-GB" sz="2400" dirty="0"/>
              <a:t> </a:t>
            </a:r>
            <a:r>
              <a:rPr lang="en-GB" sz="2400" dirty="0" err="1"/>
              <a:t>sampul</a:t>
            </a:r>
            <a:r>
              <a:rPr lang="en-GB" sz="2400" dirty="0"/>
              <a:t> yang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FB393-98DA-4673-9EAC-E3652B89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8" t="44971" r="41905" b="18222"/>
          <a:stretch/>
        </p:blipFill>
        <p:spPr>
          <a:xfrm>
            <a:off x="838200" y="3288031"/>
            <a:ext cx="4296121" cy="2522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5B944-6FE6-4567-AA72-37742DE0D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1" t="53274" r="25834" b="17109"/>
          <a:stretch/>
        </p:blipFill>
        <p:spPr>
          <a:xfrm>
            <a:off x="5868071" y="3849231"/>
            <a:ext cx="5235358" cy="1748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17C0DB-4055-4895-B4D7-240D0F847215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5354-6091-4DDD-850A-87454E55D00D}"/>
              </a:ext>
            </a:extLst>
          </p:cNvPr>
          <p:cNvSpPr txBox="1"/>
          <p:nvPr/>
        </p:nvSpPr>
        <p:spPr>
          <a:xfrm>
            <a:off x="4261295" y="2580145"/>
            <a:ext cx="27963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P -&gt; LINK = Q -&gt; LINK ;</a:t>
            </a:r>
          </a:p>
          <a:p>
            <a:r>
              <a:rPr lang="en-GB" sz="2000" dirty="0"/>
              <a:t>Q -&gt; LINK =  P ;</a:t>
            </a:r>
          </a:p>
        </p:txBody>
      </p:sp>
    </p:spTree>
    <p:extLst>
      <p:ext uri="{BB962C8B-B14F-4D97-AF65-F5344CB8AC3E}">
        <p14:creationId xmlns:p14="http://schemas.microsoft.com/office/powerpoint/2010/main" val="129688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FE33-ABF6-4413-A6BE-F72AE488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Kiri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43C9-C607-4370-81F8-9B5004C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169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kiri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diujung</a:t>
            </a:r>
            <a:r>
              <a:rPr lang="en-GB" dirty="0"/>
              <a:t> paling </a:t>
            </a:r>
            <a:r>
              <a:rPr lang="en-GB" dirty="0" err="1"/>
              <a:t>kiri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awal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4BA29-C9E7-46C9-BA90-3E9F599E9984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6A815-178D-4700-8F7D-F373D4A27328}"/>
              </a:ext>
            </a:extLst>
          </p:cNvPr>
          <p:cNvGrpSpPr/>
          <p:nvPr/>
        </p:nvGrpSpPr>
        <p:grpSpPr>
          <a:xfrm>
            <a:off x="1121902" y="3032308"/>
            <a:ext cx="10122363" cy="1020312"/>
            <a:chOff x="1401980" y="3029983"/>
            <a:chExt cx="10122363" cy="102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F17E51-5D69-4210-A332-4CC5D73F9835}"/>
                </a:ext>
              </a:extLst>
            </p:cNvPr>
            <p:cNvSpPr txBox="1"/>
            <p:nvPr/>
          </p:nvSpPr>
          <p:spPr>
            <a:xfrm>
              <a:off x="1401980" y="3034632"/>
              <a:ext cx="2796386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Q = FIRST ;</a:t>
              </a:r>
            </a:p>
            <a:p>
              <a:r>
                <a:rPr lang="en-GB" sz="2000" dirty="0"/>
                <a:t>FIRST = Q -&gt; LINK ;</a:t>
              </a:r>
            </a:p>
            <a:p>
              <a:r>
                <a:rPr lang="en-GB" sz="2000" dirty="0"/>
                <a:t>free (Q) 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943368-25A6-4263-8659-5DAD875EBD46}"/>
                </a:ext>
              </a:extLst>
            </p:cNvPr>
            <p:cNvSpPr txBox="1"/>
            <p:nvPr/>
          </p:nvSpPr>
          <p:spPr>
            <a:xfrm>
              <a:off x="4729976" y="3029983"/>
              <a:ext cx="2796386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Q = FIRST -&gt; LINK ;</a:t>
              </a:r>
            </a:p>
            <a:p>
              <a:r>
                <a:rPr lang="en-GB" sz="2000" dirty="0"/>
                <a:t>free (FIRST) ;</a:t>
              </a:r>
            </a:p>
            <a:p>
              <a:r>
                <a:rPr lang="en-GB" sz="2000" dirty="0"/>
                <a:t>FIRST = Q 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668BB7-D098-44B0-80C1-1244AD3FAFC5}"/>
                </a:ext>
              </a:extLst>
            </p:cNvPr>
            <p:cNvSpPr txBox="1"/>
            <p:nvPr/>
          </p:nvSpPr>
          <p:spPr>
            <a:xfrm>
              <a:off x="8057973" y="3029983"/>
              <a:ext cx="3466370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free (Q) </a:t>
              </a:r>
              <a:r>
                <a:rPr lang="en-GB" sz="2000" dirty="0"/>
                <a:t>= </a:t>
              </a:r>
              <a:r>
                <a:rPr lang="en-GB" sz="2000" dirty="0" err="1"/>
                <a:t>menghapus</a:t>
              </a:r>
              <a:r>
                <a:rPr lang="en-GB" sz="2000" dirty="0"/>
                <a:t> </a:t>
              </a:r>
              <a:r>
                <a:rPr lang="en-GB" sz="2000" dirty="0" err="1"/>
                <a:t>atau</a:t>
              </a:r>
              <a:r>
                <a:rPr lang="en-GB" sz="2000" dirty="0"/>
                <a:t> men-delete </a:t>
              </a:r>
              <a:r>
                <a:rPr lang="en-GB" sz="2000" dirty="0" err="1"/>
                <a:t>simpul</a:t>
              </a:r>
              <a:r>
                <a:rPr lang="en-GB" sz="2000" dirty="0"/>
                <a:t> yang </a:t>
              </a:r>
              <a:r>
                <a:rPr lang="en-GB" sz="2000" dirty="0" err="1"/>
                <a:t>ditunjuk</a:t>
              </a:r>
              <a:r>
                <a:rPr lang="en-GB" sz="2000" dirty="0"/>
                <a:t> oleh pointer Q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0D8EB28-B81F-40F2-9A68-6559065A4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9" t="47886" r="33001" b="13836"/>
          <a:stretch/>
        </p:blipFill>
        <p:spPr>
          <a:xfrm>
            <a:off x="6782995" y="4368111"/>
            <a:ext cx="3466370" cy="1819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CF622-4FFC-4D04-89C2-D6326093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06" y="4362161"/>
            <a:ext cx="4191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C8AD-F8B5-4E28-9C7B-21434CA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Kanan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F9C6-BBF6-4527-BECD-AC76586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089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kanan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diujung</a:t>
            </a:r>
            <a:r>
              <a:rPr lang="en-GB" dirty="0"/>
              <a:t> paling </a:t>
            </a:r>
            <a:r>
              <a:rPr lang="en-GB" dirty="0" err="1"/>
              <a:t>kanan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paling </a:t>
            </a:r>
            <a:r>
              <a:rPr lang="en-GB" dirty="0" err="1"/>
              <a:t>akhir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3A8B5-E135-4F00-B83C-80964E6B2E9B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12D60E-8903-4C37-9485-B383A48361E4}"/>
              </a:ext>
            </a:extLst>
          </p:cNvPr>
          <p:cNvGrpSpPr/>
          <p:nvPr/>
        </p:nvGrpSpPr>
        <p:grpSpPr>
          <a:xfrm>
            <a:off x="2896870" y="2921168"/>
            <a:ext cx="6794367" cy="1015663"/>
            <a:chOff x="4729976" y="3029983"/>
            <a:chExt cx="6794367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D326D8-3C43-4440-B961-F981813479AA}"/>
                </a:ext>
              </a:extLst>
            </p:cNvPr>
            <p:cNvSpPr txBox="1"/>
            <p:nvPr/>
          </p:nvSpPr>
          <p:spPr>
            <a:xfrm>
              <a:off x="4729976" y="3029983"/>
              <a:ext cx="2796386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free (LAST) ;</a:t>
              </a:r>
            </a:p>
            <a:p>
              <a:r>
                <a:rPr lang="en-GB" sz="2000" dirty="0"/>
                <a:t>LAST = Q ;</a:t>
              </a:r>
            </a:p>
            <a:p>
              <a:r>
                <a:rPr lang="en-GB" sz="2000" dirty="0"/>
                <a:t>LAST -&gt; LINK = NULL 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4AEF4B-0EA0-4DD8-971C-84BE29947922}"/>
                </a:ext>
              </a:extLst>
            </p:cNvPr>
            <p:cNvSpPr txBox="1"/>
            <p:nvPr/>
          </p:nvSpPr>
          <p:spPr>
            <a:xfrm>
              <a:off x="8057973" y="3029983"/>
              <a:ext cx="3466370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free (LAST) </a:t>
              </a:r>
              <a:r>
                <a:rPr lang="en-GB" sz="2000" dirty="0"/>
                <a:t>= </a:t>
              </a:r>
              <a:r>
                <a:rPr lang="en-GB" sz="2000" dirty="0" err="1"/>
                <a:t>menghapus</a:t>
              </a:r>
              <a:r>
                <a:rPr lang="en-GB" sz="2000" dirty="0"/>
                <a:t> </a:t>
              </a:r>
              <a:r>
                <a:rPr lang="en-GB" sz="2000" dirty="0" err="1"/>
                <a:t>atau</a:t>
              </a:r>
              <a:r>
                <a:rPr lang="en-GB" sz="2000" dirty="0"/>
                <a:t> men-delete </a:t>
              </a:r>
              <a:r>
                <a:rPr lang="en-GB" sz="2000" dirty="0" err="1"/>
                <a:t>simpul</a:t>
              </a:r>
              <a:r>
                <a:rPr lang="en-GB" sz="2000" dirty="0"/>
                <a:t> yang </a:t>
              </a:r>
              <a:r>
                <a:rPr lang="en-GB" sz="2000" dirty="0" err="1"/>
                <a:t>ditunjuk</a:t>
              </a:r>
              <a:r>
                <a:rPr lang="en-GB" sz="2000" dirty="0"/>
                <a:t> oleh pointer LAST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7C6647-88F2-4EFA-B410-AD23F1651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69" t="53274" r="21816" b="14056"/>
          <a:stretch/>
        </p:blipFill>
        <p:spPr>
          <a:xfrm>
            <a:off x="1406151" y="4301049"/>
            <a:ext cx="4287105" cy="1749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5BBB5-FDF6-4F5D-B454-3C0CDC7F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49" y="4301049"/>
            <a:ext cx="2857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6775-D037-4B60-8436-0C272A62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1"/>
            <a:ext cx="10515600" cy="1325563"/>
          </a:xfrm>
        </p:spPr>
        <p:txBody>
          <a:bodyPr/>
          <a:lstStyle/>
          <a:p>
            <a:r>
              <a:rPr lang="en-GB" dirty="0"/>
              <a:t>Delete Tengah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E277-8781-446E-A0A3-B271E29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301"/>
            <a:ext cx="10515600" cy="1015663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tengah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diantara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lain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12376F-063E-4DE4-AF6C-4F7BC73389FC}"/>
              </a:ext>
            </a:extLst>
          </p:cNvPr>
          <p:cNvGrpSpPr/>
          <p:nvPr/>
        </p:nvGrpSpPr>
        <p:grpSpPr>
          <a:xfrm>
            <a:off x="1231437" y="2210511"/>
            <a:ext cx="10122363" cy="1020312"/>
            <a:chOff x="1401980" y="3029983"/>
            <a:chExt cx="10122363" cy="102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30B1EA-968B-4525-B40F-1C7ADB27F7E1}"/>
                </a:ext>
              </a:extLst>
            </p:cNvPr>
            <p:cNvSpPr txBox="1"/>
            <p:nvPr/>
          </p:nvSpPr>
          <p:spPr>
            <a:xfrm>
              <a:off x="1401980" y="3034632"/>
              <a:ext cx="2796386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R = Q -&gt; LINK ;</a:t>
              </a:r>
            </a:p>
            <a:p>
              <a:r>
                <a:rPr lang="en-GB" sz="2000" dirty="0"/>
                <a:t>Q -&gt; LINK = R -&gt; LINK</a:t>
              </a:r>
            </a:p>
            <a:p>
              <a:r>
                <a:rPr lang="en-GB" sz="2000" dirty="0"/>
                <a:t>free (R) 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0F5F3-00C7-4289-8A6D-011EFEFF563D}"/>
                </a:ext>
              </a:extLst>
            </p:cNvPr>
            <p:cNvSpPr txBox="1"/>
            <p:nvPr/>
          </p:nvSpPr>
          <p:spPr>
            <a:xfrm>
              <a:off x="4729976" y="3029983"/>
              <a:ext cx="2796386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R = Q -&gt; LINK -&gt; LINK ;</a:t>
              </a:r>
            </a:p>
            <a:p>
              <a:r>
                <a:rPr lang="en-GB" sz="2000" dirty="0"/>
                <a:t>free (Q -&gt; LINK) ;</a:t>
              </a:r>
            </a:p>
            <a:p>
              <a:r>
                <a:rPr lang="en-GB" sz="2000" dirty="0"/>
                <a:t>Q -&gt; LINK = R;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46CD55-529D-41B0-9E6F-F685C928AEA9}"/>
                </a:ext>
              </a:extLst>
            </p:cNvPr>
            <p:cNvSpPr txBox="1"/>
            <p:nvPr/>
          </p:nvSpPr>
          <p:spPr>
            <a:xfrm>
              <a:off x="8057973" y="3029983"/>
              <a:ext cx="3466370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free (Q) </a:t>
              </a:r>
              <a:r>
                <a:rPr lang="en-GB" sz="2000" dirty="0"/>
                <a:t>= </a:t>
              </a:r>
              <a:r>
                <a:rPr lang="en-GB" sz="2000" dirty="0" err="1"/>
                <a:t>menghapus</a:t>
              </a:r>
              <a:r>
                <a:rPr lang="en-GB" sz="2000" dirty="0"/>
                <a:t> </a:t>
              </a:r>
              <a:r>
                <a:rPr lang="en-GB" sz="2000" dirty="0" err="1"/>
                <a:t>atau</a:t>
              </a:r>
              <a:r>
                <a:rPr lang="en-GB" sz="2000" dirty="0"/>
                <a:t> men-delete </a:t>
              </a:r>
              <a:r>
                <a:rPr lang="en-GB" sz="2000" dirty="0" err="1"/>
                <a:t>simpul</a:t>
              </a:r>
              <a:r>
                <a:rPr lang="en-GB" sz="2000" dirty="0"/>
                <a:t> yang </a:t>
              </a:r>
              <a:r>
                <a:rPr lang="en-GB" sz="2000" dirty="0" err="1"/>
                <a:t>ditunjuk</a:t>
              </a:r>
              <a:r>
                <a:rPr lang="en-GB" sz="2000" dirty="0"/>
                <a:t> oleh pointer Q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DFBF4F5-735B-4723-A7D4-FDCBE0A1BDBE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D34C65-98C7-431D-862B-F7F73BD7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20" y="4306160"/>
            <a:ext cx="3541124" cy="1432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F457AD-A89D-4BE1-818B-463285F2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320" y="4254460"/>
            <a:ext cx="2412480" cy="150883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5061C-9191-4439-A479-AC907CE53871}"/>
              </a:ext>
            </a:extLst>
          </p:cNvPr>
          <p:cNvCxnSpPr>
            <a:stCxn id="5" idx="2"/>
          </p:cNvCxnSpPr>
          <p:nvPr/>
        </p:nvCxnSpPr>
        <p:spPr>
          <a:xfrm flipH="1">
            <a:off x="2257261" y="3230823"/>
            <a:ext cx="372369" cy="81470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6315D4-034B-4EBE-8967-237ED0E54C50}"/>
              </a:ext>
            </a:extLst>
          </p:cNvPr>
          <p:cNvCxnSpPr>
            <a:cxnSpLocks/>
          </p:cNvCxnSpPr>
          <p:nvPr/>
        </p:nvCxnSpPr>
        <p:spPr>
          <a:xfrm>
            <a:off x="5771443" y="3230823"/>
            <a:ext cx="579420" cy="998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AC8D5-EF27-4DC1-B3BF-43221849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70" y="4189074"/>
            <a:ext cx="4038054" cy="1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C16-7A06-4706-9EE6-31330AC5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AF4E-5536-440C-B08E-7EDF56A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Buka </a:t>
            </a:r>
            <a:r>
              <a:rPr lang="en-GB" dirty="0" err="1"/>
              <a:t>halaman</a:t>
            </a:r>
            <a:r>
              <a:rPr lang="en-GB" dirty="0"/>
              <a:t> 121 </a:t>
            </a:r>
            <a:r>
              <a:rPr lang="en-GB" dirty="0" err="1"/>
              <a:t>s.d</a:t>
            </a:r>
            <a:r>
              <a:rPr lang="en-GB" dirty="0"/>
              <a:t> 126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Buatlah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program </a:t>
            </a:r>
            <a:r>
              <a:rPr lang="en-GB" dirty="0" err="1"/>
              <a:t>menggunakan</a:t>
            </a:r>
            <a:r>
              <a:rPr lang="en-GB" dirty="0"/>
              <a:t> Linked List Insert </a:t>
            </a:r>
            <a:r>
              <a:rPr lang="en-GB" dirty="0" err="1"/>
              <a:t>Kanan</a:t>
            </a:r>
            <a:r>
              <a:rPr lang="en-GB" dirty="0"/>
              <a:t> pada code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2FE2A-9174-493F-BAAA-C91C17E32E6D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0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0CD-674D-4E75-8EB5-F3C1C397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13E1-95CA-4310-8F9B-A4F10C92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/>
                </a:solidFill>
              </a:rPr>
              <a:t>Linked List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sejumlah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yang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yang lain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membentuk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list</a:t>
            </a:r>
          </a:p>
          <a:p>
            <a:r>
              <a:rPr lang="en-GB" b="1" dirty="0" err="1">
                <a:solidFill>
                  <a:schemeClr val="accent4"/>
                </a:solidFill>
              </a:rPr>
              <a:t>Objek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gabungan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b="1" dirty="0">
                <a:solidFill>
                  <a:schemeClr val="accent4"/>
                </a:solidFill>
              </a:rPr>
              <a:t>element</a:t>
            </a:r>
            <a:r>
              <a:rPr lang="en-GB" dirty="0"/>
              <a:t> data (</a:t>
            </a:r>
            <a:r>
              <a:rPr lang="en-GB" b="1" dirty="0" err="1">
                <a:solidFill>
                  <a:schemeClr val="accent4"/>
                </a:solidFill>
              </a:rPr>
              <a:t>Variabel</a:t>
            </a:r>
            <a:r>
              <a:rPr lang="en-GB" dirty="0"/>
              <a:t>) yang </a:t>
            </a:r>
            <a:r>
              <a:rPr lang="en-GB" dirty="0" err="1"/>
              <a:t>dijadikan</a:t>
            </a:r>
            <a:r>
              <a:rPr lang="en-GB" dirty="0"/>
              <a:t> 1 </a:t>
            </a:r>
            <a:r>
              <a:rPr lang="en-GB" b="1" dirty="0" err="1">
                <a:solidFill>
                  <a:schemeClr val="accent4"/>
                </a:solidFill>
              </a:rPr>
              <a:t>kelompok</a:t>
            </a:r>
            <a:r>
              <a:rPr lang="en-GB" b="1" dirty="0">
                <a:solidFill>
                  <a:schemeClr val="accent4"/>
                </a:solidFill>
              </a:rPr>
              <a:t> / </a:t>
            </a:r>
            <a:r>
              <a:rPr lang="en-GB" b="1" dirty="0" err="1">
                <a:solidFill>
                  <a:schemeClr val="accent4"/>
                </a:solidFill>
              </a:rPr>
              <a:t>Stuktur</a:t>
            </a:r>
            <a:r>
              <a:rPr lang="en-GB" b="1" dirty="0">
                <a:solidFill>
                  <a:schemeClr val="accent4"/>
                </a:solidFill>
              </a:rPr>
              <a:t> / </a:t>
            </a:r>
            <a:r>
              <a:rPr lang="en-GB" b="1" i="1" dirty="0">
                <a:solidFill>
                  <a:schemeClr val="accent4"/>
                </a:solidFill>
              </a:rPr>
              <a:t>record</a:t>
            </a:r>
            <a:r>
              <a:rPr lang="en-GB" dirty="0"/>
              <a:t> yang </a:t>
            </a:r>
            <a:r>
              <a:rPr lang="en-GB" dirty="0" err="1"/>
              <a:t>dibentuk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Struct</a:t>
            </a:r>
            <a:r>
              <a:rPr lang="en-GB" dirty="0"/>
              <a:t>.</a:t>
            </a:r>
          </a:p>
          <a:p>
            <a:r>
              <a:rPr lang="en-GB" b="1" dirty="0" err="1">
                <a:solidFill>
                  <a:schemeClr val="accent4"/>
                </a:solidFill>
              </a:rPr>
              <a:t>Setiap</a:t>
            </a:r>
            <a:r>
              <a:rPr lang="en-GB" b="1" dirty="0">
                <a:solidFill>
                  <a:schemeClr val="accent4"/>
                </a:solidFill>
              </a:rPr>
              <a:t> element </a:t>
            </a:r>
            <a:r>
              <a:rPr lang="en-GB" b="1" dirty="0" err="1">
                <a:solidFill>
                  <a:schemeClr val="accent4"/>
                </a:solidFill>
              </a:rPr>
              <a:t>dapat</a:t>
            </a: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b="1" dirty="0" err="1">
                <a:solidFill>
                  <a:schemeClr val="accent4"/>
                </a:solidFill>
              </a:rPr>
              <a:t>memiliki</a:t>
            </a: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b="1" dirty="0" err="1">
                <a:solidFill>
                  <a:schemeClr val="accent4"/>
                </a:solidFill>
              </a:rPr>
              <a:t>tipe</a:t>
            </a:r>
            <a:r>
              <a:rPr lang="en-GB" b="1" dirty="0">
                <a:solidFill>
                  <a:schemeClr val="accent4"/>
                </a:solidFill>
              </a:rPr>
              <a:t> data yang </a:t>
            </a:r>
            <a:r>
              <a:rPr lang="en-GB" b="1" dirty="0" err="1">
                <a:solidFill>
                  <a:schemeClr val="accent4"/>
                </a:solidFill>
              </a:rPr>
              <a:t>berbeda</a:t>
            </a: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element </a:t>
            </a:r>
            <a:r>
              <a:rPr lang="en-GB" dirty="0" err="1"/>
              <a:t>lainnya</a:t>
            </a:r>
            <a:r>
              <a:rPr lang="en-GB" dirty="0"/>
              <a:t>.</a:t>
            </a:r>
          </a:p>
          <a:p>
            <a:r>
              <a:rPr lang="en-GB" b="1" dirty="0" err="1">
                <a:solidFill>
                  <a:schemeClr val="accent4"/>
                </a:solidFill>
              </a:rPr>
              <a:t>Untuk</a:t>
            </a: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b="1" dirty="0" err="1">
                <a:solidFill>
                  <a:schemeClr val="accent4"/>
                </a:solidFill>
              </a:rPr>
              <a:t>menghubungkan</a:t>
            </a: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dirty="0" err="1"/>
              <a:t>objek</a:t>
            </a:r>
            <a:r>
              <a:rPr lang="en-GB" dirty="0"/>
              <a:t> 1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4"/>
                </a:solidFill>
              </a:rPr>
              <a:t>diperlukan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bertipe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pointer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F1FB1-3A51-4D3D-A8A1-2DDB570F3B7A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A0B2-E87E-4934-B8EC-0172ADE8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Continguous</a:t>
            </a:r>
            <a:r>
              <a:rPr lang="en-GB" dirty="0"/>
              <a:t> List /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C5CA-DD30-4EC0-9674-89F5329B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/>
          <a:lstStyle/>
          <a:p>
            <a:r>
              <a:rPr lang="en-GB" b="1" dirty="0" err="1">
                <a:solidFill>
                  <a:schemeClr val="accent1"/>
                </a:solidFill>
              </a:rPr>
              <a:t>Continguous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diartikan</a:t>
            </a:r>
            <a:r>
              <a:rPr lang="en-GB" dirty="0"/>
              <a:t> “</a:t>
            </a:r>
            <a:r>
              <a:rPr lang="en-GB" dirty="0" err="1"/>
              <a:t>bersambung</a:t>
            </a:r>
            <a:r>
              <a:rPr lang="en-GB" dirty="0"/>
              <a:t>” </a:t>
            </a:r>
            <a:r>
              <a:rPr lang="en-GB" dirty="0" err="1"/>
              <a:t>atau</a:t>
            </a:r>
            <a:r>
              <a:rPr lang="en-GB" dirty="0"/>
              <a:t> “</a:t>
            </a:r>
            <a:r>
              <a:rPr lang="en-GB" dirty="0" err="1"/>
              <a:t>bersisian</a:t>
            </a:r>
            <a:r>
              <a:rPr lang="en-GB" dirty="0"/>
              <a:t>”.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Continguous</a:t>
            </a:r>
            <a:r>
              <a:rPr lang="en-GB" b="1" dirty="0">
                <a:solidFill>
                  <a:schemeClr val="accent1"/>
                </a:solidFill>
              </a:rPr>
              <a:t> List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sekumpulan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yang </a:t>
            </a:r>
            <a:r>
              <a:rPr lang="en-GB" dirty="0" err="1"/>
              <a:t>continguous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yang lain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membentuk</a:t>
            </a:r>
            <a:r>
              <a:rPr lang="en-GB" dirty="0"/>
              <a:t> list.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Contoh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Continguous</a:t>
            </a:r>
            <a:r>
              <a:rPr lang="en-GB" dirty="0"/>
              <a:t> List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Array 1 </a:t>
            </a:r>
            <a:r>
              <a:rPr lang="en-GB" b="1" dirty="0" err="1">
                <a:solidFill>
                  <a:schemeClr val="accent1"/>
                </a:solidFill>
              </a:rPr>
              <a:t>dimensi</a:t>
            </a:r>
            <a:r>
              <a:rPr lang="en-GB" dirty="0"/>
              <a:t>.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Pengalokasian</a:t>
            </a:r>
            <a:r>
              <a:rPr lang="en-GB" b="1" dirty="0">
                <a:solidFill>
                  <a:schemeClr val="accent1"/>
                </a:solidFill>
              </a:rPr>
              <a:t> memory </a:t>
            </a:r>
            <a:r>
              <a:rPr lang="en-GB" b="1" dirty="0" err="1">
                <a:solidFill>
                  <a:schemeClr val="accent1"/>
                </a:solidFill>
              </a:rPr>
              <a:t>dalam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membuat</a:t>
            </a:r>
            <a:r>
              <a:rPr lang="en-GB" b="1" dirty="0">
                <a:solidFill>
                  <a:schemeClr val="accent1"/>
                </a:solidFill>
              </a:rPr>
              <a:t> Array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pengalokasian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1"/>
                </a:solidFill>
              </a:rPr>
              <a:t>statis</a:t>
            </a:r>
            <a:r>
              <a:rPr lang="en-GB" dirty="0"/>
              <a:t> (Static)</a:t>
            </a:r>
          </a:p>
          <a:p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1"/>
                </a:solidFill>
              </a:rPr>
              <a:t>statis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karena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dirty="0"/>
              <a:t>element-element Array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ditambah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dihapus</a:t>
            </a:r>
            <a:r>
              <a:rPr lang="en-GB" dirty="0"/>
              <a:t> </a:t>
            </a:r>
            <a:r>
              <a:rPr lang="en-GB" dirty="0" err="1"/>
              <a:t>sewaktu</a:t>
            </a:r>
            <a:r>
              <a:rPr lang="en-GB" dirty="0"/>
              <a:t> proses </a:t>
            </a: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berlangsung</a:t>
            </a:r>
            <a:r>
              <a:rPr lang="en-GB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6583D9-F97C-4AE1-9BC0-1639796211AF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5F60-8413-482A-A702-0490EBCB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Continguous</a:t>
            </a:r>
            <a:r>
              <a:rPr lang="en-GB" dirty="0"/>
              <a:t> List /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6CD5-1A2D-4AED-B23F-A931B25E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847"/>
            <a:ext cx="10515600" cy="2747963"/>
          </a:xfrm>
        </p:spPr>
        <p:txBody>
          <a:bodyPr>
            <a:normAutofit/>
          </a:bodyPr>
          <a:lstStyle/>
          <a:p>
            <a:r>
              <a:rPr lang="en-GB" sz="2400" dirty="0"/>
              <a:t>Array 1 </a:t>
            </a:r>
            <a:r>
              <a:rPr lang="en-GB" sz="2400" dirty="0" err="1"/>
              <a:t>dimensi</a:t>
            </a:r>
            <a:r>
              <a:rPr lang="en-GB" sz="2400" dirty="0"/>
              <a:t> </a:t>
            </a:r>
            <a:r>
              <a:rPr lang="en-GB" sz="2400" dirty="0" err="1"/>
              <a:t>diatas</a:t>
            </a:r>
            <a:r>
              <a:rPr lang="en-GB" sz="2400" dirty="0"/>
              <a:t>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dikategorikan</a:t>
            </a:r>
            <a:r>
              <a:rPr lang="en-GB" sz="2400" dirty="0"/>
              <a:t> </a:t>
            </a:r>
            <a:r>
              <a:rPr lang="en-GB" sz="2400" dirty="0" err="1"/>
              <a:t>sebagai</a:t>
            </a:r>
            <a:r>
              <a:rPr lang="en-GB" sz="2400" dirty="0"/>
              <a:t> List</a:t>
            </a:r>
          </a:p>
          <a:p>
            <a:r>
              <a:rPr lang="en-GB" sz="2400" dirty="0" err="1"/>
              <a:t>Meski</a:t>
            </a:r>
            <a:r>
              <a:rPr lang="en-GB" sz="2400" dirty="0"/>
              <a:t> </a:t>
            </a:r>
            <a:r>
              <a:rPr lang="en-GB" sz="2400" dirty="0" err="1"/>
              <a:t>termasuk</a:t>
            </a:r>
            <a:r>
              <a:rPr lang="en-GB" sz="2400" dirty="0"/>
              <a:t> List </a:t>
            </a:r>
            <a:r>
              <a:rPr lang="en-GB" sz="2400" dirty="0" err="1"/>
              <a:t>tetapi</a:t>
            </a:r>
            <a:r>
              <a:rPr lang="en-GB" sz="2400" dirty="0"/>
              <a:t> </a:t>
            </a:r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disebut</a:t>
            </a:r>
            <a:r>
              <a:rPr lang="en-GB" sz="2400" dirty="0"/>
              <a:t> Linked List, </a:t>
            </a:r>
            <a:r>
              <a:rPr lang="en-GB" sz="2400" dirty="0" err="1"/>
              <a:t>melainkan</a:t>
            </a:r>
            <a:r>
              <a:rPr lang="en-GB" sz="2400" dirty="0"/>
              <a:t> </a:t>
            </a:r>
            <a:r>
              <a:rPr lang="en-GB" sz="2400" dirty="0" err="1"/>
              <a:t>disebut</a:t>
            </a:r>
            <a:r>
              <a:rPr lang="en-GB" sz="2400" dirty="0"/>
              <a:t> </a:t>
            </a:r>
            <a:r>
              <a:rPr lang="en-GB" sz="2400" dirty="0" err="1"/>
              <a:t>Continguous</a:t>
            </a:r>
            <a:r>
              <a:rPr lang="en-GB" sz="2400" dirty="0"/>
              <a:t> List.</a:t>
            </a:r>
          </a:p>
          <a:p>
            <a:r>
              <a:rPr lang="en-GB" sz="2400" dirty="0"/>
              <a:t>Hal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dikarenankan</a:t>
            </a:r>
            <a:endParaRPr lang="en-GB" sz="2400" dirty="0"/>
          </a:p>
          <a:p>
            <a:pPr marL="803275" indent="-360363">
              <a:buFont typeface="Courier New" panose="02070309020205020404" pitchFamily="49" charset="0"/>
              <a:buChar char="o"/>
            </a:pPr>
            <a:r>
              <a:rPr lang="en-GB" sz="2400" dirty="0" err="1"/>
              <a:t>Setiap</a:t>
            </a:r>
            <a:r>
              <a:rPr lang="en-GB" sz="2400" dirty="0"/>
              <a:t> </a:t>
            </a:r>
            <a:r>
              <a:rPr lang="en-GB" sz="2400" dirty="0" err="1"/>
              <a:t>objeknya</a:t>
            </a:r>
            <a:r>
              <a:rPr lang="en-GB" sz="2400" dirty="0"/>
              <a:t> </a:t>
            </a:r>
            <a:r>
              <a:rPr lang="en-GB" sz="2400" dirty="0" err="1"/>
              <a:t>hanya</a:t>
            </a:r>
            <a:r>
              <a:rPr lang="en-GB" sz="2400" dirty="0"/>
              <a:t> 1 element</a:t>
            </a:r>
          </a:p>
          <a:p>
            <a:pPr marL="803275" indent="-360363">
              <a:buFont typeface="Courier New" panose="02070309020205020404" pitchFamily="49" charset="0"/>
              <a:buChar char="o"/>
            </a:pPr>
            <a:r>
              <a:rPr lang="en-GB" sz="2400" dirty="0" err="1"/>
              <a:t>Setiap</a:t>
            </a:r>
            <a:r>
              <a:rPr lang="en-GB" sz="2400" dirty="0"/>
              <a:t> element </a:t>
            </a:r>
            <a:r>
              <a:rPr lang="en-GB" sz="2400" dirty="0" err="1"/>
              <a:t>tipe</a:t>
            </a:r>
            <a:r>
              <a:rPr lang="en-GB" sz="2400" dirty="0"/>
              <a:t> </a:t>
            </a:r>
            <a:r>
              <a:rPr lang="en-GB" sz="2400" dirty="0" err="1"/>
              <a:t>datanya</a:t>
            </a:r>
            <a:r>
              <a:rPr lang="en-GB" sz="2400" dirty="0"/>
              <a:t> </a:t>
            </a:r>
            <a:r>
              <a:rPr lang="en-GB" sz="2400" dirty="0" err="1"/>
              <a:t>sama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FFD61-6D09-4ACE-A546-D7A301E753DF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CBABE-B05A-4E24-9626-FF98048ED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7" t="48270" r="48081" b="28290"/>
          <a:stretch/>
        </p:blipFill>
        <p:spPr>
          <a:xfrm>
            <a:off x="5285509" y="1690687"/>
            <a:ext cx="3962401" cy="160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D3DBB-7911-42D8-A348-F4E27BDE7339}"/>
              </a:ext>
            </a:extLst>
          </p:cNvPr>
          <p:cNvSpPr txBox="1"/>
          <p:nvPr/>
        </p:nvSpPr>
        <p:spPr>
          <a:xfrm>
            <a:off x="2327564" y="1690687"/>
            <a:ext cx="220287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    Void main( ) {</a:t>
            </a:r>
          </a:p>
          <a:p>
            <a:r>
              <a:rPr lang="en-GB" sz="2000" dirty="0"/>
              <a:t>         int A [7] ;</a:t>
            </a:r>
          </a:p>
          <a:p>
            <a:r>
              <a:rPr lang="en-GB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765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30F-8F06-4264-8259-40D11A3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dan </a:t>
            </a:r>
            <a:r>
              <a:rPr lang="en-GB" dirty="0" err="1"/>
              <a:t>Simpul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FEAA-9D98-4312-A7CD-FDCAFA6E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182"/>
            <a:ext cx="10515600" cy="2402109"/>
          </a:xfrm>
        </p:spPr>
        <p:txBody>
          <a:bodyPr>
            <a:noAutofit/>
          </a:bodyPr>
          <a:lstStyle/>
          <a:p>
            <a:r>
              <a:rPr lang="en-GB" sz="1900" dirty="0"/>
              <a:t>Ada 4 </a:t>
            </a:r>
            <a:r>
              <a:rPr lang="en-GB" sz="1900" dirty="0" err="1"/>
              <a:t>buah</a:t>
            </a:r>
            <a:r>
              <a:rPr lang="en-GB" sz="1900" dirty="0"/>
              <a:t> </a:t>
            </a:r>
            <a:r>
              <a:rPr lang="en-GB" sz="1900" dirty="0" err="1"/>
              <a:t>objek</a:t>
            </a:r>
            <a:r>
              <a:rPr lang="en-GB" sz="1900" dirty="0"/>
              <a:t> </a:t>
            </a:r>
            <a:r>
              <a:rPr lang="en-GB" sz="1900" dirty="0" err="1"/>
              <a:t>membentuk</a:t>
            </a:r>
            <a:r>
              <a:rPr lang="en-GB" sz="1900" dirty="0"/>
              <a:t> Link List, </a:t>
            </a:r>
            <a:r>
              <a:rPr lang="en-GB" sz="1900" dirty="0" err="1"/>
              <a:t>dimana</a:t>
            </a:r>
            <a:r>
              <a:rPr lang="en-GB" sz="1900" dirty="0"/>
              <a:t> </a:t>
            </a:r>
            <a:r>
              <a:rPr lang="en-GB" sz="1900" dirty="0" err="1"/>
              <a:t>objek</a:t>
            </a:r>
            <a:r>
              <a:rPr lang="en-GB" sz="1900" dirty="0"/>
              <a:t> </a:t>
            </a:r>
            <a:r>
              <a:rPr lang="en-GB" sz="1900" dirty="0" err="1"/>
              <a:t>tersebut</a:t>
            </a:r>
            <a:r>
              <a:rPr lang="en-GB" sz="1900" dirty="0"/>
              <a:t> </a:t>
            </a:r>
            <a:r>
              <a:rPr lang="en-GB" sz="1900" dirty="0" err="1"/>
              <a:t>dibuat</a:t>
            </a:r>
            <a:r>
              <a:rPr lang="en-GB" sz="1900" dirty="0"/>
              <a:t> 1 per 1 </a:t>
            </a:r>
            <a:r>
              <a:rPr lang="en-GB" sz="1900" dirty="0" err="1"/>
              <a:t>bukan</a:t>
            </a:r>
            <a:r>
              <a:rPr lang="en-GB" sz="1900" dirty="0"/>
              <a:t> </a:t>
            </a:r>
            <a:r>
              <a:rPr lang="en-GB" sz="1900" dirty="0" err="1"/>
              <a:t>dibuat</a:t>
            </a:r>
            <a:r>
              <a:rPr lang="en-GB" sz="1900" dirty="0"/>
              <a:t> 4 </a:t>
            </a:r>
            <a:r>
              <a:rPr lang="en-GB" sz="1900" dirty="0" err="1"/>
              <a:t>sekaligus</a:t>
            </a:r>
            <a:r>
              <a:rPr lang="en-GB" sz="1900" dirty="0"/>
              <a:t>.</a:t>
            </a:r>
          </a:p>
          <a:p>
            <a:r>
              <a:rPr lang="en-GB" sz="1900" dirty="0" err="1"/>
              <a:t>Berikutnya</a:t>
            </a:r>
            <a:r>
              <a:rPr lang="en-GB" sz="1900" dirty="0"/>
              <a:t> </a:t>
            </a:r>
            <a:r>
              <a:rPr lang="en-GB" sz="1900" dirty="0" err="1"/>
              <a:t>setiap</a:t>
            </a:r>
            <a:r>
              <a:rPr lang="en-GB" sz="1900" dirty="0"/>
              <a:t> </a:t>
            </a:r>
            <a:r>
              <a:rPr lang="en-GB" sz="1900" dirty="0" err="1"/>
              <a:t>objek</a:t>
            </a:r>
            <a:r>
              <a:rPr lang="en-GB" sz="1900" dirty="0"/>
              <a:t> </a:t>
            </a:r>
            <a:r>
              <a:rPr lang="en-GB" sz="1900" dirty="0" err="1"/>
              <a:t>akan</a:t>
            </a:r>
            <a:r>
              <a:rPr lang="en-GB" sz="1900" dirty="0"/>
              <a:t> </a:t>
            </a:r>
            <a:r>
              <a:rPr lang="en-GB" sz="1900" dirty="0" err="1"/>
              <a:t>disebut</a:t>
            </a:r>
            <a:r>
              <a:rPr lang="en-GB" sz="1900" dirty="0"/>
              <a:t> </a:t>
            </a:r>
            <a:r>
              <a:rPr lang="en-GB" sz="1900" dirty="0" err="1"/>
              <a:t>Simpul</a:t>
            </a:r>
            <a:r>
              <a:rPr lang="en-GB" sz="1900" dirty="0"/>
              <a:t>.</a:t>
            </a:r>
          </a:p>
          <a:p>
            <a:r>
              <a:rPr lang="en-GB" sz="1900" dirty="0" err="1"/>
              <a:t>Setiap</a:t>
            </a:r>
            <a:r>
              <a:rPr lang="en-GB" sz="1900" dirty="0"/>
              <a:t> </a:t>
            </a:r>
            <a:r>
              <a:rPr lang="en-GB" sz="1900" dirty="0" err="1"/>
              <a:t>Simpul</a:t>
            </a:r>
            <a:r>
              <a:rPr lang="en-GB" sz="1900" dirty="0"/>
              <a:t> </a:t>
            </a:r>
            <a:r>
              <a:rPr lang="en-GB" sz="1900" dirty="0" err="1"/>
              <a:t>terdiri</a:t>
            </a:r>
            <a:r>
              <a:rPr lang="en-GB" sz="1900" dirty="0"/>
              <a:t> </a:t>
            </a:r>
            <a:r>
              <a:rPr lang="en-GB" sz="1900" dirty="0" err="1"/>
              <a:t>dari</a:t>
            </a:r>
            <a:r>
              <a:rPr lang="en-GB" sz="1900" dirty="0"/>
              <a:t> 2 element : </a:t>
            </a:r>
          </a:p>
          <a:p>
            <a:pPr marL="723900">
              <a:buFont typeface="Calibri" panose="020F0502020204030204" pitchFamily="34" charset="0"/>
              <a:buChar char="₋"/>
            </a:pPr>
            <a:r>
              <a:rPr lang="en-GB" sz="1900" dirty="0" err="1"/>
              <a:t>Elemet</a:t>
            </a:r>
            <a:r>
              <a:rPr lang="en-GB" sz="1900" dirty="0"/>
              <a:t> </a:t>
            </a:r>
            <a:r>
              <a:rPr lang="en-GB" sz="1900" dirty="0" err="1"/>
              <a:t>pertama</a:t>
            </a:r>
            <a:r>
              <a:rPr lang="en-GB" sz="1900" dirty="0"/>
              <a:t> </a:t>
            </a:r>
            <a:r>
              <a:rPr lang="en-GB" sz="1900" dirty="0" err="1"/>
              <a:t>berisi</a:t>
            </a:r>
            <a:r>
              <a:rPr lang="en-GB" sz="1900" dirty="0"/>
              <a:t> data</a:t>
            </a:r>
          </a:p>
          <a:p>
            <a:pPr marL="723900">
              <a:buFont typeface="Calibri" panose="020F0502020204030204" pitchFamily="34" charset="0"/>
              <a:buChar char="₋"/>
            </a:pPr>
            <a:r>
              <a:rPr lang="en-GB" sz="1900" dirty="0"/>
              <a:t>Element </a:t>
            </a:r>
            <a:r>
              <a:rPr lang="en-GB" sz="1900" dirty="0" err="1"/>
              <a:t>ke</a:t>
            </a:r>
            <a:r>
              <a:rPr lang="en-GB" sz="1900" dirty="0"/>
              <a:t> </a:t>
            </a:r>
            <a:r>
              <a:rPr lang="en-GB" sz="1900" dirty="0" err="1"/>
              <a:t>dua</a:t>
            </a:r>
            <a:r>
              <a:rPr lang="en-GB" sz="1900" dirty="0"/>
              <a:t> </a:t>
            </a:r>
            <a:r>
              <a:rPr lang="en-GB" sz="1900" dirty="0" err="1"/>
              <a:t>berisi</a:t>
            </a:r>
            <a:r>
              <a:rPr lang="en-GB" sz="1900" dirty="0"/>
              <a:t> </a:t>
            </a:r>
            <a:r>
              <a:rPr lang="en-GB" sz="1900" dirty="0" err="1"/>
              <a:t>alamat</a:t>
            </a:r>
            <a:r>
              <a:rPr lang="en-GB" sz="1900" dirty="0"/>
              <a:t> </a:t>
            </a:r>
            <a:r>
              <a:rPr lang="en-GB" sz="1900" dirty="0" err="1"/>
              <a:t>simpul</a:t>
            </a:r>
            <a:r>
              <a:rPr lang="en-GB" sz="1900" dirty="0"/>
              <a:t>, </a:t>
            </a:r>
            <a:r>
              <a:rPr lang="en-GB" sz="1900" dirty="0" err="1"/>
              <a:t>dengan</a:t>
            </a:r>
            <a:r>
              <a:rPr lang="en-GB" sz="1900" dirty="0"/>
              <a:t> </a:t>
            </a:r>
            <a:r>
              <a:rPr lang="en-GB" sz="1900" dirty="0" err="1"/>
              <a:t>tipe</a:t>
            </a:r>
            <a:r>
              <a:rPr lang="en-GB" sz="1900" dirty="0"/>
              <a:t> data pointer</a:t>
            </a:r>
          </a:p>
          <a:p>
            <a:r>
              <a:rPr lang="en-GB" sz="1900" dirty="0" err="1"/>
              <a:t>Pengalokasian</a:t>
            </a:r>
            <a:r>
              <a:rPr lang="en-GB" sz="1900" dirty="0"/>
              <a:t> memory </a:t>
            </a:r>
            <a:r>
              <a:rPr lang="en-GB" sz="1900" dirty="0" err="1"/>
              <a:t>seperti</a:t>
            </a:r>
            <a:r>
              <a:rPr lang="en-GB" sz="1900" dirty="0"/>
              <a:t> </a:t>
            </a:r>
            <a:r>
              <a:rPr lang="en-GB" sz="1900" dirty="0" err="1"/>
              <a:t>diatas</a:t>
            </a:r>
            <a:r>
              <a:rPr lang="en-GB" sz="1900" dirty="0"/>
              <a:t> </a:t>
            </a:r>
            <a:r>
              <a:rPr lang="en-GB" sz="1900" dirty="0" err="1"/>
              <a:t>disebut</a:t>
            </a:r>
            <a:r>
              <a:rPr lang="en-GB" sz="1900" dirty="0"/>
              <a:t> </a:t>
            </a:r>
            <a:r>
              <a:rPr lang="en-GB" sz="1900" dirty="0" err="1"/>
              <a:t>pengalokasian</a:t>
            </a:r>
            <a:r>
              <a:rPr lang="en-GB" sz="1900" dirty="0"/>
              <a:t> </a:t>
            </a:r>
            <a:r>
              <a:rPr lang="en-GB" sz="1900" dirty="0" err="1"/>
              <a:t>secara</a:t>
            </a:r>
            <a:r>
              <a:rPr lang="en-GB" sz="1900" dirty="0"/>
              <a:t> </a:t>
            </a:r>
            <a:r>
              <a:rPr lang="en-GB" sz="1900" dirty="0" err="1"/>
              <a:t>dinamis</a:t>
            </a:r>
            <a:r>
              <a:rPr lang="en-GB" sz="1900" dirty="0"/>
              <a:t> (dynamic), </a:t>
            </a:r>
            <a:r>
              <a:rPr lang="en-GB" sz="1900" dirty="0" err="1"/>
              <a:t>karena</a:t>
            </a:r>
            <a:r>
              <a:rPr lang="en-GB" sz="1900" dirty="0"/>
              <a:t> </a:t>
            </a:r>
            <a:r>
              <a:rPr lang="en-GB" sz="1900" dirty="0" err="1"/>
              <a:t>simpul</a:t>
            </a:r>
            <a:r>
              <a:rPr lang="en-GB" sz="1900" dirty="0"/>
              <a:t> </a:t>
            </a:r>
            <a:r>
              <a:rPr lang="en-GB" sz="1900" dirty="0" err="1"/>
              <a:t>dapat</a:t>
            </a:r>
            <a:r>
              <a:rPr lang="en-GB" sz="1900" dirty="0"/>
              <a:t> </a:t>
            </a:r>
            <a:r>
              <a:rPr lang="en-GB" sz="1900" dirty="0" err="1"/>
              <a:t>ditambah</a:t>
            </a:r>
            <a:r>
              <a:rPr lang="en-GB" sz="1900" dirty="0"/>
              <a:t> </a:t>
            </a:r>
            <a:r>
              <a:rPr lang="en-GB" sz="1900" dirty="0" err="1"/>
              <a:t>atau</a:t>
            </a:r>
            <a:r>
              <a:rPr lang="en-GB" sz="1900" dirty="0"/>
              <a:t> </a:t>
            </a:r>
            <a:r>
              <a:rPr lang="en-GB" sz="1900" dirty="0" err="1"/>
              <a:t>dihapus</a:t>
            </a:r>
            <a:r>
              <a:rPr lang="en-GB" sz="1900" dirty="0"/>
              <a:t> </a:t>
            </a:r>
            <a:r>
              <a:rPr lang="en-GB" sz="1900" dirty="0" err="1"/>
              <a:t>sewaktu</a:t>
            </a:r>
            <a:r>
              <a:rPr lang="en-GB" sz="1900" dirty="0"/>
              <a:t> proses </a:t>
            </a:r>
            <a:r>
              <a:rPr lang="en-GB" sz="1900" dirty="0" err="1"/>
              <a:t>sedang</a:t>
            </a:r>
            <a:r>
              <a:rPr lang="en-GB" sz="1900" dirty="0"/>
              <a:t> </a:t>
            </a:r>
            <a:r>
              <a:rPr lang="en-GB" sz="1900" dirty="0" err="1"/>
              <a:t>berlangsung</a:t>
            </a:r>
            <a:r>
              <a:rPr lang="en-GB" sz="19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642D5-E58B-43FB-8E3C-6B0E9FDD97B3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926B7-A418-4086-9D58-2EB3D6509ECE}"/>
              </a:ext>
            </a:extLst>
          </p:cNvPr>
          <p:cNvSpPr txBox="1"/>
          <p:nvPr/>
        </p:nvSpPr>
        <p:spPr>
          <a:xfrm>
            <a:off x="5140658" y="1593448"/>
            <a:ext cx="2815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Alamat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biasaya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hexadecimal.</a:t>
            </a:r>
          </a:p>
          <a:p>
            <a:r>
              <a:rPr lang="en-GB" b="1" dirty="0" err="1"/>
              <a:t>Contoh</a:t>
            </a:r>
            <a:r>
              <a:rPr lang="en-GB" b="1" dirty="0"/>
              <a:t> :  </a:t>
            </a:r>
          </a:p>
          <a:p>
            <a:r>
              <a:rPr lang="en-GB" dirty="0" err="1"/>
              <a:t>Hexa</a:t>
            </a:r>
            <a:r>
              <a:rPr lang="en-GB" dirty="0"/>
              <a:t> H102A = </a:t>
            </a:r>
            <a:r>
              <a:rPr lang="en-GB" dirty="0" err="1"/>
              <a:t>Desimal</a:t>
            </a:r>
            <a:r>
              <a:rPr lang="en-GB" dirty="0"/>
              <a:t> 4138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05F44-8838-4C6B-A9BC-6E3D94A77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2" t="31303" r="3228" b="14883"/>
          <a:stretch/>
        </p:blipFill>
        <p:spPr>
          <a:xfrm>
            <a:off x="840481" y="1754980"/>
            <a:ext cx="4163240" cy="1620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3141B5-BF4E-434D-A4C3-5B80A7B2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66" t="43161" r="15473" b="17597"/>
          <a:stretch/>
        </p:blipFill>
        <p:spPr>
          <a:xfrm>
            <a:off x="8181948" y="1621597"/>
            <a:ext cx="3169571" cy="1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61AC-43CC-48A6-ABA4-8F11EB96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 4 </a:t>
            </a:r>
            <a:r>
              <a:rPr lang="en-GB" dirty="0" err="1"/>
              <a:t>Macam</a:t>
            </a:r>
            <a:r>
              <a:rPr lang="en-GB" dirty="0"/>
              <a:t>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37E6-2E8A-44EB-B4F1-EABE9FF8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Linear Singly-Linked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Linear Doubly-Linked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Circular Singly-Linked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Circular Doubly-Linked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1F497-3C82-46D6-8BCC-9A4B216C2261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9E6C7-D148-44D4-AAF7-8DF98275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5" t="36735" r="42459" b="35512"/>
          <a:stretch/>
        </p:blipFill>
        <p:spPr>
          <a:xfrm>
            <a:off x="2265105" y="4063378"/>
            <a:ext cx="7103748" cy="22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0F58-BC0C-4046-B862-3FF9AECB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64" y="-1892"/>
            <a:ext cx="10515600" cy="1311275"/>
          </a:xfrm>
        </p:spPr>
        <p:txBody>
          <a:bodyPr/>
          <a:lstStyle/>
          <a:p>
            <a:r>
              <a:rPr lang="en-GB" dirty="0"/>
              <a:t>Linear Singly-Linked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34CB-4FC4-4620-B75B-4DE5C1E2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3" y="3063916"/>
            <a:ext cx="6303819" cy="3350635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Ada 4 </a:t>
            </a:r>
            <a:r>
              <a:rPr lang="en-GB" sz="2000" dirty="0" err="1"/>
              <a:t>simpul</a:t>
            </a:r>
            <a:r>
              <a:rPr lang="en-GB" sz="2000" dirty="0"/>
              <a:t>,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nomor</a:t>
            </a:r>
            <a:r>
              <a:rPr lang="en-GB" sz="2000" dirty="0"/>
              <a:t> (1) </a:t>
            </a:r>
            <a:r>
              <a:rPr lang="en-GB" sz="2000" dirty="0" err="1"/>
              <a:t>sampai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nomor</a:t>
            </a:r>
            <a:r>
              <a:rPr lang="en-GB" sz="2000" dirty="0"/>
              <a:t> (4)</a:t>
            </a:r>
          </a:p>
          <a:p>
            <a:r>
              <a:rPr lang="en-GB" sz="2000" dirty="0" err="1"/>
              <a:t>Setiap</a:t>
            </a:r>
            <a:r>
              <a:rPr lang="en-GB" sz="2000" dirty="0"/>
              <a:t>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terdiri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2 element :</a:t>
            </a:r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sz="2000" dirty="0"/>
              <a:t>Field </a:t>
            </a:r>
            <a:r>
              <a:rPr lang="en-GB" sz="2000" b="1" dirty="0"/>
              <a:t>INFO</a:t>
            </a:r>
            <a:r>
              <a:rPr lang="en-GB" sz="2000" dirty="0"/>
              <a:t> :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menyimpan</a:t>
            </a:r>
            <a:r>
              <a:rPr lang="en-GB" sz="2000" dirty="0"/>
              <a:t> data </a:t>
            </a:r>
            <a:r>
              <a:rPr lang="en-GB" sz="2000" dirty="0" err="1"/>
              <a:t>atau</a:t>
            </a:r>
            <a:r>
              <a:rPr lang="en-GB" sz="2000" dirty="0"/>
              <a:t> </a:t>
            </a:r>
            <a:r>
              <a:rPr lang="en-GB" sz="2000" dirty="0" err="1"/>
              <a:t>informasi</a:t>
            </a:r>
            <a:endParaRPr lang="en-GB" sz="2000" dirty="0"/>
          </a:p>
          <a:p>
            <a:pPr marL="539750">
              <a:buFont typeface="Calibri" panose="020F0502020204030204" pitchFamily="34" charset="0"/>
              <a:buChar char="‐"/>
            </a:pPr>
            <a:r>
              <a:rPr lang="en-GB" sz="2000" dirty="0"/>
              <a:t>Field </a:t>
            </a:r>
            <a:r>
              <a:rPr lang="en-GB" sz="2000" b="1" dirty="0"/>
              <a:t>LINK</a:t>
            </a:r>
            <a:r>
              <a:rPr lang="en-GB" sz="2000" dirty="0"/>
              <a:t> :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menyimpan</a:t>
            </a:r>
            <a:r>
              <a:rPr lang="en-GB" sz="2000" dirty="0"/>
              <a:t> </a:t>
            </a:r>
            <a:r>
              <a:rPr lang="en-GB" sz="2000" dirty="0" err="1"/>
              <a:t>alamat</a:t>
            </a:r>
            <a:r>
              <a:rPr lang="en-GB" sz="2000" dirty="0"/>
              <a:t>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berikutnya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pertama</a:t>
            </a:r>
            <a:r>
              <a:rPr lang="en-GB" sz="2000" dirty="0"/>
              <a:t> </a:t>
            </a:r>
            <a:r>
              <a:rPr lang="en-GB" sz="2000" dirty="0" err="1"/>
              <a:t>nomor</a:t>
            </a:r>
            <a:r>
              <a:rPr lang="en-GB" sz="2000" dirty="0"/>
              <a:t> (1) </a:t>
            </a:r>
            <a:r>
              <a:rPr lang="en-GB" sz="2000" dirty="0" err="1"/>
              <a:t>ditunjuk</a:t>
            </a:r>
            <a:r>
              <a:rPr lang="en-GB" sz="2000" dirty="0"/>
              <a:t> oleh pointer </a:t>
            </a:r>
            <a:r>
              <a:rPr lang="en-GB" sz="2000" b="1" dirty="0"/>
              <a:t>FIRST</a:t>
            </a:r>
          </a:p>
          <a:p>
            <a:r>
              <a:rPr lang="en-GB" sz="2000" dirty="0" err="1"/>
              <a:t>Sampul</a:t>
            </a:r>
            <a:r>
              <a:rPr lang="en-GB" sz="2000" dirty="0"/>
              <a:t> </a:t>
            </a:r>
            <a:r>
              <a:rPr lang="en-GB" sz="2000" dirty="0" err="1"/>
              <a:t>terakhir</a:t>
            </a:r>
            <a:r>
              <a:rPr lang="en-GB" sz="2000" dirty="0"/>
              <a:t> </a:t>
            </a:r>
            <a:r>
              <a:rPr lang="en-GB" sz="2000" dirty="0" err="1"/>
              <a:t>nomor</a:t>
            </a:r>
            <a:r>
              <a:rPr lang="en-GB" sz="2000" dirty="0"/>
              <a:t> (4) </a:t>
            </a:r>
            <a:r>
              <a:rPr lang="en-GB" sz="2000" dirty="0" err="1"/>
              <a:t>ditunjuk</a:t>
            </a:r>
            <a:r>
              <a:rPr lang="en-GB" sz="2000" dirty="0"/>
              <a:t> oleh pointer </a:t>
            </a:r>
            <a:r>
              <a:rPr lang="en-GB" sz="2000" b="1" dirty="0"/>
              <a:t>LAST</a:t>
            </a:r>
          </a:p>
          <a:p>
            <a:r>
              <a:rPr lang="en-GB" sz="2000" dirty="0"/>
              <a:t>LINK pada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terakir</a:t>
            </a:r>
            <a:r>
              <a:rPr lang="en-GB" sz="2000" dirty="0"/>
              <a:t> </a:t>
            </a:r>
            <a:r>
              <a:rPr lang="en-GB" sz="2000" dirty="0" err="1"/>
              <a:t>diberi</a:t>
            </a:r>
            <a:r>
              <a:rPr lang="en-GB" sz="2000" dirty="0"/>
              <a:t> </a:t>
            </a:r>
            <a:r>
              <a:rPr lang="en-GB" sz="2000" dirty="0" err="1"/>
              <a:t>nilai</a:t>
            </a:r>
            <a:r>
              <a:rPr lang="en-GB" sz="2000" dirty="0"/>
              <a:t> </a:t>
            </a:r>
            <a:r>
              <a:rPr lang="en-GB" sz="2000" b="1" dirty="0"/>
              <a:t>NULL</a:t>
            </a:r>
            <a:r>
              <a:rPr lang="en-GB" sz="2000" dirty="0"/>
              <a:t>, </a:t>
            </a:r>
            <a:r>
              <a:rPr lang="en-GB" sz="2000" dirty="0" err="1"/>
              <a:t>karena</a:t>
            </a:r>
            <a:r>
              <a:rPr lang="en-GB" sz="2000" dirty="0"/>
              <a:t> </a:t>
            </a:r>
            <a:r>
              <a:rPr lang="en-GB" sz="2000" dirty="0" err="1"/>
              <a:t>diperlukan</a:t>
            </a:r>
            <a:r>
              <a:rPr lang="en-GB" sz="2000" dirty="0"/>
              <a:t> oleh proses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menentukan</a:t>
            </a:r>
            <a:r>
              <a:rPr lang="en-GB" sz="2000" dirty="0"/>
              <a:t> </a:t>
            </a:r>
            <a:r>
              <a:rPr lang="en-GB" sz="2000" dirty="0" err="1"/>
              <a:t>ujung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Linked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F7296-EA7B-4344-A517-B1D405DD9843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A875E-7CC5-4623-B50A-A0FB80E1C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5" t="36735" r="42459" b="35512"/>
          <a:stretch/>
        </p:blipFill>
        <p:spPr>
          <a:xfrm>
            <a:off x="651163" y="1155433"/>
            <a:ext cx="4842164" cy="153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517CE-D4F5-409A-8DC5-29089158094E}"/>
              </a:ext>
            </a:extLst>
          </p:cNvPr>
          <p:cNvSpPr txBox="1"/>
          <p:nvPr/>
        </p:nvSpPr>
        <p:spPr>
          <a:xfrm>
            <a:off x="6608618" y="1160939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Linear Singly-Linked List </a:t>
            </a:r>
            <a:r>
              <a:rPr lang="en-GB" sz="2000" dirty="0" err="1"/>
              <a:t>adalah</a:t>
            </a:r>
            <a:r>
              <a:rPr lang="en-GB" sz="2000" dirty="0"/>
              <a:t> Linked List </a:t>
            </a:r>
            <a:r>
              <a:rPr lang="en-GB" sz="2000" dirty="0" err="1"/>
              <a:t>Lurus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Pointer Tunggal.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Dalam</a:t>
            </a:r>
            <a:r>
              <a:rPr lang="en-GB" sz="2000" dirty="0"/>
              <a:t> 1 element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b="1" dirty="0" err="1"/>
              <a:t>hanya</a:t>
            </a:r>
            <a:r>
              <a:rPr lang="en-GB" sz="2000" b="1" dirty="0"/>
              <a:t> </a:t>
            </a:r>
            <a:r>
              <a:rPr lang="en-GB" sz="2000" b="1" dirty="0" err="1"/>
              <a:t>terdapat</a:t>
            </a:r>
            <a:r>
              <a:rPr lang="en-GB" sz="2000" b="1" dirty="0"/>
              <a:t> 1 variable </a:t>
            </a:r>
            <a:r>
              <a:rPr lang="en-GB" sz="2000" b="1" dirty="0" err="1"/>
              <a:t>bertipe</a:t>
            </a:r>
            <a:r>
              <a:rPr lang="en-GB" sz="2000" b="1" dirty="0"/>
              <a:t>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516DB-6FDB-4D6D-A76F-F35160418A31}"/>
              </a:ext>
            </a:extLst>
          </p:cNvPr>
          <p:cNvSpPr txBox="1"/>
          <p:nvPr/>
        </p:nvSpPr>
        <p:spPr>
          <a:xfrm>
            <a:off x="7121236" y="3063916"/>
            <a:ext cx="42325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Pada </a:t>
            </a:r>
            <a:r>
              <a:rPr lang="en-GB" sz="2000" dirty="0" err="1"/>
              <a:t>penggunaan</a:t>
            </a:r>
            <a:r>
              <a:rPr lang="en-GB" sz="2000" dirty="0"/>
              <a:t> Linear Singly-Linked List  </a:t>
            </a:r>
            <a:r>
              <a:rPr lang="en-GB" sz="2000" dirty="0" err="1"/>
              <a:t>ada</a:t>
            </a:r>
            <a:r>
              <a:rPr lang="en-GB" sz="2000" dirty="0"/>
              <a:t> 4 </a:t>
            </a:r>
            <a:r>
              <a:rPr lang="en-GB" sz="2000" dirty="0" err="1"/>
              <a:t>macam</a:t>
            </a:r>
            <a:r>
              <a:rPr lang="en-GB" sz="2000" dirty="0"/>
              <a:t> proses </a:t>
            </a:r>
            <a:r>
              <a:rPr lang="en-GB" sz="2000" dirty="0" err="1"/>
              <a:t>dasar</a:t>
            </a:r>
            <a:r>
              <a:rPr lang="en-GB" sz="2000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Inisialisasi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Membuat</a:t>
            </a:r>
            <a:r>
              <a:rPr lang="en-GB" sz="2000" b="1" dirty="0"/>
              <a:t> </a:t>
            </a:r>
            <a:r>
              <a:rPr lang="en-GB" sz="2000" b="1" dirty="0" err="1"/>
              <a:t>simpul</a:t>
            </a:r>
            <a:r>
              <a:rPr lang="en-GB" sz="2000" b="1" dirty="0"/>
              <a:t> </a:t>
            </a:r>
            <a:r>
              <a:rPr lang="en-GB" sz="2000" b="1" dirty="0" err="1"/>
              <a:t>Awal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Membuat</a:t>
            </a:r>
            <a:r>
              <a:rPr lang="en-GB" sz="2000" dirty="0"/>
              <a:t>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baru</a:t>
            </a:r>
            <a:r>
              <a:rPr lang="en-GB" sz="2000" dirty="0"/>
              <a:t> dan </a:t>
            </a:r>
            <a:r>
              <a:rPr lang="en-GB" sz="2000" dirty="0" err="1"/>
              <a:t>menambahkannya</a:t>
            </a:r>
            <a:r>
              <a:rPr lang="en-GB" sz="2000" dirty="0"/>
              <a:t> (</a:t>
            </a:r>
            <a:r>
              <a:rPr lang="en-GB" sz="2000" b="1" dirty="0"/>
              <a:t>insert</a:t>
            </a:r>
            <a:r>
              <a:rPr lang="en-GB" sz="2000" dirty="0"/>
              <a:t>) </a:t>
            </a:r>
            <a:r>
              <a:rPr lang="en-GB" sz="2000" dirty="0" err="1"/>
              <a:t>kedalam</a:t>
            </a:r>
            <a:r>
              <a:rPr lang="en-GB" sz="2000" dirty="0"/>
              <a:t>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Menghapus</a:t>
            </a:r>
            <a:r>
              <a:rPr lang="en-GB" sz="2000" dirty="0"/>
              <a:t> (</a:t>
            </a:r>
            <a:r>
              <a:rPr lang="en-GB" sz="2000" b="1" dirty="0"/>
              <a:t>delete</a:t>
            </a:r>
            <a:r>
              <a:rPr lang="en-GB" sz="2000" dirty="0"/>
              <a:t>)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Linked List</a:t>
            </a:r>
          </a:p>
        </p:txBody>
      </p:sp>
    </p:spTree>
    <p:extLst>
      <p:ext uri="{BB962C8B-B14F-4D97-AF65-F5344CB8AC3E}">
        <p14:creationId xmlns:p14="http://schemas.microsoft.com/office/powerpoint/2010/main" val="38563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074-4258-4FF6-AA77-A18F3A34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268"/>
            <a:ext cx="10515600" cy="1325563"/>
          </a:xfrm>
        </p:spPr>
        <p:txBody>
          <a:bodyPr/>
          <a:lstStyle/>
          <a:p>
            <a:r>
              <a:rPr lang="en-GB" dirty="0" err="1"/>
              <a:t>Inisialisasi</a:t>
            </a:r>
            <a:r>
              <a:rPr lang="en-GB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58C3-93A7-4105-ABE1-8D868046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0230"/>
          </a:xfrm>
        </p:spPr>
        <p:txBody>
          <a:bodyPr>
            <a:normAutofit/>
          </a:bodyPr>
          <a:lstStyle/>
          <a:p>
            <a:r>
              <a:rPr lang="en-GB" sz="2200" dirty="0" err="1"/>
              <a:t>Inisialisasi</a:t>
            </a:r>
            <a:r>
              <a:rPr lang="en-GB" sz="2200" dirty="0"/>
              <a:t> </a:t>
            </a:r>
            <a:r>
              <a:rPr lang="en-GB" sz="2200" dirty="0" err="1"/>
              <a:t>suatu</a:t>
            </a:r>
            <a:r>
              <a:rPr lang="en-GB" sz="2200" dirty="0"/>
              <a:t> Linked List </a:t>
            </a:r>
            <a:r>
              <a:rPr lang="en-GB" sz="2200" dirty="0" err="1"/>
              <a:t>adalah</a:t>
            </a:r>
            <a:r>
              <a:rPr lang="en-GB" sz="2200" dirty="0"/>
              <a:t> </a:t>
            </a:r>
            <a:r>
              <a:rPr lang="en-GB" sz="2200" dirty="0" err="1"/>
              <a:t>denan</a:t>
            </a:r>
            <a:r>
              <a:rPr lang="en-GB" sz="2200" dirty="0"/>
              <a:t> </a:t>
            </a:r>
            <a:r>
              <a:rPr lang="en-GB" sz="2200" dirty="0" err="1"/>
              <a:t>membuat</a:t>
            </a:r>
            <a:r>
              <a:rPr lang="en-GB" sz="2200" dirty="0"/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kondisi</a:t>
            </a:r>
            <a:r>
              <a:rPr lang="en-GB" sz="2200" b="1" dirty="0">
                <a:solidFill>
                  <a:schemeClr val="accent2"/>
                </a:solidFill>
              </a:rPr>
              <a:t> </a:t>
            </a:r>
            <a:r>
              <a:rPr lang="en-GB" sz="2200" b="1" dirty="0" err="1">
                <a:solidFill>
                  <a:schemeClr val="accent2"/>
                </a:solidFill>
              </a:rPr>
              <a:t>awal</a:t>
            </a:r>
            <a:r>
              <a:rPr lang="en-GB" sz="2200" dirty="0">
                <a:solidFill>
                  <a:schemeClr val="accent2"/>
                </a:solidFill>
              </a:rPr>
              <a:t> </a:t>
            </a:r>
            <a:r>
              <a:rPr lang="en-GB" sz="2200" dirty="0"/>
              <a:t>yang </a:t>
            </a:r>
            <a:r>
              <a:rPr lang="en-GB" sz="2200" dirty="0" err="1"/>
              <a:t>menyatakan</a:t>
            </a:r>
            <a:r>
              <a:rPr lang="en-GB" sz="2200" dirty="0"/>
              <a:t> Linked List </a:t>
            </a:r>
            <a:r>
              <a:rPr lang="en-GB" sz="2200" dirty="0" err="1"/>
              <a:t>belum</a:t>
            </a:r>
            <a:r>
              <a:rPr lang="en-GB" sz="2200" dirty="0"/>
              <a:t> </a:t>
            </a:r>
            <a:r>
              <a:rPr lang="en-GB" sz="2200" dirty="0" err="1"/>
              <a:t>ada</a:t>
            </a:r>
            <a:r>
              <a:rPr lang="en-GB" sz="2200" dirty="0"/>
              <a:t>.</a:t>
            </a:r>
          </a:p>
          <a:p>
            <a:r>
              <a:rPr lang="en-GB" sz="2200" dirty="0"/>
              <a:t>Cara </a:t>
            </a:r>
            <a:r>
              <a:rPr lang="en-GB" sz="2200" dirty="0" err="1"/>
              <a:t>menyatakan</a:t>
            </a:r>
            <a:r>
              <a:rPr lang="en-GB" sz="2200" dirty="0"/>
              <a:t> Linked List </a:t>
            </a:r>
            <a:r>
              <a:rPr lang="en-GB" sz="2200" dirty="0" err="1"/>
              <a:t>belum</a:t>
            </a:r>
            <a:r>
              <a:rPr lang="en-GB" sz="2200" dirty="0"/>
              <a:t> </a:t>
            </a:r>
            <a:r>
              <a:rPr lang="en-GB" sz="2200" dirty="0" err="1"/>
              <a:t>ada</a:t>
            </a:r>
            <a:r>
              <a:rPr lang="en-GB" sz="2200" dirty="0"/>
              <a:t> </a:t>
            </a:r>
            <a:r>
              <a:rPr lang="en-GB" sz="2200" dirty="0" err="1"/>
              <a:t>adalah</a:t>
            </a:r>
            <a:r>
              <a:rPr lang="en-GB" sz="2200" dirty="0"/>
              <a:t> </a:t>
            </a:r>
            <a:r>
              <a:rPr lang="en-GB" sz="2200" dirty="0" err="1"/>
              <a:t>dengan</a:t>
            </a:r>
            <a:r>
              <a:rPr lang="en-GB" sz="2200" dirty="0"/>
              <a:t> </a:t>
            </a:r>
            <a:r>
              <a:rPr lang="en-GB" sz="2200" dirty="0" err="1"/>
              <a:t>mengisi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  <a:r>
              <a:rPr lang="en-GB" sz="2200" dirty="0"/>
              <a:t> </a:t>
            </a:r>
            <a:r>
              <a:rPr lang="en-GB" sz="2200" dirty="0" err="1"/>
              <a:t>dengan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2"/>
                </a:solidFill>
              </a:rPr>
              <a:t>NULL</a:t>
            </a:r>
          </a:p>
          <a:p>
            <a:r>
              <a:rPr lang="en-GB" sz="2200" dirty="0"/>
              <a:t>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  <a:r>
              <a:rPr lang="en-GB" sz="2200" dirty="0"/>
              <a:t> </a:t>
            </a:r>
            <a:r>
              <a:rPr lang="en-GB" sz="2200" dirty="0" err="1"/>
              <a:t>adalah</a:t>
            </a:r>
            <a:r>
              <a:rPr lang="en-GB" sz="2200" dirty="0"/>
              <a:t> </a:t>
            </a:r>
            <a:r>
              <a:rPr lang="en-GB" sz="2200" dirty="0" err="1"/>
              <a:t>sebuah</a:t>
            </a:r>
            <a:r>
              <a:rPr lang="en-GB" sz="2200" dirty="0"/>
              <a:t> pointer yang </a:t>
            </a:r>
            <a:r>
              <a:rPr lang="en-GB" sz="2200" dirty="0" err="1"/>
              <a:t>disiapkan</a:t>
            </a:r>
            <a:r>
              <a:rPr lang="en-GB" sz="2200" dirty="0"/>
              <a:t> </a:t>
            </a:r>
            <a:r>
              <a:rPr lang="en-GB" sz="2200" dirty="0" err="1"/>
              <a:t>khusus</a:t>
            </a:r>
            <a:r>
              <a:rPr lang="en-GB" sz="2200" dirty="0"/>
              <a:t> </a:t>
            </a:r>
            <a:r>
              <a:rPr lang="en-GB" sz="2200" dirty="0" err="1"/>
              <a:t>untuk</a:t>
            </a:r>
            <a:r>
              <a:rPr lang="en-GB" sz="2200" dirty="0"/>
              <a:t> </a:t>
            </a:r>
            <a:r>
              <a:rPr lang="en-GB" sz="2200" dirty="0" err="1"/>
              <a:t>menunjuk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 </a:t>
            </a:r>
            <a:r>
              <a:rPr lang="en-GB" sz="2200" dirty="0" err="1"/>
              <a:t>awal</a:t>
            </a:r>
            <a:r>
              <a:rPr lang="en-GB" sz="2200" dirty="0"/>
              <a:t> </a:t>
            </a:r>
            <a:r>
              <a:rPr lang="en-GB" sz="2200" dirty="0" err="1"/>
              <a:t>dari</a:t>
            </a:r>
            <a:r>
              <a:rPr lang="en-GB" sz="2200" dirty="0"/>
              <a:t> Linked List</a:t>
            </a:r>
          </a:p>
          <a:p>
            <a:r>
              <a:rPr lang="en-GB" sz="2200" dirty="0" err="1"/>
              <a:t>Apabila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  <a:r>
              <a:rPr lang="en-GB" sz="2200" dirty="0"/>
              <a:t> </a:t>
            </a:r>
            <a:r>
              <a:rPr lang="en-GB" sz="2200" dirty="0" err="1"/>
              <a:t>berisi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2"/>
                </a:solidFill>
              </a:rPr>
              <a:t>NULL</a:t>
            </a:r>
            <a:r>
              <a:rPr lang="en-GB" sz="2200" dirty="0"/>
              <a:t>, </a:t>
            </a:r>
            <a:r>
              <a:rPr lang="en-GB" sz="2200" dirty="0" err="1"/>
              <a:t>maka</a:t>
            </a:r>
            <a:r>
              <a:rPr lang="en-GB" sz="2200" dirty="0"/>
              <a:t> pointer </a:t>
            </a:r>
            <a:r>
              <a:rPr lang="en-GB" sz="2200" b="1" dirty="0">
                <a:solidFill>
                  <a:schemeClr val="accent2"/>
                </a:solidFill>
              </a:rPr>
              <a:t>FIRST</a:t>
            </a:r>
            <a:r>
              <a:rPr lang="en-GB" sz="2200" dirty="0"/>
              <a:t> </a:t>
            </a:r>
            <a:r>
              <a:rPr lang="en-GB" sz="2200" dirty="0" err="1"/>
              <a:t>tidak</a:t>
            </a:r>
            <a:r>
              <a:rPr lang="en-GB" sz="2200" dirty="0"/>
              <a:t> </a:t>
            </a:r>
            <a:r>
              <a:rPr lang="en-GB" sz="2200" dirty="0" err="1"/>
              <a:t>menunjuk</a:t>
            </a:r>
            <a:r>
              <a:rPr lang="en-GB" sz="2200" dirty="0"/>
              <a:t> </a:t>
            </a:r>
            <a:r>
              <a:rPr lang="en-GB" sz="2200" dirty="0" err="1"/>
              <a:t>suatu</a:t>
            </a:r>
            <a:r>
              <a:rPr lang="en-GB" sz="2200" dirty="0"/>
              <a:t> </a:t>
            </a:r>
            <a:r>
              <a:rPr lang="en-GB" sz="2200" dirty="0" err="1"/>
              <a:t>simpul</a:t>
            </a:r>
            <a:r>
              <a:rPr lang="en-GB" sz="22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D3433-E0B5-42CB-8B7B-1375CAEFDAA1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9B05-4FEE-4630-BE5D-97D840F6C04C}"/>
              </a:ext>
            </a:extLst>
          </p:cNvPr>
          <p:cNvSpPr txBox="1"/>
          <p:nvPr/>
        </p:nvSpPr>
        <p:spPr>
          <a:xfrm>
            <a:off x="8257308" y="4892716"/>
            <a:ext cx="200890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Void AWAL ( ) {</a:t>
            </a:r>
          </a:p>
          <a:p>
            <a:r>
              <a:rPr lang="en-GB" sz="2000" dirty="0"/>
              <a:t>    FIRST = NULL;</a:t>
            </a:r>
          </a:p>
          <a:p>
            <a:r>
              <a:rPr lang="en-GB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820E05-89A7-4FCC-A08F-39F37390D6A4}"/>
              </a:ext>
            </a:extLst>
          </p:cNvPr>
          <p:cNvGrpSpPr/>
          <p:nvPr/>
        </p:nvGrpSpPr>
        <p:grpSpPr>
          <a:xfrm>
            <a:off x="5929911" y="4909940"/>
            <a:ext cx="720106" cy="834350"/>
            <a:chOff x="1565730" y="4646297"/>
            <a:chExt cx="720106" cy="8343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B5D376-94A6-4EE4-9BB1-6041D7E106E3}"/>
                </a:ext>
              </a:extLst>
            </p:cNvPr>
            <p:cNvGrpSpPr/>
            <p:nvPr/>
          </p:nvGrpSpPr>
          <p:grpSpPr>
            <a:xfrm>
              <a:off x="1565730" y="4646297"/>
              <a:ext cx="720106" cy="813018"/>
              <a:chOff x="882404" y="2513329"/>
              <a:chExt cx="720106" cy="81301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10AE0B-00F5-4458-8D53-4947BF6BA75A}"/>
                  </a:ext>
                </a:extLst>
              </p:cNvPr>
              <p:cNvGrpSpPr/>
              <p:nvPr/>
            </p:nvGrpSpPr>
            <p:grpSpPr>
              <a:xfrm>
                <a:off x="1113259" y="2852135"/>
                <a:ext cx="108000" cy="474212"/>
                <a:chOff x="2287418" y="3545896"/>
                <a:chExt cx="108000" cy="474212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85B5208-5FE5-49C6-B346-4F80FAEC2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1418" y="3660108"/>
                  <a:ext cx="0" cy="36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CB56363-16AE-4634-B075-2BB56F3FEA6C}"/>
                    </a:ext>
                  </a:extLst>
                </p:cNvPr>
                <p:cNvSpPr/>
                <p:nvPr/>
              </p:nvSpPr>
              <p:spPr>
                <a:xfrm>
                  <a:off x="2287418" y="354589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92DCE-7A01-45A0-BB59-28C440552BBA}"/>
                  </a:ext>
                </a:extLst>
              </p:cNvPr>
              <p:cNvSpPr txBox="1"/>
              <p:nvPr/>
            </p:nvSpPr>
            <p:spPr>
              <a:xfrm>
                <a:off x="882404" y="2513329"/>
                <a:ext cx="720106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GB" b="1" dirty="0"/>
                  <a:t>FIRST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F59D19-2C38-42D3-8CF1-77A3EE8C56D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738" y="5480647"/>
              <a:ext cx="355694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E671FF-2E62-401E-BE1F-CBC0C029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46648"/>
              </p:ext>
            </p:extLst>
          </p:nvPr>
        </p:nvGraphicFramePr>
        <p:xfrm>
          <a:off x="1351634" y="5085581"/>
          <a:ext cx="3205020" cy="5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004">
                  <a:extLst>
                    <a:ext uri="{9D8B030D-6E8A-4147-A177-3AD203B41FA5}">
                      <a16:colId xmlns:a16="http://schemas.microsoft.com/office/drawing/2014/main" val="548917665"/>
                    </a:ext>
                  </a:extLst>
                </a:gridCol>
                <a:gridCol w="641004">
                  <a:extLst>
                    <a:ext uri="{9D8B030D-6E8A-4147-A177-3AD203B41FA5}">
                      <a16:colId xmlns:a16="http://schemas.microsoft.com/office/drawing/2014/main" val="4269679788"/>
                    </a:ext>
                  </a:extLst>
                </a:gridCol>
                <a:gridCol w="641004">
                  <a:extLst>
                    <a:ext uri="{9D8B030D-6E8A-4147-A177-3AD203B41FA5}">
                      <a16:colId xmlns:a16="http://schemas.microsoft.com/office/drawing/2014/main" val="3661302662"/>
                    </a:ext>
                  </a:extLst>
                </a:gridCol>
                <a:gridCol w="641004">
                  <a:extLst>
                    <a:ext uri="{9D8B030D-6E8A-4147-A177-3AD203B41FA5}">
                      <a16:colId xmlns:a16="http://schemas.microsoft.com/office/drawing/2014/main" val="3165657578"/>
                    </a:ext>
                  </a:extLst>
                </a:gridCol>
                <a:gridCol w="641004">
                  <a:extLst>
                    <a:ext uri="{9D8B030D-6E8A-4147-A177-3AD203B41FA5}">
                      <a16:colId xmlns:a16="http://schemas.microsoft.com/office/drawing/2014/main" val="1771005648"/>
                    </a:ext>
                  </a:extLst>
                </a:gridCol>
              </a:tblGrid>
              <a:tr h="5063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83183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AF21C0-7F0E-471D-96AB-8868E2D1678A}"/>
              </a:ext>
            </a:extLst>
          </p:cNvPr>
          <p:cNvSpPr txBox="1"/>
          <p:nvPr/>
        </p:nvSpPr>
        <p:spPr>
          <a:xfrm>
            <a:off x="1310069" y="5614612"/>
            <a:ext cx="7201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b="1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8542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F3CE-E5F2-4D19-A2E2-96E5D879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Pembuatan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572B-809A-493B-8EB5-2599DC93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0818" cy="42565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Linked List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simpul-simpul</a:t>
            </a:r>
            <a:r>
              <a:rPr lang="en-GB" dirty="0"/>
              <a:t> yang </a:t>
            </a:r>
            <a:r>
              <a:rPr lang="en-GB" dirty="0" err="1"/>
              <a:t>bersambung</a:t>
            </a:r>
            <a:r>
              <a:rPr lang="en-GB" dirty="0"/>
              <a:t>.</a:t>
            </a:r>
          </a:p>
          <a:p>
            <a:r>
              <a:rPr lang="en-GB" dirty="0" err="1"/>
              <a:t>Simpul-simpul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per </a:t>
            </a:r>
            <a:r>
              <a:rPr lang="en-GB" dirty="0" err="1"/>
              <a:t>satu</a:t>
            </a:r>
            <a:r>
              <a:rPr lang="en-GB" dirty="0"/>
              <a:t>,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sekaligus</a:t>
            </a:r>
            <a:endParaRPr lang="en-GB" dirty="0"/>
          </a:p>
          <a:p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awal</a:t>
            </a:r>
            <a:r>
              <a:rPr lang="en-GB" dirty="0"/>
              <a:t>,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dihubungkan</a:t>
            </a:r>
            <a:r>
              <a:rPr lang="en-GB" dirty="0"/>
              <a:t> (di-Link) </a:t>
            </a:r>
            <a:r>
              <a:rPr lang="en-GB" dirty="0" err="1"/>
              <a:t>dengan</a:t>
            </a:r>
            <a:r>
              <a:rPr lang="en-GB" dirty="0"/>
              <a:t> 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.</a:t>
            </a:r>
          </a:p>
          <a:p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batasnya</a:t>
            </a:r>
            <a:r>
              <a:rPr lang="en-GB" dirty="0"/>
              <a:t>, </a:t>
            </a:r>
            <a:r>
              <a:rPr lang="en-GB" dirty="0" err="1"/>
              <a:t>selama</a:t>
            </a:r>
            <a:r>
              <a:rPr lang="en-GB" dirty="0"/>
              <a:t> </a:t>
            </a:r>
            <a:r>
              <a:rPr lang="en-GB" i="1" dirty="0"/>
              <a:t>space memory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tersedia</a:t>
            </a:r>
            <a:r>
              <a:rPr lang="en-GB" dirty="0"/>
              <a:t>.</a:t>
            </a:r>
          </a:p>
          <a:p>
            <a:r>
              <a:rPr lang="en-GB" dirty="0" err="1"/>
              <a:t>Apabila</a:t>
            </a:r>
            <a:r>
              <a:rPr lang="en-GB" dirty="0"/>
              <a:t> space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penuh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gagal</a:t>
            </a: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52CF-A43D-4069-B7AC-BC082FC820A3}"/>
              </a:ext>
            </a:extLst>
          </p:cNvPr>
          <p:cNvSpPr txBox="1"/>
          <p:nvPr/>
        </p:nvSpPr>
        <p:spPr>
          <a:xfrm>
            <a:off x="6096000" y="2850048"/>
            <a:ext cx="516081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Void BUAT_SIMPUL ( ) {</a:t>
            </a:r>
          </a:p>
          <a:p>
            <a:r>
              <a:rPr lang="en-GB" sz="2000" dirty="0"/>
              <a:t>    P = ( </a:t>
            </a:r>
            <a:r>
              <a:rPr lang="en-GB" sz="2000" dirty="0" err="1"/>
              <a:t>Simpul</a:t>
            </a:r>
            <a:r>
              <a:rPr lang="en-GB" sz="2000" dirty="0"/>
              <a:t> * ) malloc ( </a:t>
            </a:r>
            <a:r>
              <a:rPr lang="en-GB" sz="2000" dirty="0" err="1"/>
              <a:t>sizeof</a:t>
            </a:r>
            <a:r>
              <a:rPr lang="en-GB" sz="2000" dirty="0"/>
              <a:t> ( </a:t>
            </a:r>
            <a:r>
              <a:rPr lang="en-GB" sz="2000" dirty="0" err="1"/>
              <a:t>Simpul</a:t>
            </a:r>
            <a:r>
              <a:rPr lang="en-GB" sz="2000" dirty="0"/>
              <a:t> ) );</a:t>
            </a:r>
          </a:p>
          <a:p>
            <a:r>
              <a:rPr lang="en-GB" sz="2000" dirty="0"/>
              <a:t>    if ( P != NULL ){</a:t>
            </a:r>
          </a:p>
          <a:p>
            <a:r>
              <a:rPr lang="en-GB" sz="2000" dirty="0"/>
              <a:t>        P -&gt; INFO = x 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else{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 (“</a:t>
            </a:r>
            <a:r>
              <a:rPr lang="en-GB" sz="2000" dirty="0" err="1"/>
              <a:t>Pembuatan</a:t>
            </a:r>
            <a:r>
              <a:rPr lang="en-GB" sz="2000" dirty="0"/>
              <a:t> </a:t>
            </a:r>
            <a:r>
              <a:rPr lang="en-GB" sz="2000" dirty="0" err="1"/>
              <a:t>Simpul</a:t>
            </a:r>
            <a:r>
              <a:rPr lang="en-GB" sz="2000" dirty="0"/>
              <a:t> </a:t>
            </a:r>
            <a:r>
              <a:rPr lang="en-GB" sz="2000" dirty="0" err="1"/>
              <a:t>Gagal</a:t>
            </a:r>
            <a:r>
              <a:rPr lang="en-GB" sz="2000" dirty="0"/>
              <a:t>”);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3C6C-8CA7-420F-93CC-95C69E6BFB1F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3F0CC-BF6D-44AF-9A9A-15E271C6E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4" t="33123" r="52154" b="40602"/>
          <a:stretch/>
        </p:blipFill>
        <p:spPr>
          <a:xfrm>
            <a:off x="7816375" y="1378997"/>
            <a:ext cx="136499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1240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Linked List</vt:lpstr>
      <vt:lpstr>Continguous List / Array</vt:lpstr>
      <vt:lpstr>Continguous List / Array</vt:lpstr>
      <vt:lpstr>Linked List dan Simpul</vt:lpstr>
      <vt:lpstr>Ada 4 Macam Linked List </vt:lpstr>
      <vt:lpstr>Linear Singly-Linked List</vt:lpstr>
      <vt:lpstr>Inisialisasi Linked List</vt:lpstr>
      <vt:lpstr>Pembuatan Sebuah Simpul</vt:lpstr>
      <vt:lpstr>Pembuatan Simpul Awal</vt:lpstr>
      <vt:lpstr>Insert Kanan</vt:lpstr>
      <vt:lpstr>Insert Kiri</vt:lpstr>
      <vt:lpstr>Insert Tengah</vt:lpstr>
      <vt:lpstr>Delete Kiri</vt:lpstr>
      <vt:lpstr>Delete Kanan</vt:lpstr>
      <vt:lpstr>Delete Tengah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4 Linked List</dc:title>
  <dc:creator>Yoga Religia</dc:creator>
  <cp:lastModifiedBy>Yoga Religia</cp:lastModifiedBy>
  <cp:revision>56</cp:revision>
  <dcterms:created xsi:type="dcterms:W3CDTF">2018-06-01T00:39:31Z</dcterms:created>
  <dcterms:modified xsi:type="dcterms:W3CDTF">2021-03-04T11:34:22Z</dcterms:modified>
</cp:coreProperties>
</file>