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ZsUj6bo6uDyCir0G2F9bs3MHB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329BBB-446E-44EB-BF1C-F79520AB8FC7}">
  <a:tblStyle styleId="{7E329BBB-446E-44EB-BF1C-F79520AB8FC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1523999" y="190716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GB" sz="4800"/>
              <a:t>Pertemuan 13</a:t>
            </a:r>
            <a:br>
              <a:rPr lang="en-GB"/>
            </a:br>
            <a:r>
              <a:rPr lang="en-GB" sz="4800"/>
              <a:t>Representasi Arithmetic Statement kedalam Pohon Biner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523999" y="429476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Oleh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Dr. Yoga Religia, S.Kom, M.Kom.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925" y="487850"/>
            <a:ext cx="1776143" cy="160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Arithmetc Statement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38200" y="1690688"/>
            <a:ext cx="8126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Perhatikan sebuah statement dalam Bahasa C berikut 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1" lang="en-GB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X = A + B * C ;</a:t>
            </a:r>
            <a:endParaRPr/>
          </a:p>
        </p:txBody>
      </p:sp>
      <p:graphicFrame>
        <p:nvGraphicFramePr>
          <p:cNvPr id="95" name="Google Shape;95;p2"/>
          <p:cNvGraphicFramePr/>
          <p:nvPr/>
        </p:nvGraphicFramePr>
        <p:xfrm>
          <a:off x="838200" y="23349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{7E329BBB-446E-44EB-BF1C-F79520AB8FC7}</a:tableStyleId>
              </a:tblPr>
              <a:tblGrid>
                <a:gridCol w="1600200"/>
                <a:gridCol w="8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A + B *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: adalah </a:t>
                      </a:r>
                      <a:r>
                        <a:rPr b="1" i="1" lang="en-GB" sz="2200">
                          <a:solidFill>
                            <a:schemeClr val="accent1"/>
                          </a:solidFill>
                        </a:rPr>
                        <a:t>arithmetic statement </a:t>
                      </a:r>
                      <a:r>
                        <a:rPr lang="en-GB" sz="2200"/>
                        <a:t>atau </a:t>
                      </a:r>
                      <a:r>
                        <a:rPr b="1" i="1" lang="en-GB" sz="2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expression </a:t>
                      </a:r>
                      <a:r>
                        <a:rPr lang="en-GB" sz="2200"/>
                        <a:t>yang nilainya di </a:t>
                      </a:r>
                      <a:br>
                        <a:rPr lang="en-GB" sz="2200"/>
                      </a:br>
                      <a:r>
                        <a:rPr lang="en-GB" sz="2200"/>
                        <a:t>  assign ke variable X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A, B dan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: merupakan </a:t>
                      </a:r>
                      <a:r>
                        <a:rPr b="1" i="1" lang="en-GB" sz="2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operand</a:t>
                      </a:r>
                      <a:r>
                        <a:rPr lang="en-GB" sz="2200"/>
                        <a:t>, yaitu bagian yang </a:t>
                      </a:r>
                      <a:r>
                        <a:rPr b="1" i="1" lang="en-GB" sz="2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dioperasikan</a:t>
                      </a:r>
                      <a:endParaRPr b="1" i="1" sz="22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+ dan 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: merupakan </a:t>
                      </a:r>
                      <a:r>
                        <a:rPr b="1" i="1" lang="en-GB" sz="2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</a:t>
                      </a:r>
                      <a:r>
                        <a:rPr lang="en-GB" sz="2200"/>
                        <a:t>, yaitu bagian yang </a:t>
                      </a:r>
                      <a:r>
                        <a:rPr b="1" i="1" lang="en-GB" sz="2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mengoperasikan</a:t>
                      </a:r>
                      <a:endParaRPr b="1" i="1" sz="22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2"/>
          <p:cNvSpPr txBox="1"/>
          <p:nvPr/>
        </p:nvSpPr>
        <p:spPr>
          <a:xfrm>
            <a:off x="838200" y="4889207"/>
            <a:ext cx="1051559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Operand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dilambangkan dengan huruf dan angka. Untuk memudahkan penulisan, huruf dan angka akan di</a:t>
            </a:r>
            <a:r>
              <a:rPr b="1" i="1" lang="en-GB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tuliskan dengan 1 karakter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Sedangkan </a:t>
            </a:r>
            <a:r>
              <a:rPr b="1" i="1" lang="en-GB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operator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akan digunakan symbol seperti </a:t>
            </a:r>
            <a:r>
              <a:rPr b="1" i="1" lang="en-GB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1" i="1" lang="en-GB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1" i="1" lang="en-GB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1" i="1" lang="en-GB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1" i="1" lang="en-GB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1" i="1" lang="en-GB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b="1" i="1" lang="en-GB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Hirarki Operator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3" name="Google Shape;103;p3"/>
          <p:cNvGraphicFramePr/>
          <p:nvPr/>
        </p:nvGraphicFramePr>
        <p:xfrm>
          <a:off x="838200" y="23349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{7E329BBB-446E-44EB-BF1C-F79520AB8FC7}</a:tableStyleId>
              </a:tblPr>
              <a:tblGrid>
                <a:gridCol w="1600200"/>
                <a:gridCol w="8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2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^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: Lebih kuat dari </a:t>
                      </a:r>
                      <a:r>
                        <a:rPr b="1" i="1" lang="en-GB" sz="2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r>
                        <a:rPr lang="en-GB" sz="2200"/>
                        <a:t> dan</a:t>
                      </a:r>
                      <a:r>
                        <a:rPr b="1" i="1" lang="en-GB" sz="2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/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2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r>
                        <a:rPr lang="en-GB" sz="2200"/>
                        <a:t> dan </a:t>
                      </a:r>
                      <a:r>
                        <a:rPr b="1" i="1" lang="en-GB" sz="2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: lebih kuat dari </a:t>
                      </a:r>
                      <a:r>
                        <a:rPr b="1" i="1" lang="en-GB" sz="2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r>
                        <a:rPr lang="en-GB" sz="2200"/>
                        <a:t> dan </a:t>
                      </a:r>
                      <a:r>
                        <a:rPr b="1" i="1" lang="en-GB" sz="2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r>
                        <a:rPr lang="en-GB" sz="2200"/>
                        <a:t> , sedangkan </a:t>
                      </a:r>
                      <a:r>
                        <a:rPr b="1" i="1" lang="en-GB" sz="2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r>
                        <a:rPr lang="en-GB" sz="2200"/>
                        <a:t> dan </a:t>
                      </a:r>
                      <a:r>
                        <a:rPr b="1" i="1" lang="en-GB" sz="2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 </a:t>
                      </a:r>
                      <a:r>
                        <a:rPr lang="en-GB" sz="2200"/>
                        <a:t>sama kuatnya</a:t>
                      </a:r>
                      <a:endParaRPr b="1" i="1" sz="22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2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r>
                        <a:rPr lang="en-GB" sz="2200"/>
                        <a:t> dan </a:t>
                      </a:r>
                      <a:r>
                        <a:rPr b="1" i="1" lang="en-GB" sz="2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: sama kuatnya</a:t>
                      </a:r>
                      <a:endParaRPr b="1" i="1" sz="22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3"/>
          <p:cNvSpPr txBox="1"/>
          <p:nvPr/>
        </p:nvSpPr>
        <p:spPr>
          <a:xfrm>
            <a:off x="838200" y="1690688"/>
            <a:ext cx="106597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 suatu Arithmetic Statement, </a:t>
            </a:r>
            <a:r>
              <a:rPr b="1" i="1" lang="en-GB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setiap operator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memiliki </a:t>
            </a:r>
            <a:r>
              <a:rPr b="1" i="1" lang="en-GB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power hirarki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 berikut :</a:t>
            </a:r>
            <a:endParaRPr b="1" i="1"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2306782" y="4670418"/>
            <a:ext cx="802178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 hirarki operator tersebut, ketika disebutkan </a:t>
            </a:r>
            <a:r>
              <a:rPr b="1" i="1" lang="en-GB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“kali” (*) lebih kuat dari “tambah” (+)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GB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bukan berarti pengerjaannya akan didahulukan “kali” (*)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879766" y="4670418"/>
            <a:ext cx="14270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Catatan 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1141" y="1170224"/>
            <a:ext cx="3869041" cy="267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169" y="3985191"/>
            <a:ext cx="4273249" cy="242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9616" y="3821604"/>
            <a:ext cx="4171402" cy="2717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6263" y="1330797"/>
            <a:ext cx="4379155" cy="271764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838200" y="639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Representasi Arithmetic Statement (1)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737594" y="936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Representasi Arithmetic Statement (2)</a:t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9873" y="1626869"/>
            <a:ext cx="5777346" cy="3808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594" y="1419244"/>
            <a:ext cx="3899771" cy="4958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mbar terkait" id="124" name="Google Shape;124;p5"/>
          <p:cNvPicPr preferRelativeResize="0"/>
          <p:nvPr/>
        </p:nvPicPr>
        <p:blipFill rotWithShape="1">
          <a:blip r:embed="rId5">
            <a:alphaModFix/>
          </a:blip>
          <a:srcRect b="0" l="7425" r="0" t="6910"/>
          <a:stretch/>
        </p:blipFill>
        <p:spPr>
          <a:xfrm>
            <a:off x="4405745" y="3977598"/>
            <a:ext cx="2418484" cy="242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Penelusuran Pohon Biner Arithmetic </a:t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694" y="2008909"/>
            <a:ext cx="7333441" cy="3339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865" y="1901406"/>
            <a:ext cx="4426527" cy="398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/>
              <a:t>LATIHAN - Buatlah pohon dari statement berikut :</a:t>
            </a:r>
            <a:endParaRPr/>
          </a:p>
        </p:txBody>
      </p:sp>
      <p:pic>
        <p:nvPicPr>
          <p:cNvPr id="139" name="Google Shape;13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125" l="0" r="22312" t="0"/>
          <a:stretch/>
        </p:blipFill>
        <p:spPr>
          <a:xfrm>
            <a:off x="962891" y="1500693"/>
            <a:ext cx="712421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2018-08-04T01:57:38Z</dcterms:created>
  <dc:creator>Yoga Religia</dc:creator>
</cp:coreProperties>
</file>