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3" r:id="rId2"/>
    <p:sldId id="257" r:id="rId3"/>
    <p:sldId id="258" r:id="rId4"/>
    <p:sldId id="259" r:id="rId5"/>
    <p:sldId id="264" r:id="rId6"/>
    <p:sldId id="261" r:id="rId7"/>
    <p:sldId id="262" r:id="rId8"/>
    <p:sldId id="26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fc52b086741a9cd0" providerId="LiveId" clId="{6AC78411-CAC5-473B-8CDE-724CF1DF057F}"/>
    <pc:docChg chg="custSel modSld">
      <pc:chgData name="" userId="fc52b086741a9cd0" providerId="LiveId" clId="{6AC78411-CAC5-473B-8CDE-724CF1DF057F}" dt="2021-08-30T06:43:50.312" v="180" actId="20577"/>
      <pc:docMkLst>
        <pc:docMk/>
      </pc:docMkLst>
      <pc:sldChg chg="addSp delSp modSp">
        <pc:chgData name="" userId="fc52b086741a9cd0" providerId="LiveId" clId="{6AC78411-CAC5-473B-8CDE-724CF1DF057F}" dt="2021-08-30T06:43:50.312" v="180" actId="20577"/>
        <pc:sldMkLst>
          <pc:docMk/>
          <pc:sldMk cId="0" sldId="261"/>
        </pc:sldMkLst>
        <pc:spChg chg="mod">
          <ac:chgData name="" userId="fc52b086741a9cd0" providerId="LiveId" clId="{6AC78411-CAC5-473B-8CDE-724CF1DF057F}" dt="2021-08-30T06:43:50.312" v="180" actId="20577"/>
          <ac:spMkLst>
            <pc:docMk/>
            <pc:sldMk cId="0" sldId="261"/>
            <ac:spMk id="3" creationId="{00000000-0000-0000-0000-000000000000}"/>
          </ac:spMkLst>
        </pc:spChg>
        <pc:spChg chg="mod">
          <ac:chgData name="" userId="fc52b086741a9cd0" providerId="LiveId" clId="{6AC78411-CAC5-473B-8CDE-724CF1DF057F}" dt="2021-08-30T06:34:01.199" v="155" actId="20577"/>
          <ac:spMkLst>
            <pc:docMk/>
            <pc:sldMk cId="0" sldId="261"/>
            <ac:spMk id="4" creationId="{00000000-0000-0000-0000-000000000000}"/>
          </ac:spMkLst>
        </pc:spChg>
        <pc:spChg chg="del mod">
          <ac:chgData name="" userId="fc52b086741a9cd0" providerId="LiveId" clId="{6AC78411-CAC5-473B-8CDE-724CF1DF057F}" dt="2021-08-30T06:33:29.057" v="99" actId="478"/>
          <ac:spMkLst>
            <pc:docMk/>
            <pc:sldMk cId="0" sldId="261"/>
            <ac:spMk id="5" creationId="{00000000-0000-0000-0000-000000000000}"/>
          </ac:spMkLst>
        </pc:spChg>
        <pc:spChg chg="add del">
          <ac:chgData name="" userId="fc52b086741a9cd0" providerId="LiveId" clId="{6AC78411-CAC5-473B-8CDE-724CF1DF057F}" dt="2021-08-30T06:33:33.271" v="101"/>
          <ac:spMkLst>
            <pc:docMk/>
            <pc:sldMk cId="0" sldId="261"/>
            <ac:spMk id="6" creationId="{F8E24822-691D-4900-AB22-03183A6DF2EF}"/>
          </ac:spMkLst>
        </pc:spChg>
        <pc:spChg chg="add mod">
          <ac:chgData name="" userId="fc52b086741a9cd0" providerId="LiveId" clId="{6AC78411-CAC5-473B-8CDE-724CF1DF057F}" dt="2021-08-30T06:33:43.230" v="103"/>
          <ac:spMkLst>
            <pc:docMk/>
            <pc:sldMk cId="0" sldId="261"/>
            <ac:spMk id="7" creationId="{7D5F300B-5287-4619-88A9-C7E3E786497E}"/>
          </ac:spMkLst>
        </pc:spChg>
        <pc:spChg chg="add del mod">
          <ac:chgData name="" userId="fc52b086741a9cd0" providerId="LiveId" clId="{6AC78411-CAC5-473B-8CDE-724CF1DF057F}" dt="2021-08-30T06:34:38.291" v="161" actId="478"/>
          <ac:spMkLst>
            <pc:docMk/>
            <pc:sldMk cId="0" sldId="261"/>
            <ac:spMk id="8" creationId="{79ECBAC9-652A-474B-AACA-51697A3A7EA6}"/>
          </ac:spMkLst>
        </pc:spChg>
        <pc:spChg chg="add mod">
          <ac:chgData name="" userId="fc52b086741a9cd0" providerId="LiveId" clId="{6AC78411-CAC5-473B-8CDE-724CF1DF057F}" dt="2021-08-30T06:34:53.578" v="163"/>
          <ac:spMkLst>
            <pc:docMk/>
            <pc:sldMk cId="0" sldId="261"/>
            <ac:spMk id="9" creationId="{4E9BA652-5832-474B-BE84-2C802229FC65}"/>
          </ac:spMkLst>
        </pc:spChg>
        <pc:spChg chg="add mod">
          <ac:chgData name="" userId="fc52b086741a9cd0" providerId="LiveId" clId="{6AC78411-CAC5-473B-8CDE-724CF1DF057F}" dt="2021-08-30T06:35:14.666" v="166"/>
          <ac:spMkLst>
            <pc:docMk/>
            <pc:sldMk cId="0" sldId="261"/>
            <ac:spMk id="10" creationId="{7FB300D0-20A9-4037-8BE1-21FC706841F3}"/>
          </ac:spMkLst>
        </pc:spChg>
        <pc:spChg chg="add mod">
          <ac:chgData name="" userId="fc52b086741a9cd0" providerId="LiveId" clId="{6AC78411-CAC5-473B-8CDE-724CF1DF057F}" dt="2021-08-30T06:42:54.339" v="169"/>
          <ac:spMkLst>
            <pc:docMk/>
            <pc:sldMk cId="0" sldId="261"/>
            <ac:spMk id="11" creationId="{2C0F50FD-318D-4F11-B109-63BE967D0ABC}"/>
          </ac:spMkLst>
        </pc:spChg>
        <pc:spChg chg="add mod">
          <ac:chgData name="" userId="fc52b086741a9cd0" providerId="LiveId" clId="{6AC78411-CAC5-473B-8CDE-724CF1DF057F}" dt="2021-08-30T06:43:12.421" v="172"/>
          <ac:spMkLst>
            <pc:docMk/>
            <pc:sldMk cId="0" sldId="261"/>
            <ac:spMk id="12" creationId="{0E96A9CC-F2E5-4784-918F-DEC0E561FFFD}"/>
          </ac:spMkLst>
        </pc:spChg>
        <pc:spChg chg="add mod">
          <ac:chgData name="" userId="fc52b086741a9cd0" providerId="LiveId" clId="{6AC78411-CAC5-473B-8CDE-724CF1DF057F}" dt="2021-08-30T06:43:30.533" v="175"/>
          <ac:spMkLst>
            <pc:docMk/>
            <pc:sldMk cId="0" sldId="261"/>
            <ac:spMk id="13" creationId="{6BD1716A-7A7B-4D7E-A866-262DB0757F83}"/>
          </ac:spMkLst>
        </pc:spChg>
        <pc:spChg chg="add mod">
          <ac:chgData name="" userId="fc52b086741a9cd0" providerId="LiveId" clId="{6AC78411-CAC5-473B-8CDE-724CF1DF057F}" dt="2021-08-30T06:43:47.071" v="178"/>
          <ac:spMkLst>
            <pc:docMk/>
            <pc:sldMk cId="0" sldId="261"/>
            <ac:spMk id="14" creationId="{EFD8F1CE-8717-4A4D-A146-32ABC91EA0C2}"/>
          </ac:spMkLst>
        </pc:spChg>
      </pc:sldChg>
      <pc:sldChg chg="addSp delSp modSp">
        <pc:chgData name="" userId="fc52b086741a9cd0" providerId="LiveId" clId="{6AC78411-CAC5-473B-8CDE-724CF1DF057F}" dt="2021-08-30T06:32:09.411" v="95" actId="1076"/>
        <pc:sldMkLst>
          <pc:docMk/>
          <pc:sldMk cId="0" sldId="263"/>
        </pc:sldMkLst>
        <pc:spChg chg="del mod">
          <ac:chgData name="" userId="fc52b086741a9cd0" providerId="LiveId" clId="{6AC78411-CAC5-473B-8CDE-724CF1DF057F}" dt="2021-08-30T06:31:03.805" v="1" actId="478"/>
          <ac:spMkLst>
            <pc:docMk/>
            <pc:sldMk cId="0" sldId="263"/>
            <ac:spMk id="2" creationId="{00000000-0000-0000-0000-000000000000}"/>
          </ac:spMkLst>
        </pc:spChg>
        <pc:spChg chg="mod">
          <ac:chgData name="" userId="fc52b086741a9cd0" providerId="LiveId" clId="{6AC78411-CAC5-473B-8CDE-724CF1DF057F}" dt="2021-08-30T06:31:40.145" v="58" actId="1035"/>
          <ac:spMkLst>
            <pc:docMk/>
            <pc:sldMk cId="0" sldId="263"/>
            <ac:spMk id="3" creationId="{00000000-0000-0000-0000-000000000000}"/>
          </ac:spMkLst>
        </pc:spChg>
        <pc:spChg chg="mod">
          <ac:chgData name="" userId="fc52b086741a9cd0" providerId="LiveId" clId="{6AC78411-CAC5-473B-8CDE-724CF1DF057F}" dt="2021-08-30T06:31:30.348" v="37" actId="1038"/>
          <ac:spMkLst>
            <pc:docMk/>
            <pc:sldMk cId="0" sldId="263"/>
            <ac:spMk id="5" creationId="{00000000-0000-0000-0000-000000000000}"/>
          </ac:spMkLst>
        </pc:spChg>
        <pc:spChg chg="add mod">
          <ac:chgData name="" userId="fc52b086741a9cd0" providerId="LiveId" clId="{6AC78411-CAC5-473B-8CDE-724CF1DF057F}" dt="2021-08-30T06:32:09.411" v="95" actId="1076"/>
          <ac:spMkLst>
            <pc:docMk/>
            <pc:sldMk cId="0" sldId="263"/>
            <ac:spMk id="6" creationId="{ABC37C5C-BD3F-4797-AD88-D181BE79762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02AE75-0D3D-4ED7-B552-CFDCF0F8AC5A}" type="datetimeFigureOut">
              <a:rPr lang="en-US" smtClean="0"/>
              <a:pPr/>
              <a:t>5/30/2022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84B6F2-7146-4B42-AF22-B5A36CF2BC7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F3F1B0D-D121-4DFD-9BEA-7995CA8E8297}" type="datetimeFigureOut">
              <a:rPr lang="en-US" smtClean="0"/>
              <a:pPr/>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2C404-7F31-4A47-A30F-B1589C6EE5E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3F1B0D-D121-4DFD-9BEA-7995CA8E8297}" type="datetimeFigureOut">
              <a:rPr lang="en-US" smtClean="0"/>
              <a:pPr/>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2C404-7F31-4A47-A30F-B1589C6EE5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3F1B0D-D121-4DFD-9BEA-7995CA8E8297}" type="datetimeFigureOut">
              <a:rPr lang="en-US" smtClean="0"/>
              <a:pPr/>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2C404-7F31-4A47-A30F-B1589C6EE5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3F1B0D-D121-4DFD-9BEA-7995CA8E8297}" type="datetimeFigureOut">
              <a:rPr lang="en-US" smtClean="0"/>
              <a:pPr/>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2C404-7F31-4A47-A30F-B1589C6EE5E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3F1B0D-D121-4DFD-9BEA-7995CA8E8297}" type="datetimeFigureOut">
              <a:rPr lang="en-US" smtClean="0"/>
              <a:pPr/>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2C404-7F31-4A47-A30F-B1589C6EE5E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F3F1B0D-D121-4DFD-9BEA-7995CA8E8297}" type="datetimeFigureOut">
              <a:rPr lang="en-US" smtClean="0"/>
              <a:pPr/>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42C404-7F31-4A47-A30F-B1589C6EE5E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3F1B0D-D121-4DFD-9BEA-7995CA8E8297}" type="datetimeFigureOut">
              <a:rPr lang="en-US" smtClean="0"/>
              <a:pPr/>
              <a:t>5/30/2022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42C404-7F31-4A47-A30F-B1589C6EE5E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3F1B0D-D121-4DFD-9BEA-7995CA8E8297}" type="datetimeFigureOut">
              <a:rPr lang="en-US" smtClean="0"/>
              <a:pPr/>
              <a:t>5/30/2022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42C404-7F31-4A47-A30F-B1589C6EE5E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3F1B0D-D121-4DFD-9BEA-7995CA8E8297}" type="datetimeFigureOut">
              <a:rPr lang="en-US" smtClean="0"/>
              <a:pPr/>
              <a:t>5/30/2022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42C404-7F31-4A47-A30F-B1589C6EE5E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3F1B0D-D121-4DFD-9BEA-7995CA8E8297}" type="datetimeFigureOut">
              <a:rPr lang="en-US" smtClean="0"/>
              <a:pPr/>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42C404-7F31-4A47-A30F-B1589C6EE5E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3F1B0D-D121-4DFD-9BEA-7995CA8E8297}" type="datetimeFigureOut">
              <a:rPr lang="en-US" smtClean="0"/>
              <a:pPr/>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42C404-7F31-4A47-A30F-B1589C6EE5E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3F1B0D-D121-4DFD-9BEA-7995CA8E8297}" type="datetimeFigureOut">
              <a:rPr lang="en-US" smtClean="0"/>
              <a:pPr/>
              <a:t>5/30/2022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42C404-7F31-4A47-A30F-B1589C6EE5E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56120" y="1556792"/>
            <a:ext cx="6572264"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2400" dirty="0"/>
              <a:t>There are two domains herein which need to be studied for solving this </a:t>
            </a:r>
            <a:r>
              <a:rPr lang="en-IN" sz="2400" dirty="0" err="1"/>
              <a:t>problem,that</a:t>
            </a:r>
            <a:r>
              <a:rPr lang="en-IN" sz="2400" dirty="0"/>
              <a:t> is the </a:t>
            </a:r>
            <a:r>
              <a:rPr lang="en-IN" sz="2400" b="1" dirty="0"/>
              <a:t>finance domain and the telecom sector</a:t>
            </a:r>
            <a:endParaRPr lang="en-US" sz="2400" b="1" dirty="0"/>
          </a:p>
        </p:txBody>
      </p:sp>
      <p:sp>
        <p:nvSpPr>
          <p:cNvPr id="5" name="TextBox 4"/>
          <p:cNvSpPr txBox="1"/>
          <p:nvPr/>
        </p:nvSpPr>
        <p:spPr>
          <a:xfrm>
            <a:off x="1457228" y="2894741"/>
            <a:ext cx="6715172" cy="406265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2400" b="1" dirty="0"/>
              <a:t>WHAT WE HAVE TO DO?</a:t>
            </a:r>
          </a:p>
          <a:p>
            <a:r>
              <a:rPr lang="en-US" sz="2400" b="1" dirty="0"/>
              <a:t>A  classification model </a:t>
            </a:r>
            <a:r>
              <a:rPr lang="en-US" sz="2400" dirty="0"/>
              <a:t>which can be used to predict in terms of a probability for each loan transaction, whether the customer will be paying back the loaned amount within 5 days of insurance of loan. In this case, Label ‘1’ indicates that the loan has been </a:t>
            </a:r>
            <a:r>
              <a:rPr lang="en-US" sz="2400" dirty="0" err="1"/>
              <a:t>payed</a:t>
            </a:r>
            <a:r>
              <a:rPr lang="en-US" sz="2400" dirty="0"/>
              <a:t> i.e. Non- defaulter, while, Label ‘0’ indicates that the loan has not been </a:t>
            </a:r>
            <a:r>
              <a:rPr lang="en-US" sz="2400" dirty="0" err="1"/>
              <a:t>payed</a:t>
            </a:r>
            <a:r>
              <a:rPr lang="en-US" sz="2400" dirty="0"/>
              <a:t> i.e. </a:t>
            </a:r>
            <a:r>
              <a:rPr lang="en-US" sz="2400" dirty="0" err="1"/>
              <a:t>defaulterThe</a:t>
            </a:r>
            <a:r>
              <a:rPr lang="en-US" sz="2400" dirty="0"/>
              <a:t> loan provided is to </a:t>
            </a:r>
            <a:r>
              <a:rPr lang="en-US" sz="2400" dirty="0" err="1"/>
              <a:t>faciliate</a:t>
            </a:r>
            <a:r>
              <a:rPr lang="en-US" sz="2400" dirty="0"/>
              <a:t> </a:t>
            </a:r>
            <a:r>
              <a:rPr lang="en-US" sz="2400" dirty="0" err="1"/>
              <a:t>communications,the</a:t>
            </a:r>
            <a:r>
              <a:rPr lang="en-US" sz="2400" dirty="0"/>
              <a:t> loan are provided on mobile balances</a:t>
            </a:r>
            <a:r>
              <a:rPr lang="en-US" sz="2000" dirty="0"/>
              <a:t>.</a:t>
            </a:r>
          </a:p>
          <a:p>
            <a:endParaRPr lang="en-US" dirty="0"/>
          </a:p>
        </p:txBody>
      </p:sp>
      <p:sp>
        <p:nvSpPr>
          <p:cNvPr id="6" name="TextBox 5">
            <a:extLst>
              <a:ext uri="{FF2B5EF4-FFF2-40B4-BE49-F238E27FC236}">
                <a16:creationId xmlns:a16="http://schemas.microsoft.com/office/drawing/2014/main" xmlns="" id="{ABC37C5C-BD3F-4797-AD88-D181BE797620}"/>
              </a:ext>
            </a:extLst>
          </p:cNvPr>
          <p:cNvSpPr txBox="1"/>
          <p:nvPr/>
        </p:nvSpPr>
        <p:spPr>
          <a:xfrm>
            <a:off x="3059832" y="795485"/>
            <a:ext cx="3024336"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2400" dirty="0"/>
              <a:t>PROBLEM STATEMENT</a:t>
            </a:r>
            <a:endParaRPr lang="en-US"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1670" y="0"/>
            <a:ext cx="464347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2400" dirty="0"/>
              <a:t>UNDERSTANDING THE DATASET</a:t>
            </a:r>
            <a:endParaRPr lang="en-US" sz="2400" dirty="0"/>
          </a:p>
        </p:txBody>
      </p:sp>
      <p:sp>
        <p:nvSpPr>
          <p:cNvPr id="3" name="TextBox 2"/>
          <p:cNvSpPr txBox="1"/>
          <p:nvPr/>
        </p:nvSpPr>
        <p:spPr>
          <a:xfrm>
            <a:off x="0" y="642918"/>
            <a:ext cx="9144000" cy="64325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sz="2000" b="1" dirty="0"/>
              <a:t>Now coming to the dataset,</a:t>
            </a:r>
          </a:p>
          <a:p>
            <a:r>
              <a:rPr lang="en-IN" sz="2000" b="1" dirty="0"/>
              <a:t>shape of dataset is as follows </a:t>
            </a:r>
            <a:r>
              <a:rPr lang="en-US" sz="2000" b="1" dirty="0"/>
              <a:t>(209593, 36)</a:t>
            </a:r>
            <a:endParaRPr lang="en-IN" sz="2000" b="1" dirty="0"/>
          </a:p>
          <a:p>
            <a:r>
              <a:rPr lang="en-IN" sz="2000" b="1" dirty="0"/>
              <a:t>Almost all are numerical values (</a:t>
            </a:r>
            <a:r>
              <a:rPr lang="en-IN" sz="2000" b="1" dirty="0" err="1"/>
              <a:t>int</a:t>
            </a:r>
            <a:r>
              <a:rPr lang="en-IN" sz="2000" b="1" dirty="0"/>
              <a:t> and float)</a:t>
            </a:r>
          </a:p>
          <a:p>
            <a:r>
              <a:rPr lang="en-IN" sz="2000" b="1" dirty="0"/>
              <a:t>No null values are present</a:t>
            </a:r>
          </a:p>
          <a:p>
            <a:r>
              <a:rPr lang="en-IN" sz="2000" b="1" dirty="0"/>
              <a:t>Target variable is label </a:t>
            </a:r>
          </a:p>
          <a:p>
            <a:r>
              <a:rPr lang="en-IN" sz="2000" b="1" dirty="0"/>
              <a:t>Ratio among them is- counts for label </a:t>
            </a:r>
            <a:r>
              <a:rPr lang="en-US" sz="2000" b="1" dirty="0"/>
              <a:t>1 is 183431 and counts for  0 label is 26162(ratio 87.5% and 12.5%)</a:t>
            </a:r>
            <a:endParaRPr lang="en-IN" sz="2000" b="1" dirty="0"/>
          </a:p>
          <a:p>
            <a:r>
              <a:rPr lang="en-IN" sz="2000" b="1" dirty="0"/>
              <a:t>Other columns include-</a:t>
            </a:r>
          </a:p>
          <a:p>
            <a:r>
              <a:rPr lang="en-US" sz="2000" b="1" dirty="0"/>
              <a:t>(['</a:t>
            </a:r>
            <a:r>
              <a:rPr lang="en-US" sz="2000" b="1" dirty="0" err="1"/>
              <a:t>msisdn</a:t>
            </a:r>
            <a:r>
              <a:rPr lang="en-US" sz="2000" b="1" dirty="0"/>
              <a:t>', '</a:t>
            </a:r>
            <a:r>
              <a:rPr lang="en-US" sz="2000" b="1" dirty="0" err="1"/>
              <a:t>aon</a:t>
            </a:r>
            <a:r>
              <a:rPr lang="en-US" sz="2000" b="1" dirty="0"/>
              <a:t>', 'daily_decr30', 'daily_decr90', 'rental30', 'rental90', '</a:t>
            </a:r>
            <a:r>
              <a:rPr lang="en-US" sz="2000" b="1" dirty="0" err="1"/>
              <a:t>last_rech_date_ma</a:t>
            </a:r>
            <a:r>
              <a:rPr lang="en-US" sz="2000" b="1" dirty="0"/>
              <a:t>', '</a:t>
            </a:r>
            <a:r>
              <a:rPr lang="en-US" sz="2000" b="1" dirty="0" err="1"/>
              <a:t>last_rech_date_da</a:t>
            </a:r>
            <a:r>
              <a:rPr lang="en-US" sz="2000" b="1" dirty="0"/>
              <a:t>', '</a:t>
            </a:r>
            <a:r>
              <a:rPr lang="en-US" sz="2000" b="1" dirty="0" err="1"/>
              <a:t>last_rech_amt_ma</a:t>
            </a:r>
            <a:r>
              <a:rPr lang="en-US" sz="2000" b="1" dirty="0"/>
              <a:t>', 'cnt_ma_rech30', 'fr_ma_rech30', 'sumamnt_ma_rech30', 'medianamnt_ma_rech30', 'medianmarechprebal30', 'cnt_ma_rech90', 'fr_ma_rech90', 'sumamnt_ma_rech90', 'medianamnt_ma_rech90', 'medianmarechprebal90', 'cnt_da_rech30', 'fr_da_rech30', 'cnt_da_rech90', 'fr_da_rech90', 'cnt_loans30', 'amnt_loans30', 'maxamnt_loans30', 'medianamnt_loans30', 'cnt_loans90', 'amnt_loans90', 'maxamnt_loans90', 'medianamnt_loans90', 'payback30', 'payback90', '</a:t>
            </a:r>
            <a:r>
              <a:rPr lang="en-US" sz="2000" b="1" dirty="0" err="1"/>
              <a:t>pcircle</a:t>
            </a:r>
            <a:r>
              <a:rPr lang="en-US" sz="2000" b="1" dirty="0"/>
              <a:t>', '</a:t>
            </a:r>
            <a:r>
              <a:rPr lang="en-US" sz="2000" b="1" dirty="0" err="1"/>
              <a:t>pdate</a:t>
            </a:r>
            <a:r>
              <a:rPr lang="en-US" sz="2000" b="1" dirty="0"/>
              <a:t>'],</a:t>
            </a:r>
            <a:endParaRPr lang="en-IN" sz="2000" b="1" dirty="0"/>
          </a:p>
          <a:p>
            <a:endParaRPr lang="en-IN" dirty="0"/>
          </a:p>
          <a:p>
            <a:endParaRPr lang="en-IN" dirty="0"/>
          </a:p>
          <a:p>
            <a:endParaRPr lang="en-IN"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2643182"/>
            <a:ext cx="4500594" cy="830997"/>
          </a:xfrm>
          <a:prstGeom prst="rect">
            <a:avLst/>
          </a:prstGeom>
          <a:noFill/>
        </p:spPr>
        <p:txBody>
          <a:bodyPr wrap="square" rtlCol="0">
            <a:spAutoFit/>
          </a:bodyPr>
          <a:lstStyle/>
          <a:p>
            <a:r>
              <a:rPr lang="en-IN" sz="2400" b="1" dirty="0"/>
              <a:t>PRE PROCESSING DONE ON DATASET</a:t>
            </a:r>
            <a:endParaRPr lang="en-US" sz="2400" b="1" dirty="0"/>
          </a:p>
        </p:txBody>
      </p:sp>
      <p:sp>
        <p:nvSpPr>
          <p:cNvPr id="3" name="TextBox 2"/>
          <p:cNvSpPr txBox="1"/>
          <p:nvPr/>
        </p:nvSpPr>
        <p:spPr>
          <a:xfrm>
            <a:off x="357158" y="3643314"/>
            <a:ext cx="8358246" cy="304698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2400" dirty="0"/>
              <a:t>1.NORMALISATION-</a:t>
            </a:r>
            <a:r>
              <a:rPr lang="en-US" sz="2400" dirty="0"/>
              <a:t>Normalization makes the features more consistent with each other, which allows the model to predict outputs more accurately.</a:t>
            </a:r>
            <a:endParaRPr lang="en-IN" sz="2400" dirty="0"/>
          </a:p>
          <a:p>
            <a:r>
              <a:rPr lang="en-IN" sz="2400" dirty="0"/>
              <a:t>2.ZSCORE-</a:t>
            </a:r>
            <a:r>
              <a:rPr lang="en-US" sz="2400" b="1" dirty="0" err="1"/>
              <a:t>scipy.stats.zscore</a:t>
            </a:r>
            <a:r>
              <a:rPr lang="en-US" sz="2400" b="1" dirty="0"/>
              <a:t>(</a:t>
            </a:r>
            <a:r>
              <a:rPr lang="en-US" sz="2400" b="1" dirty="0" err="1"/>
              <a:t>arr</a:t>
            </a:r>
            <a:r>
              <a:rPr lang="en-US" sz="2400" b="1" dirty="0"/>
              <a:t>, axis=0, </a:t>
            </a:r>
            <a:r>
              <a:rPr lang="en-US" sz="2400" b="1" dirty="0" err="1"/>
              <a:t>ddof</a:t>
            </a:r>
            <a:r>
              <a:rPr lang="en-US" sz="2400" b="1" dirty="0"/>
              <a:t>=0) </a:t>
            </a:r>
            <a:r>
              <a:rPr lang="en-US" sz="2400" dirty="0"/>
              <a:t>function computes the relative </a:t>
            </a:r>
            <a:r>
              <a:rPr lang="en-US" sz="2400" b="1" dirty="0"/>
              <a:t>Z-score</a:t>
            </a:r>
            <a:r>
              <a:rPr lang="en-US" sz="2400" dirty="0"/>
              <a:t> of the input data, relative to the sample mean and standard deviation.</a:t>
            </a:r>
          </a:p>
          <a:p>
            <a:r>
              <a:rPr lang="en-IN" sz="2400" dirty="0"/>
              <a:t>So </a:t>
            </a:r>
            <a:r>
              <a:rPr lang="en-IN" sz="2400" dirty="0" err="1"/>
              <a:t>i</a:t>
            </a:r>
            <a:r>
              <a:rPr lang="en-IN" sz="2400" dirty="0"/>
              <a:t> have applied the above two techniques to my </a:t>
            </a:r>
            <a:r>
              <a:rPr lang="en-IN" sz="2400" dirty="0" err="1"/>
              <a:t>dataframe</a:t>
            </a:r>
            <a:r>
              <a:rPr lang="en-IN" sz="2400" dirty="0"/>
              <a:t> to interpret better results.</a:t>
            </a:r>
          </a:p>
        </p:txBody>
      </p:sp>
      <p:sp>
        <p:nvSpPr>
          <p:cNvPr id="4" name="TextBox 3"/>
          <p:cNvSpPr txBox="1"/>
          <p:nvPr/>
        </p:nvSpPr>
        <p:spPr>
          <a:xfrm>
            <a:off x="428596" y="357166"/>
            <a:ext cx="7643866" cy="184665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sz="2400" dirty="0"/>
              <a:t>In short the other columns gives a </a:t>
            </a:r>
            <a:r>
              <a:rPr lang="en-IN" sz="2400" dirty="0" err="1"/>
              <a:t>breif</a:t>
            </a:r>
            <a:r>
              <a:rPr lang="en-IN" sz="2400" dirty="0"/>
              <a:t> idea of recharge over last 30 and 90 days for main </a:t>
            </a:r>
            <a:r>
              <a:rPr lang="en-IN" sz="2400" dirty="0" err="1"/>
              <a:t>accunt</a:t>
            </a:r>
            <a:r>
              <a:rPr lang="en-IN" sz="2400" dirty="0"/>
              <a:t> and data account and amount of loans taken and </a:t>
            </a:r>
            <a:r>
              <a:rPr lang="en-IN" sz="2400" dirty="0" err="1"/>
              <a:t>pyback</a:t>
            </a:r>
            <a:r>
              <a:rPr lang="en-IN" sz="2400" dirty="0"/>
              <a:t> </a:t>
            </a:r>
            <a:r>
              <a:rPr lang="en-IN" sz="2400" dirty="0" err="1"/>
              <a:t>days.Based</a:t>
            </a:r>
            <a:r>
              <a:rPr lang="en-IN" sz="2400" dirty="0"/>
              <a:t> on this we have to find whether the user is defaulter or not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85728"/>
            <a:ext cx="835824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sz="2400" dirty="0"/>
              <a:t>ISSUES FACED AND SOLUTION TO THEM</a:t>
            </a:r>
            <a:endParaRPr lang="en-US" sz="2400" dirty="0"/>
          </a:p>
        </p:txBody>
      </p:sp>
      <p:sp>
        <p:nvSpPr>
          <p:cNvPr id="3" name="TextBox 2"/>
          <p:cNvSpPr txBox="1"/>
          <p:nvPr/>
        </p:nvSpPr>
        <p:spPr>
          <a:xfrm>
            <a:off x="0" y="857232"/>
            <a:ext cx="9144000" cy="578619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sz="2000" b="1" dirty="0"/>
              <a:t>IMBALANCE</a:t>
            </a:r>
          </a:p>
          <a:p>
            <a:pPr fontAlgn="base"/>
            <a:r>
              <a:rPr lang="en-US" sz="2000" b="1" dirty="0"/>
              <a:t>An imbalanced classification problem is an example of a classification problem where the distribution of examples across the known classes is biased or skewed. The distribution can vary from a slight bias to a severe imbalance where there is one example in the minority class for hundreds, thousands, or millions of examples in the majority class or classes.</a:t>
            </a:r>
          </a:p>
          <a:p>
            <a:pPr fontAlgn="base"/>
            <a:r>
              <a:rPr lang="en-US" sz="2000" b="1" dirty="0"/>
              <a:t>Imbalanced classifications pose a challenge for predictive modeling as most of the machine learning algorithms used for classification were designed around the assumption of an equal number of examples for each class. This results in models that have poor predictive performance, specifically for the minority class. This is a problem because typically, the minority class is more important and therefore the problem is more sensitive to classification errors for the minority class than the majority class.</a:t>
            </a:r>
          </a:p>
          <a:p>
            <a:endParaRPr lang="en-IN" sz="2000"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285728"/>
            <a:ext cx="8072494" cy="683264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2000" dirty="0"/>
              <a:t>To solve this,</a:t>
            </a:r>
          </a:p>
          <a:p>
            <a:r>
              <a:rPr lang="en-IN" sz="2000" dirty="0"/>
              <a:t>We did </a:t>
            </a:r>
            <a:r>
              <a:rPr lang="en-IN" sz="2000" dirty="0" err="1"/>
              <a:t>upsampling</a:t>
            </a:r>
            <a:r>
              <a:rPr lang="en-IN" sz="2000" dirty="0"/>
              <a:t> and </a:t>
            </a:r>
            <a:r>
              <a:rPr lang="en-IN" sz="2000" dirty="0" err="1"/>
              <a:t>downsampling</a:t>
            </a:r>
            <a:r>
              <a:rPr lang="en-IN" sz="2000" dirty="0"/>
              <a:t> meaning generating samples in such a way that both classes have somewhat equal </a:t>
            </a:r>
            <a:r>
              <a:rPr lang="en-IN" sz="2000" dirty="0" err="1"/>
              <a:t>data,so</a:t>
            </a:r>
            <a:r>
              <a:rPr lang="en-IN" sz="2000" dirty="0"/>
              <a:t> that the model can give true results and meaningful results.</a:t>
            </a:r>
          </a:p>
          <a:p>
            <a:r>
              <a:rPr lang="en-IN" sz="2000" dirty="0"/>
              <a:t>Herein the majority class was label 1 and minority class was label 0</a:t>
            </a:r>
          </a:p>
          <a:p>
            <a:endParaRPr lang="en-IN" sz="2000" dirty="0"/>
          </a:p>
          <a:p>
            <a:endParaRPr lang="en-IN" sz="2000" dirty="0"/>
          </a:p>
          <a:p>
            <a:r>
              <a:rPr lang="en-IN" sz="2000" dirty="0"/>
              <a:t>The code for the same is shown below-</a:t>
            </a:r>
          </a:p>
          <a:p>
            <a:r>
              <a:rPr lang="en-US" sz="2000" dirty="0" err="1"/>
              <a:t>df</a:t>
            </a:r>
            <a:r>
              <a:rPr lang="en-US" sz="2000" dirty="0"/>
              <a:t>['label']=y</a:t>
            </a:r>
          </a:p>
          <a:p>
            <a:r>
              <a:rPr lang="en-US" sz="2000" dirty="0" err="1"/>
              <a:t>df_majority</a:t>
            </a:r>
            <a:r>
              <a:rPr lang="en-US" sz="2000" dirty="0"/>
              <a:t> = </a:t>
            </a:r>
            <a:r>
              <a:rPr lang="en-US" sz="2000" dirty="0" err="1"/>
              <a:t>df</a:t>
            </a:r>
            <a:r>
              <a:rPr lang="en-US" sz="2000" dirty="0"/>
              <a:t>[</a:t>
            </a:r>
            <a:r>
              <a:rPr lang="en-US" sz="2000" dirty="0" err="1"/>
              <a:t>df.label</a:t>
            </a:r>
            <a:r>
              <a:rPr lang="en-US" sz="2000" dirty="0"/>
              <a:t>==1]</a:t>
            </a:r>
          </a:p>
          <a:p>
            <a:r>
              <a:rPr lang="en-US" sz="2000" dirty="0" err="1"/>
              <a:t>df_minority</a:t>
            </a:r>
            <a:r>
              <a:rPr lang="en-US" sz="2000" dirty="0"/>
              <a:t> = </a:t>
            </a:r>
            <a:r>
              <a:rPr lang="en-US" sz="2000" dirty="0" err="1"/>
              <a:t>df</a:t>
            </a:r>
            <a:r>
              <a:rPr lang="en-US" sz="2000" dirty="0"/>
              <a:t>[</a:t>
            </a:r>
            <a:r>
              <a:rPr lang="en-US" sz="2000" dirty="0" err="1"/>
              <a:t>df.label</a:t>
            </a:r>
            <a:r>
              <a:rPr lang="en-US" sz="2000" dirty="0"/>
              <a:t>==0]</a:t>
            </a:r>
          </a:p>
          <a:p>
            <a:r>
              <a:rPr lang="en-US" sz="2000" dirty="0"/>
              <a:t> </a:t>
            </a:r>
          </a:p>
          <a:p>
            <a:r>
              <a:rPr lang="en-US" sz="2000" dirty="0"/>
              <a:t># </a:t>
            </a:r>
            <a:r>
              <a:rPr lang="en-US" sz="2000" dirty="0" err="1"/>
              <a:t>Upsample</a:t>
            </a:r>
            <a:r>
              <a:rPr lang="en-US" sz="2000" dirty="0"/>
              <a:t> minority class</a:t>
            </a:r>
          </a:p>
          <a:p>
            <a:r>
              <a:rPr lang="en-US" sz="2000" dirty="0" err="1"/>
              <a:t>df_minority_upsampled</a:t>
            </a:r>
            <a:r>
              <a:rPr lang="en-US" sz="2000" dirty="0"/>
              <a:t> = resample(</a:t>
            </a:r>
            <a:r>
              <a:rPr lang="en-US" sz="2000" dirty="0" err="1"/>
              <a:t>df_minority</a:t>
            </a:r>
            <a:r>
              <a:rPr lang="en-US" sz="2000" dirty="0"/>
              <a:t>, </a:t>
            </a:r>
          </a:p>
          <a:p>
            <a:r>
              <a:rPr lang="en-US" sz="2000" dirty="0"/>
              <a:t>                                 replace=True,     # sample with replacement</a:t>
            </a:r>
          </a:p>
          <a:p>
            <a:r>
              <a:rPr lang="en-US" sz="2000" dirty="0"/>
              <a:t>                                 </a:t>
            </a:r>
            <a:r>
              <a:rPr lang="en-US" sz="2000" dirty="0" err="1"/>
              <a:t>n_samples</a:t>
            </a:r>
            <a:r>
              <a:rPr lang="en-US" sz="2000" dirty="0"/>
              <a:t>=183431,    # to match majority class</a:t>
            </a:r>
          </a:p>
          <a:p>
            <a:r>
              <a:rPr lang="en-US" sz="2000" dirty="0"/>
              <a:t>                                 </a:t>
            </a:r>
            <a:r>
              <a:rPr lang="en-US" sz="2000" dirty="0" err="1"/>
              <a:t>random_state</a:t>
            </a:r>
            <a:r>
              <a:rPr lang="en-US" sz="2000" dirty="0"/>
              <a:t>=7) # reproducible results</a:t>
            </a:r>
          </a:p>
          <a:p>
            <a:r>
              <a:rPr lang="en-US" sz="2000" dirty="0"/>
              <a:t> </a:t>
            </a:r>
          </a:p>
          <a:p>
            <a:r>
              <a:rPr lang="en-US" sz="2000" dirty="0"/>
              <a:t># Combine majority class with </a:t>
            </a:r>
            <a:r>
              <a:rPr lang="en-US" sz="2000" dirty="0" err="1"/>
              <a:t>upsampled</a:t>
            </a:r>
            <a:r>
              <a:rPr lang="en-US" sz="2000" dirty="0"/>
              <a:t> minority class</a:t>
            </a:r>
          </a:p>
          <a:p>
            <a:r>
              <a:rPr lang="en-US" sz="2000" dirty="0" err="1"/>
              <a:t>df_upsampled</a:t>
            </a:r>
            <a:r>
              <a:rPr lang="en-US" sz="2000" dirty="0"/>
              <a:t> = </a:t>
            </a:r>
            <a:r>
              <a:rPr lang="en-US" sz="2000" dirty="0" err="1"/>
              <a:t>pd.concat</a:t>
            </a:r>
            <a:r>
              <a:rPr lang="en-US" sz="2000" dirty="0"/>
              <a:t>([</a:t>
            </a:r>
            <a:r>
              <a:rPr lang="en-US" sz="2000" dirty="0" err="1"/>
              <a:t>df_majority</a:t>
            </a:r>
            <a:r>
              <a:rPr lang="en-US" sz="2000" dirty="0"/>
              <a:t>, </a:t>
            </a:r>
            <a:r>
              <a:rPr lang="en-US" sz="2000" dirty="0" err="1"/>
              <a:t>df_minority_upsampled</a:t>
            </a:r>
            <a:r>
              <a:rPr lang="en-US" sz="2000" dirty="0"/>
              <a:t>])</a:t>
            </a:r>
          </a:p>
          <a:p>
            <a:r>
              <a:rPr lang="en-US" sz="2000" dirty="0"/>
              <a: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8794" y="642918"/>
            <a:ext cx="471490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sz="2800" b="1" dirty="0"/>
              <a:t>KEY METRICS USED</a:t>
            </a:r>
            <a:endParaRPr lang="en-US" sz="2800" b="1" dirty="0"/>
          </a:p>
        </p:txBody>
      </p:sp>
      <p:sp>
        <p:nvSpPr>
          <p:cNvPr id="3" name="TextBox 2"/>
          <p:cNvSpPr txBox="1"/>
          <p:nvPr/>
        </p:nvSpPr>
        <p:spPr>
          <a:xfrm>
            <a:off x="1214414" y="2564904"/>
            <a:ext cx="7572428"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en-US" b="1" dirty="0">
                <a:solidFill>
                  <a:srgbClr val="000000"/>
                </a:solidFill>
                <a:latin typeface="Courier New" panose="02070309020205020404" pitchFamily="49" charset="0"/>
                <a:cs typeface="Courier New" panose="02070309020205020404" pitchFamily="49" charset="0"/>
              </a:rPr>
              <a:t>Logistic Regression :0.77</a:t>
            </a:r>
          </a:p>
          <a:p>
            <a:r>
              <a:rPr lang="en-US" altLang="en-US" b="1" dirty="0">
                <a:solidFill>
                  <a:srgbClr val="000000"/>
                </a:solidFill>
                <a:latin typeface="Courier New" panose="02070309020205020404" pitchFamily="49" charset="0"/>
                <a:cs typeface="Courier New" panose="02070309020205020404" pitchFamily="49" charset="0"/>
              </a:rPr>
              <a:t>Decision Tree :0.95</a:t>
            </a:r>
            <a:r>
              <a:rPr lang="en-US" altLang="en-US" sz="1400" dirty="0">
                <a:solidFill>
                  <a:schemeClr val="tx1"/>
                </a:solidFill>
              </a:rPr>
              <a:t> </a:t>
            </a:r>
            <a:endParaRPr lang="en-US" altLang="en-US" sz="4000" dirty="0">
              <a:solidFill>
                <a:schemeClr val="tx1"/>
              </a:solidFill>
              <a:latin typeface="Arial" panose="020B0604020202020204" pitchFamily="34" charset="0"/>
            </a:endParaRPr>
          </a:p>
          <a:p>
            <a:r>
              <a:rPr lang="en-US" altLang="en-US" b="1" dirty="0" err="1">
                <a:solidFill>
                  <a:srgbClr val="000000"/>
                </a:solidFill>
                <a:latin typeface="Courier New" panose="02070309020205020404" pitchFamily="49" charset="0"/>
                <a:cs typeface="Courier New" panose="02070309020205020404" pitchFamily="49" charset="0"/>
              </a:rPr>
              <a:t>GaussianNB</a:t>
            </a:r>
            <a:r>
              <a:rPr lang="en-US" altLang="en-US" b="1" dirty="0">
                <a:solidFill>
                  <a:srgbClr val="000000"/>
                </a:solidFill>
                <a:latin typeface="Courier New" panose="02070309020205020404" pitchFamily="49" charset="0"/>
                <a:cs typeface="Courier New" panose="02070309020205020404" pitchFamily="49" charset="0"/>
              </a:rPr>
              <a:t> :0.75</a:t>
            </a:r>
            <a:r>
              <a:rPr lang="en-US" altLang="en-US" sz="1400" dirty="0">
                <a:solidFill>
                  <a:schemeClr val="tx1"/>
                </a:solidFill>
              </a:rPr>
              <a:t> </a:t>
            </a:r>
            <a:endParaRPr lang="en-US" altLang="en-US" sz="4000" dirty="0">
              <a:solidFill>
                <a:schemeClr val="tx1"/>
              </a:solidFill>
              <a:latin typeface="Arial" panose="020B0604020202020204" pitchFamily="34" charset="0"/>
            </a:endParaRPr>
          </a:p>
          <a:p>
            <a:r>
              <a:rPr lang="en-US" altLang="en-US" b="1" dirty="0" err="1">
                <a:solidFill>
                  <a:srgbClr val="000000"/>
                </a:solidFill>
                <a:latin typeface="Courier New" panose="02070309020205020404" pitchFamily="49" charset="0"/>
                <a:cs typeface="Courier New" panose="02070309020205020404" pitchFamily="49" charset="0"/>
              </a:rPr>
              <a:t>AdaBoostClassifier</a:t>
            </a:r>
            <a:r>
              <a:rPr lang="en-US" altLang="en-US" b="1" dirty="0">
                <a:solidFill>
                  <a:srgbClr val="000000"/>
                </a:solidFill>
                <a:latin typeface="Courier New" panose="02070309020205020404" pitchFamily="49" charset="0"/>
                <a:cs typeface="Courier New" panose="02070309020205020404" pitchFamily="49" charset="0"/>
              </a:rPr>
              <a:t> :0.80</a:t>
            </a:r>
            <a:r>
              <a:rPr lang="en-US" altLang="en-US" sz="1400" dirty="0">
                <a:solidFill>
                  <a:schemeClr val="tx1"/>
                </a:solidFill>
              </a:rPr>
              <a:t> </a:t>
            </a:r>
            <a:endParaRPr lang="en-US" altLang="en-US" sz="4000" dirty="0">
              <a:solidFill>
                <a:schemeClr val="tx1"/>
              </a:solidFill>
              <a:latin typeface="Arial" panose="020B0604020202020204" pitchFamily="34" charset="0"/>
            </a:endParaRPr>
          </a:p>
          <a:p>
            <a:r>
              <a:rPr lang="en-US" altLang="en-US" b="1" dirty="0" err="1">
                <a:solidFill>
                  <a:srgbClr val="000000"/>
                </a:solidFill>
                <a:latin typeface="Courier New" panose="02070309020205020404" pitchFamily="49" charset="0"/>
                <a:cs typeface="Courier New" panose="02070309020205020404" pitchFamily="49" charset="0"/>
              </a:rPr>
              <a:t>GradientBoostingClassifier</a:t>
            </a:r>
            <a:r>
              <a:rPr lang="en-US" altLang="en-US" b="1" dirty="0">
                <a:solidFill>
                  <a:srgbClr val="000000"/>
                </a:solidFill>
                <a:latin typeface="Courier New" panose="02070309020205020404" pitchFamily="49" charset="0"/>
                <a:cs typeface="Courier New" panose="02070309020205020404" pitchFamily="49" charset="0"/>
              </a:rPr>
              <a:t> :0.83</a:t>
            </a:r>
            <a:r>
              <a:rPr lang="en-US" altLang="en-US" sz="1400" dirty="0">
                <a:solidFill>
                  <a:schemeClr val="tx1"/>
                </a:solidFill>
              </a:rPr>
              <a:t> </a:t>
            </a:r>
            <a:endParaRPr lang="en-US" altLang="en-US" sz="4000" dirty="0">
              <a:solidFill>
                <a:schemeClr val="tx1"/>
              </a:solidFill>
              <a:latin typeface="Arial" panose="020B0604020202020204" pitchFamily="34" charset="0"/>
            </a:endParaRPr>
          </a:p>
          <a:p>
            <a:r>
              <a:rPr lang="en-US" altLang="en-US" b="1" dirty="0" err="1">
                <a:solidFill>
                  <a:srgbClr val="000000"/>
                </a:solidFill>
                <a:latin typeface="Courier New" panose="02070309020205020404" pitchFamily="49" charset="0"/>
                <a:cs typeface="Courier New" panose="02070309020205020404" pitchFamily="49" charset="0"/>
              </a:rPr>
              <a:t>BaggingClassifier</a:t>
            </a:r>
            <a:r>
              <a:rPr lang="en-US" altLang="en-US" b="1" dirty="0">
                <a:solidFill>
                  <a:srgbClr val="000000"/>
                </a:solidFill>
                <a:latin typeface="Courier New" panose="02070309020205020404" pitchFamily="49" charset="0"/>
                <a:cs typeface="Courier New" panose="02070309020205020404" pitchFamily="49" charset="0"/>
              </a:rPr>
              <a:t> :0.96</a:t>
            </a:r>
            <a:r>
              <a:rPr lang="en-US" altLang="en-US" sz="1400" dirty="0">
                <a:solidFill>
                  <a:schemeClr val="tx1"/>
                </a:solidFill>
              </a:rPr>
              <a:t> </a:t>
            </a:r>
            <a:endParaRPr lang="en-US" altLang="en-US" sz="4000" dirty="0">
              <a:solidFill>
                <a:schemeClr val="tx1"/>
              </a:solidFill>
              <a:latin typeface="Arial" panose="020B0604020202020204" pitchFamily="34" charset="0"/>
            </a:endParaRPr>
          </a:p>
          <a:p>
            <a:r>
              <a:rPr lang="en-US" altLang="en-US" b="1" dirty="0" err="1">
                <a:solidFill>
                  <a:srgbClr val="000000"/>
                </a:solidFill>
                <a:latin typeface="Courier New" panose="02070309020205020404" pitchFamily="49" charset="0"/>
                <a:cs typeface="Courier New" panose="02070309020205020404" pitchFamily="49" charset="0"/>
              </a:rPr>
              <a:t>ExtraTreesClassifier</a:t>
            </a:r>
            <a:r>
              <a:rPr lang="en-US" altLang="en-US" b="1" dirty="0">
                <a:solidFill>
                  <a:srgbClr val="000000"/>
                </a:solidFill>
                <a:latin typeface="Courier New" panose="02070309020205020404" pitchFamily="49" charset="0"/>
                <a:cs typeface="Courier New" panose="02070309020205020404" pitchFamily="49" charset="0"/>
              </a:rPr>
              <a:t> :0.98</a:t>
            </a:r>
            <a:r>
              <a:rPr lang="en-US" altLang="en-US" sz="1400" dirty="0">
                <a:solidFill>
                  <a:schemeClr val="tx1"/>
                </a:solidFill>
              </a:rPr>
              <a:t> </a:t>
            </a:r>
            <a:endParaRPr lang="en-US" altLang="en-US" sz="4000" dirty="0">
              <a:solidFill>
                <a:schemeClr val="tx1"/>
              </a:solidFill>
              <a:latin typeface="Arial" panose="020B0604020202020204" pitchFamily="34" charset="0"/>
            </a:endParaRPr>
          </a:p>
          <a:p>
            <a:r>
              <a:rPr lang="en-US" altLang="en-US" b="1" dirty="0" err="1">
                <a:solidFill>
                  <a:srgbClr val="000000"/>
                </a:solidFill>
                <a:latin typeface="Courier New" panose="02070309020205020404" pitchFamily="49" charset="0"/>
                <a:cs typeface="Courier New" panose="02070309020205020404" pitchFamily="49" charset="0"/>
              </a:rPr>
              <a:t>RandomForestClassifier</a:t>
            </a:r>
            <a:r>
              <a:rPr lang="en-US" altLang="en-US" b="1" dirty="0">
                <a:solidFill>
                  <a:srgbClr val="000000"/>
                </a:solidFill>
                <a:latin typeface="Courier New" panose="02070309020205020404" pitchFamily="49" charset="0"/>
                <a:cs typeface="Courier New" panose="02070309020205020404" pitchFamily="49" charset="0"/>
              </a:rPr>
              <a:t> :0.98</a:t>
            </a:r>
            <a:r>
              <a:rPr lang="en-US" altLang="en-US" sz="1400" dirty="0">
                <a:solidFill>
                  <a:schemeClr val="tx1"/>
                </a:solidFill>
              </a:rPr>
              <a:t> </a:t>
            </a:r>
            <a:endParaRPr lang="en-US" altLang="en-US" sz="4000" dirty="0">
              <a:solidFill>
                <a:schemeClr val="tx1"/>
              </a:solidFill>
              <a:latin typeface="Arial" panose="020B0604020202020204" pitchFamily="34" charset="0"/>
            </a:endParaRPr>
          </a:p>
        </p:txBody>
      </p:sp>
      <p:sp>
        <p:nvSpPr>
          <p:cNvPr id="4" name="TextBox 3"/>
          <p:cNvSpPr txBox="1"/>
          <p:nvPr/>
        </p:nvSpPr>
        <p:spPr>
          <a:xfrm>
            <a:off x="1214414" y="1428736"/>
            <a:ext cx="71438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sz="2800" b="1" dirty="0" err="1"/>
              <a:t>Algorithim</a:t>
            </a:r>
            <a:r>
              <a:rPr lang="en-IN" sz="2800" b="1" dirty="0"/>
              <a:t>:  Accuracy</a:t>
            </a:r>
            <a:endParaRPr lang="en-US" sz="2800" b="1" dirty="0"/>
          </a:p>
        </p:txBody>
      </p:sp>
      <p:sp>
        <p:nvSpPr>
          <p:cNvPr id="7" name="Rectangle 2">
            <a:extLst>
              <a:ext uri="{FF2B5EF4-FFF2-40B4-BE49-F238E27FC236}">
                <a16:creationId xmlns:a16="http://schemas.microsoft.com/office/drawing/2014/main" xmlns="" id="{7D5F300B-5287-4619-88A9-C7E3E786497E}"/>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xmlns="" id="{4E9BA652-5832-474B-BE84-2C802229FC6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xmlns="" id="{7FB300D0-20A9-4037-8BE1-21FC706841F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xmlns="" id="{2C0F50FD-318D-4F11-B109-63BE967D0AB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7">
            <a:extLst>
              <a:ext uri="{FF2B5EF4-FFF2-40B4-BE49-F238E27FC236}">
                <a16:creationId xmlns:a16="http://schemas.microsoft.com/office/drawing/2014/main" xmlns="" id="{0E96A9CC-F2E5-4784-918F-DEC0E561FFF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8">
            <a:extLst>
              <a:ext uri="{FF2B5EF4-FFF2-40B4-BE49-F238E27FC236}">
                <a16:creationId xmlns:a16="http://schemas.microsoft.com/office/drawing/2014/main" xmlns="" id="{6BD1716A-7A7B-4D7E-A866-262DB0757F8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9">
            <a:extLst>
              <a:ext uri="{FF2B5EF4-FFF2-40B4-BE49-F238E27FC236}">
                <a16:creationId xmlns:a16="http://schemas.microsoft.com/office/drawing/2014/main" xmlns="" id="{EFD8F1CE-8717-4A4D-A146-32ABC91EA0C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3042" y="428604"/>
            <a:ext cx="4500594" cy="107721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sz="3200" dirty="0"/>
              <a:t>BEST KEY METRICS AND BEST APPROACH</a:t>
            </a:r>
            <a:endParaRPr lang="en-US" sz="3200" dirty="0"/>
          </a:p>
        </p:txBody>
      </p:sp>
      <p:sp>
        <p:nvSpPr>
          <p:cNvPr id="3" name="TextBox 2"/>
          <p:cNvSpPr txBox="1"/>
          <p:nvPr/>
        </p:nvSpPr>
        <p:spPr>
          <a:xfrm>
            <a:off x="1214414" y="1785926"/>
            <a:ext cx="7215238" cy="193899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2400" dirty="0"/>
              <a:t>The best key metric was random forest classifier and decision tree classifier both giving a high accuracy as well as high roc </a:t>
            </a:r>
            <a:r>
              <a:rPr lang="en-IN" sz="2400" dirty="0" err="1"/>
              <a:t>auc</a:t>
            </a:r>
            <a:r>
              <a:rPr lang="en-IN" sz="2400" dirty="0"/>
              <a:t> </a:t>
            </a:r>
            <a:r>
              <a:rPr lang="en-IN" sz="2400" dirty="0" err="1"/>
              <a:t>score,coming</a:t>
            </a:r>
            <a:r>
              <a:rPr lang="en-IN" sz="2400" dirty="0"/>
              <a:t> to the approach ,</a:t>
            </a:r>
            <a:r>
              <a:rPr lang="en-IN" sz="2400" dirty="0" err="1"/>
              <a:t>upsampling</a:t>
            </a:r>
            <a:r>
              <a:rPr lang="en-IN" sz="2400" dirty="0"/>
              <a:t> was the best logical approach to balance the data and give meaningful results.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28604"/>
            <a:ext cx="8929718"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sz="3200" dirty="0"/>
              <a:t>CONCLUSION AND FINAL REMARKS</a:t>
            </a:r>
            <a:endParaRPr lang="en-US" sz="3200" dirty="0"/>
          </a:p>
        </p:txBody>
      </p:sp>
      <p:sp>
        <p:nvSpPr>
          <p:cNvPr id="3" name="TextBox 2"/>
          <p:cNvSpPr txBox="1"/>
          <p:nvPr/>
        </p:nvSpPr>
        <p:spPr>
          <a:xfrm>
            <a:off x="357158" y="1571612"/>
            <a:ext cx="8501122" cy="3929090"/>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IN" sz="2400" b="1" dirty="0"/>
              <a:t>So from this project I learned how apart from a traditional loan </a:t>
            </a:r>
            <a:r>
              <a:rPr lang="en-IN" sz="2400" b="1" dirty="0" err="1"/>
              <a:t>problem,there</a:t>
            </a:r>
            <a:r>
              <a:rPr lang="en-IN" sz="2400" b="1" dirty="0"/>
              <a:t> are credit </a:t>
            </a:r>
            <a:r>
              <a:rPr lang="en-IN" sz="2400" b="1" dirty="0" err="1"/>
              <a:t>realted</a:t>
            </a:r>
            <a:r>
              <a:rPr lang="en-IN" sz="2400" b="1" dirty="0"/>
              <a:t> problems revolving around other sectors too like in this case it was telecom </a:t>
            </a:r>
            <a:r>
              <a:rPr lang="en-IN" sz="2400" b="1" dirty="0" err="1"/>
              <a:t>industry,this</a:t>
            </a:r>
            <a:r>
              <a:rPr lang="en-IN" sz="2400" b="1" dirty="0"/>
              <a:t> model classified the loans given to the users were paid back within 5 days or </a:t>
            </a:r>
            <a:r>
              <a:rPr lang="en-IN" sz="2400" b="1" dirty="0" err="1"/>
              <a:t>not,so</a:t>
            </a:r>
            <a:r>
              <a:rPr lang="en-IN" sz="2400" b="1" dirty="0"/>
              <a:t> this was a great move and with data science the telecom company can study the behaviour of users ,how much loan they can take and thereby identifying there potential users also providing these types of credit to all incomes groups especially poor, by giving easy and small amount of </a:t>
            </a:r>
            <a:r>
              <a:rPr lang="en-IN" sz="2400" b="1" dirty="0" err="1"/>
              <a:t>laons</a:t>
            </a:r>
            <a:r>
              <a:rPr lang="en-IN" sz="2400" b="1" dirty="0"/>
              <a:t> which are easy to repay.</a:t>
            </a:r>
            <a:endParaRPr lang="en-US"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788</Words>
  <Application>Microsoft Office PowerPoint</Application>
  <PresentationFormat>On-screen Show (4:3)</PresentationFormat>
  <Paragraphs>61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COMP</dc:creator>
  <cp:lastModifiedBy>farhan</cp:lastModifiedBy>
  <cp:revision>5</cp:revision>
  <dcterms:created xsi:type="dcterms:W3CDTF">2020-11-08T16:14:58Z</dcterms:created>
  <dcterms:modified xsi:type="dcterms:W3CDTF">2022-05-30T15:52:51Z</dcterms:modified>
</cp:coreProperties>
</file>