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35" autoAdjust="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19E6-20F1-4F13-92F9-90C90D1D2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560D2D-9085-46FC-AEDD-0644722D2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F00959-B214-4BE4-B991-8176635CC87E}"/>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14FF5D74-82DE-498C-97C1-67E9B1C87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B2828-5BE4-484F-8303-D5B53973656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53852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A06F-CCBD-47F9-ADE6-C159588F9E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FEE61E-E577-440D-B9A5-1DA7FCD66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47952-4F85-4143-A7A2-BB6E9C67971B}"/>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D0ABEAF3-3B20-46FA-99FE-BCFBBD168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3C780-6CC7-4AA2-8A39-7D0D543CA20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12640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2DCE8-E20C-4110-813F-F818F9713D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48128D-366A-4D3F-A053-EE6A60D1F2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CBB6C-A8B6-4E73-854B-FAA20A7B3F73}"/>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3B37F094-E68E-48FD-86DD-832FFB219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0D06E-2271-4F90-88B4-92515CE0C9D4}"/>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78435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9F55-3748-42A6-A28D-09E2D64D40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9C33F-0A8D-4149-B613-E04C46FCE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00A4A-E90D-4575-91C9-5A868D3A6437}"/>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7BB38545-7DEF-476F-ABE1-B7D649932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6BC36-B91E-4EA9-A7F6-338B629236D3}"/>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86756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B920-5C72-4218-867D-85B304B97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60E764-93D4-4DA8-840A-40E6202A8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AF4B-259A-449A-B8A3-E3886327180C}"/>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3DF72329-E0EF-4A48-8F7E-7A7ED715D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C5505-0718-49B0-8261-151A2D16C46B}"/>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01718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1E94-C054-4B16-B519-5C88C2380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0A02D5-8D46-4519-AE88-81EB61C2D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070C75-180F-45E7-A067-C3A3B602F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6A1A0C-36E7-4D01-A35B-6E21AE7857DA}"/>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6" name="Footer Placeholder 5">
            <a:extLst>
              <a:ext uri="{FF2B5EF4-FFF2-40B4-BE49-F238E27FC236}">
                <a16:creationId xmlns:a16="http://schemas.microsoft.com/office/drawing/2014/main" id="{7AC1FDC7-6696-4F64-A047-1347C3328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276E6-4CD5-4B29-A3FD-EFEB5580BA57}"/>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82384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EADC-3A0B-4A81-AA47-8F93090144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C5397-17A6-4457-9E86-C60F57EB8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6833C-0FA8-44F9-B081-E3D7B85D5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C54546-5D34-40E0-9EF1-4C7FAFC66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2614A-2D5F-44F0-B7A1-F1B06E24E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1ABF70-20FB-493E-94CA-1F1397E190FD}"/>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8" name="Footer Placeholder 7">
            <a:extLst>
              <a:ext uri="{FF2B5EF4-FFF2-40B4-BE49-F238E27FC236}">
                <a16:creationId xmlns:a16="http://schemas.microsoft.com/office/drawing/2014/main" id="{4EE9E246-4280-472D-869E-DE132A16A6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7955B3-D400-472B-92C1-430C20EE4A61}"/>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18027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4A43-6736-4040-9A90-E1C2B6408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F9DC4C-6EE1-4265-A5E2-C69207C14D87}"/>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4" name="Footer Placeholder 3">
            <a:extLst>
              <a:ext uri="{FF2B5EF4-FFF2-40B4-BE49-F238E27FC236}">
                <a16:creationId xmlns:a16="http://schemas.microsoft.com/office/drawing/2014/main" id="{EF505795-3761-4AA6-9A9D-E8B54F9793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60123B-D738-4394-A8BD-CD70FCC26DA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4596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C9ADC-1671-4897-8F06-948902CCCA27}"/>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3" name="Footer Placeholder 2">
            <a:extLst>
              <a:ext uri="{FF2B5EF4-FFF2-40B4-BE49-F238E27FC236}">
                <a16:creationId xmlns:a16="http://schemas.microsoft.com/office/drawing/2014/main" id="{75A3EEBF-F3E4-40EA-95B5-8C223CD524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496B79-C756-405C-8039-8A7459C61A3E}"/>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23329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7312-A436-4E45-A48E-91316A814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1B33D5-BE09-426B-941D-9CD4B7643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8D92B8-1C84-44C7-8095-7B4AF80AD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DCCFE-3CBB-4769-A1EB-20EE6E4A2858}"/>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6" name="Footer Placeholder 5">
            <a:extLst>
              <a:ext uri="{FF2B5EF4-FFF2-40B4-BE49-F238E27FC236}">
                <a16:creationId xmlns:a16="http://schemas.microsoft.com/office/drawing/2014/main" id="{DA8EB86E-5AF6-49E1-A56F-069970240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FB443-9301-4D98-B7A3-E4193648A068}"/>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88122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216A-030C-4182-AEBA-558013C6F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B06097-C277-4886-8798-BF591CC36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FA6CC0-08AE-4460-8E4D-F56D5686F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FFB09-A15E-43EF-BFC8-A8C170A51948}"/>
              </a:ext>
            </a:extLst>
          </p:cNvPr>
          <p:cNvSpPr>
            <a:spLocks noGrp="1"/>
          </p:cNvSpPr>
          <p:nvPr>
            <p:ph type="dt" sz="half" idx="10"/>
          </p:nvPr>
        </p:nvSpPr>
        <p:spPr/>
        <p:txBody>
          <a:bodyPr/>
          <a:lstStyle/>
          <a:p>
            <a:fld id="{DB0D4DA1-F815-4F28-8D78-0961F3A8B433}" type="datetimeFigureOut">
              <a:rPr lang="en-IN" smtClean="0"/>
              <a:t>23-09-2021</a:t>
            </a:fld>
            <a:endParaRPr lang="en-IN"/>
          </a:p>
        </p:txBody>
      </p:sp>
      <p:sp>
        <p:nvSpPr>
          <p:cNvPr id="6" name="Footer Placeholder 5">
            <a:extLst>
              <a:ext uri="{FF2B5EF4-FFF2-40B4-BE49-F238E27FC236}">
                <a16:creationId xmlns:a16="http://schemas.microsoft.com/office/drawing/2014/main" id="{2DECD3A9-9B6D-4815-93BD-9803E0D65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B9C7F-B6F0-4149-800F-0BCB529BEB12}"/>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55726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A6F80-BA56-49D6-B4DB-1CEA16536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6193FB-0CE0-4027-8F1C-E9C256AE9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C1B826-E5A8-4E8C-8F34-E2EF1267C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4DA1-F815-4F28-8D78-0961F3A8B433}" type="datetimeFigureOut">
              <a:rPr lang="en-IN" smtClean="0"/>
              <a:t>23-09-2021</a:t>
            </a:fld>
            <a:endParaRPr lang="en-IN"/>
          </a:p>
        </p:txBody>
      </p:sp>
      <p:sp>
        <p:nvSpPr>
          <p:cNvPr id="5" name="Footer Placeholder 4">
            <a:extLst>
              <a:ext uri="{FF2B5EF4-FFF2-40B4-BE49-F238E27FC236}">
                <a16:creationId xmlns:a16="http://schemas.microsoft.com/office/drawing/2014/main" id="{5B167FE2-EF85-48DF-BDA8-D4EEEFE3E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0BAD64-9958-4B55-A3E9-FA1DAEBA4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DA74-5977-4C74-9AFB-44B6C2CF941B}" type="slidenum">
              <a:rPr lang="en-IN" smtClean="0"/>
              <a:t>‹#›</a:t>
            </a:fld>
            <a:endParaRPr lang="en-IN"/>
          </a:p>
        </p:txBody>
      </p:sp>
    </p:spTree>
    <p:extLst>
      <p:ext uri="{BB962C8B-B14F-4D97-AF65-F5344CB8AC3E}">
        <p14:creationId xmlns:p14="http://schemas.microsoft.com/office/powerpoint/2010/main" val="1141387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4EC6-928F-4F5D-8FBC-3DB1354AAA47}"/>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CUSTOMER RETENSTION CASE STUDY PROJECT</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ED170E-3406-45D6-B43F-5BDE5B841F02}"/>
              </a:ext>
            </a:extLst>
          </p:cNvPr>
          <p:cNvSpPr>
            <a:spLocks noGrp="1"/>
          </p:cNvSpPr>
          <p:nvPr>
            <p:ph type="subTitle" idx="1"/>
          </p:nvPr>
        </p:nvSpPr>
        <p:spPr/>
        <p:txBody>
          <a:bodyPr/>
          <a:lstStyle/>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0226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BAB841-099C-4158-9372-15EDDB951E47}"/>
              </a:ext>
            </a:extLst>
          </p:cNvPr>
          <p:cNvSpPr>
            <a:spLocks noChangeArrowheads="1"/>
          </p:cNvSpPr>
          <p:nvPr/>
        </p:nvSpPr>
        <p:spPr bwMode="auto">
          <a:xfrm>
            <a:off x="4029559" y="283619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&lt;seaborn.axisgrid.PairGrid at 0x15ebdf2a790&gt;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172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85F8571E-AB81-480A-9799-8F118F17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09" y="1601115"/>
            <a:ext cx="2733675" cy="2733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5260CA-9FBF-4FB6-87DB-2715820BB768}"/>
              </a:ext>
            </a:extLst>
          </p:cNvPr>
          <p:cNvSpPr txBox="1"/>
          <p:nvPr/>
        </p:nvSpPr>
        <p:spPr>
          <a:xfrm>
            <a:off x="2495227" y="418454"/>
            <a:ext cx="6509288"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sns.pairplot(df)</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659EC9-D527-4618-AFD4-AD8DEF4421BD}"/>
              </a:ext>
            </a:extLst>
          </p:cNvPr>
          <p:cNvSpPr txBox="1"/>
          <p:nvPr/>
        </p:nvSpPr>
        <p:spPr>
          <a:xfrm>
            <a:off x="836908" y="4974956"/>
            <a:ext cx="8555065" cy="1292662"/>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Remove the missing values.</a:t>
            </a:r>
          </a:p>
          <a:p>
            <a:pPr algn="l"/>
            <a:r>
              <a:rPr lang="en-US" sz="2000" b="0" i="0" dirty="0">
                <a:solidFill>
                  <a:srgbClr val="000000"/>
                </a:solidFill>
                <a:effectLst/>
                <a:latin typeface="Times New Roman" panose="02020603050405020304" pitchFamily="18" charset="0"/>
                <a:cs typeface="Times New Roman" panose="02020603050405020304" pitchFamily="18" charset="0"/>
              </a:rPr>
              <a:t>drop the nagativitycorrelated columns.</a:t>
            </a:r>
          </a:p>
          <a:p>
            <a:pPr algn="l"/>
            <a:r>
              <a:rPr lang="en-US" sz="2000" b="0" i="0" dirty="0">
                <a:solidFill>
                  <a:srgbClr val="000000"/>
                </a:solidFill>
                <a:effectLst/>
                <a:latin typeface="Times New Roman" panose="02020603050405020304" pitchFamily="18" charset="0"/>
                <a:cs typeface="Times New Roman" panose="02020603050405020304" pitchFamily="18" charset="0"/>
              </a:rPr>
              <a:t>remove the outliers.</a:t>
            </a:r>
          </a:p>
          <a:p>
            <a:endParaRPr lang="en-IN" dirty="0"/>
          </a:p>
        </p:txBody>
      </p:sp>
    </p:spTree>
    <p:extLst>
      <p:ext uri="{BB962C8B-B14F-4D97-AF65-F5344CB8AC3E}">
        <p14:creationId xmlns:p14="http://schemas.microsoft.com/office/powerpoint/2010/main" val="11427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3F806-BC33-46CB-BAE1-6E057AC6A65D}"/>
              </a:ext>
            </a:extLst>
          </p:cNvPr>
          <p:cNvSpPr>
            <a:spLocks noChangeArrowheads="1"/>
          </p:cNvSpPr>
          <p:nvPr/>
        </p:nvSpPr>
        <p:spPr bwMode="auto">
          <a:xfrm>
            <a:off x="185981" y="835194"/>
            <a:ext cx="11530738"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7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1233D-68F5-4D93-ACB9-5E0174E07883}"/>
              </a:ext>
            </a:extLst>
          </p:cNvPr>
          <p:cNvSpPr txBox="1"/>
          <p:nvPr/>
        </p:nvSpPr>
        <p:spPr>
          <a:xfrm>
            <a:off x="1193369" y="1133334"/>
            <a:ext cx="7954505" cy="3380541"/>
          </a:xfrm>
          <a:prstGeom prst="rect">
            <a:avLst/>
          </a:prstGeom>
          <a:noFill/>
        </p:spPr>
        <p:txBody>
          <a:bodyPr wrap="square">
            <a:spAutoFit/>
          </a:bodyPr>
          <a:lstStyle/>
          <a:p>
            <a:pPr>
              <a:lnSpc>
                <a:spcPct val="107000"/>
              </a:lnSpc>
              <a:spcAft>
                <a:spcPts val="800"/>
              </a:spcAft>
            </a:pPr>
            <a:r>
              <a:rPr lang="en-IN" sz="20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24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0B34AA-E84E-4B13-922C-2BA0B2E981D6}"/>
              </a:ext>
            </a:extLst>
          </p:cNvPr>
          <p:cNvSpPr>
            <a:spLocks noChangeArrowheads="1"/>
          </p:cNvSpPr>
          <p:nvPr/>
        </p:nvSpPr>
        <p:spPr bwMode="auto">
          <a:xfrm>
            <a:off x="55793" y="2211370"/>
            <a:ext cx="1225162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classification report the accuracy of the model is 87% however its recall is lower at 43% of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 The RandomForestClassifiermodel is providing excellent results, however the purpose of the problem is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Classifier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F1-score 100.0% and highest </a:t>
            </a:r>
            <a:r>
              <a:rPr kumimoji="0" lang="en-US" altLang="en-US" sz="20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100.0%</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with the inherent limitations in the dataset</a:t>
            </a:r>
            <a:r>
              <a:rPr kumimoji="0" lang="en-US" altLang="en-US" sz="1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8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F569F-CAE8-451C-95E3-11F08EDDDEB1}"/>
              </a:ext>
            </a:extLst>
          </p:cNvPr>
          <p:cNvSpPr txBox="1"/>
          <p:nvPr/>
        </p:nvSpPr>
        <p:spPr>
          <a:xfrm>
            <a:off x="2367366" y="1909451"/>
            <a:ext cx="6098582" cy="3075650"/>
          </a:xfrm>
          <a:prstGeom prst="rect">
            <a:avLst/>
          </a:prstGeom>
          <a:noFill/>
        </p:spPr>
        <p:txBody>
          <a:bodyPr wrap="square">
            <a:spAutoFit/>
          </a:bodyPr>
          <a:lstStyle/>
          <a:p>
            <a:pPr>
              <a:lnSpc>
                <a:spcPts val="2400"/>
              </a:lnSpc>
              <a:spcBef>
                <a:spcPts val="103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1030"/>
              </a:spcBef>
              <a:spcAft>
                <a:spcPts val="800"/>
              </a:spcAft>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090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B68EE-BBB7-46C8-B6D9-FA4DE8411E90}"/>
              </a:ext>
            </a:extLst>
          </p:cNvPr>
          <p:cNvSpPr>
            <a:spLocks noChangeArrowheads="1"/>
          </p:cNvSpPr>
          <p:nvPr/>
        </p:nvSpPr>
        <p:spPr bwMode="auto">
          <a:xfrm>
            <a:off x="0" y="1439627"/>
            <a:ext cx="12354857"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20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12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D75822-F46C-4652-AB7D-7F986404C6D4}"/>
              </a:ext>
            </a:extLst>
          </p:cNvPr>
          <p:cNvSpPr txBox="1"/>
          <p:nvPr/>
        </p:nvSpPr>
        <p:spPr>
          <a:xfrm>
            <a:off x="596348" y="830159"/>
            <a:ext cx="8415130" cy="5128327"/>
          </a:xfrm>
          <a:prstGeom prst="rect">
            <a:avLst/>
          </a:prstGeom>
          <a:noFill/>
        </p:spPr>
        <p:txBody>
          <a:bodyPr wrap="square">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61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845E47-D81B-4A7B-8490-0220FF22F805}"/>
              </a:ext>
            </a:extLst>
          </p:cNvPr>
          <p:cNvSpPr txBox="1"/>
          <p:nvPr/>
        </p:nvSpPr>
        <p:spPr>
          <a:xfrm>
            <a:off x="1046922" y="1785196"/>
            <a:ext cx="8097078" cy="5417893"/>
          </a:xfrm>
          <a:prstGeom prst="rect">
            <a:avLst/>
          </a:prstGeom>
          <a:noFill/>
        </p:spPr>
        <p:txBody>
          <a:bodyPr wrap="square">
            <a:spAutoFit/>
          </a:bodyPr>
          <a:lstStyle/>
          <a:p>
            <a:pPr>
              <a:lnSpc>
                <a:spcPct val="107000"/>
              </a:lnSpc>
              <a:spcAft>
                <a:spcPts val="800"/>
              </a:spcAft>
            </a:pPr>
            <a:r>
              <a:rPr lang="en-IN" sz="20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Problem understanding</a:t>
            </a:r>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rgbClr val="24292E"/>
                </a:solidFill>
                <a:effectLst/>
                <a:latin typeface="Times New Roman" panose="02020603050405020304" pitchFamily="18" charset="0"/>
                <a:ea typeface="Calibri" panose="020F0502020204030204" pitchFamily="34" charset="0"/>
              </a:rPr>
              <a:t>Customer segmentation is a process where we divide the consumer base of the company into subgroups. We need to generate the subgroups by using some specific characteristics so that the company sells more products with less marketing expenditure. Before moving forward, we need to understand the basics, for example, what do I mean by customer base? What do I mean by segment? How do we generate the consumer subgroup? What are the characteristics that we consider while we are segmenting the consumers? Let's answers these questions one by one. </a:t>
            </a:r>
            <a:r>
              <a:rPr lang="en-IN" sz="2000" dirty="0">
                <a:solidFill>
                  <a:srgbClr val="24292E"/>
                </a:solidFill>
                <a:effectLst/>
                <a:latin typeface="Times New Roman" panose="02020603050405020304" pitchFamily="18" charset="0"/>
                <a:ea typeface="Times New Roman" panose="02020603050405020304" pitchFamily="18" charset="0"/>
              </a:rPr>
              <a:t>When we have different segments, we can design a customized marketing strategy as well as customized products that suit the customer of the particular segment. This segment-wise marketing will help the company sell more products with lower marketing expenses. Thus, the company will make more profit. This is the main reason why companies use customer segmentation analysis nowadays. Customer segmentation is used among other domain such as the retail domain, finance domain, and in customer relationship management (CRM)-based products.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1793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C2C1D-E9F2-47B6-B716-FF0FA933B951}"/>
              </a:ext>
            </a:extLst>
          </p:cNvPr>
          <p:cNvSpPr>
            <a:spLocks noChangeArrowheads="1"/>
          </p:cNvSpPr>
          <p:nvPr/>
        </p:nvSpPr>
        <p:spPr bwMode="auto">
          <a:xfrm>
            <a:off x="1470991" y="2086511"/>
            <a:ext cx="9310562" cy="15850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2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113E8E-7E5E-4862-ABD1-22F74287A213}"/>
              </a:ext>
            </a:extLst>
          </p:cNvPr>
          <p:cNvSpPr>
            <a:spLocks noChangeArrowheads="1"/>
          </p:cNvSpPr>
          <p:nvPr/>
        </p:nvSpPr>
        <p:spPr bwMode="auto">
          <a:xfrm>
            <a:off x="1961322" y="1150400"/>
            <a:ext cx="7832036"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sns.countplot(df['1Gender of respondent'])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Data is not normally distributed</a:t>
            </a:r>
            <a:r>
              <a:rPr kumimoji="0" lang="en-US" altLang="en-US" sz="15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929" y="2324790"/>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4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3A66A-30A5-4E27-9374-B18BF909EBFE}"/>
              </a:ext>
            </a:extLst>
          </p:cNvPr>
          <p:cNvSpPr txBox="1"/>
          <p:nvPr/>
        </p:nvSpPr>
        <p:spPr>
          <a:xfrm>
            <a:off x="3049291" y="2266946"/>
            <a:ext cx="7071101" cy="2349361"/>
          </a:xfrm>
          <a:prstGeom prst="rect">
            <a:avLst/>
          </a:prstGeom>
          <a:noFill/>
        </p:spPr>
        <p:txBody>
          <a:bodyPr wrap="square">
            <a:spAutoFit/>
          </a:bodyPr>
          <a:lstStyle/>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01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517821-E4D6-4E4D-99B3-FAB1EA50C448}"/>
              </a:ext>
            </a:extLst>
          </p:cNvPr>
          <p:cNvSpPr>
            <a:spLocks noChangeArrowheads="1"/>
          </p:cNvSpPr>
          <p:nvPr/>
        </p:nvSpPr>
        <p:spPr bwMode="auto">
          <a:xfrm>
            <a:off x="-1480429" y="7124219"/>
            <a:ext cx="17813062"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33469640-F88D-4EA9-A085-4260FE6D2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759" y="1301859"/>
            <a:ext cx="6199322" cy="3558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DCA5C5C-4FCB-4E79-B8EF-5E727C91D3CA}"/>
              </a:ext>
            </a:extLst>
          </p:cNvPr>
          <p:cNvSpPr>
            <a:spLocks noChangeArrowheads="1"/>
          </p:cNvSpPr>
          <p:nvPr/>
        </p:nvSpPr>
        <p:spPr bwMode="auto">
          <a:xfrm>
            <a:off x="513344" y="5592686"/>
            <a:ext cx="9149812"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dependent variable. However, it does provide us with a holistic view off all the factors</a:t>
            </a:r>
            <a:r>
              <a:rPr kumimoji="0" lang="en-US" altLang="en-US" sz="12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D6E2696-A6BE-40CC-9B61-BE2F184AA500}"/>
              </a:ext>
            </a:extLst>
          </p:cNvPr>
          <p:cNvSpPr txBox="1"/>
          <p:nvPr/>
        </p:nvSpPr>
        <p:spPr>
          <a:xfrm>
            <a:off x="1347537" y="641684"/>
            <a:ext cx="8582526"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sns.heatmap(dfcor)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6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17638D-02FB-4BA0-A0BF-69C549E6A001}"/>
              </a:ext>
            </a:extLst>
          </p:cNvPr>
          <p:cNvSpPr>
            <a:spLocks noChangeArrowheads="1"/>
          </p:cNvSpPr>
          <p:nvPr/>
        </p:nvSpPr>
        <p:spPr bwMode="auto">
          <a:xfrm>
            <a:off x="3363132" y="2030752"/>
            <a:ext cx="13497122"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&lt;seaborn.axisgrid.FacetGrid at 0x15ebcb40c70&gt;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211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1" name="Picture 3">
            <a:extLst>
              <a:ext uri="{FF2B5EF4-FFF2-40B4-BE49-F238E27FC236}">
                <a16:creationId xmlns:a16="http://schemas.microsoft.com/office/drawing/2014/main" id="{DAD9DB93-5D6E-407B-B3A8-63766223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982" y="1162373"/>
            <a:ext cx="3954235" cy="4161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D98E64-89B0-4600-AC41-A068B862DC85}"/>
              </a:ext>
            </a:extLst>
          </p:cNvPr>
          <p:cNvSpPr txBox="1"/>
          <p:nvPr/>
        </p:nvSpPr>
        <p:spPr>
          <a:xfrm>
            <a:off x="1317356" y="5904854"/>
            <a:ext cx="8446576" cy="400110"/>
          </a:xfrm>
          <a:prstGeom prst="rect">
            <a:avLst/>
          </a:prstGeom>
          <a:noFill/>
        </p:spPr>
        <p:txBody>
          <a:bodyPr wrap="square" rtlCol="0">
            <a:spAutoFit/>
          </a:bodyPr>
          <a:lstStyle/>
          <a:p>
            <a:r>
              <a:rPr lang="en-US" sz="2000" b="0" i="0">
                <a:solidFill>
                  <a:srgbClr val="000000"/>
                </a:solidFill>
                <a:effectLst/>
                <a:latin typeface="Times New Roman" panose="02020603050405020304" pitchFamily="18" charset="0"/>
                <a:cs typeface="Times New Roman" panose="02020603050405020304" pitchFamily="18" charset="0"/>
              </a:rPr>
              <a:t>Here data is not normally distributed in all columns because od viscous problem</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6C3167-C4A3-4918-902F-B116C8DA4B69}"/>
              </a:ext>
            </a:extLst>
          </p:cNvPr>
          <p:cNvSpPr txBox="1"/>
          <p:nvPr/>
        </p:nvSpPr>
        <p:spPr>
          <a:xfrm>
            <a:off x="495946" y="449451"/>
            <a:ext cx="9267986"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sns.displot(df['18 The content on the website must be easy to read and understand'])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27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7B1C64-5C22-488A-9FC8-25FFEACCE2A8}"/>
              </a:ext>
            </a:extLst>
          </p:cNvPr>
          <p:cNvSpPr>
            <a:spLocks noChangeArrowheads="1"/>
          </p:cNvSpPr>
          <p:nvPr/>
        </p:nvSpPr>
        <p:spPr bwMode="auto">
          <a:xfrm>
            <a:off x="2882685" y="384358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&lt;matplotlib.collections.PathCollection at 0x15ebdf1f6d0&gt;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148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079B8B18-F336-4E21-B950-871B62C5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535" y="1642822"/>
            <a:ext cx="4438650" cy="35120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C741E0-C199-47BE-82B2-51F1356B8EEB}"/>
              </a:ext>
            </a:extLst>
          </p:cNvPr>
          <p:cNvSpPr txBox="1"/>
          <p:nvPr/>
        </p:nvSpPr>
        <p:spPr>
          <a:xfrm>
            <a:off x="1224366" y="464949"/>
            <a:ext cx="805911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plt.scatter(df['47 Getting value for money spent'],df['41 Monetary savings'])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168E97-C127-45D5-A281-435B44A87223}"/>
              </a:ext>
            </a:extLst>
          </p:cNvPr>
          <p:cNvSpPr txBox="1"/>
          <p:nvPr/>
        </p:nvSpPr>
        <p:spPr>
          <a:xfrm>
            <a:off x="1224366" y="5718875"/>
            <a:ext cx="7175715" cy="369332"/>
          </a:xfrm>
          <a:prstGeom prst="rect">
            <a:avLst/>
          </a:prstGeom>
          <a:noFill/>
        </p:spPr>
        <p:txBody>
          <a:bodyPr wrap="square" rtlCol="0">
            <a:spAutoFit/>
          </a:bodyPr>
          <a:lstStyle/>
          <a:p>
            <a:r>
              <a:rPr lang="en-IN" b="0" i="0" dirty="0">
                <a:solidFill>
                  <a:srgbClr val="000000"/>
                </a:solidFill>
                <a:effectLst/>
                <a:latin typeface="Helvetica Neue"/>
              </a:rPr>
              <a:t>scattering the plots of the above code</a:t>
            </a:r>
            <a:endParaRPr lang="en-IN" dirty="0"/>
          </a:p>
        </p:txBody>
      </p:sp>
    </p:spTree>
    <p:extLst>
      <p:ext uri="{BB962C8B-B14F-4D97-AF65-F5344CB8AC3E}">
        <p14:creationId xmlns:p14="http://schemas.microsoft.com/office/powerpoint/2010/main" val="4291616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1136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Helvetica Neue</vt:lpstr>
      <vt:lpstr>Times New Roman</vt:lpstr>
      <vt:lpstr>Office Theme</vt:lpstr>
      <vt:lpstr>CUSTOMER RETENSTION CASE STUDY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Sucharitha Gowda</dc:creator>
  <cp:lastModifiedBy>umarfarookh nadaf</cp:lastModifiedBy>
  <cp:revision>8</cp:revision>
  <dcterms:created xsi:type="dcterms:W3CDTF">2021-07-22T15:10:28Z</dcterms:created>
  <dcterms:modified xsi:type="dcterms:W3CDTF">2021-09-23T06:39:12Z</dcterms:modified>
</cp:coreProperties>
</file>