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3" autoAdjust="0"/>
    <p:restoredTop sz="94676"/>
  </p:normalViewPr>
  <p:slideViewPr>
    <p:cSldViewPr snapToGrid="0">
      <p:cViewPr>
        <p:scale>
          <a:sx n="51" d="100"/>
          <a:sy n="51" d="100"/>
        </p:scale>
        <p:origin x="1512" y="-3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0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9E6CE5-2F8A-EEEC-6A41-BA738020F55F}"/>
              </a:ext>
            </a:extLst>
          </p:cNvPr>
          <p:cNvSpPr/>
          <p:nvPr userDrawn="1"/>
        </p:nvSpPr>
        <p:spPr>
          <a:xfrm>
            <a:off x="0" y="1"/>
            <a:ext cx="21396325" cy="52033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64ACAB8-A38E-4DB3-FBAF-60E64FE638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740" y="446314"/>
            <a:ext cx="4114800" cy="411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EC262C1-6A5D-8332-213E-B5B9193E1A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887149" y="307881"/>
            <a:ext cx="3239697" cy="4253233"/>
          </a:xfrm>
          <a:prstGeom prst="rect">
            <a:avLst/>
          </a:prstGeom>
        </p:spPr>
      </p:pic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6578EF4-915D-4945-A174-942739F3F357}"/>
              </a:ext>
            </a:extLst>
          </p:cNvPr>
          <p:cNvSpPr txBox="1">
            <a:spLocks/>
          </p:cNvSpPr>
          <p:nvPr userDrawn="1"/>
        </p:nvSpPr>
        <p:spPr>
          <a:xfrm>
            <a:off x="464741" y="5888479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ABSTRAK</a:t>
            </a:r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902E829-2232-5787-F72D-37C99635F4A2}"/>
              </a:ext>
            </a:extLst>
          </p:cNvPr>
          <p:cNvSpPr txBox="1">
            <a:spLocks/>
          </p:cNvSpPr>
          <p:nvPr userDrawn="1"/>
        </p:nvSpPr>
        <p:spPr>
          <a:xfrm>
            <a:off x="870034" y="6425619"/>
            <a:ext cx="5486400" cy="7022434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i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Operasi matriks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AI,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dan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limitasi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bidang-bidang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Mach-Zehnder Interferometer (MZI),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limitasi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 Hasil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matriks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matriks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matriks N-</a:t>
            </a:r>
            <a:r>
              <a:rPr lang="en-US" dirty="0" err="1"/>
              <a:t>komponen</a:t>
            </a:r>
            <a:r>
              <a:rPr lang="en-US" dirty="0"/>
              <a:t>.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 MZI filter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MZI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operand matriks yang </a:t>
            </a:r>
            <a:r>
              <a:rPr lang="en-US" dirty="0" err="1"/>
              <a:t>fleksibel</a:t>
            </a:r>
            <a:r>
              <a:rPr lang="en-US" dirty="0"/>
              <a:t>.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menegaskan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matriks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dan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modern.</a:t>
            </a:r>
          </a:p>
        </p:txBody>
      </p:sp>
      <p:sp>
        <p:nvSpPr>
          <p:cNvPr id="46" name="Text Placeholder 76">
            <a:extLst>
              <a:ext uri="{FF2B5EF4-FFF2-40B4-BE49-F238E27FC236}">
                <a16:creationId xmlns:a16="http://schemas.microsoft.com/office/drawing/2014/main" id="{6B1A9DB8-A728-4BAB-E1E2-5A2CE361EAEC}"/>
              </a:ext>
            </a:extLst>
          </p:cNvPr>
          <p:cNvSpPr txBox="1">
            <a:spLocks/>
          </p:cNvSpPr>
          <p:nvPr userDrawn="1"/>
        </p:nvSpPr>
        <p:spPr>
          <a:xfrm>
            <a:off x="5015360" y="2767486"/>
            <a:ext cx="12358240" cy="65184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Tx/>
              <a:buNone/>
              <a:defRPr sz="4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Taufiq Hidayat, </a:t>
            </a:r>
            <a:r>
              <a:rPr lang="en-US" sz="4000" dirty="0" err="1"/>
              <a:t>Akhmadi</a:t>
            </a:r>
            <a:r>
              <a:rPr lang="en-US" sz="4000" dirty="0"/>
              <a:t> </a:t>
            </a:r>
            <a:r>
              <a:rPr lang="en-US" sz="4000" dirty="0" err="1"/>
              <a:t>Surawijaya</a:t>
            </a:r>
            <a:endParaRPr lang="en-US" sz="4000" dirty="0"/>
          </a:p>
        </p:txBody>
      </p:sp>
      <p:sp>
        <p:nvSpPr>
          <p:cNvPr id="47" name="Text Placeholder 76">
            <a:extLst>
              <a:ext uri="{FF2B5EF4-FFF2-40B4-BE49-F238E27FC236}">
                <a16:creationId xmlns:a16="http://schemas.microsoft.com/office/drawing/2014/main" id="{657FE6E5-80F6-6155-720C-DF334B85685D}"/>
              </a:ext>
            </a:extLst>
          </p:cNvPr>
          <p:cNvSpPr txBox="1">
            <a:spLocks/>
          </p:cNvSpPr>
          <p:nvPr userDrawn="1"/>
        </p:nvSpPr>
        <p:spPr>
          <a:xfrm>
            <a:off x="5015360" y="3572461"/>
            <a:ext cx="12358240" cy="115018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Tx/>
              <a:buNone/>
              <a:defRPr sz="4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Program </a:t>
            </a:r>
            <a:r>
              <a:rPr lang="en-US" sz="3800" dirty="0" err="1"/>
              <a:t>Studi</a:t>
            </a:r>
            <a:r>
              <a:rPr lang="en-US" sz="3800" dirty="0"/>
              <a:t> Teknik </a:t>
            </a:r>
            <a:r>
              <a:rPr lang="en-US" sz="3800" dirty="0" err="1"/>
              <a:t>Elektro</a:t>
            </a:r>
            <a:br>
              <a:rPr lang="en-US" sz="3800" dirty="0"/>
            </a:br>
            <a:r>
              <a:rPr lang="en-US" sz="3800" dirty="0" err="1"/>
              <a:t>Sekolah</a:t>
            </a:r>
            <a:r>
              <a:rPr lang="en-US" sz="3800" dirty="0"/>
              <a:t> Teknik </a:t>
            </a:r>
            <a:r>
              <a:rPr lang="en-US" sz="3800" dirty="0" err="1"/>
              <a:t>Elektro</a:t>
            </a:r>
            <a:r>
              <a:rPr lang="en-US" sz="3800" dirty="0"/>
              <a:t> dan </a:t>
            </a:r>
            <a:r>
              <a:rPr lang="en-US" sz="3800" dirty="0" err="1"/>
              <a:t>Informatika</a:t>
            </a:r>
            <a:r>
              <a:rPr lang="en-US" sz="3800" dirty="0"/>
              <a:t> ITB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A88E0455-F93C-51F8-D830-5DB4E93FF9BE}"/>
              </a:ext>
            </a:extLst>
          </p:cNvPr>
          <p:cNvSpPr txBox="1">
            <a:spLocks/>
          </p:cNvSpPr>
          <p:nvPr userDrawn="1"/>
        </p:nvSpPr>
        <p:spPr>
          <a:xfrm>
            <a:off x="464741" y="13410204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PENDAHULUAN</a:t>
            </a:r>
            <a:endParaRPr lang="en-US" dirty="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18E58914-5637-E0E3-5F2E-64792DC8446E}"/>
              </a:ext>
            </a:extLst>
          </p:cNvPr>
          <p:cNvSpPr txBox="1">
            <a:spLocks/>
          </p:cNvSpPr>
          <p:nvPr userDrawn="1"/>
        </p:nvSpPr>
        <p:spPr>
          <a:xfrm>
            <a:off x="849245" y="13927426"/>
            <a:ext cx="5486400" cy="6019596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Operasi matriks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AI,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dan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</a:t>
            </a:r>
          </a:p>
          <a:p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. MZI filter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.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i="1" dirty="0"/>
              <a:t>switch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B8F7376B-DCBA-7C47-3947-40E659CD663F}"/>
              </a:ext>
            </a:extLst>
          </p:cNvPr>
          <p:cNvSpPr txBox="1">
            <a:spLocks/>
          </p:cNvSpPr>
          <p:nvPr userDrawn="1"/>
        </p:nvSpPr>
        <p:spPr>
          <a:xfrm>
            <a:off x="465981" y="19944238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TUJUAN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C424FFB-F60E-1869-44ED-50D5E92FBA1C}"/>
              </a:ext>
            </a:extLst>
          </p:cNvPr>
          <p:cNvSpPr txBox="1">
            <a:spLocks/>
          </p:cNvSpPr>
          <p:nvPr userDrawn="1"/>
        </p:nvSpPr>
        <p:spPr>
          <a:xfrm>
            <a:off x="464741" y="23991952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METODOLOGI</a:t>
            </a:r>
            <a:endParaRPr lang="en-US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CD68D4C-3DE6-28F8-3274-C21092F7786D}"/>
              </a:ext>
            </a:extLst>
          </p:cNvPr>
          <p:cNvSpPr txBox="1">
            <a:spLocks/>
          </p:cNvSpPr>
          <p:nvPr userDrawn="1"/>
        </p:nvSpPr>
        <p:spPr>
          <a:xfrm>
            <a:off x="575159" y="24516570"/>
            <a:ext cx="5937508" cy="3090460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GDSFactory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devais</a:t>
            </a:r>
            <a:r>
              <a:rPr lang="en-US" dirty="0"/>
              <a:t> dan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GDSFactory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KLayout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Verifikasi</a:t>
            </a:r>
            <a:r>
              <a:rPr lang="en-US" dirty="0"/>
              <a:t> proses </a:t>
            </a:r>
            <a:r>
              <a:rPr lang="en-US" dirty="0" err="1"/>
              <a:t>perhitungan</a:t>
            </a:r>
            <a:r>
              <a:rPr lang="en-US" dirty="0"/>
              <a:t> matriks.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071EEE5-37DA-9C4A-D4AB-54DD1B656E7D}"/>
              </a:ext>
            </a:extLst>
          </p:cNvPr>
          <p:cNvSpPr txBox="1">
            <a:spLocks/>
          </p:cNvSpPr>
          <p:nvPr userDrawn="1"/>
        </p:nvSpPr>
        <p:spPr>
          <a:xfrm>
            <a:off x="7195619" y="5888293"/>
            <a:ext cx="6792361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HASIL DAN DISKUSI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860A4CE5-B41F-C427-F7D2-6F79402AA4D0}"/>
              </a:ext>
            </a:extLst>
          </p:cNvPr>
          <p:cNvSpPr txBox="1">
            <a:spLocks/>
          </p:cNvSpPr>
          <p:nvPr userDrawn="1"/>
        </p:nvSpPr>
        <p:spPr>
          <a:xfrm>
            <a:off x="7848599" y="6425619"/>
            <a:ext cx="5486400" cy="21192980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200"/>
              </a:spcBef>
              <a:buFont typeface="Arial" panose="020B0604020202020204" pitchFamily="34" charset="0"/>
              <a:buNone/>
              <a:defRPr sz="230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input matriks </a:t>
            </a:r>
            <a:r>
              <a:rPr lang="en-US" dirty="0" err="1"/>
              <a:t>simetris</a:t>
            </a:r>
            <a:r>
              <a:rPr lang="en-US" dirty="0"/>
              <a:t>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matriks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matriks </a:t>
            </a:r>
            <a:r>
              <a:rPr lang="en-US" dirty="0" err="1"/>
              <a:t>simetris</a:t>
            </a:r>
            <a:r>
              <a:rPr lang="en-US" dirty="0"/>
              <a:t>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matriks 2x2: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Gambar 1.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endParaRPr lang="en-US" dirty="0"/>
          </a:p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4 input </a:t>
            </a:r>
            <a:r>
              <a:rPr lang="en-US" dirty="0" err="1"/>
              <a:t>optik</a:t>
            </a:r>
            <a:r>
              <a:rPr lang="en-US" dirty="0"/>
              <a:t> matriks, 16 input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operand, dan 4 output </a:t>
            </a:r>
            <a:r>
              <a:rPr lang="en-US" dirty="0" err="1"/>
              <a:t>optik</a:t>
            </a:r>
            <a:r>
              <a:rPr lang="en-US" dirty="0"/>
              <a:t> matriks.</a:t>
            </a:r>
          </a:p>
          <a:p>
            <a:r>
              <a:rPr lang="en-US" dirty="0"/>
              <a:t>Jika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penyusunnya</a:t>
            </a:r>
            <a:r>
              <a:rPr lang="en-US" dirty="0"/>
              <a:t>,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buah</a:t>
            </a:r>
            <a:r>
              <a:rPr lang="en-US" dirty="0"/>
              <a:t> MZI filter.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Gambar 2. MZI filter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matriks</a:t>
            </a:r>
          </a:p>
          <a:p>
            <a:r>
              <a:rPr lang="en-US" dirty="0"/>
              <a:t>Filter Mach-Zehnder Interferometer (MZI)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yang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dua </a:t>
            </a:r>
            <a:r>
              <a:rPr lang="en-US" dirty="0" err="1"/>
              <a:t>jalur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interferensi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konstruktif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destruktif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diubah</a:t>
            </a:r>
            <a:r>
              <a:rPr lang="en-US" dirty="0"/>
              <a:t>.</a:t>
            </a:r>
          </a:p>
          <a:p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heater yang </a:t>
            </a:r>
            <a:r>
              <a:rPr lang="en-US" dirty="0" err="1"/>
              <a:t>dikontrol</a:t>
            </a:r>
            <a:r>
              <a:rPr lang="en-US" dirty="0"/>
              <a:t> oleh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matriks operand pada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D8F8082B-8FBE-D574-C1E3-6082F7D3D7AE}"/>
              </a:ext>
            </a:extLst>
          </p:cNvPr>
          <p:cNvSpPr txBox="1">
            <a:spLocks/>
          </p:cNvSpPr>
          <p:nvPr userDrawn="1"/>
        </p:nvSpPr>
        <p:spPr>
          <a:xfrm>
            <a:off x="14897003" y="15212051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KESIMPULAN</a:t>
            </a:r>
            <a:endParaRPr lang="en-US" dirty="0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2B71CA7C-FC93-249B-993E-2109F65E8EE8}"/>
              </a:ext>
            </a:extLst>
          </p:cNvPr>
          <p:cNvSpPr txBox="1">
            <a:spLocks/>
          </p:cNvSpPr>
          <p:nvPr userDrawn="1"/>
        </p:nvSpPr>
        <p:spPr>
          <a:xfrm>
            <a:off x="14899194" y="15715200"/>
            <a:ext cx="5486400" cy="5382498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. </a:t>
            </a:r>
          </a:p>
          <a:p>
            <a:r>
              <a:rPr lang="en-US" dirty="0" err="1"/>
              <a:t>Pemanfaatan</a:t>
            </a:r>
            <a:r>
              <a:rPr lang="en-US" dirty="0"/>
              <a:t> MZI filter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matriks.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dengan</a:t>
            </a:r>
            <a:r>
              <a:rPr lang="en-US" dirty="0"/>
              <a:t> 6 MZI filter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. </a:t>
            </a:r>
          </a:p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MZI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operand matriks. Hasil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matriks.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F1547992-49C3-0F38-2CF6-DFBBE2AF230A}"/>
              </a:ext>
            </a:extLst>
          </p:cNvPr>
          <p:cNvSpPr txBox="1">
            <a:spLocks/>
          </p:cNvSpPr>
          <p:nvPr userDrawn="1"/>
        </p:nvSpPr>
        <p:spPr>
          <a:xfrm>
            <a:off x="14897003" y="21141559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REFERENSI</a:t>
            </a:r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07F8DA7D-5671-D64C-07A2-6A03487A1026}"/>
              </a:ext>
            </a:extLst>
          </p:cNvPr>
          <p:cNvSpPr txBox="1">
            <a:spLocks/>
          </p:cNvSpPr>
          <p:nvPr userDrawn="1"/>
        </p:nvSpPr>
        <p:spPr>
          <a:xfrm>
            <a:off x="14899194" y="24897747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KONTAK</a:t>
            </a:r>
            <a:endParaRPr lang="en-US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070F98E-6D65-5279-8A55-4F115D17D393}"/>
              </a:ext>
            </a:extLst>
          </p:cNvPr>
          <p:cNvSpPr txBox="1">
            <a:spLocks/>
          </p:cNvSpPr>
          <p:nvPr userDrawn="1"/>
        </p:nvSpPr>
        <p:spPr>
          <a:xfrm>
            <a:off x="14899194" y="25408763"/>
            <a:ext cx="5486400" cy="1925591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Taufiq Hidayat</a:t>
            </a:r>
            <a:br>
              <a:rPr lang="en-US" sz="2300" dirty="0"/>
            </a:br>
            <a:r>
              <a:rPr lang="en-US" sz="2300" dirty="0"/>
              <a:t>hidayat4765@gmail.com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Dr. Ir. </a:t>
            </a:r>
            <a:r>
              <a:rPr lang="en-US" sz="2300" dirty="0" err="1"/>
              <a:t>Akhmadi</a:t>
            </a:r>
            <a:r>
              <a:rPr lang="en-US" sz="2300" dirty="0"/>
              <a:t> </a:t>
            </a:r>
            <a:r>
              <a:rPr lang="en-US" sz="2300" dirty="0" err="1"/>
              <a:t>Surawijaya</a:t>
            </a:r>
            <a:r>
              <a:rPr lang="en-US" sz="2300" dirty="0"/>
              <a:t> S.T, </a:t>
            </a:r>
            <a:r>
              <a:rPr lang="en-US" sz="2300" dirty="0" err="1"/>
              <a:t>M.Eng</a:t>
            </a:r>
            <a:br>
              <a:rPr lang="en-US" sz="2300" dirty="0"/>
            </a:br>
            <a:r>
              <a:rPr lang="en-US" sz="2300" dirty="0" err="1"/>
              <a:t>asurawijaya@itb.ac.id</a:t>
            </a:r>
            <a:endParaRPr lang="en-US" sz="23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74D259-03EB-BA65-33E3-B7C6F6D0F2FC}"/>
              </a:ext>
            </a:extLst>
          </p:cNvPr>
          <p:cNvCxnSpPr/>
          <p:nvPr userDrawn="1"/>
        </p:nvCxnSpPr>
        <p:spPr>
          <a:xfrm>
            <a:off x="6988629" y="5888479"/>
            <a:ext cx="0" cy="21543521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987E4E-B8BD-00CE-F61E-D01635E644B0}"/>
              </a:ext>
            </a:extLst>
          </p:cNvPr>
          <p:cNvCxnSpPr/>
          <p:nvPr userDrawn="1"/>
        </p:nvCxnSpPr>
        <p:spPr>
          <a:xfrm>
            <a:off x="14194972" y="5888479"/>
            <a:ext cx="0" cy="21543521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07F177F-BF0F-7532-11FC-4E7B6B621DE2}"/>
              </a:ext>
            </a:extLst>
          </p:cNvPr>
          <p:cNvSpPr/>
          <p:nvPr userDrawn="1"/>
        </p:nvSpPr>
        <p:spPr>
          <a:xfrm>
            <a:off x="-19904" y="28117106"/>
            <a:ext cx="21396325" cy="2351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CDAE2C1-3BB1-05C3-9994-7AE2B026AB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37" y="28268834"/>
            <a:ext cx="1487149" cy="183748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2258DFF-C45B-F8AA-7772-12E68D68DC9D}"/>
              </a:ext>
            </a:extLst>
          </p:cNvPr>
          <p:cNvSpPr txBox="1"/>
          <p:nvPr userDrawn="1"/>
        </p:nvSpPr>
        <p:spPr>
          <a:xfrm>
            <a:off x="2522138" y="28328283"/>
            <a:ext cx="10711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</a:rPr>
              <a:t>ELECTRICAL ENGINEERING DAYS 2025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B50F78-E68C-EAF1-62BC-6E1510A8089A}"/>
              </a:ext>
            </a:extLst>
          </p:cNvPr>
          <p:cNvSpPr txBox="1"/>
          <p:nvPr userDrawn="1"/>
        </p:nvSpPr>
        <p:spPr>
          <a:xfrm>
            <a:off x="2522138" y="29306078"/>
            <a:ext cx="12377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</a:rPr>
              <a:t>POSTER HASIL KEGIATAN R&amp;D MAHASISWA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63BF4C1-CDD3-F51F-0491-EC6C6F6964EF}"/>
              </a:ext>
            </a:extLst>
          </p:cNvPr>
          <p:cNvSpPr txBox="1">
            <a:spLocks/>
          </p:cNvSpPr>
          <p:nvPr userDrawn="1"/>
        </p:nvSpPr>
        <p:spPr>
          <a:xfrm>
            <a:off x="830217" y="20467425"/>
            <a:ext cx="5486400" cy="3494802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+mj-lt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pada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: "</a:t>
            </a: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?”</a:t>
            </a: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devais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Mach-Zehnder Interferometer (MZI)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6761F00-03D3-966D-D56A-9A4B28A416E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962" t="19000" r="962" b="19322"/>
          <a:stretch/>
        </p:blipFill>
        <p:spPr>
          <a:xfrm>
            <a:off x="7195618" y="12342678"/>
            <a:ext cx="6792362" cy="3224634"/>
          </a:xfrm>
          <a:prstGeom prst="rect">
            <a:avLst/>
          </a:prstGeom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F62A7A87-8541-AE3B-84E8-B95E5DDDBD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14910" r="616" b="15798"/>
          <a:stretch/>
        </p:blipFill>
        <p:spPr bwMode="auto">
          <a:xfrm>
            <a:off x="7932796" y="19239958"/>
            <a:ext cx="5244405" cy="28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A group of black text&#10;&#10;Description automatically generated">
            <a:extLst>
              <a:ext uri="{FF2B5EF4-FFF2-40B4-BE49-F238E27FC236}">
                <a16:creationId xmlns:a16="http://schemas.microsoft.com/office/drawing/2014/main" id="{EEDEB50A-148E-31BF-CE45-22EB7B107F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3366"/>
          <a:stretch/>
        </p:blipFill>
        <p:spPr>
          <a:xfrm>
            <a:off x="7565049" y="8800839"/>
            <a:ext cx="6063025" cy="1925895"/>
          </a:xfrm>
          <a:prstGeom prst="rect">
            <a:avLst/>
          </a:prstGeom>
        </p:spPr>
      </p:pic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CAF78810-7E46-73BC-1FB9-A606F2527E38}"/>
              </a:ext>
            </a:extLst>
          </p:cNvPr>
          <p:cNvSpPr txBox="1">
            <a:spLocks/>
          </p:cNvSpPr>
          <p:nvPr userDrawn="1"/>
        </p:nvSpPr>
        <p:spPr>
          <a:xfrm>
            <a:off x="14897003" y="5888293"/>
            <a:ext cx="5486400" cy="9358458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Jika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dengan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,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Gambar 3.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endParaRPr lang="en-US" dirty="0"/>
          </a:p>
        </p:txBody>
      </p:sp>
      <p:pic>
        <p:nvPicPr>
          <p:cNvPr id="71" name="Picture 70" descr="A diagram of a machine&#10;&#10;Description automatically generated">
            <a:extLst>
              <a:ext uri="{FF2B5EF4-FFF2-40B4-BE49-F238E27FC236}">
                <a16:creationId xmlns:a16="http://schemas.microsoft.com/office/drawing/2014/main" id="{35DD0FE1-6453-8DF9-B033-B95B937B96E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003" y="9524625"/>
            <a:ext cx="5486400" cy="4613747"/>
          </a:xfrm>
          <a:prstGeom prst="rect">
            <a:avLst/>
          </a:prstGeom>
        </p:spPr>
      </p:pic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7272B88-3DA6-261F-76A9-48AD8DD6F59C}"/>
              </a:ext>
            </a:extLst>
          </p:cNvPr>
          <p:cNvSpPr txBox="1">
            <a:spLocks/>
          </p:cNvSpPr>
          <p:nvPr userDrawn="1"/>
        </p:nvSpPr>
        <p:spPr>
          <a:xfrm>
            <a:off x="14897003" y="21685710"/>
            <a:ext cx="5486400" cy="3176190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300" dirty="0"/>
              <a:t>Cheng J, Zhou H, Dong J. Photonic Matrix Computing: From Fundamentals to Applications. Nanomaterials. 2021; 11(7):1683.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/>
              <a:t>Kumar A. Implementation of all-optical logic gate using SOA-MZI structures. Trends in </a:t>
            </a:r>
            <a:r>
              <a:rPr lang="en-US" sz="2300" dirty="0" err="1"/>
              <a:t>Opto</a:t>
            </a:r>
            <a:r>
              <a:rPr lang="en-US" sz="2300" dirty="0"/>
              <a:t> Electro &amp; Optical Communication. 2022;12(3):45-50.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C49F8DE-7D90-C35E-1E19-4A3637B0B667}"/>
              </a:ext>
            </a:extLst>
          </p:cNvPr>
          <p:cNvSpPr txBox="1">
            <a:spLocks/>
          </p:cNvSpPr>
          <p:nvPr userDrawn="1"/>
        </p:nvSpPr>
        <p:spPr>
          <a:xfrm>
            <a:off x="5044280" y="577409"/>
            <a:ext cx="12329320" cy="20351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Operasi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9E2E1D-94C9-4F0B-09D7-9C27414D019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44280" y="577409"/>
            <a:ext cx="12329320" cy="203516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69A31B6-04FA-625C-622E-82DABD26D0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5888479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4E27C34-EA2C-132C-9B82-9DD28FC295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0034" y="6425619"/>
            <a:ext cx="5486400" cy="70224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3C0F596-5C81-0900-F8F0-90E1748B3D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5360" y="2847594"/>
            <a:ext cx="12358240" cy="701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A046A85-205E-95A6-B60E-B320FB58E9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5360" y="3777615"/>
            <a:ext cx="12358240" cy="701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502ACD0-2896-70CE-A793-D2BEBDC723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13410204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3B67DC9-E243-F196-E9A6-10C6AF2A0A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49245" y="13927426"/>
            <a:ext cx="5486400" cy="60195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D090658-3868-BF38-CD4D-0DEA206620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981" y="19944238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D9A67C7-9A72-06EE-110A-6930E947D9E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2950" y="16787162"/>
            <a:ext cx="5486400" cy="721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CFF6CD8-BE4F-97DA-A142-41080C4C64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23991952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DBE8AA7-8144-7353-6AF5-0E0DDA744F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8039" y="24516570"/>
            <a:ext cx="5486400" cy="31377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C2A2B6-83BB-0093-9826-DE4D309A0F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95619" y="5888293"/>
            <a:ext cx="6792361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1457062-00ED-8119-752C-C08129115A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48599" y="6425619"/>
            <a:ext cx="5486400" cy="211929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7685353-02EF-6CD8-03A7-B9957E1F95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7003" y="15839069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CE0E826-A7D9-3E52-51CB-B91BF43529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16394470"/>
            <a:ext cx="5486400" cy="53824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1D027CE-7B2E-2CD9-AA58-903D1918343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7003" y="22368749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BBAC88C-1235-B27C-88E6-193C404F8E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027795" y="9118693"/>
            <a:ext cx="5486400" cy="88646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6BCF430-34D1-D9C4-C223-996446379D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25864410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1429E83-E058-3B2A-15AC-E7F2491E62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26401550"/>
            <a:ext cx="5486400" cy="8864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Akhmadi Surawijaya ST., M.Eng.</dc:creator>
  <cp:lastModifiedBy>Taufiq Hidayat</cp:lastModifiedBy>
  <cp:revision>16</cp:revision>
  <dcterms:created xsi:type="dcterms:W3CDTF">2024-06-05T03:34:15Z</dcterms:created>
  <dcterms:modified xsi:type="dcterms:W3CDTF">2025-06-23T09:56:44Z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2024-06-05T03:58:16Z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37b059a5-a1c7-4118-9f0c-24bafc52f004</vt:lpwstr>
  </property>
  <property fmtid="{D5CDD505-2E9C-101B-9397-08002B2CF9AE}" pid="8" name="MSIP_Label_38b525e5-f3da-4501-8f1e-526b6769fc56_ContentBits">
    <vt:lpwstr>0</vt:lpwstr>
  </property>
</Properties>
</file>