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9"/>
  </p:notesMasterIdLst>
  <p:sldIdLst>
    <p:sldId id="256" r:id="rId2"/>
    <p:sldId id="259" r:id="rId3"/>
    <p:sldId id="262" r:id="rId4"/>
    <p:sldId id="284" r:id="rId5"/>
    <p:sldId id="282" r:id="rId6"/>
    <p:sldId id="285" r:id="rId7"/>
    <p:sldId id="286" r:id="rId8"/>
  </p:sldIdLst>
  <p:sldSz cx="9144000" cy="5143500" type="screen16x9"/>
  <p:notesSz cx="6858000" cy="9144000"/>
  <p:embeddedFontLst>
    <p:embeddedFont>
      <p:font typeface="Overpass Mono" panose="020B0604020202020204" charset="0"/>
      <p:regular r:id="rId10"/>
      <p:bold r:id="rId11"/>
    </p:embeddedFont>
    <p:embeddedFont>
      <p:font typeface="Anaheim" panose="020B0604020202020204"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5A8675A-703D-4514-A180-30163934398F}">
  <a:tblStyle styleId="{15A8675A-703D-4514-A180-30163934398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F7954F-490C-4792-8C79-80C1727BDF5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32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512380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Thin"/>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9" r:id="rId4"/>
    <p:sldLayoutId id="214748366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GB" dirty="0" smtClean="0"/>
              <a:t>Quick</a:t>
            </a:r>
            <a:br>
              <a:rPr lang="en-GB" dirty="0" smtClean="0"/>
            </a:br>
            <a:r>
              <a:rPr lang="en-GB" dirty="0" smtClean="0"/>
              <a:t>Sort</a:t>
            </a:r>
            <a:endParaRPr dirty="0"/>
          </a:p>
        </p:txBody>
      </p:sp>
      <p:sp>
        <p:nvSpPr>
          <p:cNvPr id="335" name="Google Shape;335;p27"/>
          <p:cNvSpPr txBox="1">
            <a:spLocks noGrp="1"/>
          </p:cNvSpPr>
          <p:nvPr>
            <p:ph type="subTitle" idx="1"/>
          </p:nvPr>
        </p:nvSpPr>
        <p:spPr>
          <a:xfrm>
            <a:off x="769050" y="3396100"/>
            <a:ext cx="8520600" cy="1119866"/>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smtClean="0">
                <a:solidFill>
                  <a:schemeClr val="dk2"/>
                </a:solidFill>
              </a:rPr>
              <a:t>Algoritma &amp; Struktur </a:t>
            </a:r>
            <a:r>
              <a:rPr lang="en" dirty="0" smtClean="0">
                <a:solidFill>
                  <a:schemeClr val="dk2"/>
                </a:solidFill>
              </a:rPr>
              <a:t>Data</a:t>
            </a:r>
            <a:endParaRPr lang="en" dirty="0" smtClean="0">
              <a:solidFill>
                <a:schemeClr val="dk2"/>
              </a:solidFill>
            </a:endParaRPr>
          </a:p>
        </p:txBody>
      </p:sp>
      <p:pic>
        <p:nvPicPr>
          <p:cNvPr id="4" name="Google Shape;360;p30"/>
          <p:cNvPicPr preferRelativeResize="0"/>
          <p:nvPr/>
        </p:nvPicPr>
        <p:blipFill>
          <a:blip r:embed="rId3">
            <a:extLst>
              <a:ext uri="{28A0092B-C50C-407E-A947-70E740481C1C}">
                <a14:useLocalDpi xmlns:a14="http://schemas.microsoft.com/office/drawing/2010/main" val="0"/>
              </a:ext>
            </a:extLst>
          </a:blip>
          <a:stretch>
            <a:fillRect/>
          </a:stretch>
        </p:blipFill>
        <p:spPr>
          <a:xfrm>
            <a:off x="8100392" y="85923"/>
            <a:ext cx="936104" cy="9145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8" y="1973025"/>
            <a:ext cx="4034509" cy="2130900"/>
          </a:xfrm>
          <a:prstGeom prst="rect">
            <a:avLst/>
          </a:prstGeom>
        </p:spPr>
        <p:txBody>
          <a:bodyPr spcFirstLastPara="1" wrap="square" lIns="91425" tIns="91425" rIns="91425" bIns="91425" anchor="t" anchorCtr="0">
            <a:noAutofit/>
          </a:bodyPr>
          <a:lstStyle/>
          <a:p>
            <a:pPr marL="0" lvl="0" indent="0">
              <a:buNone/>
            </a:pPr>
            <a:r>
              <a:rPr lang="en-GB" dirty="0" err="1" smtClean="0"/>
              <a:t>Satu</a:t>
            </a:r>
            <a:r>
              <a:rPr lang="en-GB" dirty="0" smtClean="0"/>
              <a:t> </a:t>
            </a:r>
            <a:r>
              <a:rPr lang="en-GB" dirty="0" err="1" smtClean="0"/>
              <a:t>langkah</a:t>
            </a:r>
            <a:r>
              <a:rPr lang="en-GB" dirty="0"/>
              <a:t> </a:t>
            </a:r>
            <a:r>
              <a:rPr lang="en-GB" dirty="0" err="1" smtClean="0"/>
              <a:t>QuickSort</a:t>
            </a:r>
            <a:r>
              <a:rPr lang="en-GB" dirty="0" smtClean="0"/>
              <a:t> :</a:t>
            </a:r>
          </a:p>
          <a:p>
            <a:pPr marL="0" lvl="0" indent="0">
              <a:buNone/>
            </a:pPr>
            <a:r>
              <a:rPr lang="en-GB" dirty="0" err="1" smtClean="0"/>
              <a:t>Memilih</a:t>
            </a:r>
            <a:r>
              <a:rPr lang="en-GB" dirty="0" smtClean="0"/>
              <a:t> </a:t>
            </a:r>
            <a:r>
              <a:rPr lang="en-GB" dirty="0" err="1" smtClean="0"/>
              <a:t>satu</a:t>
            </a:r>
            <a:r>
              <a:rPr lang="en-GB" dirty="0" smtClean="0"/>
              <a:t> data </a:t>
            </a:r>
            <a:r>
              <a:rPr lang="en-GB" dirty="0" err="1" smtClean="0"/>
              <a:t>sebagai</a:t>
            </a:r>
            <a:r>
              <a:rPr lang="en-GB" dirty="0" smtClean="0"/>
              <a:t> </a:t>
            </a:r>
            <a:r>
              <a:rPr lang="en-GB" dirty="0" err="1" smtClean="0"/>
              <a:t>poros</a:t>
            </a:r>
            <a:r>
              <a:rPr lang="en-GB" dirty="0" smtClean="0"/>
              <a:t> (pivot)</a:t>
            </a:r>
          </a:p>
          <a:p>
            <a:pPr marL="0" lvl="0" indent="0">
              <a:buNone/>
            </a:pPr>
            <a:r>
              <a:rPr lang="en-GB" dirty="0" err="1" smtClean="0"/>
              <a:t>Memilih</a:t>
            </a:r>
            <a:r>
              <a:rPr lang="en-GB" dirty="0" smtClean="0"/>
              <a:t> data lain </a:t>
            </a:r>
            <a:r>
              <a:rPr lang="en-GB" dirty="0" err="1" smtClean="0"/>
              <a:t>menjadi</a:t>
            </a:r>
            <a:r>
              <a:rPr lang="en-GB" dirty="0" smtClean="0"/>
              <a:t> </a:t>
            </a:r>
            <a:r>
              <a:rPr lang="en-GB" dirty="0" err="1" smtClean="0"/>
              <a:t>dua</a:t>
            </a:r>
            <a:r>
              <a:rPr lang="en-GB" dirty="0" smtClean="0"/>
              <a:t> </a:t>
            </a:r>
            <a:r>
              <a:rPr lang="en-GB" dirty="0" err="1" smtClean="0"/>
              <a:t>kelompok</a:t>
            </a:r>
            <a:endParaRPr lang="en-GB" dirty="0" smtClean="0"/>
          </a:p>
          <a:p>
            <a:pPr marL="285750" lvl="0" indent="-285750">
              <a:buFontTx/>
              <a:buChar char="-"/>
            </a:pPr>
            <a:r>
              <a:rPr lang="en-GB" dirty="0" err="1" smtClean="0"/>
              <a:t>Lebih</a:t>
            </a:r>
            <a:r>
              <a:rPr lang="en-GB" dirty="0" smtClean="0"/>
              <a:t> </a:t>
            </a:r>
            <a:r>
              <a:rPr lang="en-GB" dirty="0" err="1" smtClean="0"/>
              <a:t>kecil</a:t>
            </a:r>
            <a:r>
              <a:rPr lang="en-GB" dirty="0" smtClean="0"/>
              <a:t> </a:t>
            </a:r>
            <a:r>
              <a:rPr lang="en-GB" dirty="0" err="1"/>
              <a:t>p</a:t>
            </a:r>
            <a:r>
              <a:rPr lang="en-GB" dirty="0" err="1" smtClean="0"/>
              <a:t>oros</a:t>
            </a:r>
            <a:endParaRPr lang="en-GB" dirty="0" smtClean="0"/>
          </a:p>
          <a:p>
            <a:pPr marL="285750" lvl="0" indent="-285750">
              <a:buFontTx/>
              <a:buChar char="-"/>
            </a:pPr>
            <a:r>
              <a:rPr lang="en-GB" dirty="0" err="1" smtClean="0"/>
              <a:t>Lebih</a:t>
            </a:r>
            <a:r>
              <a:rPr lang="en-GB" dirty="0" smtClean="0"/>
              <a:t> </a:t>
            </a:r>
            <a:r>
              <a:rPr lang="en-GB" dirty="0" err="1" smtClean="0"/>
              <a:t>besar</a:t>
            </a:r>
            <a:r>
              <a:rPr lang="en-GB" dirty="0" smtClean="0"/>
              <a:t> </a:t>
            </a:r>
            <a:r>
              <a:rPr lang="en-GB" dirty="0" err="1" smtClean="0"/>
              <a:t>poros</a:t>
            </a:r>
            <a:endParaRPr lang="en-GB" dirty="0" smtClean="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2"/>
                </a:solidFill>
              </a:rPr>
              <a:t>Quick Sort</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360;p30"/>
          <p:cNvPicPr preferRelativeResize="0"/>
          <p:nvPr/>
        </p:nvPicPr>
        <p:blipFill>
          <a:blip r:embed="rId3">
            <a:extLst>
              <a:ext uri="{28A0092B-C50C-407E-A947-70E740481C1C}">
                <a14:useLocalDpi xmlns:a14="http://schemas.microsoft.com/office/drawing/2010/main" val="0"/>
              </a:ext>
            </a:extLst>
          </a:blip>
          <a:stretch>
            <a:fillRect/>
          </a:stretch>
        </p:blipFill>
        <p:spPr>
          <a:xfrm>
            <a:off x="8100392" y="85923"/>
            <a:ext cx="936104" cy="9145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491880" y="2388200"/>
            <a:ext cx="5400600" cy="2130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smtClean="0"/>
              <a:t>Prinsip kerja QuickSort adalah mengambil satu data sebagai poros, kemudian membagi data sisanya menjadi dua. Data yang lebih kecil porosnya diletakkan di sisi kiri dan data yang lebih besar porosnya diletakkan di sisi kanan.</a:t>
            </a:r>
          </a:p>
          <a:p>
            <a:pPr marL="0" lvl="0" indent="0" algn="just" rtl="0">
              <a:spcBef>
                <a:spcPts val="0"/>
              </a:spcBef>
              <a:spcAft>
                <a:spcPts val="0"/>
              </a:spcAft>
              <a:buNone/>
            </a:pPr>
            <a:r>
              <a:rPr lang="en" dirty="0" smtClean="0"/>
              <a:t>Proses tersebut dilakukan berulang secara rekursif terhadap kelompok data yang ada di kiri maupun di kanan poros.</a:t>
            </a:r>
          </a:p>
          <a:p>
            <a:pPr marL="0" lvl="0" indent="0" algn="just" rtl="0">
              <a:spcBef>
                <a:spcPts val="0"/>
              </a:spcBef>
              <a:spcAft>
                <a:spcPts val="0"/>
              </a:spcAft>
              <a:buNone/>
            </a:pPr>
            <a:r>
              <a:rPr lang="en" dirty="0" smtClean="0"/>
              <a:t>Proses perulangan berhenti jika kelompok data hanya memiliki satu data.</a:t>
            </a:r>
            <a:endParaRPr dirty="0"/>
          </a:p>
        </p:txBody>
      </p:sp>
      <p:sp>
        <p:nvSpPr>
          <p:cNvPr id="381" name="Google Shape;381;p33"/>
          <p:cNvSpPr txBox="1">
            <a:spLocks noGrp="1"/>
          </p:cNvSpPr>
          <p:nvPr>
            <p:ph type="title"/>
          </p:nvPr>
        </p:nvSpPr>
        <p:spPr>
          <a:xfrm>
            <a:off x="2051720" y="1714800"/>
            <a:ext cx="6912768"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Prinsip Kerja Algoritma</a:t>
            </a:r>
            <a:endParaRPr dirty="0"/>
          </a:p>
        </p:txBody>
      </p:sp>
      <p:pic>
        <p:nvPicPr>
          <p:cNvPr id="4" name="Google Shape;360;p30"/>
          <p:cNvPicPr preferRelativeResize="0"/>
          <p:nvPr/>
        </p:nvPicPr>
        <p:blipFill>
          <a:blip r:embed="rId3">
            <a:extLst>
              <a:ext uri="{28A0092B-C50C-407E-A947-70E740481C1C}">
                <a14:useLocalDpi xmlns:a14="http://schemas.microsoft.com/office/drawing/2010/main" val="0"/>
              </a:ext>
            </a:extLst>
          </a:blip>
          <a:stretch>
            <a:fillRect/>
          </a:stretch>
        </p:blipFill>
        <p:spPr>
          <a:xfrm>
            <a:off x="8100392" y="85923"/>
            <a:ext cx="936104" cy="9145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8" y="1973025"/>
            <a:ext cx="4034509" cy="2130900"/>
          </a:xfrm>
          <a:prstGeom prst="rect">
            <a:avLst/>
          </a:prstGeom>
        </p:spPr>
        <p:txBody>
          <a:bodyPr spcFirstLastPara="1" wrap="square" lIns="91425" tIns="91425" rIns="91425" bIns="91425" anchor="t" anchorCtr="0">
            <a:noAutofit/>
          </a:bodyPr>
          <a:lstStyle/>
          <a:p>
            <a:pPr marL="0" lvl="0" indent="0">
              <a:buNone/>
            </a:pPr>
            <a:r>
              <a:rPr lang="en-GB" dirty="0" err="1" smtClean="0"/>
              <a:t>Untuk</a:t>
            </a:r>
            <a:r>
              <a:rPr lang="en-GB" dirty="0" smtClean="0"/>
              <a:t> </a:t>
            </a:r>
            <a:r>
              <a:rPr lang="en-GB" dirty="0" err="1" smtClean="0"/>
              <a:t>setiap</a:t>
            </a:r>
            <a:r>
              <a:rPr lang="en-GB" dirty="0" smtClean="0"/>
              <a:t> </a:t>
            </a:r>
            <a:r>
              <a:rPr lang="en-GB" dirty="0" err="1" smtClean="0"/>
              <a:t>kelompok</a:t>
            </a:r>
            <a:r>
              <a:rPr lang="en-GB" dirty="0" smtClean="0"/>
              <a:t> data, </a:t>
            </a:r>
            <a:r>
              <a:rPr lang="en-GB" dirty="0" err="1" smtClean="0"/>
              <a:t>satu</a:t>
            </a:r>
            <a:r>
              <a:rPr lang="en-GB" dirty="0" smtClean="0"/>
              <a:t> data </a:t>
            </a:r>
            <a:r>
              <a:rPr lang="en-GB" dirty="0" err="1" smtClean="0"/>
              <a:t>akan</a:t>
            </a:r>
            <a:r>
              <a:rPr lang="en-GB" dirty="0" smtClean="0"/>
              <a:t> </a:t>
            </a:r>
            <a:r>
              <a:rPr lang="en-GB" dirty="0" err="1" smtClean="0"/>
              <a:t>menjadi</a:t>
            </a:r>
            <a:r>
              <a:rPr lang="en-GB" dirty="0" smtClean="0"/>
              <a:t> </a:t>
            </a:r>
            <a:r>
              <a:rPr lang="en-GB" dirty="0" err="1" smtClean="0"/>
              <a:t>poros</a:t>
            </a:r>
            <a:r>
              <a:rPr lang="en-GB" dirty="0" smtClean="0"/>
              <a:t> (pivot) </a:t>
            </a:r>
            <a:r>
              <a:rPr lang="en-GB" dirty="0" err="1" smtClean="0"/>
              <a:t>dan</a:t>
            </a:r>
            <a:r>
              <a:rPr lang="en-GB" dirty="0" smtClean="0"/>
              <a:t> data yang lain </a:t>
            </a:r>
            <a:r>
              <a:rPr lang="en-GB" dirty="0" err="1" smtClean="0"/>
              <a:t>dipartisi</a:t>
            </a:r>
            <a:r>
              <a:rPr lang="en-GB" dirty="0" smtClean="0"/>
              <a:t> </a:t>
            </a:r>
            <a:r>
              <a:rPr lang="en-GB" dirty="0" err="1" smtClean="0"/>
              <a:t>ke</a:t>
            </a:r>
            <a:r>
              <a:rPr lang="en-GB" dirty="0" smtClean="0"/>
              <a:t> </a:t>
            </a:r>
            <a:r>
              <a:rPr lang="en-GB" dirty="0" err="1" smtClean="0"/>
              <a:t>kiri</a:t>
            </a:r>
            <a:r>
              <a:rPr lang="en-GB" dirty="0" smtClean="0"/>
              <a:t> </a:t>
            </a:r>
            <a:r>
              <a:rPr lang="en-GB" dirty="0" err="1" smtClean="0"/>
              <a:t>dan</a:t>
            </a:r>
            <a:r>
              <a:rPr lang="en-GB" dirty="0" smtClean="0"/>
              <a:t> </a:t>
            </a:r>
            <a:r>
              <a:rPr lang="en-GB" dirty="0" err="1" smtClean="0"/>
              <a:t>ke</a:t>
            </a:r>
            <a:r>
              <a:rPr lang="en-GB" dirty="0" smtClean="0"/>
              <a:t> </a:t>
            </a:r>
            <a:r>
              <a:rPr lang="en-GB" dirty="0" err="1" smtClean="0"/>
              <a:t>kanan</a:t>
            </a:r>
            <a:r>
              <a:rPr lang="en-GB" dirty="0" smtClean="0"/>
              <a:t> </a:t>
            </a:r>
            <a:r>
              <a:rPr lang="en-GB" dirty="0" err="1" smtClean="0"/>
              <a:t>poros</a:t>
            </a:r>
            <a:r>
              <a:rPr lang="en-GB" dirty="0" smtClean="0"/>
              <a:t>. </a:t>
            </a:r>
            <a:r>
              <a:rPr lang="en-GB" dirty="0" err="1" smtClean="0"/>
              <a:t>Jika</a:t>
            </a:r>
            <a:r>
              <a:rPr lang="en-GB" dirty="0" smtClean="0"/>
              <a:t> </a:t>
            </a:r>
            <a:r>
              <a:rPr lang="en-GB" dirty="0" err="1" smtClean="0"/>
              <a:t>partisi</a:t>
            </a:r>
            <a:r>
              <a:rPr lang="en-GB" dirty="0" smtClean="0"/>
              <a:t> </a:t>
            </a:r>
            <a:r>
              <a:rPr lang="en-GB" dirty="0" err="1" smtClean="0"/>
              <a:t>memiliki</a:t>
            </a:r>
            <a:r>
              <a:rPr lang="en-GB" dirty="0" smtClean="0"/>
              <a:t> </a:t>
            </a:r>
            <a:r>
              <a:rPr lang="en-GB" dirty="0" err="1" smtClean="0"/>
              <a:t>dua</a:t>
            </a:r>
            <a:r>
              <a:rPr lang="en-GB" dirty="0" smtClean="0"/>
              <a:t> data </a:t>
            </a:r>
            <a:r>
              <a:rPr lang="en-GB" dirty="0" err="1" smtClean="0"/>
              <a:t>atau</a:t>
            </a:r>
            <a:r>
              <a:rPr lang="en-GB" dirty="0" smtClean="0"/>
              <a:t> </a:t>
            </a:r>
            <a:r>
              <a:rPr lang="en-GB" dirty="0" err="1" smtClean="0"/>
              <a:t>lebih</a:t>
            </a:r>
            <a:r>
              <a:rPr lang="en-GB" dirty="0" smtClean="0"/>
              <a:t>, </a:t>
            </a:r>
            <a:r>
              <a:rPr lang="en-GB" dirty="0" err="1" smtClean="0"/>
              <a:t>maka</a:t>
            </a:r>
            <a:r>
              <a:rPr lang="en-GB" dirty="0" smtClean="0"/>
              <a:t> </a:t>
            </a:r>
            <a:r>
              <a:rPr lang="en-GB" dirty="0" err="1" smtClean="0"/>
              <a:t>terhadap</a:t>
            </a:r>
            <a:r>
              <a:rPr lang="en-GB" dirty="0" smtClean="0"/>
              <a:t> </a:t>
            </a:r>
            <a:r>
              <a:rPr lang="en-GB" dirty="0" err="1" smtClean="0"/>
              <a:t>partisi</a:t>
            </a:r>
            <a:r>
              <a:rPr lang="en-GB" dirty="0" smtClean="0"/>
              <a:t> data </a:t>
            </a:r>
            <a:r>
              <a:rPr lang="en-GB" dirty="0" err="1" smtClean="0"/>
              <a:t>dilakukan</a:t>
            </a:r>
            <a:r>
              <a:rPr lang="en-GB" dirty="0" smtClean="0"/>
              <a:t> </a:t>
            </a:r>
            <a:r>
              <a:rPr lang="en-GB" dirty="0" err="1" smtClean="0"/>
              <a:t>lagi</a:t>
            </a:r>
            <a:r>
              <a:rPr lang="en-GB" dirty="0" smtClean="0"/>
              <a:t> proses </a:t>
            </a:r>
            <a:r>
              <a:rPr lang="en-GB" dirty="0" err="1" smtClean="0"/>
              <a:t>pengurutan</a:t>
            </a:r>
            <a:r>
              <a:rPr lang="en-GB" dirty="0" smtClean="0"/>
              <a:t> data.</a:t>
            </a:r>
          </a:p>
          <a:p>
            <a:pPr marL="0" lvl="0" indent="0">
              <a:buNone/>
            </a:pPr>
            <a:r>
              <a:rPr lang="en-GB" dirty="0" err="1" smtClean="0"/>
              <a:t>Berikut</a:t>
            </a:r>
            <a:r>
              <a:rPr lang="en-GB" dirty="0" smtClean="0"/>
              <a:t> </a:t>
            </a:r>
            <a:r>
              <a:rPr lang="en-GB" dirty="0" err="1" smtClean="0"/>
              <a:t>adalah</a:t>
            </a:r>
            <a:r>
              <a:rPr lang="en-GB" dirty="0" smtClean="0"/>
              <a:t> </a:t>
            </a:r>
            <a:r>
              <a:rPr lang="en-GB" dirty="0" err="1" smtClean="0"/>
              <a:t>algoritma</a:t>
            </a:r>
            <a:r>
              <a:rPr lang="en-GB" dirty="0" smtClean="0"/>
              <a:t> </a:t>
            </a:r>
            <a:r>
              <a:rPr lang="en-GB" dirty="0" err="1" smtClean="0"/>
              <a:t>utama</a:t>
            </a:r>
            <a:r>
              <a:rPr lang="en-GB" dirty="0" smtClean="0"/>
              <a:t> yang </a:t>
            </a:r>
            <a:r>
              <a:rPr lang="en-GB" dirty="0" err="1" smtClean="0"/>
              <a:t>ditulis</a:t>
            </a:r>
            <a:r>
              <a:rPr lang="en-GB" dirty="0" smtClean="0"/>
              <a:t> </a:t>
            </a:r>
            <a:r>
              <a:rPr lang="en-GB" dirty="0" err="1" smtClean="0"/>
              <a:t>dalam</a:t>
            </a:r>
            <a:r>
              <a:rPr lang="en-GB" dirty="0" smtClean="0"/>
              <a:t> </a:t>
            </a:r>
            <a:r>
              <a:rPr lang="en-GB" dirty="0" err="1" smtClean="0"/>
              <a:t>bentuk</a:t>
            </a:r>
            <a:r>
              <a:rPr lang="en-GB" dirty="0" smtClean="0"/>
              <a:t> yang </a:t>
            </a:r>
            <a:r>
              <a:rPr lang="en-GB" dirty="0" err="1" smtClean="0"/>
              <a:t>mirip</a:t>
            </a:r>
            <a:r>
              <a:rPr lang="en-GB" dirty="0" smtClean="0"/>
              <a:t> </a:t>
            </a:r>
            <a:r>
              <a:rPr lang="en-GB" dirty="0" err="1" smtClean="0"/>
              <a:t>fungsi</a:t>
            </a:r>
            <a:r>
              <a:rPr lang="en-GB" dirty="0" smtClean="0"/>
              <a:t>.</a:t>
            </a:r>
          </a:p>
        </p:txBody>
      </p:sp>
      <p:sp>
        <p:nvSpPr>
          <p:cNvPr id="362" name="Google Shape;362;p30"/>
          <p:cNvSpPr txBox="1">
            <a:spLocks noGrp="1"/>
          </p:cNvSpPr>
          <p:nvPr>
            <p:ph type="title"/>
          </p:nvPr>
        </p:nvSpPr>
        <p:spPr>
          <a:xfrm>
            <a:off x="560824" y="1168325"/>
            <a:ext cx="5019287"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2"/>
                </a:solidFill>
              </a:rPr>
              <a:t>Algoritma Quick Sort</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360;p30"/>
          <p:cNvPicPr preferRelativeResize="0"/>
          <p:nvPr/>
        </p:nvPicPr>
        <p:blipFill>
          <a:blip r:embed="rId3">
            <a:extLst>
              <a:ext uri="{28A0092B-C50C-407E-A947-70E740481C1C}">
                <a14:useLocalDpi xmlns:a14="http://schemas.microsoft.com/office/drawing/2010/main" val="0"/>
              </a:ext>
            </a:extLst>
          </a:blip>
          <a:stretch>
            <a:fillRect/>
          </a:stretch>
        </p:blipFill>
        <p:spPr>
          <a:xfrm>
            <a:off x="8100392" y="85923"/>
            <a:ext cx="936104" cy="914502"/>
          </a:xfrm>
          <a:prstGeom prst="rect">
            <a:avLst/>
          </a:prstGeom>
          <a:noFill/>
          <a:ln>
            <a:noFill/>
          </a:ln>
        </p:spPr>
      </p:pic>
    </p:spTree>
    <p:extLst>
      <p:ext uri="{BB962C8B-B14F-4D97-AF65-F5344CB8AC3E}">
        <p14:creationId xmlns:p14="http://schemas.microsoft.com/office/powerpoint/2010/main" val="396390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t>Algoritma Partisi(A, awal, akhir)</a:t>
            </a:r>
            <a:endParaRPr sz="2000" dirty="0"/>
          </a:p>
        </p:txBody>
      </p:sp>
      <p:sp>
        <p:nvSpPr>
          <p:cNvPr id="920" name="Google Shape;920;p53"/>
          <p:cNvSpPr txBox="1"/>
          <p:nvPr/>
        </p:nvSpPr>
        <p:spPr>
          <a:xfrm>
            <a:off x="754542" y="1134000"/>
            <a:ext cx="7849906" cy="301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dirty="0" smtClean="0">
                <a:solidFill>
                  <a:schemeClr val="lt1"/>
                </a:solidFill>
                <a:latin typeface="Anaheim"/>
                <a:ea typeface="Anaheim"/>
                <a:cs typeface="Anaheim"/>
                <a:sym typeface="Anaheim"/>
              </a:rPr>
              <a:t>A : array</a:t>
            </a:r>
          </a:p>
          <a:p>
            <a:pPr marL="0" lvl="0" indent="0" algn="l" rtl="0">
              <a:lnSpc>
                <a:spcPct val="115000"/>
              </a:lnSpc>
              <a:spcBef>
                <a:spcPts val="0"/>
              </a:spcBef>
              <a:spcAft>
                <a:spcPts val="0"/>
              </a:spcAft>
              <a:buNone/>
            </a:pPr>
            <a:r>
              <a:rPr lang="en-GB" dirty="0" err="1">
                <a:solidFill>
                  <a:schemeClr val="lt1"/>
                </a:solidFill>
                <a:latin typeface="Anaheim"/>
                <a:ea typeface="Anaheim"/>
                <a:cs typeface="Anaheim"/>
                <a:sym typeface="Anaheim"/>
              </a:rPr>
              <a:t>a</a:t>
            </a:r>
            <a:r>
              <a:rPr lang="en-GB" dirty="0" err="1" smtClean="0">
                <a:solidFill>
                  <a:schemeClr val="lt1"/>
                </a:solidFill>
                <a:latin typeface="Anaheim"/>
                <a:ea typeface="Anaheim"/>
                <a:cs typeface="Anaheim"/>
                <a:sym typeface="Anaheim"/>
              </a:rPr>
              <a:t>wal</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akhir</a:t>
            </a:r>
            <a:r>
              <a:rPr lang="en-GB" dirty="0" smtClean="0">
                <a:solidFill>
                  <a:schemeClr val="lt1"/>
                </a:solidFill>
                <a:latin typeface="Anaheim"/>
                <a:ea typeface="Anaheim"/>
                <a:cs typeface="Anaheim"/>
                <a:sym typeface="Anaheim"/>
              </a:rPr>
              <a:t> : </a:t>
            </a:r>
            <a:r>
              <a:rPr lang="en-GB" dirty="0" err="1" smtClean="0">
                <a:solidFill>
                  <a:schemeClr val="lt1"/>
                </a:solidFill>
                <a:latin typeface="Anaheim"/>
                <a:ea typeface="Anaheim"/>
                <a:cs typeface="Anaheim"/>
                <a:sym typeface="Anaheim"/>
              </a:rPr>
              <a:t>indeks</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pertama</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dan</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terakhir</a:t>
            </a:r>
            <a:r>
              <a:rPr lang="en-GB" dirty="0" smtClean="0">
                <a:solidFill>
                  <a:schemeClr val="lt1"/>
                </a:solidFill>
                <a:latin typeface="Anaheim"/>
                <a:ea typeface="Anaheim"/>
                <a:cs typeface="Anaheim"/>
                <a:sym typeface="Anaheim"/>
              </a:rPr>
              <a:t> yang </a:t>
            </a:r>
            <a:r>
              <a:rPr lang="en-GB" dirty="0" err="1" smtClean="0">
                <a:solidFill>
                  <a:schemeClr val="lt1"/>
                </a:solidFill>
                <a:latin typeface="Anaheim"/>
                <a:ea typeface="Anaheim"/>
                <a:cs typeface="Anaheim"/>
                <a:sym typeface="Anaheim"/>
              </a:rPr>
              <a:t>akan</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diterapkan</a:t>
            </a:r>
            <a:r>
              <a:rPr lang="en-GB" dirty="0" smtClean="0">
                <a:solidFill>
                  <a:schemeClr val="lt1"/>
                </a:solidFill>
                <a:latin typeface="Anaheim"/>
                <a:ea typeface="Anaheim"/>
                <a:cs typeface="Anaheim"/>
                <a:sym typeface="Anaheim"/>
              </a:rPr>
              <a:t> proses </a:t>
            </a:r>
            <a:r>
              <a:rPr lang="en-GB" dirty="0" err="1" smtClean="0">
                <a:solidFill>
                  <a:schemeClr val="lt1"/>
                </a:solidFill>
                <a:latin typeface="Anaheim"/>
                <a:ea typeface="Anaheim"/>
                <a:cs typeface="Anaheim"/>
                <a:sym typeface="Anaheim"/>
              </a:rPr>
              <a:t>pengurutan</a:t>
            </a:r>
            <a:r>
              <a:rPr lang="en-GB" dirty="0" smtClean="0">
                <a:solidFill>
                  <a:schemeClr val="lt1"/>
                </a:solidFill>
                <a:latin typeface="Anaheim"/>
                <a:ea typeface="Anaheim"/>
                <a:cs typeface="Anaheim"/>
                <a:sym typeface="Anaheim"/>
              </a:rPr>
              <a:t> data</a:t>
            </a:r>
          </a:p>
          <a:p>
            <a:pPr lvl="0" algn="l" rtl="0">
              <a:lnSpc>
                <a:spcPct val="115000"/>
              </a:lnSpc>
              <a:spcBef>
                <a:spcPts val="0"/>
              </a:spcBef>
              <a:spcAft>
                <a:spcPts val="0"/>
              </a:spcAft>
            </a:pPr>
            <a:endParaRPr lang="en-GB" dirty="0" smtClean="0">
              <a:solidFill>
                <a:schemeClr val="lt1"/>
              </a:solidFill>
              <a:latin typeface="Anaheim"/>
              <a:ea typeface="Anaheim"/>
              <a:cs typeface="Anaheim"/>
              <a:sym typeface="Anaheim"/>
            </a:endParaRPr>
          </a:p>
          <a:p>
            <a:pPr lvl="0" algn="l" rtl="0">
              <a:lnSpc>
                <a:spcPct val="115000"/>
              </a:lnSpc>
              <a:spcBef>
                <a:spcPts val="0"/>
              </a:spcBef>
              <a:spcAft>
                <a:spcPts val="0"/>
              </a:spcAft>
            </a:pPr>
            <a:r>
              <a:rPr lang="en-GB" dirty="0" smtClean="0">
                <a:solidFill>
                  <a:schemeClr val="lt1"/>
                </a:solidFill>
                <a:latin typeface="Anaheim"/>
                <a:ea typeface="Anaheim"/>
                <a:cs typeface="Anaheim"/>
                <a:sym typeface="Anaheim"/>
              </a:rPr>
              <a:t>1. </a:t>
            </a:r>
            <a:r>
              <a:rPr lang="en-GB" dirty="0" err="1" smtClean="0">
                <a:solidFill>
                  <a:schemeClr val="lt1"/>
                </a:solidFill>
                <a:latin typeface="Anaheim"/>
                <a:ea typeface="Anaheim"/>
                <a:cs typeface="Anaheim"/>
                <a:sym typeface="Anaheim"/>
              </a:rPr>
              <a:t>Poros</a:t>
            </a:r>
            <a:r>
              <a:rPr lang="en-GB" dirty="0" smtClean="0">
                <a:solidFill>
                  <a:schemeClr val="lt1"/>
                </a:solidFill>
                <a:latin typeface="Anaheim"/>
                <a:ea typeface="Anaheim"/>
                <a:cs typeface="Anaheim"/>
                <a:sym typeface="Anaheim"/>
              </a:rPr>
              <a:t> </a:t>
            </a:r>
            <a:r>
              <a:rPr lang="en-GB" dirty="0" smtClean="0">
                <a:solidFill>
                  <a:schemeClr val="lt1"/>
                </a:solidFill>
                <a:latin typeface="Anaheim"/>
                <a:ea typeface="Anaheim"/>
                <a:cs typeface="Anaheim"/>
                <a:sym typeface="Wingdings" panose="05000000000000000000" pitchFamily="2" charset="2"/>
              </a:rPr>
              <a:t></a:t>
            </a:r>
            <a:r>
              <a:rPr lang="en-GB" dirty="0" smtClean="0">
                <a:solidFill>
                  <a:schemeClr val="lt1"/>
                </a:solidFill>
                <a:latin typeface="Anaheim"/>
                <a:ea typeface="Anaheim"/>
                <a:cs typeface="Anaheim"/>
                <a:sym typeface="Anaheim"/>
              </a:rPr>
              <a:t> A[</a:t>
            </a:r>
            <a:r>
              <a:rPr lang="en-GB" dirty="0" err="1" smtClean="0">
                <a:solidFill>
                  <a:schemeClr val="lt1"/>
                </a:solidFill>
                <a:latin typeface="Anaheim"/>
                <a:ea typeface="Anaheim"/>
                <a:cs typeface="Anaheim"/>
                <a:sym typeface="Anaheim"/>
              </a:rPr>
              <a:t>akhir</a:t>
            </a:r>
            <a:r>
              <a:rPr lang="en-GB" dirty="0" smtClean="0">
                <a:solidFill>
                  <a:schemeClr val="lt1"/>
                </a:solidFill>
                <a:latin typeface="Anaheim"/>
                <a:ea typeface="Anaheim"/>
                <a:cs typeface="Anaheim"/>
                <a:sym typeface="Anaheim"/>
              </a:rPr>
              <a:t>] # data paling </a:t>
            </a:r>
            <a:r>
              <a:rPr lang="en-GB" dirty="0" err="1" smtClean="0">
                <a:solidFill>
                  <a:schemeClr val="lt1"/>
                </a:solidFill>
                <a:latin typeface="Anaheim"/>
                <a:ea typeface="Anaheim"/>
                <a:cs typeface="Anaheim"/>
                <a:sym typeface="Anaheim"/>
              </a:rPr>
              <a:t>kanan</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dijadikan</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poros</a:t>
            </a:r>
            <a:r>
              <a:rPr lang="en-GB" dirty="0" smtClean="0">
                <a:solidFill>
                  <a:schemeClr val="lt1"/>
                </a:solidFill>
                <a:latin typeface="Anaheim"/>
                <a:ea typeface="Anaheim"/>
                <a:cs typeface="Anaheim"/>
                <a:sym typeface="Anaheim"/>
              </a:rPr>
              <a:t> (pivot)</a:t>
            </a:r>
          </a:p>
          <a:p>
            <a:pPr lvl="0" algn="l" rtl="0">
              <a:lnSpc>
                <a:spcPct val="115000"/>
              </a:lnSpc>
              <a:spcBef>
                <a:spcPts val="0"/>
              </a:spcBef>
              <a:spcAft>
                <a:spcPts val="0"/>
              </a:spcAft>
            </a:pPr>
            <a:r>
              <a:rPr lang="en-GB" dirty="0" smtClean="0">
                <a:solidFill>
                  <a:schemeClr val="lt1"/>
                </a:solidFill>
                <a:latin typeface="Anaheim"/>
                <a:ea typeface="Anaheim"/>
                <a:cs typeface="Anaheim"/>
                <a:sym typeface="Anaheim"/>
              </a:rPr>
              <a:t>2. </a:t>
            </a:r>
            <a:r>
              <a:rPr lang="en-GB" dirty="0" err="1" smtClean="0">
                <a:solidFill>
                  <a:schemeClr val="lt1"/>
                </a:solidFill>
                <a:latin typeface="Anaheim"/>
                <a:ea typeface="Anaheim"/>
                <a:cs typeface="Anaheim"/>
                <a:sym typeface="Anaheim"/>
              </a:rPr>
              <a:t>i</a:t>
            </a:r>
            <a:r>
              <a:rPr lang="en-GB" dirty="0" smtClean="0">
                <a:solidFill>
                  <a:schemeClr val="lt1"/>
                </a:solidFill>
                <a:latin typeface="Anaheim"/>
                <a:ea typeface="Anaheim"/>
                <a:cs typeface="Anaheim"/>
                <a:sym typeface="Anaheim"/>
              </a:rPr>
              <a:t> </a:t>
            </a:r>
            <a:r>
              <a:rPr lang="en-GB" dirty="0" smtClean="0">
                <a:solidFill>
                  <a:schemeClr val="lt1"/>
                </a:solidFill>
                <a:latin typeface="Anaheim"/>
                <a:ea typeface="Anaheim"/>
                <a:cs typeface="Anaheim"/>
                <a:sym typeface="Wingdings" panose="05000000000000000000" pitchFamily="2" charset="2"/>
              </a:rPr>
              <a:t></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awal</a:t>
            </a:r>
            <a:r>
              <a:rPr lang="en-GB" dirty="0" smtClean="0">
                <a:solidFill>
                  <a:schemeClr val="lt1"/>
                </a:solidFill>
                <a:latin typeface="Anaheim"/>
                <a:ea typeface="Anaheim"/>
                <a:cs typeface="Anaheim"/>
                <a:sym typeface="Anaheim"/>
              </a:rPr>
              <a:t>, j </a:t>
            </a:r>
            <a:r>
              <a:rPr lang="en-GB" dirty="0" smtClean="0">
                <a:solidFill>
                  <a:schemeClr val="lt1"/>
                </a:solidFill>
                <a:latin typeface="Anaheim"/>
                <a:ea typeface="Anaheim"/>
                <a:cs typeface="Anaheim"/>
                <a:sym typeface="Wingdings" panose="05000000000000000000" pitchFamily="2" charset="2"/>
              </a:rPr>
              <a:t></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akhir</a:t>
            </a:r>
            <a:r>
              <a:rPr lang="en-GB" dirty="0" smtClean="0">
                <a:solidFill>
                  <a:schemeClr val="lt1"/>
                </a:solidFill>
                <a:latin typeface="Anaheim"/>
                <a:ea typeface="Anaheim"/>
                <a:cs typeface="Anaheim"/>
                <a:sym typeface="Anaheim"/>
              </a:rPr>
              <a:t> -1</a:t>
            </a:r>
          </a:p>
          <a:p>
            <a:pPr lvl="0" algn="l" rtl="0">
              <a:lnSpc>
                <a:spcPct val="115000"/>
              </a:lnSpc>
              <a:spcBef>
                <a:spcPts val="0"/>
              </a:spcBef>
              <a:spcAft>
                <a:spcPts val="0"/>
              </a:spcAft>
            </a:pPr>
            <a:r>
              <a:rPr lang="en-GB" dirty="0" smtClean="0">
                <a:solidFill>
                  <a:schemeClr val="lt1"/>
                </a:solidFill>
                <a:latin typeface="Anaheim"/>
                <a:ea typeface="Anaheim"/>
                <a:cs typeface="Anaheim"/>
                <a:sym typeface="Anaheim"/>
              </a:rPr>
              <a:t>3.</a:t>
            </a:r>
            <a:r>
              <a:rPr lang="en-GB" dirty="0">
                <a:solidFill>
                  <a:schemeClr val="lt1"/>
                </a:solidFill>
                <a:latin typeface="Anaheim"/>
                <a:ea typeface="Anaheim"/>
                <a:cs typeface="Anaheim"/>
                <a:sym typeface="Anaheim"/>
              </a:rPr>
              <a:t> </a:t>
            </a:r>
            <a:r>
              <a:rPr lang="en-GB" dirty="0" err="1">
                <a:solidFill>
                  <a:schemeClr val="lt1"/>
                </a:solidFill>
                <a:latin typeface="Anaheim"/>
                <a:ea typeface="Anaheim"/>
                <a:cs typeface="Anaheim"/>
                <a:sym typeface="Anaheim"/>
              </a:rPr>
              <a:t>s</a:t>
            </a:r>
            <a:r>
              <a:rPr lang="en-GB" dirty="0" err="1" smtClean="0">
                <a:solidFill>
                  <a:schemeClr val="lt1"/>
                </a:solidFill>
                <a:latin typeface="Anaheim"/>
                <a:ea typeface="Anaheim"/>
                <a:cs typeface="Anaheim"/>
                <a:sym typeface="Anaheim"/>
              </a:rPr>
              <a:t>elama</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i</a:t>
            </a:r>
            <a:r>
              <a:rPr lang="en-GB" dirty="0" smtClean="0">
                <a:solidFill>
                  <a:schemeClr val="lt1"/>
                </a:solidFill>
                <a:latin typeface="Anaheim"/>
                <a:ea typeface="Anaheim"/>
                <a:cs typeface="Anaheim"/>
                <a:sym typeface="Anaheim"/>
              </a:rPr>
              <a:t> &lt;= j,</a:t>
            </a:r>
          </a:p>
          <a:p>
            <a:pPr lvl="0" algn="l" rtl="0">
              <a:lnSpc>
                <a:spcPct val="115000"/>
              </a:lnSpc>
              <a:spcBef>
                <a:spcPts val="0"/>
              </a:spcBef>
              <a:spcAft>
                <a:spcPts val="0"/>
              </a:spcAft>
            </a:pPr>
            <a:r>
              <a:rPr lang="en-GB" dirty="0" smtClean="0">
                <a:solidFill>
                  <a:schemeClr val="lt1"/>
                </a:solidFill>
                <a:latin typeface="Anaheim"/>
                <a:ea typeface="Anaheim"/>
                <a:cs typeface="Anaheim"/>
                <a:sym typeface="Anaheim"/>
              </a:rPr>
              <a:t>   a. </a:t>
            </a:r>
            <a:r>
              <a:rPr lang="en-GB" dirty="0" err="1" smtClean="0">
                <a:solidFill>
                  <a:schemeClr val="lt1"/>
                </a:solidFill>
                <a:latin typeface="Anaheim"/>
                <a:ea typeface="Anaheim"/>
                <a:cs typeface="Anaheim"/>
                <a:sym typeface="Anaheim"/>
              </a:rPr>
              <a:t>selama</a:t>
            </a:r>
            <a:r>
              <a:rPr lang="en-GB" dirty="0" smtClean="0">
                <a:solidFill>
                  <a:schemeClr val="lt1"/>
                </a:solidFill>
                <a:latin typeface="Anaheim"/>
                <a:ea typeface="Anaheim"/>
                <a:cs typeface="Anaheim"/>
                <a:sym typeface="Anaheim"/>
              </a:rPr>
              <a:t> A[</a:t>
            </a:r>
            <a:r>
              <a:rPr lang="en-GB" dirty="0" err="1" smtClean="0">
                <a:solidFill>
                  <a:schemeClr val="lt1"/>
                </a:solidFill>
                <a:latin typeface="Anaheim"/>
                <a:ea typeface="Anaheim"/>
                <a:cs typeface="Anaheim"/>
                <a:sym typeface="Anaheim"/>
              </a:rPr>
              <a:t>i</a:t>
            </a:r>
            <a:r>
              <a:rPr lang="en-GB" dirty="0" smtClean="0">
                <a:solidFill>
                  <a:schemeClr val="lt1"/>
                </a:solidFill>
                <a:latin typeface="Anaheim"/>
                <a:ea typeface="Anaheim"/>
                <a:cs typeface="Anaheim"/>
                <a:sym typeface="Anaheim"/>
              </a:rPr>
              <a:t>] &lt; </a:t>
            </a:r>
            <a:r>
              <a:rPr lang="en-GB" dirty="0" err="1" smtClean="0">
                <a:solidFill>
                  <a:schemeClr val="lt1"/>
                </a:solidFill>
                <a:latin typeface="Anaheim"/>
                <a:ea typeface="Anaheim"/>
                <a:cs typeface="Anaheim"/>
                <a:sym typeface="Anaheim"/>
              </a:rPr>
              <a:t>poros</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i</a:t>
            </a:r>
            <a:r>
              <a:rPr lang="en-GB" dirty="0" smtClean="0">
                <a:solidFill>
                  <a:schemeClr val="lt1"/>
                </a:solidFill>
                <a:latin typeface="Anaheim"/>
                <a:ea typeface="Anaheim"/>
                <a:cs typeface="Anaheim"/>
                <a:sym typeface="Anaheim"/>
              </a:rPr>
              <a:t> += 1</a:t>
            </a:r>
          </a:p>
          <a:p>
            <a:pPr lvl="0">
              <a:lnSpc>
                <a:spcPct val="115000"/>
              </a:lnSpc>
            </a:pPr>
            <a:r>
              <a:rPr lang="en-GB" dirty="0">
                <a:solidFill>
                  <a:schemeClr val="lt1"/>
                </a:solidFill>
                <a:latin typeface="Anaheim"/>
                <a:ea typeface="Anaheim"/>
                <a:cs typeface="Anaheim"/>
                <a:sym typeface="Anaheim"/>
              </a:rPr>
              <a:t> </a:t>
            </a:r>
            <a:r>
              <a:rPr lang="en-GB" dirty="0" smtClean="0">
                <a:solidFill>
                  <a:schemeClr val="lt1"/>
                </a:solidFill>
                <a:latin typeface="Anaheim"/>
                <a:ea typeface="Anaheim"/>
                <a:cs typeface="Anaheim"/>
                <a:sym typeface="Anaheim"/>
              </a:rPr>
              <a:t>  b. </a:t>
            </a:r>
            <a:r>
              <a:rPr lang="en-GB" dirty="0" err="1">
                <a:solidFill>
                  <a:schemeClr val="lt1"/>
                </a:solidFill>
                <a:latin typeface="Anaheim"/>
                <a:ea typeface="Anaheim"/>
                <a:cs typeface="Anaheim"/>
                <a:sym typeface="Anaheim"/>
              </a:rPr>
              <a:t>selama</a:t>
            </a:r>
            <a:r>
              <a:rPr lang="en-GB" dirty="0">
                <a:solidFill>
                  <a:schemeClr val="lt1"/>
                </a:solidFill>
                <a:latin typeface="Anaheim"/>
                <a:ea typeface="Anaheim"/>
                <a:cs typeface="Anaheim"/>
                <a:sym typeface="Anaheim"/>
              </a:rPr>
              <a:t> </a:t>
            </a:r>
            <a:r>
              <a:rPr lang="en-GB" dirty="0" smtClean="0">
                <a:solidFill>
                  <a:schemeClr val="lt1"/>
                </a:solidFill>
                <a:latin typeface="Anaheim"/>
                <a:ea typeface="Anaheim"/>
                <a:cs typeface="Anaheim"/>
                <a:sym typeface="Anaheim"/>
              </a:rPr>
              <a:t>A[j] </a:t>
            </a:r>
            <a:r>
              <a:rPr lang="en-GB" dirty="0">
                <a:solidFill>
                  <a:schemeClr val="lt1"/>
                </a:solidFill>
                <a:latin typeface="Anaheim"/>
                <a:ea typeface="Anaheim"/>
                <a:cs typeface="Anaheim"/>
                <a:sym typeface="Anaheim"/>
              </a:rPr>
              <a:t>&lt; </a:t>
            </a:r>
            <a:r>
              <a:rPr lang="en-GB" dirty="0" err="1">
                <a:solidFill>
                  <a:schemeClr val="lt1"/>
                </a:solidFill>
                <a:latin typeface="Anaheim"/>
                <a:ea typeface="Anaheim"/>
                <a:cs typeface="Anaheim"/>
                <a:sym typeface="Anaheim"/>
              </a:rPr>
              <a:t>poros</a:t>
            </a:r>
            <a:r>
              <a:rPr lang="en-GB" dirty="0">
                <a:solidFill>
                  <a:schemeClr val="lt1"/>
                </a:solidFill>
                <a:latin typeface="Anaheim"/>
                <a:ea typeface="Anaheim"/>
                <a:cs typeface="Anaheim"/>
                <a:sym typeface="Anaheim"/>
              </a:rPr>
              <a:t>, </a:t>
            </a:r>
            <a:r>
              <a:rPr lang="en-GB" dirty="0" smtClean="0">
                <a:solidFill>
                  <a:schemeClr val="lt1"/>
                </a:solidFill>
                <a:latin typeface="Anaheim"/>
                <a:ea typeface="Anaheim"/>
                <a:cs typeface="Anaheim"/>
                <a:sym typeface="Anaheim"/>
              </a:rPr>
              <a:t>j </a:t>
            </a:r>
            <a:r>
              <a:rPr lang="en-GB" dirty="0">
                <a:solidFill>
                  <a:schemeClr val="lt1"/>
                </a:solidFill>
                <a:latin typeface="Anaheim"/>
                <a:ea typeface="Anaheim"/>
                <a:cs typeface="Anaheim"/>
                <a:sym typeface="Anaheim"/>
              </a:rPr>
              <a:t>-</a:t>
            </a:r>
            <a:r>
              <a:rPr lang="en-GB" dirty="0" smtClean="0">
                <a:solidFill>
                  <a:schemeClr val="lt1"/>
                </a:solidFill>
                <a:latin typeface="Anaheim"/>
                <a:ea typeface="Anaheim"/>
                <a:cs typeface="Anaheim"/>
                <a:sym typeface="Anaheim"/>
              </a:rPr>
              <a:t>= </a:t>
            </a:r>
            <a:r>
              <a:rPr lang="en-GB" dirty="0">
                <a:solidFill>
                  <a:schemeClr val="lt1"/>
                </a:solidFill>
                <a:latin typeface="Anaheim"/>
                <a:ea typeface="Anaheim"/>
                <a:cs typeface="Anaheim"/>
                <a:sym typeface="Anaheim"/>
              </a:rPr>
              <a:t>1</a:t>
            </a:r>
            <a:endParaRPr lang="en-GB" dirty="0" smtClean="0">
              <a:solidFill>
                <a:schemeClr val="lt1"/>
              </a:solidFill>
              <a:latin typeface="Anaheim"/>
              <a:ea typeface="Anaheim"/>
              <a:cs typeface="Anaheim"/>
              <a:sym typeface="Anaheim"/>
            </a:endParaRPr>
          </a:p>
          <a:p>
            <a:pPr lvl="0" algn="l" rtl="0">
              <a:lnSpc>
                <a:spcPct val="115000"/>
              </a:lnSpc>
              <a:spcBef>
                <a:spcPts val="0"/>
              </a:spcBef>
              <a:spcAft>
                <a:spcPts val="0"/>
              </a:spcAft>
            </a:pPr>
            <a:r>
              <a:rPr lang="en-GB" dirty="0">
                <a:solidFill>
                  <a:schemeClr val="lt1"/>
                </a:solidFill>
                <a:latin typeface="Anaheim"/>
                <a:ea typeface="Anaheim"/>
                <a:cs typeface="Anaheim"/>
                <a:sym typeface="Anaheim"/>
              </a:rPr>
              <a:t> </a:t>
            </a:r>
            <a:r>
              <a:rPr lang="en-GB" dirty="0" smtClean="0">
                <a:solidFill>
                  <a:schemeClr val="lt1"/>
                </a:solidFill>
                <a:latin typeface="Anaheim"/>
                <a:ea typeface="Anaheim"/>
                <a:cs typeface="Anaheim"/>
                <a:sym typeface="Anaheim"/>
              </a:rPr>
              <a:t>  c. </a:t>
            </a:r>
            <a:r>
              <a:rPr lang="en-GB" dirty="0" err="1" smtClean="0">
                <a:solidFill>
                  <a:schemeClr val="lt1"/>
                </a:solidFill>
                <a:latin typeface="Anaheim"/>
                <a:ea typeface="Anaheim"/>
                <a:cs typeface="Anaheim"/>
                <a:sym typeface="Anaheim"/>
              </a:rPr>
              <a:t>jika</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i</a:t>
            </a:r>
            <a:r>
              <a:rPr lang="en-GB" dirty="0" smtClean="0">
                <a:solidFill>
                  <a:schemeClr val="lt1"/>
                </a:solidFill>
                <a:latin typeface="Anaheim"/>
                <a:ea typeface="Anaheim"/>
                <a:cs typeface="Anaheim"/>
                <a:sym typeface="Anaheim"/>
              </a:rPr>
              <a:t> &lt; j, swap(</a:t>
            </a:r>
            <a:r>
              <a:rPr lang="en-GB" dirty="0" err="1" smtClean="0">
                <a:solidFill>
                  <a:schemeClr val="lt1"/>
                </a:solidFill>
                <a:latin typeface="Anaheim"/>
                <a:ea typeface="Anaheim"/>
                <a:cs typeface="Anaheim"/>
                <a:sym typeface="Anaheim"/>
              </a:rPr>
              <a:t>i</a:t>
            </a:r>
            <a:r>
              <a:rPr lang="en-GB" dirty="0" smtClean="0">
                <a:solidFill>
                  <a:schemeClr val="lt1"/>
                </a:solidFill>
                <a:latin typeface="Anaheim"/>
                <a:ea typeface="Anaheim"/>
                <a:cs typeface="Anaheim"/>
                <a:sym typeface="Anaheim"/>
              </a:rPr>
              <a:t>, j) </a:t>
            </a:r>
          </a:p>
          <a:p>
            <a:pPr lvl="0" algn="l" rtl="0">
              <a:lnSpc>
                <a:spcPct val="115000"/>
              </a:lnSpc>
              <a:spcBef>
                <a:spcPts val="0"/>
              </a:spcBef>
              <a:spcAft>
                <a:spcPts val="0"/>
              </a:spcAft>
            </a:pPr>
            <a:r>
              <a:rPr lang="en-GB" dirty="0" smtClean="0">
                <a:solidFill>
                  <a:schemeClr val="lt1"/>
                </a:solidFill>
                <a:latin typeface="Anaheim"/>
                <a:ea typeface="Anaheim"/>
                <a:cs typeface="Anaheim"/>
                <a:sym typeface="Anaheim"/>
              </a:rPr>
              <a:t>4. swap(</a:t>
            </a:r>
            <a:r>
              <a:rPr lang="en-GB" dirty="0" err="1" smtClean="0">
                <a:solidFill>
                  <a:schemeClr val="lt1"/>
                </a:solidFill>
                <a:latin typeface="Anaheim"/>
                <a:ea typeface="Anaheim"/>
                <a:cs typeface="Anaheim"/>
                <a:sym typeface="Anaheim"/>
              </a:rPr>
              <a:t>i</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akhir</a:t>
            </a:r>
            <a:r>
              <a:rPr lang="en-GB" dirty="0" smtClean="0">
                <a:solidFill>
                  <a:schemeClr val="lt1"/>
                </a:solidFill>
                <a:latin typeface="Anaheim"/>
                <a:ea typeface="Anaheim"/>
                <a:cs typeface="Anaheim"/>
                <a:sym typeface="Anaheim"/>
              </a:rPr>
              <a:t>)</a:t>
            </a:r>
          </a:p>
          <a:p>
            <a:pPr lvl="0" algn="l" rtl="0">
              <a:lnSpc>
                <a:spcPct val="115000"/>
              </a:lnSpc>
              <a:spcBef>
                <a:spcPts val="0"/>
              </a:spcBef>
              <a:spcAft>
                <a:spcPts val="0"/>
              </a:spcAft>
            </a:pPr>
            <a:r>
              <a:rPr lang="en-GB" dirty="0" smtClean="0">
                <a:solidFill>
                  <a:schemeClr val="lt1"/>
                </a:solidFill>
                <a:latin typeface="Anaheim"/>
                <a:ea typeface="Anaheim"/>
                <a:cs typeface="Anaheim"/>
                <a:sym typeface="Anaheim"/>
              </a:rPr>
              <a:t>5. return </a:t>
            </a:r>
            <a:r>
              <a:rPr lang="en-GB" dirty="0" err="1" smtClean="0">
                <a:solidFill>
                  <a:schemeClr val="lt1"/>
                </a:solidFill>
                <a:latin typeface="Anaheim"/>
                <a:ea typeface="Anaheim"/>
                <a:cs typeface="Anaheim"/>
                <a:sym typeface="Anaheim"/>
              </a:rPr>
              <a:t>i</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dan</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selesai</a:t>
            </a:r>
            <a:r>
              <a:rPr lang="en-GB" dirty="0" smtClean="0">
                <a:solidFill>
                  <a:schemeClr val="lt1"/>
                </a:solidFill>
                <a:latin typeface="Anaheim"/>
                <a:ea typeface="Anaheim"/>
                <a:cs typeface="Anaheim"/>
                <a:sym typeface="Anaheim"/>
              </a:rPr>
              <a:t>) </a:t>
            </a:r>
          </a:p>
          <a:p>
            <a:pPr lvl="0" algn="l" rtl="0">
              <a:lnSpc>
                <a:spcPct val="115000"/>
              </a:lnSpc>
              <a:spcBef>
                <a:spcPts val="0"/>
              </a:spcBef>
              <a:spcAft>
                <a:spcPts val="0"/>
              </a:spcAft>
            </a:pPr>
            <a:endParaRPr lang="en-GB" dirty="0" smtClean="0">
              <a:solidFill>
                <a:schemeClr val="lt1"/>
              </a:solidFill>
              <a:latin typeface="Anaheim"/>
              <a:ea typeface="Anaheim"/>
              <a:cs typeface="Anaheim"/>
              <a:sym typeface="Anaheim"/>
            </a:endParaRPr>
          </a:p>
        </p:txBody>
      </p:sp>
      <p:pic>
        <p:nvPicPr>
          <p:cNvPr id="4" name="Google Shape;360;p30"/>
          <p:cNvPicPr preferRelativeResize="0"/>
          <p:nvPr/>
        </p:nvPicPr>
        <p:blipFill>
          <a:blip r:embed="rId3">
            <a:extLst>
              <a:ext uri="{28A0092B-C50C-407E-A947-70E740481C1C}">
                <a14:useLocalDpi xmlns:a14="http://schemas.microsoft.com/office/drawing/2010/main" val="0"/>
              </a:ext>
            </a:extLst>
          </a:blip>
          <a:stretch>
            <a:fillRect/>
          </a:stretch>
        </p:blipFill>
        <p:spPr>
          <a:xfrm>
            <a:off x="8100392" y="85923"/>
            <a:ext cx="936104" cy="9145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t>Algoritma Partisi(A, awal, akhir)</a:t>
            </a:r>
            <a:endParaRPr sz="2000" dirty="0"/>
          </a:p>
        </p:txBody>
      </p:sp>
      <p:sp>
        <p:nvSpPr>
          <p:cNvPr id="920" name="Google Shape;920;p53"/>
          <p:cNvSpPr txBox="1"/>
          <p:nvPr/>
        </p:nvSpPr>
        <p:spPr>
          <a:xfrm>
            <a:off x="754542" y="1134000"/>
            <a:ext cx="7849906" cy="301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dirty="0" smtClean="0">
                <a:solidFill>
                  <a:schemeClr val="lt1"/>
                </a:solidFill>
                <a:latin typeface="Anaheim"/>
                <a:ea typeface="Anaheim"/>
                <a:cs typeface="Anaheim"/>
                <a:sym typeface="Anaheim"/>
              </a:rPr>
              <a:t>A : array</a:t>
            </a:r>
          </a:p>
          <a:p>
            <a:pPr marL="0" lvl="0" indent="0" algn="l" rtl="0">
              <a:lnSpc>
                <a:spcPct val="115000"/>
              </a:lnSpc>
              <a:spcBef>
                <a:spcPts val="0"/>
              </a:spcBef>
              <a:spcAft>
                <a:spcPts val="0"/>
              </a:spcAft>
              <a:buNone/>
            </a:pPr>
            <a:r>
              <a:rPr lang="en-GB" dirty="0" err="1" smtClean="0">
                <a:solidFill>
                  <a:schemeClr val="lt1"/>
                </a:solidFill>
                <a:latin typeface="Anaheim"/>
                <a:ea typeface="Anaheim"/>
                <a:cs typeface="Anaheim"/>
                <a:sym typeface="Anaheim"/>
              </a:rPr>
              <a:t>awal</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akhir</a:t>
            </a:r>
            <a:r>
              <a:rPr lang="en-GB" dirty="0" smtClean="0">
                <a:solidFill>
                  <a:schemeClr val="lt1"/>
                </a:solidFill>
                <a:latin typeface="Anaheim"/>
                <a:ea typeface="Anaheim"/>
                <a:cs typeface="Anaheim"/>
                <a:sym typeface="Anaheim"/>
              </a:rPr>
              <a:t> : </a:t>
            </a:r>
            <a:r>
              <a:rPr lang="en-GB" dirty="0" err="1" smtClean="0">
                <a:solidFill>
                  <a:schemeClr val="lt1"/>
                </a:solidFill>
                <a:latin typeface="Anaheim"/>
                <a:ea typeface="Anaheim"/>
                <a:cs typeface="Anaheim"/>
                <a:sym typeface="Anaheim"/>
              </a:rPr>
              <a:t>indeks</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pertama</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dan</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terakhir</a:t>
            </a:r>
            <a:r>
              <a:rPr lang="en-GB" dirty="0" smtClean="0">
                <a:solidFill>
                  <a:schemeClr val="lt1"/>
                </a:solidFill>
                <a:latin typeface="Anaheim"/>
                <a:ea typeface="Anaheim"/>
                <a:cs typeface="Anaheim"/>
                <a:sym typeface="Anaheim"/>
              </a:rPr>
              <a:t> yang </a:t>
            </a:r>
            <a:r>
              <a:rPr lang="en-GB" dirty="0" err="1" smtClean="0">
                <a:solidFill>
                  <a:schemeClr val="lt1"/>
                </a:solidFill>
                <a:latin typeface="Anaheim"/>
                <a:ea typeface="Anaheim"/>
                <a:cs typeface="Anaheim"/>
                <a:sym typeface="Anaheim"/>
              </a:rPr>
              <a:t>akan</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diterapkan</a:t>
            </a:r>
            <a:r>
              <a:rPr lang="en-GB" dirty="0" smtClean="0">
                <a:solidFill>
                  <a:schemeClr val="lt1"/>
                </a:solidFill>
                <a:latin typeface="Anaheim"/>
                <a:ea typeface="Anaheim"/>
                <a:cs typeface="Anaheim"/>
                <a:sym typeface="Anaheim"/>
              </a:rPr>
              <a:t> proses </a:t>
            </a:r>
            <a:r>
              <a:rPr lang="en-GB" dirty="0" err="1" smtClean="0">
                <a:solidFill>
                  <a:schemeClr val="lt1"/>
                </a:solidFill>
                <a:latin typeface="Anaheim"/>
                <a:ea typeface="Anaheim"/>
                <a:cs typeface="Anaheim"/>
                <a:sym typeface="Anaheim"/>
              </a:rPr>
              <a:t>pengurutan</a:t>
            </a:r>
            <a:r>
              <a:rPr lang="en-GB" dirty="0" smtClean="0">
                <a:solidFill>
                  <a:schemeClr val="lt1"/>
                </a:solidFill>
                <a:latin typeface="Anaheim"/>
                <a:ea typeface="Anaheim"/>
                <a:cs typeface="Anaheim"/>
                <a:sym typeface="Anaheim"/>
              </a:rPr>
              <a:t> data</a:t>
            </a:r>
          </a:p>
          <a:p>
            <a:pPr lvl="0" algn="l" rtl="0">
              <a:lnSpc>
                <a:spcPct val="115000"/>
              </a:lnSpc>
              <a:spcBef>
                <a:spcPts val="0"/>
              </a:spcBef>
              <a:spcAft>
                <a:spcPts val="0"/>
              </a:spcAft>
            </a:pPr>
            <a:endParaRPr lang="en-GB" dirty="0" smtClean="0">
              <a:solidFill>
                <a:schemeClr val="lt1"/>
              </a:solidFill>
              <a:latin typeface="Anaheim"/>
              <a:ea typeface="Anaheim"/>
              <a:cs typeface="Anaheim"/>
              <a:sym typeface="Anaheim"/>
            </a:endParaRPr>
          </a:p>
          <a:p>
            <a:pPr lvl="0" algn="l" rtl="0">
              <a:lnSpc>
                <a:spcPct val="115000"/>
              </a:lnSpc>
              <a:spcBef>
                <a:spcPts val="0"/>
              </a:spcBef>
              <a:spcAft>
                <a:spcPts val="0"/>
              </a:spcAft>
            </a:pPr>
            <a:r>
              <a:rPr lang="en-GB" dirty="0" smtClean="0">
                <a:solidFill>
                  <a:schemeClr val="lt1"/>
                </a:solidFill>
                <a:latin typeface="Anaheim"/>
                <a:ea typeface="Anaheim"/>
                <a:cs typeface="Anaheim"/>
                <a:sym typeface="Anaheim"/>
              </a:rPr>
              <a:t>1. </a:t>
            </a:r>
            <a:r>
              <a:rPr lang="en-GB" dirty="0" err="1" smtClean="0">
                <a:solidFill>
                  <a:schemeClr val="lt1"/>
                </a:solidFill>
                <a:latin typeface="Anaheim"/>
                <a:ea typeface="Anaheim"/>
                <a:cs typeface="Anaheim"/>
                <a:sym typeface="Anaheim"/>
              </a:rPr>
              <a:t>Jika</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awal</a:t>
            </a:r>
            <a:r>
              <a:rPr lang="en-GB" dirty="0" smtClean="0">
                <a:solidFill>
                  <a:schemeClr val="lt1"/>
                </a:solidFill>
                <a:latin typeface="Anaheim"/>
                <a:ea typeface="Anaheim"/>
                <a:cs typeface="Anaheim"/>
                <a:sym typeface="Anaheim"/>
              </a:rPr>
              <a:t> &lt; </a:t>
            </a:r>
            <a:r>
              <a:rPr lang="en-GB" dirty="0" err="1" smtClean="0">
                <a:solidFill>
                  <a:schemeClr val="lt1"/>
                </a:solidFill>
                <a:latin typeface="Anaheim"/>
                <a:ea typeface="Anaheim"/>
                <a:cs typeface="Anaheim"/>
                <a:sym typeface="Anaheim"/>
              </a:rPr>
              <a:t>akhir</a:t>
            </a:r>
            <a:r>
              <a:rPr lang="en-GB" dirty="0" smtClean="0">
                <a:solidFill>
                  <a:schemeClr val="lt1"/>
                </a:solidFill>
                <a:latin typeface="Anaheim"/>
                <a:ea typeface="Anaheim"/>
                <a:cs typeface="Anaheim"/>
                <a:sym typeface="Anaheim"/>
              </a:rPr>
              <a:t> </a:t>
            </a:r>
            <a:r>
              <a:rPr lang="en-GB" dirty="0" err="1" smtClean="0">
                <a:solidFill>
                  <a:schemeClr val="lt1"/>
                </a:solidFill>
                <a:latin typeface="Anaheim"/>
                <a:ea typeface="Anaheim"/>
                <a:cs typeface="Anaheim"/>
                <a:sym typeface="Anaheim"/>
              </a:rPr>
              <a:t>maka</a:t>
            </a:r>
            <a:r>
              <a:rPr lang="en-GB" dirty="0" smtClean="0">
                <a:solidFill>
                  <a:schemeClr val="lt1"/>
                </a:solidFill>
                <a:latin typeface="Anaheim"/>
                <a:ea typeface="Anaheim"/>
                <a:cs typeface="Anaheim"/>
                <a:sym typeface="Anaheim"/>
              </a:rPr>
              <a:t>,</a:t>
            </a:r>
          </a:p>
          <a:p>
            <a:pPr lvl="0" algn="l" rtl="0">
              <a:lnSpc>
                <a:spcPct val="115000"/>
              </a:lnSpc>
              <a:spcBef>
                <a:spcPts val="0"/>
              </a:spcBef>
              <a:spcAft>
                <a:spcPts val="0"/>
              </a:spcAft>
            </a:pPr>
            <a:r>
              <a:rPr lang="en-GB" dirty="0">
                <a:solidFill>
                  <a:schemeClr val="lt1"/>
                </a:solidFill>
                <a:latin typeface="Anaheim"/>
                <a:ea typeface="Anaheim"/>
                <a:cs typeface="Anaheim"/>
                <a:sym typeface="Anaheim"/>
              </a:rPr>
              <a:t> </a:t>
            </a:r>
            <a:r>
              <a:rPr lang="en-GB" dirty="0" smtClean="0">
                <a:solidFill>
                  <a:schemeClr val="lt1"/>
                </a:solidFill>
                <a:latin typeface="Anaheim"/>
                <a:ea typeface="Anaheim"/>
                <a:cs typeface="Anaheim"/>
                <a:sym typeface="Anaheim"/>
              </a:rPr>
              <a:t>  a. p </a:t>
            </a:r>
            <a:r>
              <a:rPr lang="en-GB" dirty="0" smtClean="0">
                <a:solidFill>
                  <a:schemeClr val="lt1"/>
                </a:solidFill>
                <a:latin typeface="Anaheim"/>
                <a:ea typeface="Anaheim"/>
                <a:cs typeface="Anaheim"/>
                <a:sym typeface="Wingdings" panose="05000000000000000000" pitchFamily="2" charset="2"/>
              </a:rPr>
              <a:t> </a:t>
            </a:r>
            <a:r>
              <a:rPr lang="en-GB" dirty="0" err="1" smtClean="0">
                <a:solidFill>
                  <a:schemeClr val="lt1"/>
                </a:solidFill>
                <a:latin typeface="Anaheim"/>
                <a:ea typeface="Anaheim"/>
                <a:cs typeface="Anaheim"/>
                <a:sym typeface="Wingdings" panose="05000000000000000000" pitchFamily="2" charset="2"/>
              </a:rPr>
              <a:t>partisi</a:t>
            </a:r>
            <a:r>
              <a:rPr lang="en-GB" dirty="0" smtClean="0">
                <a:solidFill>
                  <a:schemeClr val="lt1"/>
                </a:solidFill>
                <a:latin typeface="Anaheim"/>
                <a:ea typeface="Anaheim"/>
                <a:cs typeface="Anaheim"/>
                <a:sym typeface="Wingdings" panose="05000000000000000000" pitchFamily="2" charset="2"/>
              </a:rPr>
              <a:t>(A, </a:t>
            </a:r>
            <a:r>
              <a:rPr lang="en-GB" dirty="0" err="1" smtClean="0">
                <a:solidFill>
                  <a:schemeClr val="lt1"/>
                </a:solidFill>
                <a:latin typeface="Anaheim"/>
                <a:ea typeface="Anaheim"/>
                <a:cs typeface="Anaheim"/>
                <a:sym typeface="Wingdings" panose="05000000000000000000" pitchFamily="2" charset="2"/>
              </a:rPr>
              <a:t>awal</a:t>
            </a:r>
            <a:r>
              <a:rPr lang="en-GB" dirty="0" smtClean="0">
                <a:solidFill>
                  <a:schemeClr val="lt1"/>
                </a:solidFill>
                <a:latin typeface="Anaheim"/>
                <a:ea typeface="Anaheim"/>
                <a:cs typeface="Anaheim"/>
                <a:sym typeface="Wingdings" panose="05000000000000000000" pitchFamily="2" charset="2"/>
              </a:rPr>
              <a:t>, </a:t>
            </a:r>
            <a:r>
              <a:rPr lang="en-GB" dirty="0" err="1" smtClean="0">
                <a:solidFill>
                  <a:schemeClr val="lt1"/>
                </a:solidFill>
                <a:latin typeface="Anaheim"/>
                <a:ea typeface="Anaheim"/>
                <a:cs typeface="Anaheim"/>
                <a:sym typeface="Wingdings" panose="05000000000000000000" pitchFamily="2" charset="2"/>
              </a:rPr>
              <a:t>akhir</a:t>
            </a:r>
            <a:r>
              <a:rPr lang="en-GB" dirty="0" smtClean="0">
                <a:solidFill>
                  <a:schemeClr val="lt1"/>
                </a:solidFill>
                <a:latin typeface="Anaheim"/>
                <a:ea typeface="Anaheim"/>
                <a:cs typeface="Anaheim"/>
                <a:sym typeface="Wingdings" panose="05000000000000000000" pitchFamily="2" charset="2"/>
              </a:rPr>
              <a:t>)</a:t>
            </a:r>
            <a:endParaRPr lang="en-GB" dirty="0" smtClean="0">
              <a:solidFill>
                <a:schemeClr val="lt1"/>
              </a:solidFill>
              <a:latin typeface="Anaheim"/>
              <a:ea typeface="Anaheim"/>
              <a:cs typeface="Anaheim"/>
              <a:sym typeface="Anaheim"/>
            </a:endParaRPr>
          </a:p>
          <a:p>
            <a:pPr lvl="0">
              <a:lnSpc>
                <a:spcPct val="115000"/>
              </a:lnSpc>
            </a:pPr>
            <a:r>
              <a:rPr lang="en-GB" dirty="0">
                <a:solidFill>
                  <a:schemeClr val="lt1"/>
                </a:solidFill>
                <a:latin typeface="Anaheim"/>
                <a:ea typeface="Anaheim"/>
                <a:cs typeface="Anaheim"/>
                <a:sym typeface="Anaheim"/>
              </a:rPr>
              <a:t>  </a:t>
            </a:r>
            <a:r>
              <a:rPr lang="en-GB" dirty="0" smtClean="0">
                <a:solidFill>
                  <a:schemeClr val="lt1"/>
                </a:solidFill>
                <a:latin typeface="Anaheim"/>
                <a:ea typeface="Anaheim"/>
                <a:cs typeface="Anaheim"/>
                <a:sym typeface="Anaheim"/>
              </a:rPr>
              <a:t> b. quicksort(A, </a:t>
            </a:r>
            <a:r>
              <a:rPr lang="en-GB" dirty="0" err="1" smtClean="0">
                <a:solidFill>
                  <a:schemeClr val="lt1"/>
                </a:solidFill>
                <a:latin typeface="Anaheim"/>
                <a:ea typeface="Anaheim"/>
                <a:cs typeface="Anaheim"/>
                <a:sym typeface="Anaheim"/>
              </a:rPr>
              <a:t>awal</a:t>
            </a:r>
            <a:r>
              <a:rPr lang="en-GB" dirty="0" smtClean="0">
                <a:solidFill>
                  <a:schemeClr val="lt1"/>
                </a:solidFill>
                <a:latin typeface="Anaheim"/>
                <a:ea typeface="Anaheim"/>
                <a:cs typeface="Anaheim"/>
                <a:sym typeface="Anaheim"/>
              </a:rPr>
              <a:t>, p – 1)</a:t>
            </a:r>
          </a:p>
          <a:p>
            <a:pPr lvl="0">
              <a:lnSpc>
                <a:spcPct val="115000"/>
              </a:lnSpc>
            </a:pPr>
            <a:r>
              <a:rPr lang="en-GB" dirty="0">
                <a:solidFill>
                  <a:schemeClr val="lt1"/>
                </a:solidFill>
                <a:latin typeface="Anaheim"/>
                <a:ea typeface="Anaheim"/>
                <a:cs typeface="Anaheim"/>
                <a:sym typeface="Anaheim"/>
              </a:rPr>
              <a:t> </a:t>
            </a:r>
            <a:r>
              <a:rPr lang="en-GB" dirty="0" smtClean="0">
                <a:solidFill>
                  <a:schemeClr val="lt1"/>
                </a:solidFill>
                <a:latin typeface="Anaheim"/>
                <a:ea typeface="Anaheim"/>
                <a:cs typeface="Anaheim"/>
                <a:sym typeface="Anaheim"/>
              </a:rPr>
              <a:t>  c. quicksort(A, p + 1, </a:t>
            </a:r>
            <a:r>
              <a:rPr lang="en-GB" dirty="0" err="1" smtClean="0">
                <a:solidFill>
                  <a:schemeClr val="lt1"/>
                </a:solidFill>
                <a:latin typeface="Anaheim"/>
                <a:ea typeface="Anaheim"/>
                <a:cs typeface="Anaheim"/>
                <a:sym typeface="Anaheim"/>
              </a:rPr>
              <a:t>akhir</a:t>
            </a:r>
            <a:r>
              <a:rPr lang="en-GB" dirty="0" smtClean="0">
                <a:solidFill>
                  <a:schemeClr val="lt1"/>
                </a:solidFill>
                <a:latin typeface="Anaheim"/>
                <a:ea typeface="Anaheim"/>
                <a:cs typeface="Anaheim"/>
                <a:sym typeface="Anaheim"/>
              </a:rPr>
              <a:t>)</a:t>
            </a:r>
          </a:p>
          <a:p>
            <a:pPr lvl="0" algn="l" rtl="0">
              <a:lnSpc>
                <a:spcPct val="115000"/>
              </a:lnSpc>
              <a:spcBef>
                <a:spcPts val="0"/>
              </a:spcBef>
              <a:spcAft>
                <a:spcPts val="0"/>
              </a:spcAft>
            </a:pPr>
            <a:r>
              <a:rPr lang="en-GB" dirty="0" smtClean="0">
                <a:solidFill>
                  <a:schemeClr val="lt1"/>
                </a:solidFill>
                <a:latin typeface="Anaheim"/>
                <a:ea typeface="Anaheim"/>
                <a:cs typeface="Anaheim"/>
                <a:sym typeface="Anaheim"/>
              </a:rPr>
              <a:t>2. </a:t>
            </a:r>
            <a:r>
              <a:rPr lang="en-GB" dirty="0" err="1">
                <a:solidFill>
                  <a:schemeClr val="lt1"/>
                </a:solidFill>
                <a:latin typeface="Anaheim"/>
                <a:ea typeface="Anaheim"/>
                <a:cs typeface="Anaheim"/>
                <a:sym typeface="Anaheim"/>
              </a:rPr>
              <a:t>S</a:t>
            </a:r>
            <a:r>
              <a:rPr lang="en-GB" dirty="0" err="1" smtClean="0">
                <a:solidFill>
                  <a:schemeClr val="lt1"/>
                </a:solidFill>
                <a:latin typeface="Anaheim"/>
                <a:ea typeface="Anaheim"/>
                <a:cs typeface="Anaheim"/>
                <a:sym typeface="Anaheim"/>
              </a:rPr>
              <a:t>elesai</a:t>
            </a:r>
            <a:endParaRPr lang="en-GB" dirty="0" smtClean="0">
              <a:solidFill>
                <a:schemeClr val="lt1"/>
              </a:solidFill>
              <a:latin typeface="Anaheim"/>
              <a:ea typeface="Anaheim"/>
              <a:cs typeface="Anaheim"/>
              <a:sym typeface="Anaheim"/>
            </a:endParaRPr>
          </a:p>
        </p:txBody>
      </p:sp>
      <p:pic>
        <p:nvPicPr>
          <p:cNvPr id="4" name="Google Shape;360;p30"/>
          <p:cNvPicPr preferRelativeResize="0"/>
          <p:nvPr/>
        </p:nvPicPr>
        <p:blipFill>
          <a:blip r:embed="rId3">
            <a:extLst>
              <a:ext uri="{28A0092B-C50C-407E-A947-70E740481C1C}">
                <a14:useLocalDpi xmlns:a14="http://schemas.microsoft.com/office/drawing/2010/main" val="0"/>
              </a:ext>
            </a:extLst>
          </a:blip>
          <a:stretch>
            <a:fillRect/>
          </a:stretch>
        </p:blipFill>
        <p:spPr>
          <a:xfrm>
            <a:off x="8100392" y="85923"/>
            <a:ext cx="936104" cy="914502"/>
          </a:xfrm>
          <a:prstGeom prst="rect">
            <a:avLst/>
          </a:prstGeom>
          <a:noFill/>
          <a:ln>
            <a:noFill/>
          </a:ln>
        </p:spPr>
      </p:pic>
    </p:spTree>
    <p:extLst>
      <p:ext uri="{BB962C8B-B14F-4D97-AF65-F5344CB8AC3E}">
        <p14:creationId xmlns:p14="http://schemas.microsoft.com/office/powerpoint/2010/main" val="52753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491880" y="1275606"/>
            <a:ext cx="5400600" cy="352839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smtClean="0"/>
              <a:t>Pada algoritma utama tedapat fungsi rekursif. Jika setiap partisi menghasilkan setengah data (yang merupakan best case), maka di setiap rekursi akan dilakukan proses quick sort terhadap setengah data semula. Jadi kinerja algoritma utama pada kondisi best case adalah O(log n).</a:t>
            </a:r>
          </a:p>
          <a:p>
            <a:pPr marL="0" lvl="0" indent="0" algn="just" rtl="0">
              <a:spcBef>
                <a:spcPts val="0"/>
              </a:spcBef>
              <a:spcAft>
                <a:spcPts val="0"/>
              </a:spcAft>
              <a:buNone/>
            </a:pPr>
            <a:r>
              <a:rPr lang="en" dirty="0" smtClean="0"/>
              <a:t>Namun bisa jadi partisi tidak menghasilkan setengah data dan menumpuk ke salah satu partisi bisa di kiri atau di kanan (kondisi worst case). Pada kondisi worst case ini, perulangan quick sort terjadi untuk jumlah data sebesar n-1. Jadi kinerja algoritma utama adalah O(n).</a:t>
            </a:r>
          </a:p>
          <a:p>
            <a:pPr marL="0" lvl="0" indent="0" algn="just" rtl="0">
              <a:spcBef>
                <a:spcPts val="0"/>
              </a:spcBef>
              <a:spcAft>
                <a:spcPts val="0"/>
              </a:spcAft>
              <a:buNone/>
            </a:pPr>
            <a:r>
              <a:rPr lang="en" dirty="0" smtClean="0"/>
              <a:t>Jika kedua algoritma digabungkan, maka kinerja algoritma quick sort adalah O(n log n) untuk kondisi terbaik dan O(n2) untuk kondisi terburuk.</a:t>
            </a:r>
          </a:p>
        </p:txBody>
      </p:sp>
      <p:sp>
        <p:nvSpPr>
          <p:cNvPr id="381" name="Google Shape;381;p33"/>
          <p:cNvSpPr txBox="1">
            <a:spLocks noGrp="1"/>
          </p:cNvSpPr>
          <p:nvPr>
            <p:ph type="title"/>
          </p:nvPr>
        </p:nvSpPr>
        <p:spPr>
          <a:xfrm>
            <a:off x="3491880" y="627534"/>
            <a:ext cx="5472608" cy="66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smtClean="0"/>
              <a:t>Kinerja Quick Sort</a:t>
            </a:r>
            <a:endParaRPr dirty="0"/>
          </a:p>
        </p:txBody>
      </p:sp>
      <p:pic>
        <p:nvPicPr>
          <p:cNvPr id="4" name="Google Shape;360;p30"/>
          <p:cNvPicPr preferRelativeResize="0"/>
          <p:nvPr/>
        </p:nvPicPr>
        <p:blipFill>
          <a:blip r:embed="rId3">
            <a:extLst>
              <a:ext uri="{28A0092B-C50C-407E-A947-70E740481C1C}">
                <a14:useLocalDpi xmlns:a14="http://schemas.microsoft.com/office/drawing/2010/main" val="0"/>
              </a:ext>
            </a:extLst>
          </a:blip>
          <a:stretch>
            <a:fillRect/>
          </a:stretch>
        </p:blipFill>
        <p:spPr>
          <a:xfrm>
            <a:off x="8100392" y="85923"/>
            <a:ext cx="936104" cy="914502"/>
          </a:xfrm>
          <a:prstGeom prst="rect">
            <a:avLst/>
          </a:prstGeom>
          <a:noFill/>
          <a:ln>
            <a:noFill/>
          </a:ln>
        </p:spPr>
      </p:pic>
    </p:spTree>
    <p:extLst>
      <p:ext uri="{BB962C8B-B14F-4D97-AF65-F5344CB8AC3E}">
        <p14:creationId xmlns:p14="http://schemas.microsoft.com/office/powerpoint/2010/main" val="451531801"/>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454</Words>
  <Application>Microsoft Office PowerPoint</Application>
  <PresentationFormat>On-screen Show (16:9)</PresentationFormat>
  <Paragraphs>40</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Overpass Mono</vt:lpstr>
      <vt:lpstr>Anaheim</vt:lpstr>
      <vt:lpstr>Wingdings</vt:lpstr>
      <vt:lpstr>Nunito Light</vt:lpstr>
      <vt:lpstr>Raleway Thin</vt:lpstr>
      <vt:lpstr>Programming Lesson by Slidesgo</vt:lpstr>
      <vt:lpstr>Quick Sort</vt:lpstr>
      <vt:lpstr>Quick Sort</vt:lpstr>
      <vt:lpstr>Prinsip Kerja Algoritma</vt:lpstr>
      <vt:lpstr>Algoritma Quick Sort</vt:lpstr>
      <vt:lpstr>Algoritma Partisi(A, awal, akhir)</vt:lpstr>
      <vt:lpstr>Algoritma Partisi(A, awal, akhir)</vt:lpstr>
      <vt:lpstr>Kinerja Quick Sort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Sort</dc:title>
  <cp:lastModifiedBy>Taufiq Pop</cp:lastModifiedBy>
  <cp:revision>48</cp:revision>
  <dcterms:modified xsi:type="dcterms:W3CDTF">2021-05-29T13:02:04Z</dcterms:modified>
</cp:coreProperties>
</file>