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84" r:id="rId4"/>
    <p:sldId id="286" r:id="rId5"/>
    <p:sldId id="266" r:id="rId6"/>
    <p:sldId id="259" r:id="rId7"/>
    <p:sldId id="261" r:id="rId8"/>
    <p:sldId id="288" r:id="rId9"/>
    <p:sldId id="262" r:id="rId10"/>
    <p:sldId id="287" r:id="rId11"/>
    <p:sldId id="289" r:id="rId12"/>
    <p:sldId id="290" r:id="rId13"/>
    <p:sldId id="280" r:id="rId14"/>
    <p:sldId id="275" r:id="rId15"/>
    <p:sldId id="277" r:id="rId16"/>
    <p:sldId id="279" r:id="rId17"/>
    <p:sldId id="268"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A347-FACE-41DE-997D-50D0DB164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A6A6DE-A8D2-46EE-8A74-E9F395983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272E9F-CE07-4403-9C8C-3B313E3748F0}"/>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CCD15165-A39F-4D55-83DB-429D5FA7C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1DE32-44CB-4461-91F7-4C795EEE77A1}"/>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121868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F737-D963-4570-ABDD-C46B0C381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2EE9A-001E-4803-BBEB-A7C27878D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F2DB3-128F-4746-871F-EB567A393F9C}"/>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ED20DD9E-3681-44CD-A45B-CBDE5D651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180CA-E70A-44E0-872B-864D80531999}"/>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419935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6120D-3B0B-4A1A-86CC-EFE2369D7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558127-5960-4358-B13C-F088CFE13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60FFB-C26A-47CF-8E07-D23E486751E6}"/>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5EFBBDC6-B6F6-42F4-AE96-406E4E10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2B857-8D53-49D8-852D-B2B707320C4B}"/>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379193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4380-E4BE-4F42-82E1-586FFD8C9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BE761-27E7-40C3-AB3C-E69D6921C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966B1-1834-489A-B9CB-E2D4AB856EBC}"/>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7643A4D2-C3B1-432E-9117-76BAF306F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0F908-92F2-4BC3-9853-326B340881A8}"/>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137081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C574-9212-4C85-947E-485E2E33C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33B02A-2714-4F7C-BEF9-407DBA8DA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187F6-2D09-4DC8-8ADE-2134E5B5EE52}"/>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FE1718F2-5DC3-4AF5-8EA6-D7C419C54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8A4A8-0A0A-4C16-8B59-3C74CB462E55}"/>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361841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008B-BCF3-45BE-BCE9-CEEDA5E90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5C15F-398C-46E4-BCE6-2B32D59BB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E2BA91-6058-480F-9B3E-708FDB790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FE053F-4E08-4E55-9303-BEA3C4962EE8}"/>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6" name="Footer Placeholder 5">
            <a:extLst>
              <a:ext uri="{FF2B5EF4-FFF2-40B4-BE49-F238E27FC236}">
                <a16:creationId xmlns:a16="http://schemas.microsoft.com/office/drawing/2014/main" id="{3C17C62C-7B13-4725-8E7A-C756D71F2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517B1-3FFA-4F25-AAF1-D3D898B2AF31}"/>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277733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9C6C-A769-4375-8D6B-77BAC7104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B3305-562D-430B-A997-88AEE229A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57E92-98E8-4D3A-B817-B136E0A854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611BE-2CB4-42F8-8FA4-DB77C4C4A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6B5A7-9204-4DCD-8001-14D1B6E95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E981C-C8BF-4B9D-9AAC-45AD04C0AC8C}"/>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8" name="Footer Placeholder 7">
            <a:extLst>
              <a:ext uri="{FF2B5EF4-FFF2-40B4-BE49-F238E27FC236}">
                <a16:creationId xmlns:a16="http://schemas.microsoft.com/office/drawing/2014/main" id="{DE4183C6-205E-4447-9469-8292A5D87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16326-B210-41F7-A764-0BD189F44929}"/>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393281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5F9B-48FD-46A4-94A7-7ED7C2A1B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94012-3ADF-4F71-A9E9-ADF65BF64DFD}"/>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4" name="Footer Placeholder 3">
            <a:extLst>
              <a:ext uri="{FF2B5EF4-FFF2-40B4-BE49-F238E27FC236}">
                <a16:creationId xmlns:a16="http://schemas.microsoft.com/office/drawing/2014/main" id="{4D5185D7-55AE-42DF-83CD-4DEF6F04BE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0C2FC0-3B89-4C29-9FBB-9C5888AEC0E4}"/>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413591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56244-E252-4E2D-9112-C8AB73C1B739}"/>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3" name="Footer Placeholder 2">
            <a:extLst>
              <a:ext uri="{FF2B5EF4-FFF2-40B4-BE49-F238E27FC236}">
                <a16:creationId xmlns:a16="http://schemas.microsoft.com/office/drawing/2014/main" id="{3362A7B2-62B2-4079-8189-A664CC00B7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6B801-3250-4BB3-BF21-74AF19A5A6C1}"/>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211210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B37E-167A-44BA-9BA2-3F7E2A288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FB6A74-3369-49FD-8E31-869E2D5A7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24381C-7B71-4FDF-A6E3-1B3C41D46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90BA3-12C7-4761-9638-E3AF117617FF}"/>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6" name="Footer Placeholder 5">
            <a:extLst>
              <a:ext uri="{FF2B5EF4-FFF2-40B4-BE49-F238E27FC236}">
                <a16:creationId xmlns:a16="http://schemas.microsoft.com/office/drawing/2014/main" id="{8D8BA6EB-7061-41B4-A6CF-401BE0C31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B68E6-B484-491D-8B0C-0EB300FE7AA1}"/>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219972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9A79-389A-43CB-8FE8-578A93801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86A739-74C4-4F6C-AEA8-B6C26C690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466AFF-A513-46EF-8BCD-E811C4DB4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6515A-AF42-42B6-9E91-7C4BC4699108}"/>
              </a:ext>
            </a:extLst>
          </p:cNvPr>
          <p:cNvSpPr>
            <a:spLocks noGrp="1"/>
          </p:cNvSpPr>
          <p:nvPr>
            <p:ph type="dt" sz="half" idx="10"/>
          </p:nvPr>
        </p:nvSpPr>
        <p:spPr/>
        <p:txBody>
          <a:bodyPr/>
          <a:lstStyle/>
          <a:p>
            <a:fld id="{FF658066-725D-4678-BE8C-D8D59005EF3F}" type="datetimeFigureOut">
              <a:rPr lang="en-US" smtClean="0"/>
              <a:t>4/2/2020</a:t>
            </a:fld>
            <a:endParaRPr lang="en-US"/>
          </a:p>
        </p:txBody>
      </p:sp>
      <p:sp>
        <p:nvSpPr>
          <p:cNvPr id="6" name="Footer Placeholder 5">
            <a:extLst>
              <a:ext uri="{FF2B5EF4-FFF2-40B4-BE49-F238E27FC236}">
                <a16:creationId xmlns:a16="http://schemas.microsoft.com/office/drawing/2014/main" id="{9D353C1B-7DF8-4697-A856-3ACA444B5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AC3BB-049D-4071-B955-9BEEC573C943}"/>
              </a:ext>
            </a:extLst>
          </p:cNvPr>
          <p:cNvSpPr>
            <a:spLocks noGrp="1"/>
          </p:cNvSpPr>
          <p:nvPr>
            <p:ph type="sldNum" sz="quarter" idx="12"/>
          </p:nvPr>
        </p:nvSpPr>
        <p:spPr/>
        <p:txBody>
          <a:bodyPr/>
          <a:lstStyle/>
          <a:p>
            <a:fld id="{9F8CAC3D-EC92-46F8-97A5-5184AE669A96}" type="slidenum">
              <a:rPr lang="en-US" smtClean="0"/>
              <a:t>‹#›</a:t>
            </a:fld>
            <a:endParaRPr lang="en-US"/>
          </a:p>
        </p:txBody>
      </p:sp>
    </p:spTree>
    <p:extLst>
      <p:ext uri="{BB962C8B-B14F-4D97-AF65-F5344CB8AC3E}">
        <p14:creationId xmlns:p14="http://schemas.microsoft.com/office/powerpoint/2010/main" val="131147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95448-8AC0-43B3-8462-411B55A9A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BD141-BDB0-458D-BE81-49DF34FE3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73E60-8F6F-445B-8DAD-C5A1CA05D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58066-725D-4678-BE8C-D8D59005EF3F}" type="datetimeFigureOut">
              <a:rPr lang="en-US" smtClean="0"/>
              <a:t>4/2/2020</a:t>
            </a:fld>
            <a:endParaRPr lang="en-US"/>
          </a:p>
        </p:txBody>
      </p:sp>
      <p:sp>
        <p:nvSpPr>
          <p:cNvPr id="5" name="Footer Placeholder 4">
            <a:extLst>
              <a:ext uri="{FF2B5EF4-FFF2-40B4-BE49-F238E27FC236}">
                <a16:creationId xmlns:a16="http://schemas.microsoft.com/office/drawing/2014/main" id="{D1FB9EE1-D45C-43A4-AE9D-8092A0289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C81A77-3C9A-43D8-9A67-363991E7C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CAC3D-EC92-46F8-97A5-5184AE669A96}" type="slidenum">
              <a:rPr lang="en-US" smtClean="0"/>
              <a:t>‹#›</a:t>
            </a:fld>
            <a:endParaRPr lang="en-US"/>
          </a:p>
        </p:txBody>
      </p:sp>
    </p:spTree>
    <p:extLst>
      <p:ext uri="{BB962C8B-B14F-4D97-AF65-F5344CB8AC3E}">
        <p14:creationId xmlns:p14="http://schemas.microsoft.com/office/powerpoint/2010/main" val="331171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auheedahmed/Household-Corona-Preparedness/upload/ma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5699-1971-479A-AAE9-E302D546D27F}"/>
              </a:ext>
            </a:extLst>
          </p:cNvPr>
          <p:cNvSpPr>
            <a:spLocks noGrp="1"/>
          </p:cNvSpPr>
          <p:nvPr>
            <p:ph type="title"/>
          </p:nvPr>
        </p:nvSpPr>
        <p:spPr/>
        <p:txBody>
          <a:bodyPr/>
          <a:lstStyle/>
          <a:p>
            <a:pPr algn="ctr"/>
            <a:r>
              <a:rPr lang="en-US" dirty="0"/>
              <a:t>Corona Pandemic 2020</a:t>
            </a:r>
            <a:br>
              <a:rPr lang="en-US" dirty="0"/>
            </a:br>
            <a:r>
              <a:rPr lang="en-US" dirty="0"/>
              <a:t>Household Preparedness Plan</a:t>
            </a:r>
          </a:p>
        </p:txBody>
      </p:sp>
      <p:sp>
        <p:nvSpPr>
          <p:cNvPr id="4" name="TextBox 3">
            <a:extLst>
              <a:ext uri="{FF2B5EF4-FFF2-40B4-BE49-F238E27FC236}">
                <a16:creationId xmlns:a16="http://schemas.microsoft.com/office/drawing/2014/main" id="{C04C5772-9194-4F31-B6DC-3D62EF9F8826}"/>
              </a:ext>
            </a:extLst>
          </p:cNvPr>
          <p:cNvSpPr txBox="1"/>
          <p:nvPr/>
        </p:nvSpPr>
        <p:spPr>
          <a:xfrm>
            <a:off x="8432800" y="5799667"/>
            <a:ext cx="2345899" cy="923330"/>
          </a:xfrm>
          <a:prstGeom prst="rect">
            <a:avLst/>
          </a:prstGeom>
          <a:noFill/>
        </p:spPr>
        <p:txBody>
          <a:bodyPr wrap="none" rtlCol="0">
            <a:spAutoFit/>
          </a:bodyPr>
          <a:lstStyle/>
          <a:p>
            <a:r>
              <a:rPr lang="en-US" dirty="0"/>
              <a:t>Tauheed Ahmed</a:t>
            </a:r>
          </a:p>
          <a:p>
            <a:r>
              <a:rPr lang="en-US" dirty="0"/>
              <a:t>Gaithersburg, MD, USA</a:t>
            </a:r>
          </a:p>
          <a:p>
            <a:r>
              <a:rPr lang="en-US" dirty="0"/>
              <a:t>April 2 2020</a:t>
            </a:r>
          </a:p>
        </p:txBody>
      </p:sp>
    </p:spTree>
    <p:extLst>
      <p:ext uri="{BB962C8B-B14F-4D97-AF65-F5344CB8AC3E}">
        <p14:creationId xmlns:p14="http://schemas.microsoft.com/office/powerpoint/2010/main" val="223980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5AF0-E143-4E15-AA0D-EE2282ECA483}"/>
              </a:ext>
            </a:extLst>
          </p:cNvPr>
          <p:cNvSpPr>
            <a:spLocks noGrp="1"/>
          </p:cNvSpPr>
          <p:nvPr>
            <p:ph type="title"/>
          </p:nvPr>
        </p:nvSpPr>
        <p:spPr/>
        <p:txBody>
          <a:bodyPr/>
          <a:lstStyle/>
          <a:p>
            <a:pPr algn="ctr"/>
            <a:r>
              <a:rPr lang="en-US" dirty="0"/>
              <a:t>Household Policies: Area C</a:t>
            </a:r>
          </a:p>
        </p:txBody>
      </p:sp>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527175"/>
            <a:ext cx="10744200" cy="4965700"/>
          </a:xfrm>
        </p:spPr>
        <p:txBody>
          <a:bodyPr>
            <a:normAutofit fontScale="92500" lnSpcReduction="10000"/>
          </a:bodyPr>
          <a:lstStyle/>
          <a:p>
            <a:pPr marL="914400" lvl="1" indent="-457200">
              <a:buFont typeface="+mj-lt"/>
              <a:buAutoNum type="alphaLcParenR"/>
            </a:pPr>
            <a:r>
              <a:rPr lang="en-US" dirty="0"/>
              <a:t>Incoming groceries etc. from Area B</a:t>
            </a:r>
          </a:p>
          <a:p>
            <a:pPr marL="1371600" lvl="2" indent="-457200">
              <a:buFont typeface="+mj-lt"/>
              <a:buAutoNum type="alphaLcParenR"/>
            </a:pPr>
            <a:r>
              <a:rPr lang="en-US" dirty="0"/>
              <a:t>Rinse out soap (vin </a:t>
            </a:r>
            <a:r>
              <a:rPr lang="en-US" dirty="0" err="1"/>
              <a:t>egar</a:t>
            </a:r>
            <a:r>
              <a:rPr lang="en-US" dirty="0"/>
              <a:t> in case of berries) covered grocery items in kitchen sink</a:t>
            </a:r>
          </a:p>
          <a:p>
            <a:pPr marL="1371600" lvl="2" indent="-457200">
              <a:buFont typeface="+mj-lt"/>
              <a:buAutoNum type="alphaLcParenR"/>
            </a:pPr>
            <a:r>
              <a:rPr lang="en-US" dirty="0"/>
              <a:t>Place them on counter to dry</a:t>
            </a:r>
          </a:p>
          <a:p>
            <a:pPr marL="1371600" lvl="2" indent="-457200">
              <a:buFont typeface="+mj-lt"/>
              <a:buAutoNum type="alphaLcParenR"/>
            </a:pPr>
            <a:r>
              <a:rPr lang="en-US" dirty="0"/>
              <a:t>Put away in fridge, </a:t>
            </a:r>
            <a:r>
              <a:rPr lang="en-US" dirty="0" err="1"/>
              <a:t>tsorage</a:t>
            </a:r>
            <a:r>
              <a:rPr lang="en-US" dirty="0"/>
              <a:t> shelf or directly into cooking pot or cutting board.</a:t>
            </a:r>
          </a:p>
          <a:p>
            <a:pPr marL="914400" lvl="1" indent="-457200">
              <a:buFont typeface="+mj-lt"/>
              <a:buAutoNum type="alphaLcParenR"/>
            </a:pPr>
            <a:r>
              <a:rPr lang="en-US" dirty="0"/>
              <a:t>Keep surfaces clean</a:t>
            </a:r>
          </a:p>
          <a:p>
            <a:pPr marL="1428750" lvl="2" indent="-514350">
              <a:buFont typeface="+mj-lt"/>
              <a:buAutoNum type="romanLcPeriod"/>
            </a:pPr>
            <a:r>
              <a:rPr lang="en-US" dirty="0"/>
              <a:t>Place washcloth at one or more convenient location in Area C</a:t>
            </a:r>
          </a:p>
          <a:p>
            <a:pPr marL="1428750" lvl="2" indent="-514350">
              <a:buFont typeface="+mj-lt"/>
              <a:buAutoNum type="romanLcPeriod"/>
            </a:pPr>
            <a:r>
              <a:rPr lang="en-US" dirty="0"/>
              <a:t>Once each day or more, wet the washcloth with soap and water and use to clean doorknobs, handrails and other surfaces in Area C that may be contaminated</a:t>
            </a:r>
          </a:p>
          <a:p>
            <a:pPr marL="971550" lvl="1" indent="-514350">
              <a:buFont typeface="+mj-lt"/>
              <a:buAutoNum type="alphaLcParenR"/>
            </a:pPr>
            <a:r>
              <a:rPr lang="en-US" dirty="0"/>
              <a:t>Wash hands frequently</a:t>
            </a:r>
          </a:p>
          <a:p>
            <a:pPr marL="914400" lvl="1" indent="-457200">
              <a:buFont typeface="+mj-lt"/>
              <a:buAutoNum type="alphaLcParenR"/>
            </a:pPr>
            <a:r>
              <a:rPr lang="en-US" dirty="0"/>
              <a:t>Wear a mask in Area C if</a:t>
            </a:r>
          </a:p>
          <a:p>
            <a:pPr marL="1314450" lvl="2" indent="-400050">
              <a:buFont typeface="+mj-lt"/>
              <a:buAutoNum type="romanLcPeriod"/>
            </a:pPr>
            <a:r>
              <a:rPr lang="en-US" dirty="0"/>
              <a:t>someone is more likely to be infected</a:t>
            </a:r>
          </a:p>
          <a:p>
            <a:pPr lvl="3"/>
            <a:r>
              <a:rPr lang="en-US" dirty="0"/>
              <a:t>someone has been in close contact with people outside the house</a:t>
            </a:r>
          </a:p>
          <a:p>
            <a:pPr lvl="4"/>
            <a:r>
              <a:rPr lang="en-US" dirty="0"/>
              <a:t>particularly among larger groups of people</a:t>
            </a:r>
          </a:p>
          <a:p>
            <a:pPr marL="1428750" lvl="2" indent="-514350">
              <a:buFont typeface="+mj-lt"/>
              <a:buAutoNum type="romanLcPeriod"/>
            </a:pPr>
            <a:r>
              <a:rPr lang="en-US" dirty="0"/>
              <a:t>there is a member of the household who, if infected, could get more severally ill and require medical assistance due to ill health or a weakened immune system. Such members could include those old people, people with diabetes or high blood pressure, expectant mothers, and people with a weakened immune system for some other reason</a:t>
            </a:r>
          </a:p>
        </p:txBody>
      </p:sp>
    </p:spTree>
    <p:extLst>
      <p:ext uri="{BB962C8B-B14F-4D97-AF65-F5344CB8AC3E}">
        <p14:creationId xmlns:p14="http://schemas.microsoft.com/office/powerpoint/2010/main" val="360172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812248" y="964096"/>
            <a:ext cx="9623839" cy="1010410"/>
          </a:xfrm>
        </p:spPr>
        <p:txBody>
          <a:bodyPr>
            <a:normAutofit fontScale="90000"/>
          </a:bodyPr>
          <a:lstStyle/>
          <a:p>
            <a:pPr algn="ctr"/>
            <a:r>
              <a:rPr lang="en-US" dirty="0"/>
              <a:t>Implementation of the Household Policies</a:t>
            </a:r>
            <a:br>
              <a:rPr lang="en-US" dirty="0"/>
            </a:br>
            <a:r>
              <a:rPr lang="en-US" dirty="0"/>
              <a:t>I. A word of caution</a:t>
            </a:r>
          </a:p>
        </p:txBody>
      </p:sp>
      <p:sp>
        <p:nvSpPr>
          <p:cNvPr id="3" name="TextBox 2">
            <a:extLst>
              <a:ext uri="{FF2B5EF4-FFF2-40B4-BE49-F238E27FC236}">
                <a16:creationId xmlns:a16="http://schemas.microsoft.com/office/drawing/2014/main" id="{D7FCF689-8A88-4CF4-8CA0-4BEE322E9277}"/>
              </a:ext>
            </a:extLst>
          </p:cNvPr>
          <p:cNvSpPr txBox="1"/>
          <p:nvPr/>
        </p:nvSpPr>
        <p:spPr>
          <a:xfrm>
            <a:off x="1006210" y="2262740"/>
            <a:ext cx="10179580" cy="2585323"/>
          </a:xfrm>
          <a:prstGeom prst="rect">
            <a:avLst/>
          </a:prstGeom>
          <a:noFill/>
        </p:spPr>
        <p:txBody>
          <a:bodyPr wrap="square" rtlCol="0">
            <a:spAutoFit/>
          </a:bodyPr>
          <a:lstStyle/>
          <a:p>
            <a:pPr marL="400050" indent="-400050">
              <a:buFont typeface="+mj-lt"/>
              <a:buAutoNum type="alphaLcParenR"/>
            </a:pPr>
            <a:r>
              <a:rPr lang="en-US" dirty="0"/>
              <a:t>The Household Policies noted above are simple, but they do call for some life-style changes</a:t>
            </a:r>
          </a:p>
          <a:p>
            <a:pPr marL="400050" indent="-400050">
              <a:buFont typeface="+mj-lt"/>
              <a:buAutoNum type="alphaLcParenR"/>
            </a:pPr>
            <a:r>
              <a:rPr lang="en-US" dirty="0"/>
              <a:t>To make these life-style changes sustainable in the weeks ahead, they need to be simple, practical and ones that all members of the household can understand</a:t>
            </a:r>
          </a:p>
          <a:p>
            <a:pPr marL="400050" indent="-400050">
              <a:buFont typeface="+mj-lt"/>
              <a:buAutoNum type="alphaLcParenR"/>
            </a:pPr>
            <a:r>
              <a:rPr lang="en-US" dirty="0"/>
              <a:t>For this purpose, a couple of human weaknesses need to be overcome, as follows:</a:t>
            </a:r>
          </a:p>
          <a:p>
            <a:pPr marL="857250" lvl="1" indent="-400050">
              <a:buFont typeface="+mj-lt"/>
              <a:buAutoNum type="alphaLcParenR"/>
            </a:pPr>
            <a:r>
              <a:rPr lang="en-US" dirty="0"/>
              <a:t>in case of imminent danger that it senses, the human mind tends to panic</a:t>
            </a:r>
          </a:p>
          <a:p>
            <a:pPr marL="857250" lvl="1" indent="-400050">
              <a:buFont typeface="+mj-lt"/>
              <a:buAutoNum type="alphaLcParenR"/>
            </a:pPr>
            <a:r>
              <a:rPr lang="en-US" dirty="0"/>
              <a:t>in case the danger is not imminent (as will no doubt be the case a few days or weeks from now), and until it gets used to the change in life-style, the human mind tends to revert to the life-style it is used to, regardless of what science is telling us</a:t>
            </a:r>
          </a:p>
          <a:p>
            <a:pPr lvl="1"/>
            <a:endParaRPr lang="en-US" dirty="0"/>
          </a:p>
        </p:txBody>
      </p:sp>
    </p:spTree>
    <p:extLst>
      <p:ext uri="{BB962C8B-B14F-4D97-AF65-F5344CB8AC3E}">
        <p14:creationId xmlns:p14="http://schemas.microsoft.com/office/powerpoint/2010/main" val="254133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812248" y="964096"/>
            <a:ext cx="9623839" cy="1010410"/>
          </a:xfrm>
        </p:spPr>
        <p:txBody>
          <a:bodyPr>
            <a:normAutofit fontScale="90000"/>
          </a:bodyPr>
          <a:lstStyle/>
          <a:p>
            <a:pPr algn="ctr"/>
            <a:r>
              <a:rPr lang="en-US" dirty="0"/>
              <a:t>Implementation of the Household Policies</a:t>
            </a:r>
            <a:br>
              <a:rPr lang="en-US" dirty="0"/>
            </a:br>
            <a:r>
              <a:rPr lang="en-US" dirty="0"/>
              <a:t>II. Ensuring Effectiveness over Time</a:t>
            </a:r>
          </a:p>
        </p:txBody>
      </p:sp>
      <p:sp>
        <p:nvSpPr>
          <p:cNvPr id="4" name="TextBox 3">
            <a:extLst>
              <a:ext uri="{FF2B5EF4-FFF2-40B4-BE49-F238E27FC236}">
                <a16:creationId xmlns:a16="http://schemas.microsoft.com/office/drawing/2014/main" id="{C8CEFB40-8F05-4796-9533-03384F12413E}"/>
              </a:ext>
            </a:extLst>
          </p:cNvPr>
          <p:cNvSpPr txBox="1"/>
          <p:nvPr/>
        </p:nvSpPr>
        <p:spPr>
          <a:xfrm>
            <a:off x="1006210" y="2262740"/>
            <a:ext cx="10179580" cy="3693319"/>
          </a:xfrm>
          <a:prstGeom prst="rect">
            <a:avLst/>
          </a:prstGeom>
          <a:noFill/>
        </p:spPr>
        <p:txBody>
          <a:bodyPr wrap="square" rtlCol="0">
            <a:spAutoFit/>
          </a:bodyPr>
          <a:lstStyle/>
          <a:p>
            <a:r>
              <a:rPr lang="en-US" dirty="0"/>
              <a:t>To overcome hurdles to making these Household Policies sustainable, keep in mind the broader picture</a:t>
            </a:r>
          </a:p>
          <a:p>
            <a:pPr marL="857250" lvl="1" indent="-400050">
              <a:buFont typeface="+mj-lt"/>
              <a:buAutoNum type="alphaLcParenR"/>
            </a:pPr>
            <a:r>
              <a:rPr lang="en-US" dirty="0"/>
              <a:t>keep in mind the broader picture</a:t>
            </a:r>
          </a:p>
          <a:p>
            <a:pPr marL="1314450" lvl="2" indent="-400050">
              <a:buFont typeface="+mj-lt"/>
              <a:buAutoNum type="romanLcPeriod"/>
            </a:pPr>
            <a:r>
              <a:rPr lang="en-US" dirty="0"/>
              <a:t>the humble corona virus, easily destroyed by soap and water,  has turned the world upside down for all humanity. </a:t>
            </a:r>
          </a:p>
          <a:p>
            <a:pPr marL="1314450" lvl="2" indent="-400050">
              <a:buFont typeface="+mj-lt"/>
              <a:buAutoNum type="romanLcPeriod"/>
            </a:pPr>
            <a:r>
              <a:rPr lang="en-US" dirty="0"/>
              <a:t>Bloated military budgets, vast nuclear arsenals, incredible wealth, all driven, provide no security against the virus</a:t>
            </a:r>
          </a:p>
          <a:p>
            <a:pPr marL="1314450" lvl="2" indent="-400050">
              <a:buFont typeface="+mj-lt"/>
              <a:buAutoNum type="romanLcPeriod"/>
            </a:pPr>
            <a:r>
              <a:rPr lang="en-US" dirty="0"/>
              <a:t>therefore, don’t repeat at the household level the same mistake that political leaders and nations around the world made in not register it as being an imminent threat</a:t>
            </a:r>
          </a:p>
          <a:p>
            <a:pPr marL="857250" lvl="1" indent="-400050">
              <a:buFont typeface="+mj-lt"/>
              <a:buAutoNum type="alphaLcParenR"/>
            </a:pPr>
            <a:r>
              <a:rPr lang="en-US" dirty="0"/>
              <a:t>ensure that every member of the household understands the need for these policies</a:t>
            </a:r>
          </a:p>
          <a:p>
            <a:pPr marL="1314450" lvl="2" indent="-400050">
              <a:buFont typeface="Arial" panose="020B0604020202020204" pitchFamily="34" charset="0"/>
              <a:buChar char="•"/>
            </a:pPr>
            <a:r>
              <a:rPr lang="en-US" dirty="0"/>
              <a:t>discuss these policies with other members of the household</a:t>
            </a:r>
          </a:p>
          <a:p>
            <a:pPr marL="1314450" lvl="2" indent="-400050">
              <a:buFont typeface="Arial" panose="020B0604020202020204" pitchFamily="34" charset="0"/>
              <a:buChar char="•"/>
            </a:pPr>
            <a:r>
              <a:rPr lang="en-US" dirty="0"/>
              <a:t>pay attention to their concerns and make sure they are addressed</a:t>
            </a:r>
          </a:p>
          <a:p>
            <a:pPr marL="857250" lvl="1" indent="-400050">
              <a:buFont typeface="+mj-lt"/>
              <a:buAutoNum type="alphaLcParenR"/>
            </a:pPr>
            <a:endParaRPr lang="en-US" dirty="0"/>
          </a:p>
          <a:p>
            <a:pPr marL="800100" lvl="1" indent="-342900">
              <a:buFont typeface="+mj-lt"/>
              <a:buAutoNum type="alphaLcParenR"/>
            </a:pPr>
            <a:endParaRPr lang="en-US" dirty="0"/>
          </a:p>
        </p:txBody>
      </p:sp>
    </p:spTree>
    <p:extLst>
      <p:ext uri="{BB962C8B-B14F-4D97-AF65-F5344CB8AC3E}">
        <p14:creationId xmlns:p14="http://schemas.microsoft.com/office/powerpoint/2010/main" val="330723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5AF0-E143-4E15-AA0D-EE2282ECA483}"/>
              </a:ext>
            </a:extLst>
          </p:cNvPr>
          <p:cNvSpPr>
            <a:spLocks noGrp="1"/>
          </p:cNvSpPr>
          <p:nvPr>
            <p:ph type="title"/>
          </p:nvPr>
        </p:nvSpPr>
        <p:spPr/>
        <p:txBody>
          <a:bodyPr/>
          <a:lstStyle/>
          <a:p>
            <a:pPr algn="ctr"/>
            <a:r>
              <a:rPr lang="en-US" dirty="0"/>
              <a:t>Part 2: Mitigation</a:t>
            </a:r>
          </a:p>
        </p:txBody>
      </p:sp>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825625"/>
            <a:ext cx="10723880" cy="4667250"/>
          </a:xfrm>
        </p:spPr>
        <p:txBody>
          <a:bodyPr>
            <a:normAutofit/>
          </a:bodyPr>
          <a:lstStyle/>
          <a:p>
            <a:pPr marL="914400" lvl="1" indent="-457200">
              <a:buFont typeface="+mj-lt"/>
              <a:buAutoNum type="alphaLcParenR"/>
            </a:pPr>
            <a:r>
              <a:rPr lang="en-US" dirty="0"/>
              <a:t>The immune system is like the armed forces of the human body</a:t>
            </a:r>
          </a:p>
          <a:p>
            <a:pPr marL="914400" lvl="1" indent="-457200">
              <a:buFont typeface="+mj-lt"/>
              <a:buAutoNum type="alphaLcParenR"/>
            </a:pPr>
            <a:r>
              <a:rPr lang="en-US" dirty="0"/>
              <a:t>The corona virus is the invader</a:t>
            </a:r>
          </a:p>
          <a:p>
            <a:pPr marL="914400" lvl="1" indent="-457200">
              <a:buFont typeface="+mj-lt"/>
              <a:buAutoNum type="alphaLcParenR"/>
            </a:pPr>
            <a:r>
              <a:rPr lang="en-US" dirty="0"/>
              <a:t>The stronger immune system and the healthier your body, the greater the chance that the invader will be destroyed</a:t>
            </a:r>
          </a:p>
          <a:p>
            <a:pPr marL="914400" lvl="1" indent="-457200">
              <a:buFont typeface="+mj-lt"/>
              <a:buAutoNum type="alphaLcParenR"/>
            </a:pPr>
            <a:r>
              <a:rPr lang="en-US" dirty="0"/>
              <a:t>You can keep your immune system healthy by doing the following things:</a:t>
            </a:r>
          </a:p>
          <a:p>
            <a:pPr marL="1371600" lvl="2" indent="-457200">
              <a:buFont typeface="+mj-lt"/>
              <a:buAutoNum type="alphaLcParenR"/>
            </a:pPr>
            <a:r>
              <a:rPr lang="en-US" dirty="0"/>
              <a:t>Stay calm, don’t panic</a:t>
            </a:r>
          </a:p>
          <a:p>
            <a:pPr marL="1371600" lvl="2" indent="-457200">
              <a:buFont typeface="+mj-lt"/>
              <a:buAutoNum type="alphaLcParenR"/>
            </a:pPr>
            <a:r>
              <a:rPr lang="en-US" dirty="0"/>
              <a:t>eat vegetables and fruits</a:t>
            </a:r>
          </a:p>
          <a:p>
            <a:pPr marL="1371600" lvl="2" indent="-457200">
              <a:buFont typeface="+mj-lt"/>
              <a:buAutoNum type="alphaLcParenR"/>
            </a:pPr>
            <a:r>
              <a:rPr lang="en-US" dirty="0"/>
              <a:t>exercise</a:t>
            </a:r>
          </a:p>
          <a:p>
            <a:pPr marL="1371600" lvl="2" indent="-457200">
              <a:buFont typeface="+mj-lt"/>
              <a:buAutoNum type="alphaLcParenR"/>
            </a:pPr>
            <a:r>
              <a:rPr lang="en-US" dirty="0"/>
              <a:t>sleep</a:t>
            </a:r>
          </a:p>
          <a:p>
            <a:pPr marL="914400" lvl="1" indent="-457200">
              <a:buFont typeface="+mj-lt"/>
              <a:buAutoNum type="alphaLcParenR"/>
            </a:pPr>
            <a:endParaRPr lang="en-US" dirty="0"/>
          </a:p>
          <a:p>
            <a:pPr marL="914400" lvl="1" indent="-457200">
              <a:buFont typeface="+mj-lt"/>
              <a:buAutoNum type="alphaLcParenR"/>
            </a:pPr>
            <a:endParaRPr lang="en-US" dirty="0"/>
          </a:p>
          <a:p>
            <a:pPr marL="914400" lvl="1" indent="-457200">
              <a:buFont typeface="+mj-lt"/>
              <a:buAutoNum type="alphaLcParenR"/>
            </a:pPr>
            <a:endParaRPr lang="en-US" dirty="0"/>
          </a:p>
          <a:p>
            <a:pPr marL="914400" lvl="1" indent="-457200">
              <a:buFont typeface="+mj-lt"/>
              <a:buAutoNum type="alphaLcParenR"/>
            </a:pPr>
            <a:endParaRPr lang="en-US" dirty="0"/>
          </a:p>
        </p:txBody>
      </p:sp>
    </p:spTree>
    <p:extLst>
      <p:ext uri="{BB962C8B-B14F-4D97-AF65-F5344CB8AC3E}">
        <p14:creationId xmlns:p14="http://schemas.microsoft.com/office/powerpoint/2010/main" val="193433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502479" y="1778690"/>
            <a:ext cx="10989733" cy="1325563"/>
          </a:xfrm>
        </p:spPr>
        <p:txBody>
          <a:bodyPr>
            <a:normAutofit/>
          </a:bodyPr>
          <a:lstStyle/>
          <a:p>
            <a:pPr algn="ctr"/>
            <a:r>
              <a:rPr lang="en-US" dirty="0"/>
              <a:t>Part 3: Response</a:t>
            </a:r>
          </a:p>
        </p:txBody>
      </p:sp>
    </p:spTree>
    <p:extLst>
      <p:ext uri="{BB962C8B-B14F-4D97-AF65-F5344CB8AC3E}">
        <p14:creationId xmlns:p14="http://schemas.microsoft.com/office/powerpoint/2010/main" val="42448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5AF0-E143-4E15-AA0D-EE2282ECA483}"/>
              </a:ext>
            </a:extLst>
          </p:cNvPr>
          <p:cNvSpPr>
            <a:spLocks noGrp="1"/>
          </p:cNvSpPr>
          <p:nvPr>
            <p:ph type="title"/>
          </p:nvPr>
        </p:nvSpPr>
        <p:spPr/>
        <p:txBody>
          <a:bodyPr/>
          <a:lstStyle/>
          <a:p>
            <a:pPr algn="ctr"/>
            <a:r>
              <a:rPr lang="en-US" dirty="0"/>
              <a:t>Symptoms</a:t>
            </a:r>
          </a:p>
        </p:txBody>
      </p:sp>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825625"/>
            <a:ext cx="10723880" cy="4667250"/>
          </a:xfrm>
        </p:spPr>
        <p:txBody>
          <a:bodyPr>
            <a:normAutofit/>
          </a:bodyPr>
          <a:lstStyle/>
          <a:p>
            <a:pPr marL="857250" lvl="1" indent="-400050">
              <a:buFont typeface="+mj-lt"/>
              <a:buAutoNum type="arabicPeriod"/>
            </a:pPr>
            <a:r>
              <a:rPr lang="en-US" dirty="0"/>
              <a:t>A high fever is the most common indication of corona infection</a:t>
            </a:r>
          </a:p>
          <a:p>
            <a:pPr marL="857250" lvl="1" indent="-400050">
              <a:buFont typeface="+mj-lt"/>
              <a:buAutoNum type="arabicPeriod"/>
            </a:pPr>
            <a:r>
              <a:rPr lang="en-US" dirty="0"/>
              <a:t>a non-productive cough (i.e. a dry cough)</a:t>
            </a:r>
          </a:p>
          <a:p>
            <a:pPr marL="857250" lvl="1" indent="-400050">
              <a:buFont typeface="+mj-lt"/>
              <a:buAutoNum type="arabicPeriod"/>
            </a:pPr>
            <a:r>
              <a:rPr lang="en-US" dirty="0"/>
              <a:t>shortness of breath</a:t>
            </a:r>
          </a:p>
          <a:p>
            <a:pPr marL="857250" lvl="1" indent="-400050">
              <a:buFont typeface="+mj-lt"/>
              <a:buAutoNum type="arabicPeriod"/>
            </a:pPr>
            <a:r>
              <a:rPr lang="en-US" dirty="0"/>
              <a:t>headache</a:t>
            </a:r>
          </a:p>
          <a:p>
            <a:pPr marL="457200" lvl="1" indent="0">
              <a:buNone/>
            </a:pPr>
            <a:endParaRPr lang="en-US" dirty="0"/>
          </a:p>
        </p:txBody>
      </p:sp>
    </p:spTree>
    <p:extLst>
      <p:ext uri="{BB962C8B-B14F-4D97-AF65-F5344CB8AC3E}">
        <p14:creationId xmlns:p14="http://schemas.microsoft.com/office/powerpoint/2010/main" val="209857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5AF0-E143-4E15-AA0D-EE2282ECA483}"/>
              </a:ext>
            </a:extLst>
          </p:cNvPr>
          <p:cNvSpPr>
            <a:spLocks noGrp="1"/>
          </p:cNvSpPr>
          <p:nvPr>
            <p:ph type="title"/>
          </p:nvPr>
        </p:nvSpPr>
        <p:spPr/>
        <p:txBody>
          <a:bodyPr/>
          <a:lstStyle/>
          <a:p>
            <a:pPr algn="ctr"/>
            <a:r>
              <a:rPr lang="en-US" dirty="0"/>
              <a:t>Response to Symptoms</a:t>
            </a:r>
          </a:p>
        </p:txBody>
      </p:sp>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825625"/>
            <a:ext cx="10723880" cy="4667250"/>
          </a:xfrm>
        </p:spPr>
        <p:txBody>
          <a:bodyPr>
            <a:normAutofit fontScale="92500" lnSpcReduction="20000"/>
          </a:bodyPr>
          <a:lstStyle/>
          <a:p>
            <a:pPr marL="342900" lvl="0" indent="-342900" eaLnBrk="0" fontAlgn="base" hangingPunct="0">
              <a:lnSpc>
                <a:spcPct val="100000"/>
              </a:lnSpc>
              <a:spcBef>
                <a:spcPct val="0"/>
              </a:spcBef>
              <a:spcAft>
                <a:spcPct val="0"/>
              </a:spcAft>
              <a:buFont typeface="+mj-lt"/>
              <a:buAutoNum type="alphaLcParenR"/>
            </a:pPr>
            <a:r>
              <a:rPr lang="en-US" altLang="en-US" dirty="0">
                <a:solidFill>
                  <a:srgbClr val="222222"/>
                </a:solidFill>
                <a:cs typeface="Arial" panose="020B0604020202020204" pitchFamily="34" charset="0"/>
              </a:rPr>
              <a:t> Before seeking medical help</a:t>
            </a:r>
            <a:endParaRPr lang="en-US" altLang="en-US" dirty="0">
              <a:solidFill>
                <a:srgbClr val="222222"/>
              </a:solidFill>
              <a:latin typeface="Arial" panose="020B0604020202020204" pitchFamily="34" charset="0"/>
              <a:cs typeface="Arial" panose="020B0604020202020204" pitchFamily="34" charset="0"/>
            </a:endParaRPr>
          </a:p>
          <a:p>
            <a:pPr marL="800100" lvl="1" indent="-342900">
              <a:buFont typeface="+mj-lt"/>
              <a:buAutoNum type="alphaLcParenR"/>
            </a:pPr>
            <a:r>
              <a:rPr lang="en-US" altLang="en-US" dirty="0">
                <a:solidFill>
                  <a:srgbClr val="222222"/>
                </a:solidFill>
                <a:cs typeface="Arial" panose="020B0604020202020204" pitchFamily="34" charset="0"/>
              </a:rPr>
              <a:t>Don’t panic. The disease is generally not severe and the vast majority of people recover. The pandemic is because of the ease with which infection spreads. Not a result of the severity of the disease.</a:t>
            </a:r>
          </a:p>
          <a:p>
            <a:pPr marL="800100" lvl="1" indent="-342900">
              <a:buFont typeface="+mj-lt"/>
              <a:buAutoNum type="alphaLcParenR"/>
            </a:pPr>
            <a:r>
              <a:rPr lang="en-US" altLang="en-US" dirty="0">
                <a:solidFill>
                  <a:srgbClr val="222222"/>
                </a:solidFill>
                <a:latin typeface="Arial" panose="020B0604020202020204" pitchFamily="34" charset="0"/>
                <a:cs typeface="Arial" panose="020B0604020202020204" pitchFamily="34" charset="0"/>
              </a:rPr>
              <a:t>Use Tylenol as needed. Avoid Advil and Aleve</a:t>
            </a:r>
          </a:p>
          <a:p>
            <a:pPr marL="800100" lvl="1" indent="-342900">
              <a:buFont typeface="+mj-lt"/>
              <a:buAutoNum type="alphaLcParenR"/>
            </a:pPr>
            <a:r>
              <a:rPr lang="en-US" altLang="en-US" dirty="0">
                <a:solidFill>
                  <a:srgbClr val="222222"/>
                </a:solidFill>
                <a:cs typeface="Arial" panose="020B0604020202020204" pitchFamily="34" charset="0"/>
              </a:rPr>
              <a:t>Drink liquids, eat vegetables and fruit</a:t>
            </a:r>
          </a:p>
          <a:p>
            <a:pPr marL="800100" lvl="1" indent="-342900">
              <a:buFont typeface="+mj-lt"/>
              <a:buAutoNum type="alphaLcParenR"/>
            </a:pPr>
            <a:endParaRPr lang="en-US" altLang="en-US" dirty="0">
              <a:solidFill>
                <a:srgbClr val="222222"/>
              </a:solidFill>
              <a:latin typeface="Arial" panose="020B0604020202020204" pitchFamily="34" charset="0"/>
              <a:cs typeface="Arial" panose="020B0604020202020204" pitchFamily="34" charset="0"/>
            </a:endParaRPr>
          </a:p>
          <a:p>
            <a:pPr marL="342900" indent="-342900">
              <a:buFont typeface="+mj-lt"/>
              <a:buAutoNum type="alphaLcParenR"/>
            </a:pPr>
            <a:r>
              <a:rPr lang="en-US" altLang="en-US" dirty="0">
                <a:solidFill>
                  <a:srgbClr val="222222"/>
                </a:solidFill>
                <a:cs typeface="Arial" panose="020B0604020202020204" pitchFamily="34" charset="0"/>
              </a:rPr>
              <a:t>Call for medical help using instructions by local authorities</a:t>
            </a:r>
          </a:p>
          <a:p>
            <a:pPr marL="800100" lvl="1" indent="-342900">
              <a:buFont typeface="+mj-lt"/>
              <a:buAutoNum type="alphaLcParenR"/>
            </a:pPr>
            <a:r>
              <a:rPr lang="en-US" altLang="en-US" dirty="0"/>
              <a:t>This would typically include a telephone number to call as first step. Have that number available for use if needed</a:t>
            </a:r>
          </a:p>
          <a:p>
            <a:pPr marL="800100" lvl="1" indent="-342900">
              <a:buFont typeface="+mj-lt"/>
              <a:buAutoNum type="alphaLcParenR"/>
            </a:pPr>
            <a:endParaRPr lang="en-US" altLang="en-US" dirty="0">
              <a:solidFill>
                <a:srgbClr val="222222"/>
              </a:solidFill>
              <a:latin typeface="Arial" panose="020B0604020202020204" pitchFamily="34" charset="0"/>
              <a:cs typeface="Arial" panose="020B0604020202020204" pitchFamily="34" charset="0"/>
            </a:endParaRPr>
          </a:p>
          <a:p>
            <a:pPr marL="342900" indent="-342900">
              <a:buFont typeface="+mj-lt"/>
              <a:buAutoNum type="alphaLcParenR"/>
            </a:pPr>
            <a:r>
              <a:rPr lang="en-US" altLang="en-US" dirty="0">
                <a:solidFill>
                  <a:srgbClr val="222222"/>
                </a:solidFill>
                <a:cs typeface="Arial" panose="020B0604020202020204" pitchFamily="34" charset="0"/>
              </a:rPr>
              <a:t>Information for use by medical staff</a:t>
            </a:r>
          </a:p>
          <a:p>
            <a:pPr marL="800100" lvl="1" indent="-342900">
              <a:buFont typeface="+mj-lt"/>
              <a:buAutoNum type="alphaLcParenR"/>
            </a:pPr>
            <a:r>
              <a:rPr lang="en-US" altLang="en-US" dirty="0">
                <a:solidFill>
                  <a:srgbClr val="222222"/>
                </a:solidFill>
                <a:cs typeface="Arial" panose="020B0604020202020204" pitchFamily="34" charset="0"/>
              </a:rPr>
              <a:t>List of medications you are currently taking</a:t>
            </a:r>
          </a:p>
          <a:p>
            <a:pPr marL="857250" lvl="1" indent="-400050">
              <a:buFont typeface="+mj-lt"/>
              <a:buAutoNum type="alphaLcParenR"/>
            </a:pPr>
            <a:r>
              <a:rPr lang="en-US" altLang="en-US" dirty="0">
                <a:solidFill>
                  <a:srgbClr val="222222"/>
                </a:solidFill>
                <a:latin typeface="Arial" panose="020B0604020202020204" pitchFamily="34" charset="0"/>
                <a:cs typeface="Arial" panose="020B0604020202020204" pitchFamily="34" charset="0"/>
              </a:rPr>
              <a:t>Past medical history </a:t>
            </a:r>
          </a:p>
          <a:p>
            <a:pPr marL="857250" lvl="1" indent="-400050">
              <a:buFont typeface="+mj-lt"/>
              <a:buAutoNum type="alphaLcParenR"/>
            </a:pPr>
            <a:r>
              <a:rPr lang="en-US" altLang="en-US" dirty="0">
                <a:solidFill>
                  <a:srgbClr val="222222"/>
                </a:solidFill>
                <a:latin typeface="Arial" panose="020B0604020202020204" pitchFamily="34" charset="0"/>
                <a:cs typeface="Arial" panose="020B0604020202020204" pitchFamily="34" charset="0"/>
              </a:rPr>
              <a:t>Emergency contacts</a:t>
            </a:r>
          </a:p>
          <a:p>
            <a:pPr marL="457200" lvl="1" indent="0">
              <a:buNone/>
            </a:pPr>
            <a:endParaRPr lang="en-US" dirty="0"/>
          </a:p>
        </p:txBody>
      </p:sp>
    </p:spTree>
    <p:extLst>
      <p:ext uri="{BB962C8B-B14F-4D97-AF65-F5344CB8AC3E}">
        <p14:creationId xmlns:p14="http://schemas.microsoft.com/office/powerpoint/2010/main" val="380666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p:txBody>
          <a:bodyPr/>
          <a:lstStyle/>
          <a:p>
            <a:r>
              <a:rPr lang="en-US" dirty="0"/>
              <a:t>Annex I: Possible Extensions to the Basic Plan</a:t>
            </a:r>
          </a:p>
        </p:txBody>
      </p:sp>
      <p:sp>
        <p:nvSpPr>
          <p:cNvPr id="3" name="Content Placeholder 2">
            <a:extLst>
              <a:ext uri="{FF2B5EF4-FFF2-40B4-BE49-F238E27FC236}">
                <a16:creationId xmlns:a16="http://schemas.microsoft.com/office/drawing/2014/main" id="{7067264A-6F10-4463-AD91-6BCE74181A4A}"/>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Household Characteristics</a:t>
            </a:r>
          </a:p>
          <a:p>
            <a:pPr marL="971550" lvl="1" indent="-514350">
              <a:buFont typeface="+mj-lt"/>
              <a:buAutoNum type="alphaLcParenR"/>
            </a:pPr>
            <a:r>
              <a:rPr lang="en-US" dirty="0"/>
              <a:t>households that include medical staff </a:t>
            </a:r>
          </a:p>
          <a:p>
            <a:pPr marL="1428750" lvl="2" indent="-514350">
              <a:buFont typeface="+mj-lt"/>
              <a:buAutoNum type="alphaLcParenR"/>
            </a:pPr>
            <a:r>
              <a:rPr lang="en-US" dirty="0"/>
              <a:t>attending to corona patients</a:t>
            </a:r>
          </a:p>
          <a:p>
            <a:pPr marL="1428750" lvl="2" indent="-514350">
              <a:buFont typeface="+mj-lt"/>
              <a:buAutoNum type="alphaLcParenR"/>
            </a:pPr>
            <a:r>
              <a:rPr lang="en-US" dirty="0"/>
              <a:t>attending to other patients</a:t>
            </a:r>
          </a:p>
          <a:p>
            <a:pPr marL="971550" lvl="1" indent="-514350">
              <a:buFont typeface="+mj-lt"/>
              <a:buAutoNum type="alphaLcParenR"/>
            </a:pPr>
            <a:r>
              <a:rPr lang="en-US" dirty="0"/>
              <a:t>multi-family households</a:t>
            </a:r>
          </a:p>
          <a:p>
            <a:pPr marL="1428750" lvl="2" indent="-514350">
              <a:buFont typeface="+mj-lt"/>
              <a:buAutoNum type="romanLcPeriod"/>
            </a:pPr>
            <a:r>
              <a:rPr lang="en-US" dirty="0"/>
              <a:t>multi-tenant homes </a:t>
            </a:r>
          </a:p>
          <a:p>
            <a:pPr marL="1428750" lvl="2" indent="-514350">
              <a:buFont typeface="+mj-lt"/>
              <a:buAutoNum type="romanLcPeriod"/>
            </a:pPr>
            <a:r>
              <a:rPr lang="en-US" dirty="0"/>
              <a:t>live-in domestic servants</a:t>
            </a:r>
          </a:p>
          <a:p>
            <a:pPr marL="971550" lvl="1" indent="-514350">
              <a:buFont typeface="+mj-lt"/>
              <a:buAutoNum type="alphaLcParenR"/>
            </a:pPr>
            <a:r>
              <a:rPr lang="en-US" dirty="0"/>
              <a:t>presence of older parents or of people with weakened immune systems</a:t>
            </a:r>
          </a:p>
          <a:p>
            <a:pPr marL="971550" lvl="1" indent="-514350">
              <a:buFont typeface="+mj-lt"/>
              <a:buAutoNum type="alphaLcParenR"/>
            </a:pPr>
            <a:r>
              <a:rPr lang="en-US" dirty="0"/>
              <a:t>ages of children in the household</a:t>
            </a:r>
          </a:p>
          <a:p>
            <a:pPr marL="514350" indent="-514350">
              <a:buFont typeface="+mj-lt"/>
              <a:buAutoNum type="arabicPeriod"/>
            </a:pPr>
            <a:r>
              <a:rPr lang="en-US" dirty="0"/>
              <a:t>External Environment</a:t>
            </a:r>
          </a:p>
          <a:p>
            <a:pPr marL="971550" lvl="1" indent="-514350">
              <a:buFont typeface="+mj-lt"/>
              <a:buAutoNum type="alphaLcParenR"/>
            </a:pPr>
            <a:r>
              <a:rPr lang="en-US" dirty="0"/>
              <a:t>national and local government and neighboring community</a:t>
            </a:r>
          </a:p>
          <a:p>
            <a:pPr marL="1428750" lvl="2" indent="-514350">
              <a:buFont typeface="+mj-lt"/>
              <a:buAutoNum type="alphaLcParenR"/>
            </a:pPr>
            <a:r>
              <a:rPr lang="en-US" dirty="0"/>
              <a:t>instruction on seeking medical help in case of suspected corona virus by local public health authorities</a:t>
            </a:r>
          </a:p>
          <a:p>
            <a:pPr marL="1428750" lvl="2" indent="-514350">
              <a:buFont typeface="+mj-lt"/>
              <a:buAutoNum type="alphaLcParenR"/>
            </a:pPr>
            <a:r>
              <a:rPr lang="en-US" dirty="0"/>
              <a:t>resources</a:t>
            </a:r>
          </a:p>
          <a:p>
            <a:pPr marL="1428750" lvl="2" indent="-514350">
              <a:buFont typeface="+mj-lt"/>
              <a:buAutoNum type="alphaLcParenR"/>
            </a:pPr>
            <a:r>
              <a:rPr lang="en-US" dirty="0"/>
              <a:t>regulations</a:t>
            </a:r>
          </a:p>
          <a:p>
            <a:pPr marL="514350" indent="-514350">
              <a:buFont typeface="+mj-lt"/>
              <a:buAutoNum type="arabicPeriod"/>
            </a:pPr>
            <a:r>
              <a:rPr lang="en-US" dirty="0"/>
              <a:t>Business Continuity Planning</a:t>
            </a:r>
          </a:p>
        </p:txBody>
      </p:sp>
    </p:spTree>
    <p:extLst>
      <p:ext uri="{BB962C8B-B14F-4D97-AF65-F5344CB8AC3E}">
        <p14:creationId xmlns:p14="http://schemas.microsoft.com/office/powerpoint/2010/main" val="2646274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p:txBody>
          <a:bodyPr/>
          <a:lstStyle/>
          <a:p>
            <a:r>
              <a:rPr lang="en-US" dirty="0"/>
              <a:t>Annex II: Instructions for Customization</a:t>
            </a:r>
          </a:p>
        </p:txBody>
      </p:sp>
      <p:sp>
        <p:nvSpPr>
          <p:cNvPr id="3" name="Content Placeholder 2">
            <a:extLst>
              <a:ext uri="{FF2B5EF4-FFF2-40B4-BE49-F238E27FC236}">
                <a16:creationId xmlns:a16="http://schemas.microsoft.com/office/drawing/2014/main" id="{7067264A-6F10-4463-AD91-6BCE74181A4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Go to </a:t>
            </a:r>
            <a:r>
              <a:rPr lang="en-US" dirty="0">
                <a:hlinkClick r:id="rId2"/>
              </a:rPr>
              <a:t>https://</a:t>
            </a:r>
            <a:r>
              <a:rPr lang="en-US" dirty="0" err="1">
                <a:hlinkClick r:id="rId2"/>
              </a:rPr>
              <a:t>github.com</a:t>
            </a:r>
            <a:r>
              <a:rPr lang="en-US" dirty="0">
                <a:hlinkClick r:id="rId2"/>
              </a:rPr>
              <a:t>/tauheedahmed/Household-Corona-Preparedness/upload/master</a:t>
            </a:r>
            <a:endParaRPr lang="en-US" dirty="0"/>
          </a:p>
          <a:p>
            <a:pPr marL="514350" indent="-514350">
              <a:buFont typeface="+mj-lt"/>
              <a:buAutoNum type="arabicPeriod"/>
            </a:pPr>
            <a:r>
              <a:rPr lang="en-US" dirty="0"/>
              <a:t>Download a copy in any of the formats available</a:t>
            </a:r>
          </a:p>
          <a:p>
            <a:pPr marL="514350" indent="-514350">
              <a:buFont typeface="+mj-lt"/>
              <a:buAutoNum type="arabicPeriod"/>
            </a:pPr>
            <a:r>
              <a:rPr lang="en-US" dirty="0"/>
              <a:t>Edit if necessary for your purposes</a:t>
            </a:r>
          </a:p>
          <a:p>
            <a:pPr marL="514350" indent="-514350">
              <a:buFont typeface="+mj-lt"/>
              <a:buAutoNum type="arabicPeriod"/>
            </a:pPr>
            <a:r>
              <a:rPr lang="en-US" dirty="0"/>
              <a:t>Optionally: if you have made some improvement or correction to  the downloaded copy that you believe would help others, you may upload it to the </a:t>
            </a:r>
            <a:r>
              <a:rPr lang="en-US" dirty="0" err="1"/>
              <a:t>the</a:t>
            </a:r>
            <a:r>
              <a:rPr lang="en-US" dirty="0"/>
              <a:t> above address on </a:t>
            </a:r>
            <a:r>
              <a:rPr lang="en-US" dirty="0" err="1"/>
              <a:t>github.com</a:t>
            </a:r>
            <a:r>
              <a:rPr lang="en-US" dirty="0"/>
              <a:t> as well</a:t>
            </a:r>
          </a:p>
          <a:p>
            <a:pPr marL="0" indent="0">
              <a:buNone/>
            </a:pPr>
            <a:r>
              <a:rPr lang="en-US" dirty="0"/>
              <a:t>Note: that downloaded copy is made available to you under the </a:t>
            </a:r>
            <a:r>
              <a:rPr lang="en-US" dirty="0" err="1"/>
              <a:t>the</a:t>
            </a:r>
            <a:r>
              <a:rPr lang="en-US" dirty="0"/>
              <a:t> MIT License. The MIT License is widely used by the open source community. If you are unfamiliar with the use of “open source”, it basically means people around the world helping one another as fellow humans. Just like those soldiers of all humanity, the medical workers around the world battling this pandemic.</a:t>
            </a:r>
          </a:p>
        </p:txBody>
      </p:sp>
    </p:spTree>
    <p:extLst>
      <p:ext uri="{BB962C8B-B14F-4D97-AF65-F5344CB8AC3E}">
        <p14:creationId xmlns:p14="http://schemas.microsoft.com/office/powerpoint/2010/main" val="286058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838199" y="365125"/>
            <a:ext cx="10989733" cy="1325563"/>
          </a:xfrm>
        </p:spPr>
        <p:txBody>
          <a:bodyPr>
            <a:normAutofit/>
          </a:bodyPr>
          <a:lstStyle/>
          <a:p>
            <a:r>
              <a:rPr lang="en-US" dirty="0"/>
              <a:t>Contents</a:t>
            </a:r>
          </a:p>
        </p:txBody>
      </p:sp>
      <p:sp>
        <p:nvSpPr>
          <p:cNvPr id="3" name="Content Placeholder 2">
            <a:extLst>
              <a:ext uri="{FF2B5EF4-FFF2-40B4-BE49-F238E27FC236}">
                <a16:creationId xmlns:a16="http://schemas.microsoft.com/office/drawing/2014/main" id="{7067264A-6F10-4463-AD91-6BCE74181A4A}"/>
              </a:ext>
            </a:extLst>
          </p:cNvPr>
          <p:cNvSpPr>
            <a:spLocks noGrp="1"/>
          </p:cNvSpPr>
          <p:nvPr>
            <p:ph idx="1"/>
          </p:nvPr>
        </p:nvSpPr>
        <p:spPr/>
        <p:txBody>
          <a:bodyPr>
            <a:normAutofit/>
          </a:bodyPr>
          <a:lstStyle/>
          <a:p>
            <a:pPr marL="0" indent="0">
              <a:buNone/>
            </a:pPr>
            <a:r>
              <a:rPr lang="en-US" b="1" dirty="0"/>
              <a:t>Part I: Prevention</a:t>
            </a:r>
            <a:r>
              <a:rPr lang="en-US" dirty="0"/>
              <a:t> </a:t>
            </a:r>
          </a:p>
          <a:p>
            <a:pPr marL="0" indent="0">
              <a:buNone/>
            </a:pPr>
            <a:r>
              <a:rPr lang="en-US" b="1" dirty="0"/>
              <a:t>Part II: Mitigation</a:t>
            </a:r>
            <a:endParaRPr lang="en-US" dirty="0"/>
          </a:p>
          <a:p>
            <a:pPr marL="0" indent="0">
              <a:buNone/>
            </a:pPr>
            <a:r>
              <a:rPr lang="en-US" b="1" dirty="0"/>
              <a:t>Part III: Response</a:t>
            </a:r>
          </a:p>
          <a:p>
            <a:pPr marL="0" indent="0">
              <a:buNone/>
            </a:pPr>
            <a:endParaRPr lang="en-US" b="1" dirty="0"/>
          </a:p>
          <a:p>
            <a:pPr marL="0" indent="0">
              <a:buNone/>
            </a:pPr>
            <a:r>
              <a:rPr lang="en-US" b="1" dirty="0"/>
              <a:t>Annex I: Possible Extensions to the Basic Plan</a:t>
            </a:r>
          </a:p>
          <a:p>
            <a:pPr marL="0" indent="0">
              <a:buNone/>
            </a:pPr>
            <a:r>
              <a:rPr lang="en-US" b="1" dirty="0"/>
              <a:t>Annex II: Instructions for Customization</a:t>
            </a:r>
          </a:p>
          <a:p>
            <a:pPr marL="457200" lvl="1" indent="0">
              <a:buNone/>
            </a:pPr>
            <a:r>
              <a:rPr lang="en-US" dirty="0"/>
              <a:t> </a:t>
            </a:r>
          </a:p>
        </p:txBody>
      </p:sp>
    </p:spTree>
    <p:extLst>
      <p:ext uri="{BB962C8B-B14F-4D97-AF65-F5344CB8AC3E}">
        <p14:creationId xmlns:p14="http://schemas.microsoft.com/office/powerpoint/2010/main" val="16327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901700" y="619125"/>
            <a:ext cx="10989733" cy="1325563"/>
          </a:xfrm>
        </p:spPr>
        <p:txBody>
          <a:bodyPr>
            <a:normAutofit/>
          </a:bodyPr>
          <a:lstStyle/>
          <a:p>
            <a:pPr algn="ctr"/>
            <a:r>
              <a:rPr lang="en-US" dirty="0"/>
              <a:t>Part 1: Prevention</a:t>
            </a:r>
          </a:p>
        </p:txBody>
      </p:sp>
      <p:sp>
        <p:nvSpPr>
          <p:cNvPr id="3" name="TextBox 2">
            <a:extLst>
              <a:ext uri="{FF2B5EF4-FFF2-40B4-BE49-F238E27FC236}">
                <a16:creationId xmlns:a16="http://schemas.microsoft.com/office/drawing/2014/main" id="{D7FCF689-8A88-4CF4-8CA0-4BEE322E9277}"/>
              </a:ext>
            </a:extLst>
          </p:cNvPr>
          <p:cNvSpPr txBox="1"/>
          <p:nvPr/>
        </p:nvSpPr>
        <p:spPr>
          <a:xfrm>
            <a:off x="978958" y="2085975"/>
            <a:ext cx="11010900" cy="3139321"/>
          </a:xfrm>
          <a:prstGeom prst="rect">
            <a:avLst/>
          </a:prstGeom>
          <a:noFill/>
        </p:spPr>
        <p:txBody>
          <a:bodyPr wrap="square" rtlCol="0">
            <a:spAutoFit/>
          </a:bodyPr>
          <a:lstStyle/>
          <a:p>
            <a:pPr marL="400050" indent="-400050">
              <a:buFont typeface="+mj-lt"/>
              <a:buAutoNum type="alphaLcParenR"/>
            </a:pPr>
            <a:r>
              <a:rPr lang="en-US" dirty="0"/>
              <a:t>Public health authorities are telling us to take a couple of simple steps to prevent infection:</a:t>
            </a:r>
          </a:p>
          <a:p>
            <a:pPr marL="857250" lvl="1" indent="-400050">
              <a:buFont typeface="+mj-lt"/>
              <a:buAutoNum type="romanLcPeriod"/>
            </a:pPr>
            <a:r>
              <a:rPr lang="en-US" dirty="0"/>
              <a:t>Use soap and water to </a:t>
            </a:r>
          </a:p>
          <a:p>
            <a:pPr marL="1314450" lvl="2" indent="-400050">
              <a:buFont typeface="Arial" panose="020B0604020202020204" pitchFamily="34" charset="0"/>
              <a:buChar char="•"/>
            </a:pPr>
            <a:r>
              <a:rPr lang="en-US" dirty="0"/>
              <a:t>wash your hands frequently</a:t>
            </a:r>
          </a:p>
          <a:p>
            <a:pPr marL="1314450" lvl="2" indent="-400050">
              <a:buFont typeface="Arial" panose="020B0604020202020204" pitchFamily="34" charset="0"/>
              <a:buChar char="•"/>
            </a:pPr>
            <a:r>
              <a:rPr lang="en-US" dirty="0"/>
              <a:t>wipe surfaces like doorknobs within the house</a:t>
            </a:r>
          </a:p>
          <a:p>
            <a:pPr marL="857250" lvl="1" indent="-400050">
              <a:buFont typeface="+mj-lt"/>
              <a:buAutoNum type="romanLcPeriod"/>
            </a:pPr>
            <a:r>
              <a:rPr lang="en-US" dirty="0"/>
              <a:t>Maintain lockdown, i.e. stay within the house unless necessary to step outside</a:t>
            </a:r>
          </a:p>
          <a:p>
            <a:pPr marL="857250" lvl="1" indent="-400050">
              <a:buFont typeface="+mj-lt"/>
              <a:buAutoNum type="romanLcPeriod"/>
            </a:pPr>
            <a:r>
              <a:rPr lang="en-US" dirty="0"/>
              <a:t>When necessary (e.g. to get groceries), maintain a minimum distance of 6 feet (2 meters) from others</a:t>
            </a:r>
          </a:p>
          <a:p>
            <a:pPr marL="400050" indent="-400050">
              <a:buFont typeface="+mj-lt"/>
              <a:buAutoNum type="alphaLcParenR"/>
            </a:pPr>
            <a:r>
              <a:rPr lang="en-US" dirty="0"/>
              <a:t>In addition</a:t>
            </a:r>
          </a:p>
          <a:p>
            <a:pPr marL="857250" lvl="1" indent="-400050">
              <a:buFont typeface="+mj-lt"/>
              <a:buAutoNum type="romanLcPeriod"/>
            </a:pPr>
            <a:r>
              <a:rPr lang="en-US" dirty="0"/>
              <a:t>consider wearing a mask to avoid spreading the virus to others</a:t>
            </a:r>
          </a:p>
          <a:p>
            <a:pPr marL="857250" lvl="1" indent="-400050">
              <a:buFont typeface="+mj-lt"/>
              <a:buAutoNum type="romanLcPeriod"/>
            </a:pPr>
            <a:r>
              <a:rPr lang="en-US" dirty="0"/>
              <a:t>insulate the house from the virus</a:t>
            </a:r>
          </a:p>
          <a:p>
            <a:pPr marL="857250" lvl="1" indent="-400050">
              <a:buFont typeface="+mj-lt"/>
              <a:buAutoNum type="romanLcPeriod"/>
            </a:pPr>
            <a:endParaRPr lang="en-US" dirty="0"/>
          </a:p>
          <a:p>
            <a:pPr marL="342900" indent="-342900">
              <a:buFont typeface="+mj-lt"/>
              <a:buAutoNum type="alphaLcParenR"/>
            </a:pPr>
            <a:endParaRPr lang="en-US" dirty="0"/>
          </a:p>
        </p:txBody>
      </p:sp>
    </p:spTree>
    <p:extLst>
      <p:ext uri="{BB962C8B-B14F-4D97-AF65-F5344CB8AC3E}">
        <p14:creationId xmlns:p14="http://schemas.microsoft.com/office/powerpoint/2010/main" val="298234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FF72-3DB6-484A-880E-6EFF88B40549}"/>
              </a:ext>
            </a:extLst>
          </p:cNvPr>
          <p:cNvSpPr>
            <a:spLocks noGrp="1"/>
          </p:cNvSpPr>
          <p:nvPr>
            <p:ph type="title"/>
          </p:nvPr>
        </p:nvSpPr>
        <p:spPr>
          <a:xfrm>
            <a:off x="601133" y="2885246"/>
            <a:ext cx="10989733" cy="1325563"/>
          </a:xfrm>
        </p:spPr>
        <p:txBody>
          <a:bodyPr>
            <a:normAutofit/>
          </a:bodyPr>
          <a:lstStyle/>
          <a:p>
            <a:pPr algn="ctr"/>
            <a:r>
              <a:rPr lang="en-US" dirty="0"/>
              <a:t>Insulating the house from the virus</a:t>
            </a:r>
          </a:p>
        </p:txBody>
      </p:sp>
    </p:spTree>
    <p:extLst>
      <p:ext uri="{BB962C8B-B14F-4D97-AF65-F5344CB8AC3E}">
        <p14:creationId xmlns:p14="http://schemas.microsoft.com/office/powerpoint/2010/main" val="370311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889436"/>
            <a:ext cx="10515600" cy="4351338"/>
          </a:xfrm>
        </p:spPr>
        <p:txBody>
          <a:bodyPr>
            <a:normAutofit/>
          </a:bodyPr>
          <a:lstStyle/>
          <a:p>
            <a:pPr marL="914400" lvl="1" indent="-457200">
              <a:buFont typeface="+mj-lt"/>
              <a:buAutoNum type="alphaLcParenR"/>
            </a:pPr>
            <a:r>
              <a:rPr lang="en-US" dirty="0"/>
              <a:t>Area A is where the virus has wreaked havoc on mankind</a:t>
            </a:r>
          </a:p>
          <a:p>
            <a:pPr marL="914400" lvl="2" indent="0">
              <a:buNone/>
            </a:pPr>
            <a:r>
              <a:rPr lang="en-US" dirty="0"/>
              <a:t>As the diagram on the next page indicates, Area A consists of </a:t>
            </a:r>
          </a:p>
          <a:p>
            <a:pPr lvl="3"/>
            <a:r>
              <a:rPr lang="en-US" dirty="0"/>
              <a:t>the entire outside world</a:t>
            </a:r>
          </a:p>
          <a:p>
            <a:pPr lvl="3"/>
            <a:r>
              <a:rPr lang="en-US" dirty="0"/>
              <a:t>a small part next to the garage door</a:t>
            </a:r>
          </a:p>
          <a:p>
            <a:pPr marL="1828800" lvl="4" indent="0">
              <a:buNone/>
            </a:pPr>
            <a:r>
              <a:rPr lang="en-US" dirty="0"/>
              <a:t>if you don’t have a garage with door connected to inside of house, this part of Area A may a small area next to the front door with tape to mark off area where outside shoes and garbage bins etc. may be kept.</a:t>
            </a:r>
          </a:p>
          <a:p>
            <a:pPr marL="914400" lvl="1" indent="-457200">
              <a:buFont typeface="+mj-lt"/>
              <a:buAutoNum type="alphaLcParenR"/>
            </a:pPr>
            <a:r>
              <a:rPr lang="en-US" dirty="0"/>
              <a:t>Area B is the part of your home where the virus is destroyed</a:t>
            </a:r>
          </a:p>
          <a:p>
            <a:pPr marL="914400" lvl="2" indent="0">
              <a:buNone/>
            </a:pPr>
            <a:r>
              <a:rPr lang="en-US" dirty="0"/>
              <a:t>As the diagram also shows, Area B consists of the remainder of the garage (or other space designated as </a:t>
            </a:r>
            <a:r>
              <a:rPr lang="en-US" dirty="0" err="1"/>
              <a:t>Ariea</a:t>
            </a:r>
            <a:r>
              <a:rPr lang="en-US" dirty="0"/>
              <a:t> A) inside the house next to the front door</a:t>
            </a:r>
          </a:p>
          <a:p>
            <a:pPr marL="914400" lvl="1" indent="-457200">
              <a:buFont typeface="+mj-lt"/>
              <a:buAutoNum type="alphaLcParenR"/>
            </a:pPr>
            <a:r>
              <a:rPr lang="en-US" dirty="0"/>
              <a:t>Area C is where you can, with a few minor changes in life-style, live with peace of mind and continue life as usual</a:t>
            </a:r>
          </a:p>
          <a:p>
            <a:pPr marL="914400" lvl="2" indent="0">
              <a:buNone/>
            </a:pPr>
            <a:r>
              <a:rPr lang="en-US" dirty="0"/>
              <a:t>Area C consists of the remainder of the house</a:t>
            </a:r>
          </a:p>
          <a:p>
            <a:pPr lvl="1"/>
            <a:endParaRPr lang="en-US" dirty="0"/>
          </a:p>
          <a:p>
            <a:pPr marL="0" indent="0">
              <a:buNone/>
            </a:pPr>
            <a:endParaRPr lang="en-US" dirty="0"/>
          </a:p>
        </p:txBody>
      </p:sp>
      <p:sp>
        <p:nvSpPr>
          <p:cNvPr id="6" name="Rectangle 5">
            <a:extLst>
              <a:ext uri="{FF2B5EF4-FFF2-40B4-BE49-F238E27FC236}">
                <a16:creationId xmlns:a16="http://schemas.microsoft.com/office/drawing/2014/main" id="{47845FA9-EC60-40E0-9679-0CA79CAD4EEC}"/>
              </a:ext>
            </a:extLst>
          </p:cNvPr>
          <p:cNvSpPr/>
          <p:nvPr/>
        </p:nvSpPr>
        <p:spPr>
          <a:xfrm>
            <a:off x="487017" y="392453"/>
            <a:ext cx="10515600" cy="1200329"/>
          </a:xfrm>
          <a:prstGeom prst="rect">
            <a:avLst/>
          </a:prstGeom>
        </p:spPr>
        <p:txBody>
          <a:bodyPr wrap="square">
            <a:spAutoFit/>
          </a:bodyPr>
          <a:lstStyle/>
          <a:p>
            <a:pPr algn="ctr"/>
            <a:r>
              <a:rPr lang="en-US" sz="3600" dirty="0"/>
              <a:t>Step 1: Designate three separate “Insulation Areas” in your house</a:t>
            </a:r>
          </a:p>
        </p:txBody>
      </p:sp>
    </p:spTree>
    <p:extLst>
      <p:ext uri="{BB962C8B-B14F-4D97-AF65-F5344CB8AC3E}">
        <p14:creationId xmlns:p14="http://schemas.microsoft.com/office/powerpoint/2010/main" val="8597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cxnSp>
        <p:nvCxnSpPr>
          <p:cNvPr id="10" name="Straight Connector 9">
            <a:extLst>
              <a:ext uri="{FF2B5EF4-FFF2-40B4-BE49-F238E27FC236}">
                <a16:creationId xmlns:a16="http://schemas.microsoft.com/office/drawing/2014/main" id="{E0306520-017D-49E5-A90A-E7B6AD9C2E47}"/>
              </a:ext>
            </a:extLst>
          </p:cNvPr>
          <p:cNvCxnSpPr>
            <a:cxnSpLocks/>
          </p:cNvCxnSpPr>
          <p:nvPr/>
        </p:nvCxnSpPr>
        <p:spPr>
          <a:xfrm>
            <a:off x="4614466" y="1519669"/>
            <a:ext cx="5517296" cy="39939"/>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39B4D2-24B9-4871-AF74-5B16FB2A38A7}"/>
              </a:ext>
            </a:extLst>
          </p:cNvPr>
          <p:cNvCxnSpPr>
            <a:cxnSpLocks/>
          </p:cNvCxnSpPr>
          <p:nvPr/>
        </p:nvCxnSpPr>
        <p:spPr>
          <a:xfrm>
            <a:off x="10126293" y="1529445"/>
            <a:ext cx="15623" cy="25022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635062-F2B0-4B0A-A80B-0ECE46F269C7}"/>
              </a:ext>
            </a:extLst>
          </p:cNvPr>
          <p:cNvCxnSpPr>
            <a:cxnSpLocks/>
          </p:cNvCxnSpPr>
          <p:nvPr/>
        </p:nvCxnSpPr>
        <p:spPr>
          <a:xfrm>
            <a:off x="3072468" y="3132226"/>
            <a:ext cx="0" cy="51014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6407-4BA1-4ED1-93EC-A06704D8D47A}"/>
              </a:ext>
            </a:extLst>
          </p:cNvPr>
          <p:cNvCxnSpPr>
            <a:cxnSpLocks/>
          </p:cNvCxnSpPr>
          <p:nvPr/>
        </p:nvCxnSpPr>
        <p:spPr>
          <a:xfrm flipV="1">
            <a:off x="3091706" y="5268825"/>
            <a:ext cx="7066217" cy="14629"/>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8 Points 77">
            <a:extLst>
              <a:ext uri="{FF2B5EF4-FFF2-40B4-BE49-F238E27FC236}">
                <a16:creationId xmlns:a16="http://schemas.microsoft.com/office/drawing/2014/main" id="{4C3CB36F-53C9-4721-BD21-58F84F94114C}"/>
              </a:ext>
            </a:extLst>
          </p:cNvPr>
          <p:cNvSpPr/>
          <p:nvPr/>
        </p:nvSpPr>
        <p:spPr>
          <a:xfrm flipH="1">
            <a:off x="2854239" y="2625361"/>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Explosion: 8 Points 88">
            <a:extLst>
              <a:ext uri="{FF2B5EF4-FFF2-40B4-BE49-F238E27FC236}">
                <a16:creationId xmlns:a16="http://schemas.microsoft.com/office/drawing/2014/main" id="{34AE1DC1-E70E-436E-9592-5029C67A070B}"/>
              </a:ext>
            </a:extLst>
          </p:cNvPr>
          <p:cNvSpPr/>
          <p:nvPr/>
        </p:nvSpPr>
        <p:spPr>
          <a:xfrm flipH="1">
            <a:off x="1986649" y="4158491"/>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Explosion: 8 Points 89">
            <a:extLst>
              <a:ext uri="{FF2B5EF4-FFF2-40B4-BE49-F238E27FC236}">
                <a16:creationId xmlns:a16="http://schemas.microsoft.com/office/drawing/2014/main" id="{862922D0-4DAA-44A9-B580-1F6A3927F199}"/>
              </a:ext>
            </a:extLst>
          </p:cNvPr>
          <p:cNvSpPr/>
          <p:nvPr/>
        </p:nvSpPr>
        <p:spPr>
          <a:xfrm flipH="1">
            <a:off x="2644175" y="4887222"/>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Explosion: 8 Points 90">
            <a:extLst>
              <a:ext uri="{FF2B5EF4-FFF2-40B4-BE49-F238E27FC236}">
                <a16:creationId xmlns:a16="http://schemas.microsoft.com/office/drawing/2014/main" id="{5CB062E8-156D-4DEB-9B94-4395AD848B4B}"/>
              </a:ext>
            </a:extLst>
          </p:cNvPr>
          <p:cNvSpPr/>
          <p:nvPr/>
        </p:nvSpPr>
        <p:spPr>
          <a:xfrm rot="2292323" flipH="1">
            <a:off x="2436971" y="4261997"/>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Explosion: 8 Points 91">
            <a:extLst>
              <a:ext uri="{FF2B5EF4-FFF2-40B4-BE49-F238E27FC236}">
                <a16:creationId xmlns:a16="http://schemas.microsoft.com/office/drawing/2014/main" id="{69F44846-0665-4716-A61E-AEB51EE975AF}"/>
              </a:ext>
            </a:extLst>
          </p:cNvPr>
          <p:cNvSpPr/>
          <p:nvPr/>
        </p:nvSpPr>
        <p:spPr>
          <a:xfrm flipH="1">
            <a:off x="2408618" y="4547806"/>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Explosion: 8 Points 93">
            <a:extLst>
              <a:ext uri="{FF2B5EF4-FFF2-40B4-BE49-F238E27FC236}">
                <a16:creationId xmlns:a16="http://schemas.microsoft.com/office/drawing/2014/main" id="{9C0B7CAB-B65B-4DD8-AC84-CB922116D066}"/>
              </a:ext>
            </a:extLst>
          </p:cNvPr>
          <p:cNvSpPr/>
          <p:nvPr/>
        </p:nvSpPr>
        <p:spPr>
          <a:xfrm flipH="1">
            <a:off x="2361937" y="4833014"/>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Explosion: 8 Points 109">
            <a:extLst>
              <a:ext uri="{FF2B5EF4-FFF2-40B4-BE49-F238E27FC236}">
                <a16:creationId xmlns:a16="http://schemas.microsoft.com/office/drawing/2014/main" id="{01DCA6F6-0720-4F47-9F35-87D7D3F28C10}"/>
              </a:ext>
            </a:extLst>
          </p:cNvPr>
          <p:cNvSpPr/>
          <p:nvPr/>
        </p:nvSpPr>
        <p:spPr>
          <a:xfrm flipH="1">
            <a:off x="2079136" y="2444501"/>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Explosion: 8 Points 110">
            <a:extLst>
              <a:ext uri="{FF2B5EF4-FFF2-40B4-BE49-F238E27FC236}">
                <a16:creationId xmlns:a16="http://schemas.microsoft.com/office/drawing/2014/main" id="{88F5C9AB-BA2A-438D-92F4-9BF458DB2790}"/>
              </a:ext>
            </a:extLst>
          </p:cNvPr>
          <p:cNvSpPr/>
          <p:nvPr/>
        </p:nvSpPr>
        <p:spPr>
          <a:xfrm flipH="1">
            <a:off x="1665911" y="2752650"/>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Explosion: 8 Points 111">
            <a:extLst>
              <a:ext uri="{FF2B5EF4-FFF2-40B4-BE49-F238E27FC236}">
                <a16:creationId xmlns:a16="http://schemas.microsoft.com/office/drawing/2014/main" id="{A13B8914-192E-48E7-AB01-124C0CF81359}"/>
              </a:ext>
            </a:extLst>
          </p:cNvPr>
          <p:cNvSpPr/>
          <p:nvPr/>
        </p:nvSpPr>
        <p:spPr>
          <a:xfrm flipH="1">
            <a:off x="2063490" y="3015831"/>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Explosion: 8 Points 112">
            <a:extLst>
              <a:ext uri="{FF2B5EF4-FFF2-40B4-BE49-F238E27FC236}">
                <a16:creationId xmlns:a16="http://schemas.microsoft.com/office/drawing/2014/main" id="{97658816-CF5F-475C-889B-22EE7C998B6D}"/>
              </a:ext>
            </a:extLst>
          </p:cNvPr>
          <p:cNvSpPr/>
          <p:nvPr/>
        </p:nvSpPr>
        <p:spPr>
          <a:xfrm flipH="1">
            <a:off x="10321845" y="1510526"/>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xplosion: 8 Points 113">
            <a:extLst>
              <a:ext uri="{FF2B5EF4-FFF2-40B4-BE49-F238E27FC236}">
                <a16:creationId xmlns:a16="http://schemas.microsoft.com/office/drawing/2014/main" id="{6CA35FA4-0A33-4690-ABC9-7DC9EEE4BDBC}"/>
              </a:ext>
            </a:extLst>
          </p:cNvPr>
          <p:cNvSpPr/>
          <p:nvPr/>
        </p:nvSpPr>
        <p:spPr>
          <a:xfrm flipH="1">
            <a:off x="10647767" y="2957256"/>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Explosion: 8 Points 114">
            <a:extLst>
              <a:ext uri="{FF2B5EF4-FFF2-40B4-BE49-F238E27FC236}">
                <a16:creationId xmlns:a16="http://schemas.microsoft.com/office/drawing/2014/main" id="{CC811225-DB2A-4FFC-80CE-6A339BAA6386}"/>
              </a:ext>
            </a:extLst>
          </p:cNvPr>
          <p:cNvSpPr/>
          <p:nvPr/>
        </p:nvSpPr>
        <p:spPr>
          <a:xfrm flipH="1">
            <a:off x="10430135" y="4069959"/>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xplosion: 8 Points 134">
            <a:extLst>
              <a:ext uri="{FF2B5EF4-FFF2-40B4-BE49-F238E27FC236}">
                <a16:creationId xmlns:a16="http://schemas.microsoft.com/office/drawing/2014/main" id="{8BF133D2-BF63-4EE9-A2CF-0B8F0D2E3928}"/>
              </a:ext>
            </a:extLst>
          </p:cNvPr>
          <p:cNvSpPr/>
          <p:nvPr/>
        </p:nvSpPr>
        <p:spPr>
          <a:xfrm flipH="1">
            <a:off x="10395389" y="4629722"/>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xplosion: 8 Points 135">
            <a:extLst>
              <a:ext uri="{FF2B5EF4-FFF2-40B4-BE49-F238E27FC236}">
                <a16:creationId xmlns:a16="http://schemas.microsoft.com/office/drawing/2014/main" id="{2AA492D4-C62E-4D17-B788-15E749366BC9}"/>
              </a:ext>
            </a:extLst>
          </p:cNvPr>
          <p:cNvSpPr/>
          <p:nvPr/>
        </p:nvSpPr>
        <p:spPr>
          <a:xfrm flipH="1">
            <a:off x="10929295" y="4304610"/>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Explosion: 8 Points 136">
            <a:extLst>
              <a:ext uri="{FF2B5EF4-FFF2-40B4-BE49-F238E27FC236}">
                <a16:creationId xmlns:a16="http://schemas.microsoft.com/office/drawing/2014/main" id="{25D2FAB8-A9CD-4CD2-9602-60A36DC5E715}"/>
              </a:ext>
            </a:extLst>
          </p:cNvPr>
          <p:cNvSpPr/>
          <p:nvPr/>
        </p:nvSpPr>
        <p:spPr>
          <a:xfrm flipH="1">
            <a:off x="10750983" y="4937197"/>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Explosion: 8 Points 138">
            <a:extLst>
              <a:ext uri="{FF2B5EF4-FFF2-40B4-BE49-F238E27FC236}">
                <a16:creationId xmlns:a16="http://schemas.microsoft.com/office/drawing/2014/main" id="{2586CB96-3FAB-4422-B84C-08CAD6339998}"/>
              </a:ext>
            </a:extLst>
          </p:cNvPr>
          <p:cNvSpPr/>
          <p:nvPr/>
        </p:nvSpPr>
        <p:spPr>
          <a:xfrm flipH="1">
            <a:off x="2191686" y="2081610"/>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Explosion: 8 Points 139">
            <a:extLst>
              <a:ext uri="{FF2B5EF4-FFF2-40B4-BE49-F238E27FC236}">
                <a16:creationId xmlns:a16="http://schemas.microsoft.com/office/drawing/2014/main" id="{66F31411-0F05-49EC-8DFD-8C1E912B802E}"/>
              </a:ext>
            </a:extLst>
          </p:cNvPr>
          <p:cNvSpPr/>
          <p:nvPr/>
        </p:nvSpPr>
        <p:spPr>
          <a:xfrm flipH="1">
            <a:off x="2707378" y="2165657"/>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Explosion: 8 Points 140">
            <a:extLst>
              <a:ext uri="{FF2B5EF4-FFF2-40B4-BE49-F238E27FC236}">
                <a16:creationId xmlns:a16="http://schemas.microsoft.com/office/drawing/2014/main" id="{DB584037-F750-4B5B-9229-49727F290A76}"/>
              </a:ext>
            </a:extLst>
          </p:cNvPr>
          <p:cNvSpPr/>
          <p:nvPr/>
        </p:nvSpPr>
        <p:spPr>
          <a:xfrm flipH="1">
            <a:off x="2408618" y="2676087"/>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Explosion: 8 Points 141">
            <a:extLst>
              <a:ext uri="{FF2B5EF4-FFF2-40B4-BE49-F238E27FC236}">
                <a16:creationId xmlns:a16="http://schemas.microsoft.com/office/drawing/2014/main" id="{B5136217-F380-4C9C-A8BF-AFDF6A69D2A1}"/>
              </a:ext>
            </a:extLst>
          </p:cNvPr>
          <p:cNvSpPr/>
          <p:nvPr/>
        </p:nvSpPr>
        <p:spPr>
          <a:xfrm flipH="1">
            <a:off x="2534657" y="3152548"/>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Explosion: 8 Points 142">
            <a:extLst>
              <a:ext uri="{FF2B5EF4-FFF2-40B4-BE49-F238E27FC236}">
                <a16:creationId xmlns:a16="http://schemas.microsoft.com/office/drawing/2014/main" id="{C75D17FB-E24A-4766-AC92-1AAC1D0A5E22}"/>
              </a:ext>
            </a:extLst>
          </p:cNvPr>
          <p:cNvSpPr/>
          <p:nvPr/>
        </p:nvSpPr>
        <p:spPr>
          <a:xfrm flipH="1">
            <a:off x="2344086" y="2234010"/>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Explosion: 8 Points 143">
            <a:extLst>
              <a:ext uri="{FF2B5EF4-FFF2-40B4-BE49-F238E27FC236}">
                <a16:creationId xmlns:a16="http://schemas.microsoft.com/office/drawing/2014/main" id="{D985D64A-2359-44F6-AD99-E68A326FB16C}"/>
              </a:ext>
            </a:extLst>
          </p:cNvPr>
          <p:cNvSpPr/>
          <p:nvPr/>
        </p:nvSpPr>
        <p:spPr>
          <a:xfrm flipH="1">
            <a:off x="2687057" y="3304948"/>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0655C6B-17B4-4DF3-B680-CAECC5BDF493}"/>
              </a:ext>
            </a:extLst>
          </p:cNvPr>
          <p:cNvCxnSpPr>
            <a:cxnSpLocks/>
          </p:cNvCxnSpPr>
          <p:nvPr/>
        </p:nvCxnSpPr>
        <p:spPr>
          <a:xfrm flipH="1">
            <a:off x="3094020" y="1471056"/>
            <a:ext cx="7594" cy="374461"/>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1758F18-4719-4123-9E30-FB15F79CCD6D}"/>
              </a:ext>
            </a:extLst>
          </p:cNvPr>
          <p:cNvCxnSpPr>
            <a:cxnSpLocks/>
          </p:cNvCxnSpPr>
          <p:nvPr/>
        </p:nvCxnSpPr>
        <p:spPr>
          <a:xfrm>
            <a:off x="2997064" y="3102905"/>
            <a:ext cx="1587514" cy="29321"/>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Explosion: 8 Points 179">
            <a:extLst>
              <a:ext uri="{FF2B5EF4-FFF2-40B4-BE49-F238E27FC236}">
                <a16:creationId xmlns:a16="http://schemas.microsoft.com/office/drawing/2014/main" id="{15A2F4B1-717B-463D-8A2B-ED0D6FD4CBC4}"/>
              </a:ext>
            </a:extLst>
          </p:cNvPr>
          <p:cNvSpPr/>
          <p:nvPr/>
        </p:nvSpPr>
        <p:spPr>
          <a:xfrm flipH="1">
            <a:off x="3247815" y="2594035"/>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Explosion: 8 Points 180">
            <a:extLst>
              <a:ext uri="{FF2B5EF4-FFF2-40B4-BE49-F238E27FC236}">
                <a16:creationId xmlns:a16="http://schemas.microsoft.com/office/drawing/2014/main" id="{2B413F48-30B5-430E-B704-536165F4E30C}"/>
              </a:ext>
            </a:extLst>
          </p:cNvPr>
          <p:cNvSpPr/>
          <p:nvPr/>
        </p:nvSpPr>
        <p:spPr>
          <a:xfrm flipH="1">
            <a:off x="3643308" y="2361197"/>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Explosion: 8 Points 181">
            <a:extLst>
              <a:ext uri="{FF2B5EF4-FFF2-40B4-BE49-F238E27FC236}">
                <a16:creationId xmlns:a16="http://schemas.microsoft.com/office/drawing/2014/main" id="{ED0B02E9-733E-4535-8722-227905EA482A}"/>
              </a:ext>
            </a:extLst>
          </p:cNvPr>
          <p:cNvSpPr/>
          <p:nvPr/>
        </p:nvSpPr>
        <p:spPr>
          <a:xfrm flipH="1">
            <a:off x="4115438" y="2203260"/>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Explosion: 8 Points 184">
            <a:extLst>
              <a:ext uri="{FF2B5EF4-FFF2-40B4-BE49-F238E27FC236}">
                <a16:creationId xmlns:a16="http://schemas.microsoft.com/office/drawing/2014/main" id="{AC02AD6B-69C1-4B56-902F-4F70FEA6565B}"/>
              </a:ext>
            </a:extLst>
          </p:cNvPr>
          <p:cNvSpPr/>
          <p:nvPr/>
        </p:nvSpPr>
        <p:spPr>
          <a:xfrm flipH="1">
            <a:off x="4219543" y="2739767"/>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Explosion: 8 Points 174">
            <a:extLst>
              <a:ext uri="{FF2B5EF4-FFF2-40B4-BE49-F238E27FC236}">
                <a16:creationId xmlns:a16="http://schemas.microsoft.com/office/drawing/2014/main" id="{12F2E2A2-8EC7-4204-8A21-23A16477D720}"/>
              </a:ext>
            </a:extLst>
          </p:cNvPr>
          <p:cNvSpPr/>
          <p:nvPr/>
        </p:nvSpPr>
        <p:spPr>
          <a:xfrm flipH="1">
            <a:off x="3300844" y="2049261"/>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Explosion: 8 Points 185">
            <a:extLst>
              <a:ext uri="{FF2B5EF4-FFF2-40B4-BE49-F238E27FC236}">
                <a16:creationId xmlns:a16="http://schemas.microsoft.com/office/drawing/2014/main" id="{E1372FEC-06CC-4750-9A65-E8B44B1DF73C}"/>
              </a:ext>
            </a:extLst>
          </p:cNvPr>
          <p:cNvSpPr/>
          <p:nvPr/>
        </p:nvSpPr>
        <p:spPr>
          <a:xfrm flipH="1">
            <a:off x="4033794" y="1815232"/>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12ED595B-5479-42AB-9374-731987AA8365}"/>
              </a:ext>
            </a:extLst>
          </p:cNvPr>
          <p:cNvCxnSpPr>
            <a:cxnSpLocks/>
          </p:cNvCxnSpPr>
          <p:nvPr/>
        </p:nvCxnSpPr>
        <p:spPr>
          <a:xfrm>
            <a:off x="3027744" y="1480567"/>
            <a:ext cx="1576568" cy="41352"/>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42C9DF-6AAB-448D-AB5B-A71402A22006}"/>
              </a:ext>
            </a:extLst>
          </p:cNvPr>
          <p:cNvCxnSpPr>
            <a:cxnSpLocks/>
          </p:cNvCxnSpPr>
          <p:nvPr/>
        </p:nvCxnSpPr>
        <p:spPr>
          <a:xfrm>
            <a:off x="3093298" y="1969874"/>
            <a:ext cx="0" cy="424805"/>
          </a:xfrm>
          <a:prstGeom prst="line">
            <a:avLst/>
          </a:prstGeom>
          <a:ln w="101600">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F658B36-0E01-49DB-AF76-0CA4E3638127}"/>
              </a:ext>
            </a:extLst>
          </p:cNvPr>
          <p:cNvCxnSpPr>
            <a:cxnSpLocks/>
          </p:cNvCxnSpPr>
          <p:nvPr/>
        </p:nvCxnSpPr>
        <p:spPr>
          <a:xfrm>
            <a:off x="3081696" y="2518895"/>
            <a:ext cx="2526" cy="548503"/>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9" name="Group 358">
            <a:extLst>
              <a:ext uri="{FF2B5EF4-FFF2-40B4-BE49-F238E27FC236}">
                <a16:creationId xmlns:a16="http://schemas.microsoft.com/office/drawing/2014/main" id="{3B3978BB-0788-4CC4-B7D8-D2D5695DBC63}"/>
              </a:ext>
            </a:extLst>
          </p:cNvPr>
          <p:cNvGrpSpPr/>
          <p:nvPr/>
        </p:nvGrpSpPr>
        <p:grpSpPr>
          <a:xfrm>
            <a:off x="3894135" y="1559608"/>
            <a:ext cx="19918" cy="1596342"/>
            <a:chOff x="3564656" y="1410520"/>
            <a:chExt cx="19918" cy="1596342"/>
          </a:xfrm>
        </p:grpSpPr>
        <p:cxnSp>
          <p:nvCxnSpPr>
            <p:cNvPr id="208" name="Straight Connector 207">
              <a:extLst>
                <a:ext uri="{FF2B5EF4-FFF2-40B4-BE49-F238E27FC236}">
                  <a16:creationId xmlns:a16="http://schemas.microsoft.com/office/drawing/2014/main" id="{F3B35AC4-3210-4AA2-B60B-2829DD368E15}"/>
                </a:ext>
              </a:extLst>
            </p:cNvPr>
            <p:cNvCxnSpPr>
              <a:cxnSpLocks/>
            </p:cNvCxnSpPr>
            <p:nvPr/>
          </p:nvCxnSpPr>
          <p:spPr>
            <a:xfrm flipH="1">
              <a:off x="3576980" y="1410520"/>
              <a:ext cx="7594" cy="374461"/>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3F601B2-210D-4862-8C11-427B12B3291C}"/>
                </a:ext>
              </a:extLst>
            </p:cNvPr>
            <p:cNvCxnSpPr>
              <a:cxnSpLocks/>
            </p:cNvCxnSpPr>
            <p:nvPr/>
          </p:nvCxnSpPr>
          <p:spPr>
            <a:xfrm>
              <a:off x="3576258" y="1909338"/>
              <a:ext cx="0" cy="424805"/>
            </a:xfrm>
            <a:prstGeom prst="line">
              <a:avLst/>
            </a:prstGeom>
            <a:ln w="1016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8591386-2B49-4D79-A5A4-183E25FBC66D}"/>
                </a:ext>
              </a:extLst>
            </p:cNvPr>
            <p:cNvCxnSpPr>
              <a:cxnSpLocks/>
            </p:cNvCxnSpPr>
            <p:nvPr/>
          </p:nvCxnSpPr>
          <p:spPr>
            <a:xfrm>
              <a:off x="3564656" y="2458359"/>
              <a:ext cx="2526" cy="548503"/>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4" name="Explosion: 8 Points 233">
            <a:extLst>
              <a:ext uri="{FF2B5EF4-FFF2-40B4-BE49-F238E27FC236}">
                <a16:creationId xmlns:a16="http://schemas.microsoft.com/office/drawing/2014/main" id="{812E5793-0273-4711-9A89-0078FB86BD52}"/>
              </a:ext>
            </a:extLst>
          </p:cNvPr>
          <p:cNvSpPr/>
          <p:nvPr/>
        </p:nvSpPr>
        <p:spPr>
          <a:xfrm flipH="1">
            <a:off x="1977130" y="3499706"/>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Explosion: 8 Points 234">
            <a:extLst>
              <a:ext uri="{FF2B5EF4-FFF2-40B4-BE49-F238E27FC236}">
                <a16:creationId xmlns:a16="http://schemas.microsoft.com/office/drawing/2014/main" id="{5523808B-8935-4126-94E0-BD14DC557599}"/>
              </a:ext>
            </a:extLst>
          </p:cNvPr>
          <p:cNvSpPr/>
          <p:nvPr/>
        </p:nvSpPr>
        <p:spPr>
          <a:xfrm flipH="1">
            <a:off x="2506523" y="3641782"/>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Explosion: 8 Points 235">
            <a:extLst>
              <a:ext uri="{FF2B5EF4-FFF2-40B4-BE49-F238E27FC236}">
                <a16:creationId xmlns:a16="http://schemas.microsoft.com/office/drawing/2014/main" id="{D91F8BE4-B2A5-4906-B0EA-3A008581CBF4}"/>
              </a:ext>
            </a:extLst>
          </p:cNvPr>
          <p:cNvSpPr/>
          <p:nvPr/>
        </p:nvSpPr>
        <p:spPr>
          <a:xfrm flipH="1">
            <a:off x="1906416" y="4691213"/>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Explosion: 8 Points 239">
            <a:extLst>
              <a:ext uri="{FF2B5EF4-FFF2-40B4-BE49-F238E27FC236}">
                <a16:creationId xmlns:a16="http://schemas.microsoft.com/office/drawing/2014/main" id="{65496638-DB0C-4B53-A174-A2756895AC2D}"/>
              </a:ext>
            </a:extLst>
          </p:cNvPr>
          <p:cNvSpPr/>
          <p:nvPr/>
        </p:nvSpPr>
        <p:spPr>
          <a:xfrm flipH="1">
            <a:off x="2710539" y="4384679"/>
            <a:ext cx="172720" cy="232791"/>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2" name="Explosion: 8 Points 241">
            <a:extLst>
              <a:ext uri="{FF2B5EF4-FFF2-40B4-BE49-F238E27FC236}">
                <a16:creationId xmlns:a16="http://schemas.microsoft.com/office/drawing/2014/main" id="{2339E90D-B7E0-432B-A0A4-BE104C8563C3}"/>
              </a:ext>
            </a:extLst>
          </p:cNvPr>
          <p:cNvSpPr/>
          <p:nvPr/>
        </p:nvSpPr>
        <p:spPr>
          <a:xfrm flipH="1">
            <a:off x="3617071" y="4377863"/>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3" name="Explosion: 8 Points 242">
            <a:extLst>
              <a:ext uri="{FF2B5EF4-FFF2-40B4-BE49-F238E27FC236}">
                <a16:creationId xmlns:a16="http://schemas.microsoft.com/office/drawing/2014/main" id="{7B9D0790-91AA-4582-A42E-C25D99DB5CAC}"/>
              </a:ext>
            </a:extLst>
          </p:cNvPr>
          <p:cNvSpPr/>
          <p:nvPr/>
        </p:nvSpPr>
        <p:spPr>
          <a:xfrm flipH="1">
            <a:off x="3459097" y="4833014"/>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6" name="Explosion: 8 Points 245">
            <a:extLst>
              <a:ext uri="{FF2B5EF4-FFF2-40B4-BE49-F238E27FC236}">
                <a16:creationId xmlns:a16="http://schemas.microsoft.com/office/drawing/2014/main" id="{484DCB5D-7B90-4AE0-83F5-0021AA5A4488}"/>
              </a:ext>
            </a:extLst>
          </p:cNvPr>
          <p:cNvSpPr/>
          <p:nvPr/>
        </p:nvSpPr>
        <p:spPr>
          <a:xfrm flipH="1">
            <a:off x="3315185" y="3983221"/>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248" name="Straight Connector 247">
            <a:extLst>
              <a:ext uri="{FF2B5EF4-FFF2-40B4-BE49-F238E27FC236}">
                <a16:creationId xmlns:a16="http://schemas.microsoft.com/office/drawing/2014/main" id="{7A9AE074-8EEE-4E12-814E-EB26103AE690}"/>
              </a:ext>
            </a:extLst>
          </p:cNvPr>
          <p:cNvCxnSpPr>
            <a:cxnSpLocks/>
          </p:cNvCxnSpPr>
          <p:nvPr/>
        </p:nvCxnSpPr>
        <p:spPr>
          <a:xfrm>
            <a:off x="3104603" y="4197311"/>
            <a:ext cx="0" cy="424805"/>
          </a:xfrm>
          <a:prstGeom prst="line">
            <a:avLst/>
          </a:prstGeom>
          <a:ln w="101600">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9994D65-3962-4C31-87D8-B3A38892B1F9}"/>
              </a:ext>
            </a:extLst>
          </p:cNvPr>
          <p:cNvCxnSpPr>
            <a:cxnSpLocks/>
          </p:cNvCxnSpPr>
          <p:nvPr/>
        </p:nvCxnSpPr>
        <p:spPr>
          <a:xfrm>
            <a:off x="3093001" y="4746332"/>
            <a:ext cx="2526" cy="548503"/>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EE6A830-7E3C-47BC-8D0E-4D7B04D94DA2}"/>
              </a:ext>
            </a:extLst>
          </p:cNvPr>
          <p:cNvCxnSpPr>
            <a:cxnSpLocks/>
          </p:cNvCxnSpPr>
          <p:nvPr/>
        </p:nvCxnSpPr>
        <p:spPr>
          <a:xfrm flipH="1">
            <a:off x="3084112" y="3657200"/>
            <a:ext cx="7594" cy="374461"/>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6799A5F-FB6F-495F-8338-09BA9283118C}"/>
              </a:ext>
            </a:extLst>
          </p:cNvPr>
          <p:cNvCxnSpPr>
            <a:cxnSpLocks/>
          </p:cNvCxnSpPr>
          <p:nvPr/>
        </p:nvCxnSpPr>
        <p:spPr>
          <a:xfrm>
            <a:off x="10136678" y="4185849"/>
            <a:ext cx="0" cy="424805"/>
          </a:xfrm>
          <a:prstGeom prst="line">
            <a:avLst/>
          </a:prstGeom>
          <a:ln w="101600">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E36D0C9-FFF0-4E2F-84D6-CD73D4BD5D4C}"/>
              </a:ext>
            </a:extLst>
          </p:cNvPr>
          <p:cNvCxnSpPr>
            <a:cxnSpLocks/>
          </p:cNvCxnSpPr>
          <p:nvPr/>
        </p:nvCxnSpPr>
        <p:spPr>
          <a:xfrm>
            <a:off x="10125076" y="4734870"/>
            <a:ext cx="2526" cy="548503"/>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C21862B3-525E-4651-B03F-AEF5BAF8BD25}"/>
              </a:ext>
            </a:extLst>
          </p:cNvPr>
          <p:cNvSpPr txBox="1"/>
          <p:nvPr/>
        </p:nvSpPr>
        <p:spPr>
          <a:xfrm>
            <a:off x="3929708" y="2272573"/>
            <a:ext cx="3657500" cy="369332"/>
          </a:xfrm>
          <a:prstGeom prst="rect">
            <a:avLst/>
          </a:prstGeom>
          <a:noFill/>
        </p:spPr>
        <p:txBody>
          <a:bodyPr wrap="square" rtlCol="0">
            <a:spAutoFit/>
          </a:bodyPr>
          <a:lstStyle/>
          <a:p>
            <a:r>
              <a:rPr lang="en-US" b="1" dirty="0"/>
              <a:t>Soap and Water and Washcloth</a:t>
            </a:r>
          </a:p>
        </p:txBody>
      </p:sp>
      <p:sp>
        <p:nvSpPr>
          <p:cNvPr id="334" name="Explosion: 8 Points 333">
            <a:extLst>
              <a:ext uri="{FF2B5EF4-FFF2-40B4-BE49-F238E27FC236}">
                <a16:creationId xmlns:a16="http://schemas.microsoft.com/office/drawing/2014/main" id="{0E254FBB-E3A0-4FE2-AB9C-E410AFD923B6}"/>
              </a:ext>
            </a:extLst>
          </p:cNvPr>
          <p:cNvSpPr/>
          <p:nvPr/>
        </p:nvSpPr>
        <p:spPr>
          <a:xfrm flipH="1">
            <a:off x="2136336" y="1655616"/>
            <a:ext cx="189379" cy="14867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Explosion: 8 Points 334">
            <a:extLst>
              <a:ext uri="{FF2B5EF4-FFF2-40B4-BE49-F238E27FC236}">
                <a16:creationId xmlns:a16="http://schemas.microsoft.com/office/drawing/2014/main" id="{62C71666-402E-4B07-A2B0-9552BAE7CDBC}"/>
              </a:ext>
            </a:extLst>
          </p:cNvPr>
          <p:cNvSpPr/>
          <p:nvPr/>
        </p:nvSpPr>
        <p:spPr>
          <a:xfrm flipH="1">
            <a:off x="2584038" y="1755236"/>
            <a:ext cx="189379" cy="14867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Explosion: 8 Points 335">
            <a:extLst>
              <a:ext uri="{FF2B5EF4-FFF2-40B4-BE49-F238E27FC236}">
                <a16:creationId xmlns:a16="http://schemas.microsoft.com/office/drawing/2014/main" id="{15F91BEC-1258-4412-BC65-67450AE590A1}"/>
              </a:ext>
            </a:extLst>
          </p:cNvPr>
          <p:cNvSpPr/>
          <p:nvPr/>
        </p:nvSpPr>
        <p:spPr>
          <a:xfrm flipH="1">
            <a:off x="2288736" y="1808016"/>
            <a:ext cx="189379" cy="14867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6" name="Group 345">
            <a:extLst>
              <a:ext uri="{FF2B5EF4-FFF2-40B4-BE49-F238E27FC236}">
                <a16:creationId xmlns:a16="http://schemas.microsoft.com/office/drawing/2014/main" id="{98F54643-8ADD-4FAE-896C-7EF5E41F91B4}"/>
              </a:ext>
            </a:extLst>
          </p:cNvPr>
          <p:cNvGrpSpPr/>
          <p:nvPr/>
        </p:nvGrpSpPr>
        <p:grpSpPr>
          <a:xfrm>
            <a:off x="9546431" y="4051957"/>
            <a:ext cx="325120" cy="772367"/>
            <a:chOff x="8520997" y="3917300"/>
            <a:chExt cx="325120" cy="772367"/>
          </a:xfrm>
        </p:grpSpPr>
        <p:sp>
          <p:nvSpPr>
            <p:cNvPr id="283" name="Explosion: 8 Points 282">
              <a:extLst>
                <a:ext uri="{FF2B5EF4-FFF2-40B4-BE49-F238E27FC236}">
                  <a16:creationId xmlns:a16="http://schemas.microsoft.com/office/drawing/2014/main" id="{4683A37F-F18E-4E1D-B129-AC935FA587C3}"/>
                </a:ext>
              </a:extLst>
            </p:cNvPr>
            <p:cNvSpPr/>
            <p:nvPr/>
          </p:nvSpPr>
          <p:spPr>
            <a:xfrm flipH="1">
              <a:off x="8520997" y="4304476"/>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Explosion: 8 Points 286">
              <a:extLst>
                <a:ext uri="{FF2B5EF4-FFF2-40B4-BE49-F238E27FC236}">
                  <a16:creationId xmlns:a16="http://schemas.microsoft.com/office/drawing/2014/main" id="{481B2EEE-2364-4F68-B84F-58A144B4C12F}"/>
                </a:ext>
              </a:extLst>
            </p:cNvPr>
            <p:cNvSpPr/>
            <p:nvPr/>
          </p:nvSpPr>
          <p:spPr>
            <a:xfrm flipH="1">
              <a:off x="8614067" y="3917300"/>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Explosion: 8 Points 341">
              <a:extLst>
                <a:ext uri="{FF2B5EF4-FFF2-40B4-BE49-F238E27FC236}">
                  <a16:creationId xmlns:a16="http://schemas.microsoft.com/office/drawing/2014/main" id="{D1FABFD7-2704-4339-86AA-2120CFE86CAB}"/>
                </a:ext>
              </a:extLst>
            </p:cNvPr>
            <p:cNvSpPr/>
            <p:nvPr/>
          </p:nvSpPr>
          <p:spPr>
            <a:xfrm flipH="1">
              <a:off x="8673397" y="4456876"/>
              <a:ext cx="172720" cy="232791"/>
            </a:xfrm>
            <a:prstGeom prst="irregularSeal1">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9" name="TextBox 348">
            <a:extLst>
              <a:ext uri="{FF2B5EF4-FFF2-40B4-BE49-F238E27FC236}">
                <a16:creationId xmlns:a16="http://schemas.microsoft.com/office/drawing/2014/main" id="{0CA9F634-D1A6-4854-BF9A-434266754F26}"/>
              </a:ext>
            </a:extLst>
          </p:cNvPr>
          <p:cNvSpPr txBox="1"/>
          <p:nvPr/>
        </p:nvSpPr>
        <p:spPr>
          <a:xfrm>
            <a:off x="480177" y="2083986"/>
            <a:ext cx="3339128" cy="1200329"/>
          </a:xfrm>
          <a:prstGeom prst="rect">
            <a:avLst/>
          </a:prstGeom>
          <a:noFill/>
        </p:spPr>
        <p:txBody>
          <a:bodyPr wrap="square" rtlCol="0">
            <a:spAutoFit/>
          </a:bodyPr>
          <a:lstStyle/>
          <a:p>
            <a:r>
              <a:rPr lang="en-US" b="1" dirty="0"/>
              <a:t>1. “Household Customs Checkpoint” for Food Deliveries, Mail, Packages</a:t>
            </a:r>
          </a:p>
          <a:p>
            <a:r>
              <a:rPr lang="en-US" b="1" dirty="0"/>
              <a:t>2. Outdoor shoes</a:t>
            </a:r>
          </a:p>
        </p:txBody>
      </p:sp>
      <p:sp>
        <p:nvSpPr>
          <p:cNvPr id="351" name="Rectangle 350">
            <a:extLst>
              <a:ext uri="{FF2B5EF4-FFF2-40B4-BE49-F238E27FC236}">
                <a16:creationId xmlns:a16="http://schemas.microsoft.com/office/drawing/2014/main" id="{250DEACA-A0A0-4BCA-BD22-22101C7755BD}"/>
              </a:ext>
            </a:extLst>
          </p:cNvPr>
          <p:cNvSpPr/>
          <p:nvPr/>
        </p:nvSpPr>
        <p:spPr>
          <a:xfrm>
            <a:off x="1571261" y="1369799"/>
            <a:ext cx="205267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Area A</a:t>
            </a:r>
          </a:p>
        </p:txBody>
      </p:sp>
      <p:grpSp>
        <p:nvGrpSpPr>
          <p:cNvPr id="360" name="Group 359">
            <a:extLst>
              <a:ext uri="{FF2B5EF4-FFF2-40B4-BE49-F238E27FC236}">
                <a16:creationId xmlns:a16="http://schemas.microsoft.com/office/drawing/2014/main" id="{8D47B866-B24F-44F6-A753-33E3E6A47CF5}"/>
              </a:ext>
            </a:extLst>
          </p:cNvPr>
          <p:cNvGrpSpPr/>
          <p:nvPr/>
        </p:nvGrpSpPr>
        <p:grpSpPr>
          <a:xfrm>
            <a:off x="4636054" y="1570325"/>
            <a:ext cx="19918" cy="1596342"/>
            <a:chOff x="3564656" y="1410520"/>
            <a:chExt cx="19918" cy="1596342"/>
          </a:xfrm>
        </p:grpSpPr>
        <p:cxnSp>
          <p:nvCxnSpPr>
            <p:cNvPr id="361" name="Straight Connector 360">
              <a:extLst>
                <a:ext uri="{FF2B5EF4-FFF2-40B4-BE49-F238E27FC236}">
                  <a16:creationId xmlns:a16="http://schemas.microsoft.com/office/drawing/2014/main" id="{259C309C-0CF0-4A73-BB55-D21A06CA84A8}"/>
                </a:ext>
              </a:extLst>
            </p:cNvPr>
            <p:cNvCxnSpPr>
              <a:cxnSpLocks/>
            </p:cNvCxnSpPr>
            <p:nvPr/>
          </p:nvCxnSpPr>
          <p:spPr>
            <a:xfrm flipH="1">
              <a:off x="3576980" y="1410520"/>
              <a:ext cx="7594" cy="374461"/>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D6A4F0E-A8E8-4EC5-ADA9-744A28657F0A}"/>
                </a:ext>
              </a:extLst>
            </p:cNvPr>
            <p:cNvCxnSpPr>
              <a:cxnSpLocks/>
            </p:cNvCxnSpPr>
            <p:nvPr/>
          </p:nvCxnSpPr>
          <p:spPr>
            <a:xfrm>
              <a:off x="3576258" y="1909338"/>
              <a:ext cx="0" cy="424805"/>
            </a:xfrm>
            <a:prstGeom prst="line">
              <a:avLst/>
            </a:prstGeom>
            <a:ln w="1016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C332D14-3835-400A-B954-D7D29F0237BC}"/>
                </a:ext>
              </a:extLst>
            </p:cNvPr>
            <p:cNvCxnSpPr>
              <a:cxnSpLocks/>
            </p:cNvCxnSpPr>
            <p:nvPr/>
          </p:nvCxnSpPr>
          <p:spPr>
            <a:xfrm>
              <a:off x="3564656" y="2458359"/>
              <a:ext cx="2526" cy="548503"/>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BB3F465-448D-4A38-BF04-0D3A4167B24B}"/>
              </a:ext>
            </a:extLst>
          </p:cNvPr>
          <p:cNvSpPr/>
          <p:nvPr/>
        </p:nvSpPr>
        <p:spPr>
          <a:xfrm>
            <a:off x="5463648" y="3077663"/>
            <a:ext cx="202061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Area C</a:t>
            </a:r>
          </a:p>
        </p:txBody>
      </p:sp>
      <p:sp>
        <p:nvSpPr>
          <p:cNvPr id="84" name="Rectangle 83">
            <a:extLst>
              <a:ext uri="{FF2B5EF4-FFF2-40B4-BE49-F238E27FC236}">
                <a16:creationId xmlns:a16="http://schemas.microsoft.com/office/drawing/2014/main" id="{B13864CF-A4BD-4034-9D64-CD56300A05E4}"/>
              </a:ext>
            </a:extLst>
          </p:cNvPr>
          <p:cNvSpPr/>
          <p:nvPr/>
        </p:nvSpPr>
        <p:spPr>
          <a:xfrm>
            <a:off x="3864824" y="1569792"/>
            <a:ext cx="2170664"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Area B</a:t>
            </a:r>
          </a:p>
        </p:txBody>
      </p:sp>
      <p:sp>
        <p:nvSpPr>
          <p:cNvPr id="87" name="TextBox 86">
            <a:extLst>
              <a:ext uri="{FF2B5EF4-FFF2-40B4-BE49-F238E27FC236}">
                <a16:creationId xmlns:a16="http://schemas.microsoft.com/office/drawing/2014/main" id="{13E87A35-EE1E-44C5-8207-59F6C5A27770}"/>
              </a:ext>
            </a:extLst>
          </p:cNvPr>
          <p:cNvSpPr txBox="1"/>
          <p:nvPr/>
        </p:nvSpPr>
        <p:spPr>
          <a:xfrm>
            <a:off x="4862155" y="3846680"/>
            <a:ext cx="3657500" cy="369332"/>
          </a:xfrm>
          <a:prstGeom prst="rect">
            <a:avLst/>
          </a:prstGeom>
          <a:noFill/>
        </p:spPr>
        <p:txBody>
          <a:bodyPr wrap="square" rtlCol="0">
            <a:spAutoFit/>
          </a:bodyPr>
          <a:lstStyle/>
          <a:p>
            <a:r>
              <a:rPr lang="en-US" b="1" dirty="0"/>
              <a:t>Soap and Water and Washcloth</a:t>
            </a:r>
          </a:p>
        </p:txBody>
      </p:sp>
    </p:spTree>
    <p:extLst>
      <p:ext uri="{BB962C8B-B14F-4D97-AF65-F5344CB8AC3E}">
        <p14:creationId xmlns:p14="http://schemas.microsoft.com/office/powerpoint/2010/main" val="210071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360399-C712-42BB-8614-18CE5DB1006F}"/>
              </a:ext>
            </a:extLst>
          </p:cNvPr>
          <p:cNvSpPr/>
          <p:nvPr/>
        </p:nvSpPr>
        <p:spPr>
          <a:xfrm>
            <a:off x="546651" y="1867585"/>
            <a:ext cx="10515600" cy="1200329"/>
          </a:xfrm>
          <a:prstGeom prst="rect">
            <a:avLst/>
          </a:prstGeom>
        </p:spPr>
        <p:txBody>
          <a:bodyPr wrap="square">
            <a:spAutoFit/>
          </a:bodyPr>
          <a:lstStyle/>
          <a:p>
            <a:pPr algn="ctr"/>
            <a:r>
              <a:rPr lang="en-US" sz="3600" dirty="0"/>
              <a:t>Step 2: Adopt “Household Policies” for each of designated area </a:t>
            </a:r>
          </a:p>
        </p:txBody>
      </p:sp>
      <p:sp>
        <p:nvSpPr>
          <p:cNvPr id="12" name="Rectangle 11">
            <a:extLst>
              <a:ext uri="{FF2B5EF4-FFF2-40B4-BE49-F238E27FC236}">
                <a16:creationId xmlns:a16="http://schemas.microsoft.com/office/drawing/2014/main" id="{45AB77A2-60CA-47B8-8B03-72DE72089EF4}"/>
              </a:ext>
            </a:extLst>
          </p:cNvPr>
          <p:cNvSpPr/>
          <p:nvPr/>
        </p:nvSpPr>
        <p:spPr>
          <a:xfrm>
            <a:off x="1682592" y="3067914"/>
            <a:ext cx="8102914" cy="1569660"/>
          </a:xfrm>
          <a:prstGeom prst="rect">
            <a:avLst/>
          </a:prstGeom>
        </p:spPr>
        <p:txBody>
          <a:bodyPr wrap="square">
            <a:spAutoFit/>
          </a:bodyPr>
          <a:lstStyle/>
          <a:p>
            <a:r>
              <a:rPr lang="en-US" sz="2400" dirty="0"/>
              <a:t>The purpose of these policies is to ensure that:</a:t>
            </a:r>
          </a:p>
          <a:p>
            <a:pPr marL="914400" lvl="1" indent="-457200">
              <a:buFont typeface="+mj-lt"/>
              <a:buAutoNum type="alphaLcParenR"/>
            </a:pPr>
            <a:r>
              <a:rPr lang="en-US" sz="2400" dirty="0"/>
              <a:t>the importance of insulating the house is understood by all household members</a:t>
            </a:r>
          </a:p>
          <a:p>
            <a:pPr marL="914400" lvl="1" indent="-457200">
              <a:buFont typeface="+mj-lt"/>
              <a:buAutoNum type="alphaLcParenR"/>
            </a:pPr>
            <a:r>
              <a:rPr lang="en-US" sz="2400" dirty="0"/>
              <a:t>insulation is maintained over time</a:t>
            </a:r>
          </a:p>
        </p:txBody>
      </p:sp>
      <p:sp>
        <p:nvSpPr>
          <p:cNvPr id="4" name="Title 1">
            <a:extLst>
              <a:ext uri="{FF2B5EF4-FFF2-40B4-BE49-F238E27FC236}">
                <a16:creationId xmlns:a16="http://schemas.microsoft.com/office/drawing/2014/main" id="{214EED8A-1645-4F10-A3B0-6A37FA4CE227}"/>
              </a:ext>
            </a:extLst>
          </p:cNvPr>
          <p:cNvSpPr>
            <a:spLocks noGrp="1"/>
          </p:cNvSpPr>
          <p:nvPr>
            <p:ph type="title"/>
          </p:nvPr>
        </p:nvSpPr>
        <p:spPr>
          <a:xfrm>
            <a:off x="239183" y="760774"/>
            <a:ext cx="10989733" cy="1325563"/>
          </a:xfrm>
        </p:spPr>
        <p:txBody>
          <a:bodyPr>
            <a:normAutofit/>
          </a:bodyPr>
          <a:lstStyle/>
          <a:p>
            <a:pPr algn="ctr"/>
            <a:r>
              <a:rPr lang="en-US" dirty="0"/>
              <a:t>Insulating the house from the virus</a:t>
            </a:r>
          </a:p>
        </p:txBody>
      </p:sp>
    </p:spTree>
    <p:extLst>
      <p:ext uri="{BB962C8B-B14F-4D97-AF65-F5344CB8AC3E}">
        <p14:creationId xmlns:p14="http://schemas.microsoft.com/office/powerpoint/2010/main" val="332266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738808" y="1758706"/>
            <a:ext cx="10515600" cy="4351338"/>
          </a:xfrm>
        </p:spPr>
        <p:txBody>
          <a:bodyPr>
            <a:normAutofit/>
          </a:bodyPr>
          <a:lstStyle/>
          <a:p>
            <a:pPr marL="914400" lvl="1" indent="-457200">
              <a:buFont typeface="+mj-lt"/>
              <a:buAutoNum type="alphaLcParenR"/>
            </a:pPr>
            <a:r>
              <a:rPr lang="en-US" dirty="0"/>
              <a:t>Garbage bins and recycling bins are stored in Area A</a:t>
            </a:r>
          </a:p>
          <a:p>
            <a:pPr marL="914400" lvl="1" indent="-457200">
              <a:buFont typeface="+mj-lt"/>
              <a:buAutoNum type="alphaLcParenR"/>
            </a:pPr>
            <a:r>
              <a:rPr lang="en-US" dirty="0"/>
              <a:t>Shoes, gloves worn outside are left in Area A</a:t>
            </a:r>
          </a:p>
          <a:p>
            <a:pPr marL="914400" lvl="1" indent="-457200">
              <a:buFont typeface="+mj-lt"/>
              <a:buAutoNum type="alphaLcParenR"/>
            </a:pPr>
            <a:r>
              <a:rPr lang="en-US" dirty="0"/>
              <a:t>ALL packages, junk mail etc. from the outside area are discarded in the garbage/recycling bins in Area A</a:t>
            </a:r>
          </a:p>
          <a:p>
            <a:pPr marL="914400" lvl="1" indent="-457200">
              <a:buFont typeface="+mj-lt"/>
              <a:buAutoNum type="alphaLcParenR"/>
            </a:pPr>
            <a:r>
              <a:rPr lang="en-US" dirty="0"/>
              <a:t>Only things that you need proceed beyond Area A and into Area B</a:t>
            </a:r>
          </a:p>
          <a:p>
            <a:pPr marL="1371600" lvl="2" indent="-457200">
              <a:buFont typeface="+mj-lt"/>
              <a:buAutoNum type="alphaLcParenR"/>
            </a:pPr>
            <a:r>
              <a:rPr lang="en-US" dirty="0"/>
              <a:t>the groceries, essential mail, prescription refills themselves</a:t>
            </a:r>
          </a:p>
          <a:p>
            <a:pPr marL="1371600" lvl="2" indent="-457200">
              <a:buFont typeface="+mj-lt"/>
              <a:buAutoNum type="alphaLcParenR"/>
            </a:pPr>
            <a:r>
              <a:rPr lang="en-US" dirty="0"/>
              <a:t>any covering that comes with the incoming things that has been sanitized</a:t>
            </a:r>
          </a:p>
          <a:p>
            <a:pPr marL="914400" lvl="1" indent="-457200">
              <a:buFont typeface="+mj-lt"/>
              <a:buAutoNum type="alphaLcParenR"/>
            </a:pPr>
            <a:r>
              <a:rPr lang="en-US" dirty="0"/>
              <a:t>To sanitize incoming groceries and other items</a:t>
            </a:r>
          </a:p>
          <a:p>
            <a:pPr marL="1371600" lvl="2" indent="-457200">
              <a:buFont typeface="+mj-lt"/>
              <a:buAutoNum type="alphaLcParenR"/>
            </a:pPr>
            <a:r>
              <a:rPr lang="en-US" dirty="0"/>
              <a:t>Take some contents out of packages or grocery bags in Area A and place them on a suitable location in Area B</a:t>
            </a:r>
          </a:p>
          <a:p>
            <a:pPr marL="1371600" lvl="2" indent="-457200">
              <a:buFont typeface="+mj-lt"/>
              <a:buAutoNum type="alphaLcParenR"/>
            </a:pPr>
            <a:r>
              <a:rPr lang="en-US" dirty="0"/>
              <a:t>Repeat this until all packages, grocery bags are emptied</a:t>
            </a:r>
          </a:p>
          <a:p>
            <a:pPr marL="1371600" lvl="2" indent="-457200">
              <a:buFont typeface="+mj-lt"/>
              <a:buAutoNum type="alphaLcParenR"/>
            </a:pPr>
            <a:r>
              <a:rPr lang="en-US" dirty="0"/>
              <a:t>Discard packages to garbage/ recycling bins kept in Area A</a:t>
            </a:r>
          </a:p>
        </p:txBody>
      </p:sp>
      <p:sp>
        <p:nvSpPr>
          <p:cNvPr id="7" name="Title 1">
            <a:extLst>
              <a:ext uri="{FF2B5EF4-FFF2-40B4-BE49-F238E27FC236}">
                <a16:creationId xmlns:a16="http://schemas.microsoft.com/office/drawing/2014/main" id="{FB36FDC6-8ACB-4194-8B5D-53AF004BC101}"/>
              </a:ext>
            </a:extLst>
          </p:cNvPr>
          <p:cNvSpPr>
            <a:spLocks noGrp="1"/>
          </p:cNvSpPr>
          <p:nvPr>
            <p:ph type="title"/>
          </p:nvPr>
        </p:nvSpPr>
        <p:spPr>
          <a:xfrm>
            <a:off x="420756" y="747956"/>
            <a:ext cx="10515600" cy="726624"/>
          </a:xfrm>
        </p:spPr>
        <p:txBody>
          <a:bodyPr/>
          <a:lstStyle/>
          <a:p>
            <a:pPr algn="ctr"/>
            <a:r>
              <a:rPr lang="en-US" dirty="0"/>
              <a:t>Household Policies: Area A</a:t>
            </a:r>
          </a:p>
        </p:txBody>
      </p:sp>
    </p:spTree>
    <p:extLst>
      <p:ext uri="{BB962C8B-B14F-4D97-AF65-F5344CB8AC3E}">
        <p14:creationId xmlns:p14="http://schemas.microsoft.com/office/powerpoint/2010/main" val="41433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5AF0-E143-4E15-AA0D-EE2282ECA483}"/>
              </a:ext>
            </a:extLst>
          </p:cNvPr>
          <p:cNvSpPr>
            <a:spLocks noGrp="1"/>
          </p:cNvSpPr>
          <p:nvPr>
            <p:ph type="title"/>
          </p:nvPr>
        </p:nvSpPr>
        <p:spPr/>
        <p:txBody>
          <a:bodyPr/>
          <a:lstStyle/>
          <a:p>
            <a:pPr algn="ctr"/>
            <a:r>
              <a:rPr lang="en-US" dirty="0"/>
              <a:t>Household Policies: Area B</a:t>
            </a:r>
          </a:p>
        </p:txBody>
      </p:sp>
      <p:sp>
        <p:nvSpPr>
          <p:cNvPr id="3" name="Content Placeholder 2">
            <a:extLst>
              <a:ext uri="{FF2B5EF4-FFF2-40B4-BE49-F238E27FC236}">
                <a16:creationId xmlns:a16="http://schemas.microsoft.com/office/drawing/2014/main" id="{25FEF62A-B958-473A-949D-FAD9B2DCCB52}"/>
              </a:ext>
            </a:extLst>
          </p:cNvPr>
          <p:cNvSpPr>
            <a:spLocks noGrp="1"/>
          </p:cNvSpPr>
          <p:nvPr>
            <p:ph idx="1"/>
          </p:nvPr>
        </p:nvSpPr>
        <p:spPr>
          <a:xfrm>
            <a:off x="838200" y="1567208"/>
            <a:ext cx="10515600" cy="3098800"/>
          </a:xfrm>
        </p:spPr>
        <p:txBody>
          <a:bodyPr>
            <a:normAutofit/>
          </a:bodyPr>
          <a:lstStyle/>
          <a:p>
            <a:pPr marL="914400" lvl="1" indent="-457200">
              <a:buFont typeface="+mj-lt"/>
              <a:buAutoNum type="arabicPeriod"/>
            </a:pPr>
            <a:r>
              <a:rPr lang="en-US" dirty="0"/>
              <a:t>Place soap, water, and washcloth on table or other convenient place in Area B of garage</a:t>
            </a:r>
          </a:p>
          <a:p>
            <a:pPr marL="914400" lvl="1" indent="-457200">
              <a:buFont typeface="+mj-lt"/>
              <a:buAutoNum type="arabicPeriod"/>
            </a:pPr>
            <a:r>
              <a:rPr lang="en-US" dirty="0"/>
              <a:t>Swipe all cardboard or plastic coverings of contents with soapy wet cloth. Do the same with individual oranges, apples, vegetables</a:t>
            </a:r>
          </a:p>
          <a:p>
            <a:pPr marL="914400" lvl="1" indent="-457200">
              <a:buFont typeface="+mj-lt"/>
              <a:buAutoNum type="arabicPeriod"/>
            </a:pPr>
            <a:r>
              <a:rPr lang="en-US" dirty="0"/>
              <a:t>Place individual oranges, apples, vegetables in dish with soapy water or vinegar (in case of berries)</a:t>
            </a:r>
          </a:p>
          <a:p>
            <a:pPr marL="857250" lvl="1" indent="-400050">
              <a:buFont typeface="+mj-lt"/>
              <a:buAutoNum type="arabicPeriod"/>
            </a:pPr>
            <a:r>
              <a:rPr lang="en-US" dirty="0"/>
              <a:t>Carry them to kitchen (or other convenient) sink in Area C</a:t>
            </a:r>
          </a:p>
        </p:txBody>
      </p:sp>
    </p:spTree>
    <p:extLst>
      <p:ext uri="{BB962C8B-B14F-4D97-AF65-F5344CB8AC3E}">
        <p14:creationId xmlns:p14="http://schemas.microsoft.com/office/powerpoint/2010/main" val="4113641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1514</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Corona Pandemic 2020 Household Preparedness Plan</vt:lpstr>
      <vt:lpstr>Contents</vt:lpstr>
      <vt:lpstr>Part 1: Prevention</vt:lpstr>
      <vt:lpstr>Insulating the house from the virus</vt:lpstr>
      <vt:lpstr>PowerPoint Presentation</vt:lpstr>
      <vt:lpstr>PowerPoint Presentation</vt:lpstr>
      <vt:lpstr>Insulating the house from the virus</vt:lpstr>
      <vt:lpstr>Household Policies: Area A</vt:lpstr>
      <vt:lpstr>Household Policies: Area B</vt:lpstr>
      <vt:lpstr>Household Policies: Area C</vt:lpstr>
      <vt:lpstr>Implementation of the Household Policies I. A word of caution</vt:lpstr>
      <vt:lpstr>Implementation of the Household Policies II. Ensuring Effectiveness over Time</vt:lpstr>
      <vt:lpstr>Part 2: Mitigation</vt:lpstr>
      <vt:lpstr>Part 3: Response</vt:lpstr>
      <vt:lpstr>Symptoms</vt:lpstr>
      <vt:lpstr>Response to Symptoms</vt:lpstr>
      <vt:lpstr>Annex I: Possible Extensions to the Basic Plan</vt:lpstr>
      <vt:lpstr>Annex II: Instructions for Customization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Strategy Star Wars: The Attack of the Corona Virus</dc:title>
  <dc:creator>Tauheed Ahmed</dc:creator>
  <cp:lastModifiedBy>Tauheed Ahmed</cp:lastModifiedBy>
  <cp:revision>100</cp:revision>
  <dcterms:created xsi:type="dcterms:W3CDTF">2020-03-29T10:28:03Z</dcterms:created>
  <dcterms:modified xsi:type="dcterms:W3CDTF">2020-04-02T20:17:15Z</dcterms:modified>
</cp:coreProperties>
</file>