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3" r:id="rId6"/>
    <p:sldId id="269" r:id="rId7"/>
    <p:sldId id="268" r:id="rId8"/>
    <p:sldId id="259" r:id="rId9"/>
    <p:sldId id="260" r:id="rId10"/>
    <p:sldId id="264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6" autoAdjust="0"/>
  </p:normalViewPr>
  <p:slideViewPr>
    <p:cSldViewPr snapToGrid="0">
      <p:cViewPr varScale="1">
        <p:scale>
          <a:sx n="71" d="100"/>
          <a:sy n="71" d="100"/>
        </p:scale>
        <p:origin x="3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7225A-2A14-4DFE-939B-82D0EB5983B6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11D8586-E12E-476B-9188-0E2AEE15CB0A}">
      <dgm:prSet phldrT="[Text]"/>
      <dgm:spPr/>
      <dgm:t>
        <a:bodyPr/>
        <a:lstStyle/>
        <a:p>
          <a:r>
            <a:rPr lang="en-US" dirty="0" smtClean="0"/>
            <a:t>Image Acquisition</a:t>
          </a:r>
          <a:endParaRPr lang="en-US" dirty="0"/>
        </a:p>
      </dgm:t>
    </dgm:pt>
    <dgm:pt modelId="{86D335BA-C989-4E5E-A761-CA79DA7904F9}" type="parTrans" cxnId="{7EC70EC9-0516-41F4-AD87-AB17E6FDD6F4}">
      <dgm:prSet/>
      <dgm:spPr/>
      <dgm:t>
        <a:bodyPr/>
        <a:lstStyle/>
        <a:p>
          <a:endParaRPr lang="en-US"/>
        </a:p>
      </dgm:t>
    </dgm:pt>
    <dgm:pt modelId="{481D5B54-1571-4C63-92D6-E07F2B0D7A72}" type="sibTrans" cxnId="{7EC70EC9-0516-41F4-AD87-AB17E6FDD6F4}">
      <dgm:prSet/>
      <dgm:spPr/>
      <dgm:t>
        <a:bodyPr/>
        <a:lstStyle/>
        <a:p>
          <a:endParaRPr lang="en-US"/>
        </a:p>
      </dgm:t>
    </dgm:pt>
    <dgm:pt modelId="{E5574A8D-2AE8-4ACE-B969-867C9B484FD5}">
      <dgm:prSet phldrT="[Text]"/>
      <dgm:spPr/>
      <dgm:t>
        <a:bodyPr/>
        <a:lstStyle/>
        <a:p>
          <a:r>
            <a:rPr lang="en-US" dirty="0" smtClean="0"/>
            <a:t>Plate Region Extraction</a:t>
          </a:r>
          <a:endParaRPr lang="en-US" dirty="0"/>
        </a:p>
      </dgm:t>
    </dgm:pt>
    <dgm:pt modelId="{BE2ABF59-D30E-4BC3-86DF-2D6D8A536851}" type="parTrans" cxnId="{C2024F79-1F51-4B0C-9D78-10AAEEC8084F}">
      <dgm:prSet/>
      <dgm:spPr/>
      <dgm:t>
        <a:bodyPr/>
        <a:lstStyle/>
        <a:p>
          <a:endParaRPr lang="en-US"/>
        </a:p>
      </dgm:t>
    </dgm:pt>
    <dgm:pt modelId="{9DE92DB3-3FA9-4ECD-8201-4C47AC1B9377}" type="sibTrans" cxnId="{C2024F79-1F51-4B0C-9D78-10AAEEC8084F}">
      <dgm:prSet/>
      <dgm:spPr/>
      <dgm:t>
        <a:bodyPr/>
        <a:lstStyle/>
        <a:p>
          <a:endParaRPr lang="en-US"/>
        </a:p>
      </dgm:t>
    </dgm:pt>
    <dgm:pt modelId="{E650C0C1-D0E9-42AF-A93B-6DA6EBE376FD}">
      <dgm:prSet phldrT="[Text]"/>
      <dgm:spPr/>
      <dgm:t>
        <a:bodyPr/>
        <a:lstStyle/>
        <a:p>
          <a:r>
            <a:rPr lang="en-US" dirty="0" smtClean="0"/>
            <a:t>Character Segmentation</a:t>
          </a:r>
          <a:endParaRPr lang="en-US" dirty="0"/>
        </a:p>
      </dgm:t>
    </dgm:pt>
    <dgm:pt modelId="{EFCDB3FA-930D-482A-BD1F-632835DA6056}" type="parTrans" cxnId="{44CD2E25-1F84-4ACE-AFC8-80A35D306A94}">
      <dgm:prSet/>
      <dgm:spPr/>
      <dgm:t>
        <a:bodyPr/>
        <a:lstStyle/>
        <a:p>
          <a:endParaRPr lang="en-US"/>
        </a:p>
      </dgm:t>
    </dgm:pt>
    <dgm:pt modelId="{53B70849-BAFB-4FF0-90F2-DC04DF83C308}" type="sibTrans" cxnId="{44CD2E25-1F84-4ACE-AFC8-80A35D306A94}">
      <dgm:prSet/>
      <dgm:spPr/>
      <dgm:t>
        <a:bodyPr/>
        <a:lstStyle/>
        <a:p>
          <a:endParaRPr lang="en-US"/>
        </a:p>
      </dgm:t>
    </dgm:pt>
    <dgm:pt modelId="{ED46C63F-93FF-40E1-9920-BE4C39858042}">
      <dgm:prSet phldrT="[Text]"/>
      <dgm:spPr/>
      <dgm:t>
        <a:bodyPr/>
        <a:lstStyle/>
        <a:p>
          <a:r>
            <a:rPr lang="en-US" dirty="0" smtClean="0"/>
            <a:t>Match Characters with templates using correlation</a:t>
          </a:r>
          <a:endParaRPr lang="en-US" dirty="0"/>
        </a:p>
      </dgm:t>
    </dgm:pt>
    <dgm:pt modelId="{BDB5B4F6-1D28-4575-898F-13352A09ED8F}" type="parTrans" cxnId="{4D58484A-7645-4465-9871-6C460C9CE7E2}">
      <dgm:prSet/>
      <dgm:spPr/>
      <dgm:t>
        <a:bodyPr/>
        <a:lstStyle/>
        <a:p>
          <a:endParaRPr lang="en-US"/>
        </a:p>
      </dgm:t>
    </dgm:pt>
    <dgm:pt modelId="{D576157E-E66B-44E5-98FD-07C9B5B5F01F}" type="sibTrans" cxnId="{4D58484A-7645-4465-9871-6C460C9CE7E2}">
      <dgm:prSet/>
      <dgm:spPr/>
      <dgm:t>
        <a:bodyPr/>
        <a:lstStyle/>
        <a:p>
          <a:endParaRPr lang="en-US"/>
        </a:p>
      </dgm:t>
    </dgm:pt>
    <dgm:pt modelId="{D57AED8E-A22E-4559-896F-8485DF954303}">
      <dgm:prSet phldrT="[Text]"/>
      <dgm:spPr/>
      <dgm:t>
        <a:bodyPr/>
        <a:lstStyle/>
        <a:p>
          <a:r>
            <a:rPr lang="en-US" dirty="0" smtClean="0"/>
            <a:t>Character Recognition</a:t>
          </a:r>
          <a:endParaRPr lang="en-US" dirty="0"/>
        </a:p>
      </dgm:t>
    </dgm:pt>
    <dgm:pt modelId="{669CE63E-949D-4602-A11F-DD39DE8B5360}" type="parTrans" cxnId="{A56A71F3-1C75-46BF-A911-3E743B6F49EC}">
      <dgm:prSet/>
      <dgm:spPr/>
      <dgm:t>
        <a:bodyPr/>
        <a:lstStyle/>
        <a:p>
          <a:endParaRPr lang="en-US"/>
        </a:p>
      </dgm:t>
    </dgm:pt>
    <dgm:pt modelId="{FB23E988-8D31-4FA9-9523-34A4C8D719D3}" type="sibTrans" cxnId="{A56A71F3-1C75-46BF-A911-3E743B6F49EC}">
      <dgm:prSet/>
      <dgm:spPr/>
      <dgm:t>
        <a:bodyPr/>
        <a:lstStyle/>
        <a:p>
          <a:endParaRPr lang="en-US"/>
        </a:p>
      </dgm:t>
    </dgm:pt>
    <dgm:pt modelId="{5CF6AABF-E768-4CD6-BA32-825339925DB8}">
      <dgm:prSet/>
      <dgm:spPr/>
      <dgm:t>
        <a:bodyPr/>
        <a:lstStyle/>
        <a:p>
          <a:r>
            <a:rPr lang="en-US" dirty="0" smtClean="0"/>
            <a:t>Display the recognized character as a string</a:t>
          </a:r>
          <a:endParaRPr lang="en-US" dirty="0"/>
        </a:p>
      </dgm:t>
    </dgm:pt>
    <dgm:pt modelId="{BAED561F-64EE-49B5-A15C-30ABF934C775}" type="parTrans" cxnId="{4530709C-A5CF-4E2E-8131-EA2EBD03AAB6}">
      <dgm:prSet/>
      <dgm:spPr/>
      <dgm:t>
        <a:bodyPr/>
        <a:lstStyle/>
        <a:p>
          <a:endParaRPr lang="en-US"/>
        </a:p>
      </dgm:t>
    </dgm:pt>
    <dgm:pt modelId="{1BDD9E50-1DEC-4557-B7AD-1CA959CACCE9}" type="sibTrans" cxnId="{4530709C-A5CF-4E2E-8131-EA2EBD03AAB6}">
      <dgm:prSet/>
      <dgm:spPr/>
      <dgm:t>
        <a:bodyPr/>
        <a:lstStyle/>
        <a:p>
          <a:endParaRPr lang="en-US"/>
        </a:p>
      </dgm:t>
    </dgm:pt>
    <dgm:pt modelId="{F7659B10-78D8-43D2-BEB1-DB2CD22A126E}" type="pres">
      <dgm:prSet presAssocID="{A837225A-2A14-4DFE-939B-82D0EB5983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B694A4-4B16-45AB-A43D-3819396593E5}" type="pres">
      <dgm:prSet presAssocID="{911D8586-E12E-476B-9188-0E2AEE15CB0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2B8F6-3483-469C-901F-9343B4E0722F}" type="pres">
      <dgm:prSet presAssocID="{481D5B54-1571-4C63-92D6-E07F2B0D7A72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B83EFD2-5901-4C29-9075-784EF946EC74}" type="pres">
      <dgm:prSet presAssocID="{481D5B54-1571-4C63-92D6-E07F2B0D7A7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5BC18D3-AF02-441B-83E9-F793C032FB9C}" type="pres">
      <dgm:prSet presAssocID="{E5574A8D-2AE8-4ACE-B969-867C9B484FD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4B3D7-C35A-4C6E-ACDE-F8D44CC7D06B}" type="pres">
      <dgm:prSet presAssocID="{9DE92DB3-3FA9-4ECD-8201-4C47AC1B937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4D2BCA7-C15B-4A93-8BD1-759D0D1BD94B}" type="pres">
      <dgm:prSet presAssocID="{9DE92DB3-3FA9-4ECD-8201-4C47AC1B937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CA15C0B-3A61-44BC-B762-EBA057990601}" type="pres">
      <dgm:prSet presAssocID="{E650C0C1-D0E9-42AF-A93B-6DA6EBE376F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97D91-3E05-453C-8432-8F5D98FB4530}" type="pres">
      <dgm:prSet presAssocID="{53B70849-BAFB-4FF0-90F2-DC04DF83C30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F38EC26-8E96-4BD2-97D4-CF23A8C19E49}" type="pres">
      <dgm:prSet presAssocID="{53B70849-BAFB-4FF0-90F2-DC04DF83C30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1B9F1F5-2066-472E-B469-F85DE3449A08}" type="pres">
      <dgm:prSet presAssocID="{ED46C63F-93FF-40E1-9920-BE4C3985804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08E49-9351-4C6E-994F-41A6707A9F9C}" type="pres">
      <dgm:prSet presAssocID="{D576157E-E66B-44E5-98FD-07C9B5B5F01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C63C6F6-D301-4EFF-9BE2-8091F729214C}" type="pres">
      <dgm:prSet presAssocID="{D576157E-E66B-44E5-98FD-07C9B5B5F01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434364B-65DD-4050-B871-EDC04495676A}" type="pres">
      <dgm:prSet presAssocID="{D57AED8E-A22E-4559-896F-8485DF95430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35CAD-58B5-4F05-91BA-A58973BAB76C}" type="pres">
      <dgm:prSet presAssocID="{FB23E988-8D31-4FA9-9523-34A4C8D719D3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CEF2921-1664-431C-AB11-F02C97A3EF49}" type="pres">
      <dgm:prSet presAssocID="{FB23E988-8D31-4FA9-9523-34A4C8D719D3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B081F6B0-1F40-4064-BFEC-5ACEC4458747}" type="pres">
      <dgm:prSet presAssocID="{5CF6AABF-E768-4CD6-BA32-825339925DB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585FBB-F200-4ACE-BAD0-BEAF38653B0D}" type="presOf" srcId="{D576157E-E66B-44E5-98FD-07C9B5B5F01F}" destId="{04508E49-9351-4C6E-994F-41A6707A9F9C}" srcOrd="0" destOrd="0" presId="urn:microsoft.com/office/officeart/2005/8/layout/process5"/>
    <dgm:cxn modelId="{4530709C-A5CF-4E2E-8131-EA2EBD03AAB6}" srcId="{A837225A-2A14-4DFE-939B-82D0EB5983B6}" destId="{5CF6AABF-E768-4CD6-BA32-825339925DB8}" srcOrd="5" destOrd="0" parTransId="{BAED561F-64EE-49B5-A15C-30ABF934C775}" sibTransId="{1BDD9E50-1DEC-4557-B7AD-1CA959CACCE9}"/>
    <dgm:cxn modelId="{7EC70EC9-0516-41F4-AD87-AB17E6FDD6F4}" srcId="{A837225A-2A14-4DFE-939B-82D0EB5983B6}" destId="{911D8586-E12E-476B-9188-0E2AEE15CB0A}" srcOrd="0" destOrd="0" parTransId="{86D335BA-C989-4E5E-A761-CA79DA7904F9}" sibTransId="{481D5B54-1571-4C63-92D6-E07F2B0D7A72}"/>
    <dgm:cxn modelId="{A8EF1F9A-717A-4E93-8D04-D2D686E42E1E}" type="presOf" srcId="{D57AED8E-A22E-4559-896F-8485DF954303}" destId="{7434364B-65DD-4050-B871-EDC04495676A}" srcOrd="0" destOrd="0" presId="urn:microsoft.com/office/officeart/2005/8/layout/process5"/>
    <dgm:cxn modelId="{44CD2E25-1F84-4ACE-AFC8-80A35D306A94}" srcId="{A837225A-2A14-4DFE-939B-82D0EB5983B6}" destId="{E650C0C1-D0E9-42AF-A93B-6DA6EBE376FD}" srcOrd="2" destOrd="0" parTransId="{EFCDB3FA-930D-482A-BD1F-632835DA6056}" sibTransId="{53B70849-BAFB-4FF0-90F2-DC04DF83C308}"/>
    <dgm:cxn modelId="{78D79BCC-A3B9-4E43-968F-0F9A63AF7E39}" type="presOf" srcId="{E5574A8D-2AE8-4ACE-B969-867C9B484FD5}" destId="{05BC18D3-AF02-441B-83E9-F793C032FB9C}" srcOrd="0" destOrd="0" presId="urn:microsoft.com/office/officeart/2005/8/layout/process5"/>
    <dgm:cxn modelId="{C2024F79-1F51-4B0C-9D78-10AAEEC8084F}" srcId="{A837225A-2A14-4DFE-939B-82D0EB5983B6}" destId="{E5574A8D-2AE8-4ACE-B969-867C9B484FD5}" srcOrd="1" destOrd="0" parTransId="{BE2ABF59-D30E-4BC3-86DF-2D6D8A536851}" sibTransId="{9DE92DB3-3FA9-4ECD-8201-4C47AC1B9377}"/>
    <dgm:cxn modelId="{4D58484A-7645-4465-9871-6C460C9CE7E2}" srcId="{A837225A-2A14-4DFE-939B-82D0EB5983B6}" destId="{ED46C63F-93FF-40E1-9920-BE4C39858042}" srcOrd="3" destOrd="0" parTransId="{BDB5B4F6-1D28-4575-898F-13352A09ED8F}" sibTransId="{D576157E-E66B-44E5-98FD-07C9B5B5F01F}"/>
    <dgm:cxn modelId="{08C2A740-84DC-484A-972F-0B97D5D0C3A2}" type="presOf" srcId="{911D8586-E12E-476B-9188-0E2AEE15CB0A}" destId="{A6B694A4-4B16-45AB-A43D-3819396593E5}" srcOrd="0" destOrd="0" presId="urn:microsoft.com/office/officeart/2005/8/layout/process5"/>
    <dgm:cxn modelId="{D60F378C-5D01-4E39-810D-7804E403934A}" type="presOf" srcId="{481D5B54-1571-4C63-92D6-E07F2B0D7A72}" destId="{EB83EFD2-5901-4C29-9075-784EF946EC74}" srcOrd="1" destOrd="0" presId="urn:microsoft.com/office/officeart/2005/8/layout/process5"/>
    <dgm:cxn modelId="{DB030C3A-F560-4774-8C9A-C4090F61E8A7}" type="presOf" srcId="{A837225A-2A14-4DFE-939B-82D0EB5983B6}" destId="{F7659B10-78D8-43D2-BEB1-DB2CD22A126E}" srcOrd="0" destOrd="0" presId="urn:microsoft.com/office/officeart/2005/8/layout/process5"/>
    <dgm:cxn modelId="{A56A71F3-1C75-46BF-A911-3E743B6F49EC}" srcId="{A837225A-2A14-4DFE-939B-82D0EB5983B6}" destId="{D57AED8E-A22E-4559-896F-8485DF954303}" srcOrd="4" destOrd="0" parTransId="{669CE63E-949D-4602-A11F-DD39DE8B5360}" sibTransId="{FB23E988-8D31-4FA9-9523-34A4C8D719D3}"/>
    <dgm:cxn modelId="{C879E257-BE4F-433D-8B58-219EE237EA13}" type="presOf" srcId="{9DE92DB3-3FA9-4ECD-8201-4C47AC1B9377}" destId="{04D2BCA7-C15B-4A93-8BD1-759D0D1BD94B}" srcOrd="1" destOrd="0" presId="urn:microsoft.com/office/officeart/2005/8/layout/process5"/>
    <dgm:cxn modelId="{B2869053-9EF9-46E2-B76A-D394462C0901}" type="presOf" srcId="{481D5B54-1571-4C63-92D6-E07F2B0D7A72}" destId="{23A2B8F6-3483-469C-901F-9343B4E0722F}" srcOrd="0" destOrd="0" presId="urn:microsoft.com/office/officeart/2005/8/layout/process5"/>
    <dgm:cxn modelId="{C553E6E2-B002-4A56-84C7-DC18B8E8B1E2}" type="presOf" srcId="{9DE92DB3-3FA9-4ECD-8201-4C47AC1B9377}" destId="{8FC4B3D7-C35A-4C6E-ACDE-F8D44CC7D06B}" srcOrd="0" destOrd="0" presId="urn:microsoft.com/office/officeart/2005/8/layout/process5"/>
    <dgm:cxn modelId="{68ECEEB5-6D75-482C-87F6-BCCD69720C12}" type="presOf" srcId="{D576157E-E66B-44E5-98FD-07C9B5B5F01F}" destId="{7C63C6F6-D301-4EFF-9BE2-8091F729214C}" srcOrd="1" destOrd="0" presId="urn:microsoft.com/office/officeart/2005/8/layout/process5"/>
    <dgm:cxn modelId="{C4C467A4-F5AE-4F72-801A-04AB9B7CEFFA}" type="presOf" srcId="{5CF6AABF-E768-4CD6-BA32-825339925DB8}" destId="{B081F6B0-1F40-4064-BFEC-5ACEC4458747}" srcOrd="0" destOrd="0" presId="urn:microsoft.com/office/officeart/2005/8/layout/process5"/>
    <dgm:cxn modelId="{5C182CCC-5D4D-4F31-B851-1F0A44A23429}" type="presOf" srcId="{ED46C63F-93FF-40E1-9920-BE4C39858042}" destId="{51B9F1F5-2066-472E-B469-F85DE3449A08}" srcOrd="0" destOrd="0" presId="urn:microsoft.com/office/officeart/2005/8/layout/process5"/>
    <dgm:cxn modelId="{B665E0F7-0B72-4E3D-A230-4FE4E2957B4D}" type="presOf" srcId="{53B70849-BAFB-4FF0-90F2-DC04DF83C308}" destId="{DF38EC26-8E96-4BD2-97D4-CF23A8C19E49}" srcOrd="1" destOrd="0" presId="urn:microsoft.com/office/officeart/2005/8/layout/process5"/>
    <dgm:cxn modelId="{07A7CB84-3E08-40FA-9BE7-CF45606BA79F}" type="presOf" srcId="{FB23E988-8D31-4FA9-9523-34A4C8D719D3}" destId="{0CEF2921-1664-431C-AB11-F02C97A3EF49}" srcOrd="1" destOrd="0" presId="urn:microsoft.com/office/officeart/2005/8/layout/process5"/>
    <dgm:cxn modelId="{A9A2B069-265D-4198-811D-6D9FB6C09A59}" type="presOf" srcId="{53B70849-BAFB-4FF0-90F2-DC04DF83C308}" destId="{DC997D91-3E05-453C-8432-8F5D98FB4530}" srcOrd="0" destOrd="0" presId="urn:microsoft.com/office/officeart/2005/8/layout/process5"/>
    <dgm:cxn modelId="{E2C36164-4FB1-4CE1-B859-E101265E6367}" type="presOf" srcId="{E650C0C1-D0E9-42AF-A93B-6DA6EBE376FD}" destId="{1CA15C0B-3A61-44BC-B762-EBA057990601}" srcOrd="0" destOrd="0" presId="urn:microsoft.com/office/officeart/2005/8/layout/process5"/>
    <dgm:cxn modelId="{4DCD2FE7-3A87-41D6-B6E3-87E0738FDF67}" type="presOf" srcId="{FB23E988-8D31-4FA9-9523-34A4C8D719D3}" destId="{51E35CAD-58B5-4F05-91BA-A58973BAB76C}" srcOrd="0" destOrd="0" presId="urn:microsoft.com/office/officeart/2005/8/layout/process5"/>
    <dgm:cxn modelId="{882917BF-FD3B-48CF-A24D-4D4D8B6159B0}" type="presParOf" srcId="{F7659B10-78D8-43D2-BEB1-DB2CD22A126E}" destId="{A6B694A4-4B16-45AB-A43D-3819396593E5}" srcOrd="0" destOrd="0" presId="urn:microsoft.com/office/officeart/2005/8/layout/process5"/>
    <dgm:cxn modelId="{63919B79-89C9-43CF-9BCE-BED65DE65CA2}" type="presParOf" srcId="{F7659B10-78D8-43D2-BEB1-DB2CD22A126E}" destId="{23A2B8F6-3483-469C-901F-9343B4E0722F}" srcOrd="1" destOrd="0" presId="urn:microsoft.com/office/officeart/2005/8/layout/process5"/>
    <dgm:cxn modelId="{DF59A29E-A54C-41E6-9EDC-71628A798914}" type="presParOf" srcId="{23A2B8F6-3483-469C-901F-9343B4E0722F}" destId="{EB83EFD2-5901-4C29-9075-784EF946EC74}" srcOrd="0" destOrd="0" presId="urn:microsoft.com/office/officeart/2005/8/layout/process5"/>
    <dgm:cxn modelId="{AC5FCA6E-FF18-49B6-A34C-1BED6FA0A886}" type="presParOf" srcId="{F7659B10-78D8-43D2-BEB1-DB2CD22A126E}" destId="{05BC18D3-AF02-441B-83E9-F793C032FB9C}" srcOrd="2" destOrd="0" presId="urn:microsoft.com/office/officeart/2005/8/layout/process5"/>
    <dgm:cxn modelId="{7DBD2B0A-ABED-4641-A43F-2638507B00A4}" type="presParOf" srcId="{F7659B10-78D8-43D2-BEB1-DB2CD22A126E}" destId="{8FC4B3D7-C35A-4C6E-ACDE-F8D44CC7D06B}" srcOrd="3" destOrd="0" presId="urn:microsoft.com/office/officeart/2005/8/layout/process5"/>
    <dgm:cxn modelId="{A0CEC0ED-C210-4DF5-81FB-2140CA8B3420}" type="presParOf" srcId="{8FC4B3D7-C35A-4C6E-ACDE-F8D44CC7D06B}" destId="{04D2BCA7-C15B-4A93-8BD1-759D0D1BD94B}" srcOrd="0" destOrd="0" presId="urn:microsoft.com/office/officeart/2005/8/layout/process5"/>
    <dgm:cxn modelId="{7A70DB6C-F645-40E0-9864-88BAEADF769E}" type="presParOf" srcId="{F7659B10-78D8-43D2-BEB1-DB2CD22A126E}" destId="{1CA15C0B-3A61-44BC-B762-EBA057990601}" srcOrd="4" destOrd="0" presId="urn:microsoft.com/office/officeart/2005/8/layout/process5"/>
    <dgm:cxn modelId="{424517D6-5467-44E8-B80B-79DF9191EC34}" type="presParOf" srcId="{F7659B10-78D8-43D2-BEB1-DB2CD22A126E}" destId="{DC997D91-3E05-453C-8432-8F5D98FB4530}" srcOrd="5" destOrd="0" presId="urn:microsoft.com/office/officeart/2005/8/layout/process5"/>
    <dgm:cxn modelId="{D63CFC88-75BB-44B7-826A-05856D0DB272}" type="presParOf" srcId="{DC997D91-3E05-453C-8432-8F5D98FB4530}" destId="{DF38EC26-8E96-4BD2-97D4-CF23A8C19E49}" srcOrd="0" destOrd="0" presId="urn:microsoft.com/office/officeart/2005/8/layout/process5"/>
    <dgm:cxn modelId="{7FA0DDC2-D2CC-497C-8368-4364336EBEFD}" type="presParOf" srcId="{F7659B10-78D8-43D2-BEB1-DB2CD22A126E}" destId="{51B9F1F5-2066-472E-B469-F85DE3449A08}" srcOrd="6" destOrd="0" presId="urn:microsoft.com/office/officeart/2005/8/layout/process5"/>
    <dgm:cxn modelId="{6DF7C798-33CB-42AA-BAEA-7844E1AD3003}" type="presParOf" srcId="{F7659B10-78D8-43D2-BEB1-DB2CD22A126E}" destId="{04508E49-9351-4C6E-994F-41A6707A9F9C}" srcOrd="7" destOrd="0" presId="urn:microsoft.com/office/officeart/2005/8/layout/process5"/>
    <dgm:cxn modelId="{A40273B8-7146-480D-B3FE-213A93971BDB}" type="presParOf" srcId="{04508E49-9351-4C6E-994F-41A6707A9F9C}" destId="{7C63C6F6-D301-4EFF-9BE2-8091F729214C}" srcOrd="0" destOrd="0" presId="urn:microsoft.com/office/officeart/2005/8/layout/process5"/>
    <dgm:cxn modelId="{CD8439A6-88D7-41F8-8872-0087EF332130}" type="presParOf" srcId="{F7659B10-78D8-43D2-BEB1-DB2CD22A126E}" destId="{7434364B-65DD-4050-B871-EDC04495676A}" srcOrd="8" destOrd="0" presId="urn:microsoft.com/office/officeart/2005/8/layout/process5"/>
    <dgm:cxn modelId="{6CD00A3C-A398-44AA-A7A5-F10F5D62CEB3}" type="presParOf" srcId="{F7659B10-78D8-43D2-BEB1-DB2CD22A126E}" destId="{51E35CAD-58B5-4F05-91BA-A58973BAB76C}" srcOrd="9" destOrd="0" presId="urn:microsoft.com/office/officeart/2005/8/layout/process5"/>
    <dgm:cxn modelId="{A04B005B-43F2-4DEB-9FEA-AAFB0DE281BF}" type="presParOf" srcId="{51E35CAD-58B5-4F05-91BA-A58973BAB76C}" destId="{0CEF2921-1664-431C-AB11-F02C97A3EF49}" srcOrd="0" destOrd="0" presId="urn:microsoft.com/office/officeart/2005/8/layout/process5"/>
    <dgm:cxn modelId="{5ECF4469-234B-4446-B9A6-006F8984C82F}" type="presParOf" srcId="{F7659B10-78D8-43D2-BEB1-DB2CD22A126E}" destId="{B081F6B0-1F40-4064-BFEC-5ACEC445874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61B-C6A2-4D72-AFF5-AB645D1F112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F2B-FADE-40DC-AF4B-931F872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61B-C6A2-4D72-AFF5-AB645D1F112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F2B-FADE-40DC-AF4B-931F872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61B-C6A2-4D72-AFF5-AB645D1F112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F2B-FADE-40DC-AF4B-931F872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61B-C6A2-4D72-AFF5-AB645D1F112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F2B-FADE-40DC-AF4B-931F872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61B-C6A2-4D72-AFF5-AB645D1F112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F2B-FADE-40DC-AF4B-931F872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61B-C6A2-4D72-AFF5-AB645D1F112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F2B-FADE-40DC-AF4B-931F872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61B-C6A2-4D72-AFF5-AB645D1F112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F2B-FADE-40DC-AF4B-931F872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61B-C6A2-4D72-AFF5-AB645D1F112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F2B-FADE-40DC-AF4B-931F872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61B-C6A2-4D72-AFF5-AB645D1F112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F2B-FADE-40DC-AF4B-931F872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3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61B-C6A2-4D72-AFF5-AB645D1F112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F2B-FADE-40DC-AF4B-931F872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2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61B-C6A2-4D72-AFF5-AB645D1F112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F2B-FADE-40DC-AF4B-931F872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4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B61B-C6A2-4D72-AFF5-AB645D1F112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0F2B-FADE-40DC-AF4B-931F872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207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826"/>
            <a:ext cx="9144000" cy="11791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EEE 312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3100" dirty="0" smtClean="0">
                <a:solidFill>
                  <a:schemeClr val="bg1"/>
                </a:solidFill>
              </a:rPr>
              <a:t>Digital Signal Processing Laboratory I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2777"/>
            <a:ext cx="9144000" cy="2774576"/>
          </a:xfrm>
        </p:spPr>
        <p:txBody>
          <a:bodyPr/>
          <a:lstStyle/>
          <a:p>
            <a:r>
              <a:rPr lang="en-US" b="1" dirty="0" smtClean="0"/>
              <a:t>Group 05</a:t>
            </a:r>
          </a:p>
          <a:p>
            <a:r>
              <a:rPr lang="en-US" dirty="0" err="1" smtClean="0"/>
              <a:t>Hasibul</a:t>
            </a:r>
            <a:r>
              <a:rPr lang="en-US" dirty="0" smtClean="0"/>
              <a:t> Islam </a:t>
            </a:r>
            <a:r>
              <a:rPr lang="en-US" dirty="0" err="1" smtClean="0"/>
              <a:t>Shovon</a:t>
            </a:r>
            <a:r>
              <a:rPr lang="en-US" dirty="0" smtClean="0"/>
              <a:t>               1706021</a:t>
            </a:r>
          </a:p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Rasel</a:t>
            </a:r>
            <a:r>
              <a:rPr lang="en-US" dirty="0" smtClean="0"/>
              <a:t> Mia                             1706023</a:t>
            </a:r>
          </a:p>
          <a:p>
            <a:r>
              <a:rPr lang="en-US" dirty="0" err="1" smtClean="0"/>
              <a:t>Tauhid</a:t>
            </a:r>
            <a:r>
              <a:rPr lang="en-US" dirty="0" smtClean="0"/>
              <a:t> </a:t>
            </a:r>
            <a:r>
              <a:rPr lang="en-US" dirty="0" err="1" smtClean="0"/>
              <a:t>Shahriar</a:t>
            </a:r>
            <a:r>
              <a:rPr lang="en-US" dirty="0" smtClean="0"/>
              <a:t>                         1706025</a:t>
            </a:r>
          </a:p>
          <a:p>
            <a:r>
              <a:rPr lang="en-US" dirty="0" err="1" smtClean="0"/>
              <a:t>Md</a:t>
            </a:r>
            <a:r>
              <a:rPr lang="en-US" dirty="0" smtClean="0"/>
              <a:t> Abdul </a:t>
            </a:r>
            <a:r>
              <a:rPr lang="en-US" dirty="0" err="1" smtClean="0"/>
              <a:t>Ahad</a:t>
            </a:r>
            <a:r>
              <a:rPr lang="en-US" dirty="0" smtClean="0"/>
              <a:t> </a:t>
            </a:r>
            <a:r>
              <a:rPr lang="en-US" dirty="0" err="1" smtClean="0"/>
              <a:t>Mamun</a:t>
            </a:r>
            <a:r>
              <a:rPr lang="en-US" dirty="0" smtClean="0"/>
              <a:t>          1706027</a:t>
            </a:r>
          </a:p>
          <a:p>
            <a:r>
              <a:rPr lang="en-US" dirty="0" err="1" smtClean="0"/>
              <a:t>Golam</a:t>
            </a:r>
            <a:r>
              <a:rPr lang="en-US" dirty="0" smtClean="0"/>
              <a:t> Mahmud </a:t>
            </a:r>
            <a:r>
              <a:rPr lang="en-US" dirty="0" err="1" smtClean="0"/>
              <a:t>Samdani</a:t>
            </a:r>
            <a:r>
              <a:rPr lang="en-US" dirty="0" smtClean="0"/>
              <a:t>       1706029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1659" y="1743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 dirty="0" smtClean="0"/>
          </a:p>
          <a:p>
            <a:r>
              <a:rPr lang="en-US" sz="2400" b="1" dirty="0" smtClean="0"/>
              <a:t>Project Title:</a:t>
            </a:r>
          </a:p>
          <a:p>
            <a:r>
              <a:rPr lang="en-US" sz="2400" dirty="0" smtClean="0"/>
              <a:t>Bangla Number Plate Recognition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2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369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Output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2098"/>
            <a:ext cx="1767694" cy="987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" y="3233656"/>
            <a:ext cx="1779885" cy="883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987" r="1426"/>
          <a:stretch/>
        </p:blipFill>
        <p:spPr>
          <a:xfrm>
            <a:off x="2918037" y="2095142"/>
            <a:ext cx="2343340" cy="794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6" t="-96" r="58548" b="86233"/>
          <a:stretch/>
        </p:blipFill>
        <p:spPr>
          <a:xfrm>
            <a:off x="3296019" y="1902098"/>
            <a:ext cx="692150" cy="132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5" b="86273"/>
          <a:stretch/>
        </p:blipFill>
        <p:spPr>
          <a:xfrm>
            <a:off x="3988169" y="1902098"/>
            <a:ext cx="824554" cy="131364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17072"/>
              </p:ext>
            </p:extLst>
          </p:nvPr>
        </p:nvGraphicFramePr>
        <p:xfrm>
          <a:off x="6780943" y="2394353"/>
          <a:ext cx="5072008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002"/>
                <a:gridCol w="1268002"/>
                <a:gridCol w="1268002"/>
                <a:gridCol w="126800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Accurate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97.77%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62092" r="56029" b="12157"/>
          <a:stretch/>
        </p:blipFill>
        <p:spPr>
          <a:xfrm>
            <a:off x="1219200" y="1335740"/>
            <a:ext cx="3863788" cy="17660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975412" y="1891553"/>
            <a:ext cx="60063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76047" y="1686070"/>
            <a:ext cx="2948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letter indicates that </a:t>
            </a:r>
          </a:p>
          <a:p>
            <a:r>
              <a:rPr lang="en-US" dirty="0"/>
              <a:t>t</a:t>
            </a:r>
            <a:r>
              <a:rPr lang="en-US" dirty="0" smtClean="0"/>
              <a:t>he vehicle is a medium sized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9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2752" y="2823883"/>
            <a:ext cx="6589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Thank You</a:t>
            </a: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6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0" cy="15207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Vehicle Bangla Number Plate Recognition: Block Diagrams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229199"/>
              </p:ext>
            </p:extLst>
          </p:nvPr>
        </p:nvGraphicFramePr>
        <p:xfrm>
          <a:off x="1964357" y="1873752"/>
          <a:ext cx="8536806" cy="410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5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12192000" cy="15369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472665" y="1588168"/>
            <a:ext cx="6981053" cy="3181056"/>
            <a:chOff x="639341" y="571779"/>
            <a:chExt cx="9347342" cy="498634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725" y="571779"/>
              <a:ext cx="2824050" cy="20003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523" y="3301503"/>
              <a:ext cx="3054160" cy="2163314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639341" y="712176"/>
              <a:ext cx="8372066" cy="4845943"/>
              <a:chOff x="639341" y="712176"/>
              <a:chExt cx="8372066" cy="484594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341" y="3399843"/>
                <a:ext cx="2902539" cy="2055918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8377" y="712176"/>
                <a:ext cx="2028611" cy="1517796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99" t="6440" r="12508" b="14511"/>
              <a:stretch/>
            </p:blipFill>
            <p:spPr>
              <a:xfrm>
                <a:off x="4175362" y="712176"/>
                <a:ext cx="2126194" cy="159387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5062" y="3301503"/>
                <a:ext cx="3041373" cy="2154258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177448" y="2237401"/>
                <a:ext cx="1442363" cy="334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Original Image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84736" y="2300085"/>
                <a:ext cx="1593241" cy="334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Grayscale Image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443721" y="2306046"/>
                <a:ext cx="1567686" cy="334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Binarized Image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355314" y="5223416"/>
                <a:ext cx="1382693" cy="334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Dilated Image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667717" y="5223416"/>
                <a:ext cx="1308538" cy="334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Detect Edges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426680" y="5223416"/>
                <a:ext cx="1179326" cy="334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Holes Filled</a:t>
                </a:r>
                <a:endParaRPr lang="en-US" dirty="0"/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3154937" y="1340403"/>
                <a:ext cx="1012474" cy="46307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6301557" y="1277571"/>
                <a:ext cx="1012474" cy="46307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>
              <a:xfrm rot="10800000">
                <a:off x="3154937" y="4002216"/>
                <a:ext cx="937584" cy="46307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Right Arrow 18"/>
              <p:cNvSpPr/>
              <p:nvPr/>
            </p:nvSpPr>
            <p:spPr>
              <a:xfrm rot="10800000">
                <a:off x="6385232" y="4002215"/>
                <a:ext cx="928798" cy="463079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Right Arrow 19"/>
              <p:cNvSpPr/>
              <p:nvPr/>
            </p:nvSpPr>
            <p:spPr>
              <a:xfrm rot="5400000">
                <a:off x="8212164" y="2855261"/>
                <a:ext cx="630324" cy="476952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1" name="Bent-Up Arrow 20"/>
          <p:cNvSpPr/>
          <p:nvPr/>
        </p:nvSpPr>
        <p:spPr>
          <a:xfrm rot="5400000">
            <a:off x="1990139" y="5336924"/>
            <a:ext cx="1222910" cy="660066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83964" y="5820804"/>
            <a:ext cx="20660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Extract the position of 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 largest rectangle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865332" y="5637128"/>
            <a:ext cx="23138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Crop the region from the </a:t>
            </a:r>
          </a:p>
          <a:p>
            <a:r>
              <a:rPr lang="en-US" sz="1600" dirty="0"/>
              <a:t>b</a:t>
            </a:r>
            <a:r>
              <a:rPr lang="en-US" sz="1600" dirty="0" smtClean="0"/>
              <a:t>inarized image using the</a:t>
            </a:r>
          </a:p>
          <a:p>
            <a:r>
              <a:rPr lang="en-US" sz="1600" dirty="0"/>
              <a:t>e</a:t>
            </a:r>
            <a:r>
              <a:rPr lang="en-US" sz="1600" dirty="0" smtClean="0"/>
              <a:t>xtracted position</a:t>
            </a:r>
            <a:endParaRPr lang="en-US" sz="1600" dirty="0"/>
          </a:p>
        </p:txBody>
      </p:sp>
      <p:sp>
        <p:nvSpPr>
          <p:cNvPr id="24" name="Bent Arrow 23"/>
          <p:cNvSpPr/>
          <p:nvPr/>
        </p:nvSpPr>
        <p:spPr>
          <a:xfrm rot="5400000">
            <a:off x="7262732" y="3314633"/>
            <a:ext cx="2974315" cy="1003465"/>
          </a:xfrm>
          <a:prstGeom prst="ben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5342711" y="5926802"/>
            <a:ext cx="2229877" cy="37738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Bent-Up Arrow 25"/>
          <p:cNvSpPr/>
          <p:nvPr/>
        </p:nvSpPr>
        <p:spPr>
          <a:xfrm>
            <a:off x="10455509" y="4966879"/>
            <a:ext cx="712817" cy="1291990"/>
          </a:xfrm>
          <a:prstGeom prst="bent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0" r="10844"/>
          <a:stretch/>
        </p:blipFill>
        <p:spPr>
          <a:xfrm>
            <a:off x="10010026" y="3277839"/>
            <a:ext cx="1986160" cy="1303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10028017" y="4210375"/>
            <a:ext cx="19501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Extract Number Plate</a:t>
            </a:r>
            <a:endParaRPr lang="en-US" sz="1600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Number Plate Area Extraction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12192000" cy="15369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Choosing the Edge Detection Algorithm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t="8999" r="40219" b="22455"/>
          <a:stretch/>
        </p:blipFill>
        <p:spPr>
          <a:xfrm>
            <a:off x="838200" y="1943848"/>
            <a:ext cx="2955122" cy="168685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8" t="8745" r="41397" b="22201"/>
          <a:stretch/>
        </p:blipFill>
        <p:spPr>
          <a:xfrm>
            <a:off x="4284220" y="1943848"/>
            <a:ext cx="2592300" cy="168685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62048" y="3594907"/>
            <a:ext cx="230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Canny Edge Detection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22481" y="3645886"/>
            <a:ext cx="218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Sobel Edge Detection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568990" y="2540268"/>
            <a:ext cx="1829994" cy="77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398984" y="2580302"/>
            <a:ext cx="6497" cy="91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5564" y="3368698"/>
            <a:ext cx="1573594" cy="73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" t="9453" r="4408" b="64188"/>
          <a:stretch/>
        </p:blipFill>
        <p:spPr>
          <a:xfrm>
            <a:off x="1508546" y="4052117"/>
            <a:ext cx="4609068" cy="102331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68" name="TextBox 67"/>
          <p:cNvSpPr txBox="1"/>
          <p:nvPr/>
        </p:nvSpPr>
        <p:spPr>
          <a:xfrm>
            <a:off x="2315761" y="5075429"/>
            <a:ext cx="2514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Using Canny Edge Detection</a:t>
            </a:r>
            <a:endParaRPr lang="en-US" sz="16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2" t="8992" r="28" b="63072"/>
          <a:stretch/>
        </p:blipFill>
        <p:spPr>
          <a:xfrm>
            <a:off x="1670089" y="5413983"/>
            <a:ext cx="4609069" cy="1061448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75" name="TextBox 74"/>
          <p:cNvSpPr txBox="1"/>
          <p:nvPr/>
        </p:nvSpPr>
        <p:spPr>
          <a:xfrm>
            <a:off x="2345673" y="6325668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Using Sobel Edge Detection</a:t>
            </a:r>
            <a:endParaRPr lang="en-US" sz="16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4568991" y="2560122"/>
            <a:ext cx="36725" cy="782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54712"/>
              </p:ext>
            </p:extLst>
          </p:nvPr>
        </p:nvGraphicFramePr>
        <p:xfrm>
          <a:off x="7849457" y="2058257"/>
          <a:ext cx="3795846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5282"/>
                <a:gridCol w="1265282"/>
                <a:gridCol w="12652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 Detection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Prewitt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7746650" y="5075429"/>
            <a:ext cx="3935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Order </a:t>
            </a:r>
            <a:r>
              <a:rPr lang="en-US" sz="2000" b="1" dirty="0"/>
              <a:t>of sharpness </a:t>
            </a:r>
            <a:r>
              <a:rPr lang="en-US" sz="2000" b="1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Canny &gt; LoG &gt; </a:t>
            </a:r>
            <a:r>
              <a:rPr lang="en-US" dirty="0">
                <a:solidFill>
                  <a:srgbClr val="C00000"/>
                </a:solidFill>
              </a:rPr>
              <a:t>Sobel </a:t>
            </a:r>
            <a:r>
              <a:rPr lang="en-US" dirty="0"/>
              <a:t>&gt; Prewitt &gt;Roberts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207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Extracting The Maximum Sized Rectangle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025108"/>
            <a:ext cx="7095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From the filled image we find separate regions. We extract the following information from all the regions: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Ratio of Height and Width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Area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Circularity = 4*pi*Area</a:t>
            </a:r>
            <a:r>
              <a:rPr lang="en-US" sz="2000" dirty="0"/>
              <a:t>/(perimeter)^</a:t>
            </a:r>
            <a:r>
              <a:rPr lang="en-US" sz="2000" dirty="0" smtClean="0"/>
              <a:t>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Bounding box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5" t="6155" r="11885" b="15643"/>
          <a:stretch/>
        </p:blipFill>
        <p:spPr>
          <a:xfrm>
            <a:off x="8975911" y="2025108"/>
            <a:ext cx="2507877" cy="170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2" t="6002" r="12088" b="15643"/>
          <a:stretch/>
        </p:blipFill>
        <p:spPr>
          <a:xfrm>
            <a:off x="8975911" y="4068228"/>
            <a:ext cx="2507877" cy="17258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40471" y="4993341"/>
            <a:ext cx="636494" cy="3316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879106" y="5325035"/>
            <a:ext cx="161365" cy="77096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7557" y="6096000"/>
            <a:ext cx="13494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Plate Region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56421" r="9298" b="12561"/>
          <a:stretch/>
        </p:blipFill>
        <p:spPr>
          <a:xfrm>
            <a:off x="3245272" y="4670094"/>
            <a:ext cx="3748312" cy="11239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5" y="4670094"/>
            <a:ext cx="1654555" cy="112202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2715730" y="5153528"/>
            <a:ext cx="529542" cy="317304"/>
          </a:xfrm>
          <a:prstGeom prst="rightArrow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864435" y="5153528"/>
            <a:ext cx="529542" cy="317304"/>
          </a:xfrm>
          <a:prstGeom prst="rightArrow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3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207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Challenges Faced During Detection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17"/>
            <a:ext cx="3178139" cy="2383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3240" y="1986280"/>
            <a:ext cx="1524000" cy="401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40560" y="2743200"/>
            <a:ext cx="1214120" cy="411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06320" y="3261360"/>
            <a:ext cx="502920" cy="223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2809240" y="3368842"/>
            <a:ext cx="1416251" cy="4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5491" y="3184176"/>
            <a:ext cx="190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Actual Number Plate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154680" y="2675823"/>
            <a:ext cx="1176688" cy="273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17240" y="2186940"/>
            <a:ext cx="1014128" cy="377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57040" y="2426169"/>
            <a:ext cx="2800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Possible False Detection Region</a:t>
            </a:r>
            <a:endParaRPr lang="en-US" sz="1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417" y="2050381"/>
            <a:ext cx="2990850" cy="15240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1225464" y="2038818"/>
            <a:ext cx="0" cy="6254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213432" y="2915939"/>
            <a:ext cx="12032" cy="6566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60267" y="261038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16 cm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9692640" y="3869356"/>
            <a:ext cx="126762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969417" y="3869356"/>
            <a:ext cx="9724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03028" y="3700079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21 cm</a:t>
            </a:r>
            <a:endParaRPr lang="en-US" sz="16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9" t="3499" r="53327" b="58763"/>
          <a:stretch/>
        </p:blipFill>
        <p:spPr>
          <a:xfrm>
            <a:off x="1224111" y="4689423"/>
            <a:ext cx="2406315" cy="2021305"/>
          </a:xfrm>
          <a:prstGeom prst="rect">
            <a:avLst/>
          </a:prstGeom>
        </p:spPr>
      </p:pic>
      <p:sp>
        <p:nvSpPr>
          <p:cNvPr id="40" name="Down Arrow 39"/>
          <p:cNvSpPr/>
          <p:nvPr/>
        </p:nvSpPr>
        <p:spPr>
          <a:xfrm>
            <a:off x="2213811" y="4269521"/>
            <a:ext cx="333809" cy="419902"/>
          </a:xfrm>
          <a:prstGeom prst="downArrow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7" t="50120" r="9499" b="11704"/>
          <a:stretch/>
        </p:blipFill>
        <p:spPr>
          <a:xfrm>
            <a:off x="4225491" y="4666240"/>
            <a:ext cx="2396690" cy="2044488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3630426" y="5611528"/>
            <a:ext cx="595065" cy="317634"/>
          </a:xfrm>
          <a:prstGeom prst="rightArrow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7" t="54932" r="53288" b="11063"/>
          <a:stretch/>
        </p:blipFill>
        <p:spPr>
          <a:xfrm>
            <a:off x="1184793" y="4893830"/>
            <a:ext cx="2430343" cy="18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207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Template Collection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5625"/>
            <a:ext cx="4011706" cy="2197494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58056"/>
            <a:ext cx="4011706" cy="2057519"/>
          </a:xfrm>
        </p:spPr>
      </p:pic>
      <p:sp>
        <p:nvSpPr>
          <p:cNvPr id="13" name="TextBox 12"/>
          <p:cNvSpPr txBox="1"/>
          <p:nvPr/>
        </p:nvSpPr>
        <p:spPr>
          <a:xfrm>
            <a:off x="6302188" y="2055813"/>
            <a:ext cx="4235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Collection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MS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Some basic image processing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4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5369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Character Recognition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7" t="48958" r="5048" b="34230"/>
          <a:stretch/>
        </p:blipFill>
        <p:spPr>
          <a:xfrm>
            <a:off x="1395663" y="2541702"/>
            <a:ext cx="2964582" cy="520342"/>
          </a:xfrm>
        </p:spPr>
      </p:pic>
      <p:sp>
        <p:nvSpPr>
          <p:cNvPr id="5" name="TextBox 4"/>
          <p:cNvSpPr txBox="1"/>
          <p:nvPr/>
        </p:nvSpPr>
        <p:spPr>
          <a:xfrm>
            <a:off x="1651432" y="3038242"/>
            <a:ext cx="245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48" y="1690688"/>
            <a:ext cx="4096352" cy="2176741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4616014" y="2023617"/>
            <a:ext cx="2385665" cy="161893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with Templates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2118" y="3890421"/>
            <a:ext cx="17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Dataset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" t="43060" r="499" b="30393"/>
          <a:stretch/>
        </p:blipFill>
        <p:spPr>
          <a:xfrm>
            <a:off x="3262963" y="4592682"/>
            <a:ext cx="5091765" cy="12609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9561" y="5853592"/>
            <a:ext cx="225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Character Recognition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486398" y="3545697"/>
            <a:ext cx="644892" cy="105789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369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Correlation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3517"/>
            <a:ext cx="3642085" cy="1402695"/>
          </a:xfrm>
        </p:spPr>
      </p:pic>
      <p:sp>
        <p:nvSpPr>
          <p:cNvPr id="8" name="Up-Down Arrow 7"/>
          <p:cNvSpPr/>
          <p:nvPr/>
        </p:nvSpPr>
        <p:spPr>
          <a:xfrm>
            <a:off x="2250141" y="3442842"/>
            <a:ext cx="215153" cy="12605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7582" y="246124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Templates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552" y="5776212"/>
            <a:ext cx="400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Extracted Characters From Number Plate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5102" r="7716" b="121"/>
          <a:stretch/>
        </p:blipFill>
        <p:spPr>
          <a:xfrm>
            <a:off x="5656729" y="1902098"/>
            <a:ext cx="5504330" cy="46125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0" y="2799624"/>
            <a:ext cx="367553" cy="6432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74505" y="6329940"/>
            <a:ext cx="60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Between a Segmented Character and All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277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Wingdings</vt:lpstr>
      <vt:lpstr>Office Theme</vt:lpstr>
      <vt:lpstr>EEE 312 Digital Signal Processing Laboratory I</vt:lpstr>
      <vt:lpstr>Vehicle Bangla Number Plate Recognition: Block Diagrams</vt:lpstr>
      <vt:lpstr>Number Plate Area Extraction</vt:lpstr>
      <vt:lpstr>Choosing the Edge Detection Algorithm</vt:lpstr>
      <vt:lpstr>Extracting The Maximum Sized Rectangle </vt:lpstr>
      <vt:lpstr>Challenges Faced During Detection</vt:lpstr>
      <vt:lpstr>Template Collection</vt:lpstr>
      <vt:lpstr>Character Recognition</vt:lpstr>
      <vt:lpstr>Correlation</vt:lpstr>
      <vt:lpstr>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312 Digital Signal Processing Laboratory I</dc:title>
  <dc:creator>1706025 - Tauhid Shahriar</dc:creator>
  <cp:lastModifiedBy>tauhidshahriar27@outlook.com</cp:lastModifiedBy>
  <cp:revision>45</cp:revision>
  <dcterms:created xsi:type="dcterms:W3CDTF">2021-06-23T05:51:23Z</dcterms:created>
  <dcterms:modified xsi:type="dcterms:W3CDTF">2021-07-30T17:36:12Z</dcterms:modified>
</cp:coreProperties>
</file>