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6" r:id="rId6"/>
    <p:sldId id="269" r:id="rId7"/>
    <p:sldId id="270" r:id="rId8"/>
    <p:sldId id="271" r:id="rId9"/>
    <p:sldId id="272"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BB119B-3B09-4D49-92E7-650821226967}"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213054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B119B-3B09-4D49-92E7-650821226967}"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244244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B119B-3B09-4D49-92E7-650821226967}"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314817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B119B-3B09-4D49-92E7-650821226967}"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171753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BB119B-3B09-4D49-92E7-650821226967}"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408644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BB119B-3B09-4D49-92E7-650821226967}"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316323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BB119B-3B09-4D49-92E7-650821226967}" type="datetimeFigureOut">
              <a:rPr lang="en-US" smtClean="0"/>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125213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BB119B-3B09-4D49-92E7-650821226967}" type="datetimeFigureOut">
              <a:rPr lang="en-US" smtClean="0"/>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162363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B119B-3B09-4D49-92E7-650821226967}" type="datetimeFigureOut">
              <a:rPr lang="en-US" smtClean="0"/>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345030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BB119B-3B09-4D49-92E7-650821226967}"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118968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BB119B-3B09-4D49-92E7-650821226967}"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B07A3-52BB-4489-A07B-07E957736C7F}" type="slidenum">
              <a:rPr lang="en-US" smtClean="0"/>
              <a:t>‹#›</a:t>
            </a:fld>
            <a:endParaRPr lang="en-US"/>
          </a:p>
        </p:txBody>
      </p:sp>
    </p:spTree>
    <p:extLst>
      <p:ext uri="{BB962C8B-B14F-4D97-AF65-F5344CB8AC3E}">
        <p14:creationId xmlns:p14="http://schemas.microsoft.com/office/powerpoint/2010/main" val="43825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B119B-3B09-4D49-92E7-650821226967}" type="datetimeFigureOut">
              <a:rPr lang="en-US" smtClean="0"/>
              <a:t>5/23/2020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B07A3-52BB-4489-A07B-07E957736C7F}" type="slidenum">
              <a:rPr lang="en-US" smtClean="0"/>
              <a:t>‹#›</a:t>
            </a:fld>
            <a:endParaRPr lang="en-US"/>
          </a:p>
        </p:txBody>
      </p:sp>
    </p:spTree>
    <p:extLst>
      <p:ext uri="{BB962C8B-B14F-4D97-AF65-F5344CB8AC3E}">
        <p14:creationId xmlns:p14="http://schemas.microsoft.com/office/powerpoint/2010/main" val="1032802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119" y="889801"/>
            <a:ext cx="3164612" cy="769441"/>
          </a:xfrm>
          <a:prstGeom prst="rect">
            <a:avLst/>
          </a:prstGeom>
          <a:noFill/>
        </p:spPr>
        <p:txBody>
          <a:bodyPr wrap="square" lIns="91440" tIns="45720" rIns="91440" bIns="45720">
            <a:spAutoFit/>
          </a:bodyPr>
          <a:lstStyle/>
          <a:p>
            <a:pPr algn="ctr"/>
            <a:r>
              <a:rPr lang="en-US" sz="4400" dirty="0" smtClean="0">
                <a:ln w="0"/>
                <a:solidFill>
                  <a:schemeClr val="accent1"/>
                </a:solidFill>
                <a:effectLst>
                  <a:outerShdw blurRad="38100" dist="25400" dir="5400000" algn="ctr" rotWithShape="0">
                    <a:srgbClr val="6E747A">
                      <a:alpha val="43000"/>
                    </a:srgbClr>
                  </a:outerShdw>
                </a:effectLst>
              </a:rPr>
              <a:t>Certification</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4264760" y="1659242"/>
            <a:ext cx="3258905" cy="769441"/>
          </a:xfrm>
          <a:prstGeom prst="rect">
            <a:avLst/>
          </a:prstGeom>
          <a:noFill/>
        </p:spPr>
        <p:txBody>
          <a:bodyPr wrap="none" lIns="91440" tIns="45720" rIns="91440" bIns="45720">
            <a:spAutoFit/>
          </a:bodyPr>
          <a:lstStyle/>
          <a:p>
            <a:pPr algn="ctr"/>
            <a:r>
              <a:rPr lang="en-US" sz="4400" dirty="0" smtClean="0">
                <a:ln w="0"/>
                <a:solidFill>
                  <a:schemeClr val="accent1"/>
                </a:solidFill>
                <a:effectLst>
                  <a:outerShdw blurRad="38100" dist="25400" dir="5400000" algn="ctr" rotWithShape="0">
                    <a:srgbClr val="6E747A">
                      <a:alpha val="43000"/>
                    </a:srgbClr>
                  </a:outerShdw>
                </a:effectLst>
              </a:rPr>
              <a:t>Management</a:t>
            </a:r>
            <a:endParaRPr lang="en-US" sz="7200" dirty="0">
              <a:ln w="0"/>
              <a:effectLst>
                <a:outerShdw blurRad="38100" dist="19050" dir="2700000" algn="tl" rotWithShape="0">
                  <a:schemeClr val="dk1">
                    <a:alpha val="40000"/>
                  </a:schemeClr>
                </a:outerShdw>
              </a:effectLst>
            </a:endParaRPr>
          </a:p>
        </p:txBody>
      </p:sp>
      <p:sp>
        <p:nvSpPr>
          <p:cNvPr id="7" name="Rectangle 6"/>
          <p:cNvSpPr/>
          <p:nvPr/>
        </p:nvSpPr>
        <p:spPr>
          <a:xfrm>
            <a:off x="7879679" y="2428683"/>
            <a:ext cx="1104790" cy="769441"/>
          </a:xfrm>
          <a:prstGeom prst="rect">
            <a:avLst/>
          </a:prstGeom>
          <a:noFill/>
        </p:spPr>
        <p:txBody>
          <a:bodyPr wrap="none" lIns="91440" tIns="45720" rIns="91440" bIns="45720">
            <a:spAutoFit/>
          </a:bodyPr>
          <a:lstStyle/>
          <a:p>
            <a:pPr algn="ctr"/>
            <a:r>
              <a:rPr lang="en-US" sz="4400" dirty="0" smtClean="0">
                <a:ln w="0"/>
                <a:solidFill>
                  <a:schemeClr val="accent1"/>
                </a:solidFill>
                <a:effectLst>
                  <a:outerShdw blurRad="38100" dist="25400" dir="5400000" algn="ctr" rotWithShape="0">
                    <a:srgbClr val="6E747A">
                      <a:alpha val="43000"/>
                    </a:srgbClr>
                  </a:outerShdw>
                </a:effectLst>
              </a:rPr>
              <a:t>App</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1607" y="-266797"/>
            <a:ext cx="3850393" cy="2651749"/>
          </a:xfrm>
          <a:prstGeom prst="rect">
            <a:avLst/>
          </a:prstGeom>
        </p:spPr>
      </p:pic>
      <p:sp>
        <p:nvSpPr>
          <p:cNvPr id="9" name="Rectangle 8"/>
          <p:cNvSpPr/>
          <p:nvPr/>
        </p:nvSpPr>
        <p:spPr>
          <a:xfrm>
            <a:off x="658975" y="3228903"/>
            <a:ext cx="2110450" cy="523220"/>
          </a:xfrm>
          <a:prstGeom prst="rect">
            <a:avLst/>
          </a:prstGeom>
          <a:noFill/>
        </p:spPr>
        <p:txBody>
          <a:bodyPr wrap="none" lIns="91440" tIns="45720" rIns="91440" bIns="45720">
            <a:spAutoFit/>
          </a:bodyPr>
          <a:lstStyle/>
          <a:p>
            <a:pPr algn="ctr"/>
            <a:r>
              <a:rPr lang="en-US" sz="2800" b="0" u="sng" cap="none" spc="0" dirty="0" smtClean="0">
                <a:ln w="0"/>
                <a:solidFill>
                  <a:schemeClr val="tx1"/>
                </a:solidFill>
                <a:effectLst>
                  <a:outerShdw blurRad="38100" dist="19050" dir="2700000" algn="tl" rotWithShape="0">
                    <a:schemeClr val="dk1">
                      <a:alpha val="40000"/>
                    </a:schemeClr>
                  </a:outerShdw>
                </a:effectLst>
              </a:rPr>
              <a:t>Prepared for</a:t>
            </a:r>
            <a:r>
              <a:rPr lang="en-US" sz="2800" b="0" cap="none" spc="0" dirty="0" smtClean="0">
                <a:ln w="0"/>
                <a:solidFill>
                  <a:schemeClr val="tx1"/>
                </a:solidFill>
                <a:effectLst>
                  <a:outerShdw blurRad="38100" dist="19050" dir="2700000" algn="tl" rotWithShape="0">
                    <a:schemeClr val="dk1">
                      <a:alpha val="40000"/>
                    </a:schemeClr>
                  </a:outerShdw>
                </a:effectLst>
              </a:rPr>
              <a:t>:</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p:cNvSpPr txBox="1"/>
          <p:nvPr/>
        </p:nvSpPr>
        <p:spPr>
          <a:xfrm>
            <a:off x="623227" y="3929448"/>
            <a:ext cx="2828633" cy="369332"/>
          </a:xfrm>
          <a:prstGeom prst="rect">
            <a:avLst/>
          </a:prstGeom>
          <a:noFill/>
        </p:spPr>
        <p:txBody>
          <a:bodyPr wrap="square" rtlCol="0">
            <a:spAutoFit/>
          </a:bodyPr>
          <a:lstStyle/>
          <a:p>
            <a:r>
              <a:rPr lang="en-US" dirty="0" smtClean="0"/>
              <a:t>Salesforce Training Program</a:t>
            </a:r>
            <a:endParaRPr lang="en-US" dirty="0"/>
          </a:p>
        </p:txBody>
      </p:sp>
      <p:sp>
        <p:nvSpPr>
          <p:cNvPr id="12" name="TextBox 11"/>
          <p:cNvSpPr txBox="1"/>
          <p:nvPr/>
        </p:nvSpPr>
        <p:spPr>
          <a:xfrm>
            <a:off x="623227" y="4307804"/>
            <a:ext cx="3102644" cy="369332"/>
          </a:xfrm>
          <a:prstGeom prst="rect">
            <a:avLst/>
          </a:prstGeom>
          <a:noFill/>
        </p:spPr>
        <p:txBody>
          <a:bodyPr wrap="none" rtlCol="0">
            <a:spAutoFit/>
          </a:bodyPr>
          <a:lstStyle/>
          <a:p>
            <a:r>
              <a:rPr lang="en-US" dirty="0" smtClean="0"/>
              <a:t>Capgemini Technology Services</a:t>
            </a:r>
            <a:endParaRPr lang="en-US" dirty="0"/>
          </a:p>
        </p:txBody>
      </p:sp>
      <p:sp>
        <p:nvSpPr>
          <p:cNvPr id="13" name="Rectangle 12"/>
          <p:cNvSpPr/>
          <p:nvPr/>
        </p:nvSpPr>
        <p:spPr>
          <a:xfrm>
            <a:off x="656378" y="5129308"/>
            <a:ext cx="2044149" cy="523220"/>
          </a:xfrm>
          <a:prstGeom prst="rect">
            <a:avLst/>
          </a:prstGeom>
        </p:spPr>
        <p:txBody>
          <a:bodyPr wrap="none">
            <a:spAutoFit/>
          </a:bodyPr>
          <a:lstStyle/>
          <a:p>
            <a:pPr algn="ctr"/>
            <a:r>
              <a:rPr lang="en-US" sz="2800" u="sng" dirty="0">
                <a:ln w="0"/>
                <a:effectLst>
                  <a:outerShdw blurRad="38100" dist="19050" dir="2700000" algn="tl" rotWithShape="0">
                    <a:schemeClr val="dk1">
                      <a:alpha val="40000"/>
                    </a:schemeClr>
                  </a:outerShdw>
                </a:effectLst>
              </a:rPr>
              <a:t>Prepared </a:t>
            </a:r>
            <a:r>
              <a:rPr lang="en-US" sz="2800" u="sng" dirty="0" smtClean="0">
                <a:ln w="0"/>
                <a:effectLst>
                  <a:outerShdw blurRad="38100" dist="19050" dir="2700000" algn="tl" rotWithShape="0">
                    <a:schemeClr val="dk1">
                      <a:alpha val="40000"/>
                    </a:schemeClr>
                  </a:outerShdw>
                </a:effectLst>
              </a:rPr>
              <a:t>by</a:t>
            </a:r>
            <a:r>
              <a:rPr lang="en-US" sz="2800" dirty="0" smtClean="0">
                <a:ln w="0"/>
                <a:effectLst>
                  <a:outerShdw blurRad="38100" dist="19050" dir="2700000" algn="tl" rotWithShape="0">
                    <a:schemeClr val="dk1">
                      <a:alpha val="40000"/>
                    </a:schemeClr>
                  </a:outerShdw>
                </a:effectLst>
              </a:rPr>
              <a:t>:</a:t>
            </a:r>
            <a:endParaRPr lang="en-US" sz="2800" dirty="0">
              <a:ln w="0"/>
              <a:effectLst>
                <a:outerShdw blurRad="38100" dist="19050" dir="2700000" algn="tl" rotWithShape="0">
                  <a:schemeClr val="dk1">
                    <a:alpha val="40000"/>
                  </a:schemeClr>
                </a:outerShdw>
              </a:effectLst>
            </a:endParaRPr>
          </a:p>
        </p:txBody>
      </p:sp>
      <p:sp>
        <p:nvSpPr>
          <p:cNvPr id="14" name="TextBox 13"/>
          <p:cNvSpPr txBox="1"/>
          <p:nvPr/>
        </p:nvSpPr>
        <p:spPr>
          <a:xfrm>
            <a:off x="656378" y="5756037"/>
            <a:ext cx="1842171" cy="646331"/>
          </a:xfrm>
          <a:prstGeom prst="rect">
            <a:avLst/>
          </a:prstGeom>
          <a:noFill/>
        </p:spPr>
        <p:txBody>
          <a:bodyPr wrap="none" rtlCol="0">
            <a:spAutoFit/>
          </a:bodyPr>
          <a:lstStyle/>
          <a:p>
            <a:r>
              <a:rPr lang="en-US" dirty="0" err="1" smtClean="0"/>
              <a:t>Apurv</a:t>
            </a:r>
            <a:r>
              <a:rPr lang="en-US" dirty="0" smtClean="0"/>
              <a:t> </a:t>
            </a:r>
            <a:r>
              <a:rPr lang="en-US" dirty="0" err="1" smtClean="0"/>
              <a:t>Taunk</a:t>
            </a:r>
            <a:endParaRPr lang="en-US" dirty="0" smtClean="0"/>
          </a:p>
          <a:p>
            <a:r>
              <a:rPr lang="en-US" dirty="0" err="1" smtClean="0"/>
              <a:t>Emp</a:t>
            </a:r>
            <a:r>
              <a:rPr lang="en-US" dirty="0" smtClean="0"/>
              <a:t> Id-46022707</a:t>
            </a:r>
            <a:endParaRPr lang="en-US" dirty="0"/>
          </a:p>
        </p:txBody>
      </p:sp>
    </p:spTree>
    <p:extLst>
      <p:ext uri="{BB962C8B-B14F-4D97-AF65-F5344CB8AC3E}">
        <p14:creationId xmlns:p14="http://schemas.microsoft.com/office/powerpoint/2010/main" val="1197635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15587" y="446273"/>
            <a:ext cx="42681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smtClean="0">
                <a:latin typeface="Times New Roman" panose="02020603050405020304" pitchFamily="18" charset="0"/>
                <a:ea typeface="+mn-ea"/>
                <a:cs typeface="Times New Roman" panose="02020603050405020304" pitchFamily="18" charset="0"/>
              </a:rPr>
              <a:t>Sequence Diagram:</a:t>
            </a:r>
            <a:br>
              <a:rPr lang="en-IN" sz="3600" b="1" dirty="0" smtClean="0">
                <a:latin typeface="Times New Roman" panose="02020603050405020304" pitchFamily="18" charset="0"/>
                <a:ea typeface="+mn-ea"/>
                <a:cs typeface="Times New Roman" panose="02020603050405020304" pitchFamily="18" charset="0"/>
              </a:rPr>
            </a:br>
            <a:r>
              <a:rPr lang="en-IN" sz="2000" b="1" dirty="0" smtClean="0">
                <a:latin typeface="Times New Roman" panose="02020603050405020304" pitchFamily="18" charset="0"/>
                <a:ea typeface="+mn-ea"/>
                <a:cs typeface="Times New Roman" panose="02020603050405020304" pitchFamily="18" charset="0"/>
              </a:rPr>
              <a:t>(App Admin)</a:t>
            </a:r>
            <a:endParaRPr lang="en-IN" sz="2800" dirty="0">
              <a:latin typeface="Times New Roman" panose="02020603050405020304" pitchFamily="18" charset="0"/>
              <a:ea typeface="+mn-ea"/>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611912" y="-1"/>
            <a:ext cx="6883402" cy="6858001"/>
          </a:xfrm>
          <a:prstGeom prst="rect">
            <a:avLst/>
          </a:prstGeom>
        </p:spPr>
      </p:pic>
    </p:spTree>
    <p:extLst>
      <p:ext uri="{BB962C8B-B14F-4D97-AF65-F5344CB8AC3E}">
        <p14:creationId xmlns:p14="http://schemas.microsoft.com/office/powerpoint/2010/main" val="259504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5587" y="446273"/>
            <a:ext cx="42681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smtClean="0">
                <a:latin typeface="Times New Roman" panose="02020603050405020304" pitchFamily="18" charset="0"/>
                <a:ea typeface="+mn-ea"/>
                <a:cs typeface="Times New Roman" panose="02020603050405020304" pitchFamily="18" charset="0"/>
              </a:rPr>
              <a:t>Sequence Diagram:</a:t>
            </a:r>
            <a:br>
              <a:rPr lang="en-IN" sz="3600" b="1" dirty="0" smtClean="0">
                <a:latin typeface="Times New Roman" panose="02020603050405020304" pitchFamily="18" charset="0"/>
                <a:ea typeface="+mn-ea"/>
                <a:cs typeface="Times New Roman" panose="02020603050405020304" pitchFamily="18" charset="0"/>
              </a:rPr>
            </a:br>
            <a:r>
              <a:rPr lang="en-IN" sz="2000" b="1" dirty="0" smtClean="0">
                <a:latin typeface="Times New Roman" panose="02020603050405020304" pitchFamily="18" charset="0"/>
                <a:ea typeface="+mn-ea"/>
                <a:cs typeface="Times New Roman" panose="02020603050405020304" pitchFamily="18" charset="0"/>
              </a:rPr>
              <a:t>(App </a:t>
            </a:r>
            <a:r>
              <a:rPr lang="en-IN" sz="2000" b="1" dirty="0" smtClean="0">
                <a:latin typeface="Times New Roman" panose="02020603050405020304" pitchFamily="18" charset="0"/>
                <a:ea typeface="+mn-ea"/>
                <a:cs typeface="Times New Roman" panose="02020603050405020304" pitchFamily="18" charset="0"/>
              </a:rPr>
              <a:t>User</a:t>
            </a:r>
            <a:r>
              <a:rPr lang="en-IN" sz="2000" b="1" dirty="0" smtClean="0">
                <a:latin typeface="Times New Roman" panose="02020603050405020304" pitchFamily="18" charset="0"/>
                <a:ea typeface="+mn-ea"/>
                <a:cs typeface="Times New Roman" panose="02020603050405020304" pitchFamily="18" charset="0"/>
              </a:rPr>
              <a:t>)</a:t>
            </a:r>
            <a:endParaRPr lang="en-IN" sz="2800" dirty="0">
              <a:latin typeface="Times New Roman" panose="02020603050405020304" pitchFamily="18" charset="0"/>
              <a:ea typeface="+mn-ea"/>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54389" y="0"/>
            <a:ext cx="6917175" cy="6858000"/>
          </a:xfrm>
          <a:prstGeom prst="rect">
            <a:avLst/>
          </a:prstGeom>
        </p:spPr>
      </p:pic>
    </p:spTree>
    <p:extLst>
      <p:ext uri="{BB962C8B-B14F-4D97-AF65-F5344CB8AC3E}">
        <p14:creationId xmlns:p14="http://schemas.microsoft.com/office/powerpoint/2010/main" val="420790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5587" y="446273"/>
            <a:ext cx="42681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smtClean="0">
                <a:latin typeface="Times New Roman" panose="02020603050405020304" pitchFamily="18" charset="0"/>
                <a:ea typeface="+mn-ea"/>
                <a:cs typeface="Times New Roman" panose="02020603050405020304" pitchFamily="18" charset="0"/>
              </a:rPr>
              <a:t>ERD:</a:t>
            </a:r>
            <a:endParaRPr lang="en-IN" sz="2800" dirty="0">
              <a:latin typeface="Times New Roman" panose="02020603050405020304" pitchFamily="18" charset="0"/>
              <a:ea typeface="+mn-ea"/>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76945" y="0"/>
            <a:ext cx="8847117" cy="6858000"/>
          </a:xfrm>
          <a:prstGeom prst="rect">
            <a:avLst/>
          </a:prstGeom>
          <a:noFill/>
          <a:ln>
            <a:noFill/>
          </a:ln>
        </p:spPr>
      </p:pic>
    </p:spTree>
    <p:extLst>
      <p:ext uri="{BB962C8B-B14F-4D97-AF65-F5344CB8AC3E}">
        <p14:creationId xmlns:p14="http://schemas.microsoft.com/office/powerpoint/2010/main" val="74700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757" y="552503"/>
            <a:ext cx="2135983" cy="646331"/>
          </a:xfrm>
          <a:prstGeom prst="rect">
            <a:avLst/>
          </a:prstGeom>
          <a:noFill/>
        </p:spPr>
        <p:txBody>
          <a:bodyPr wrap="square" lIns="91440" tIns="45720" rIns="91440" bIns="45720">
            <a:spAutoFit/>
          </a:bodyPr>
          <a:lstStyle/>
          <a:p>
            <a:pPr algn="ctr"/>
            <a:r>
              <a:rPr lang="en-US" sz="36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r>
              <a:rPr lang="en-US" sz="36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5" name="TextBox 4"/>
          <p:cNvSpPr txBox="1"/>
          <p:nvPr/>
        </p:nvSpPr>
        <p:spPr>
          <a:xfrm>
            <a:off x="355757" y="1260389"/>
            <a:ext cx="11605584" cy="2031325"/>
          </a:xfrm>
          <a:prstGeom prst="rect">
            <a:avLst/>
          </a:prstGeom>
          <a:noFill/>
        </p:spPr>
        <p:txBody>
          <a:bodyPr wrap="square" rtlCol="0">
            <a:spAutoFit/>
          </a:bodyPr>
          <a:lstStyle/>
          <a:p>
            <a:r>
              <a:rPr lang="en-IN" dirty="0"/>
              <a:t>The Certification Management System is a Salesforce based Application which is used for managing the certification of the employees of the organization. Two profiles use this application namely “App Admin” &amp; “App User”. The App Admin produces the certifications and vouchers for the certification program and the App User connects with the employee for the certification program and generates a certification request in the application which is approved by the App Admin and a voucher is assigned to the certification request. Prior to the approval of the certification request, the App User updates the result of the certification exam given by the employee in the system. Apart from that, this application also has reports and dashboards to give and overall view of the system.</a:t>
            </a:r>
          </a:p>
        </p:txBody>
      </p:sp>
    </p:spTree>
    <p:extLst>
      <p:ext uri="{BB962C8B-B14F-4D97-AF65-F5344CB8AC3E}">
        <p14:creationId xmlns:p14="http://schemas.microsoft.com/office/powerpoint/2010/main" val="1790462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406400"/>
            <a:ext cx="2236510" cy="646331"/>
          </a:xfrm>
          <a:prstGeom prst="rect">
            <a:avLst/>
          </a:prstGeom>
          <a:noFill/>
        </p:spPr>
        <p:txBody>
          <a:bodyPr wrap="none" rtlCol="0">
            <a:spAutoFit/>
          </a:bodyPr>
          <a:lstStyle/>
          <a:p>
            <a:r>
              <a:rPr lang="en-US" sz="3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US" sz="3600" dirty="0"/>
          </a:p>
        </p:txBody>
      </p:sp>
      <p:sp>
        <p:nvSpPr>
          <p:cNvPr id="5" name="TextBox 4"/>
          <p:cNvSpPr txBox="1"/>
          <p:nvPr/>
        </p:nvSpPr>
        <p:spPr>
          <a:xfrm>
            <a:off x="419100" y="1320800"/>
            <a:ext cx="11404600" cy="2031325"/>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This order management system is crucial in dealing with real time status of order after entry. This system helps in checking the latest update of the order and it also keep track of any fraudulent </a:t>
            </a:r>
            <a:r>
              <a:rPr lang="en-IN" dirty="0" smtClean="0">
                <a:latin typeface="Times New Roman" panose="02020603050405020304" pitchFamily="18" charset="0"/>
                <a:cs typeface="Times New Roman" panose="02020603050405020304" pitchFamily="18" charset="0"/>
              </a:rPr>
              <a:t>activity. </a:t>
            </a:r>
            <a:r>
              <a:rPr lang="en-IN" dirty="0">
                <a:latin typeface="Times New Roman" panose="02020603050405020304" pitchFamily="18" charset="0"/>
                <a:cs typeface="Times New Roman" panose="02020603050405020304" pitchFamily="18" charset="0"/>
              </a:rPr>
              <a:t>This system has a capability to improve flow of work and communication with the vendors and customers.</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service industry can have a great boon with this system as </a:t>
            </a:r>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can </a:t>
            </a:r>
            <a:r>
              <a:rPr lang="en-IN" dirty="0" smtClean="0">
                <a:latin typeface="Times New Roman" panose="02020603050405020304" pitchFamily="18" charset="0"/>
                <a:cs typeface="Times New Roman" panose="02020603050405020304" pitchFamily="18" charset="0"/>
              </a:rPr>
              <a:t>see </a:t>
            </a:r>
            <a:r>
              <a:rPr lang="en-IN" dirty="0">
                <a:latin typeface="Times New Roman" panose="02020603050405020304" pitchFamily="18" charset="0"/>
                <a:cs typeface="Times New Roman" panose="02020603050405020304" pitchFamily="18" charset="0"/>
              </a:rPr>
              <a:t>the real time </a:t>
            </a:r>
            <a:r>
              <a:rPr lang="en-IN" dirty="0" smtClean="0">
                <a:latin typeface="Times New Roman" panose="02020603050405020304" pitchFamily="18" charset="0"/>
                <a:cs typeface="Times New Roman" panose="02020603050405020304" pitchFamily="18" charset="0"/>
              </a:rPr>
              <a:t>sales by the help of reports and  dashboards which </a:t>
            </a:r>
            <a:r>
              <a:rPr lang="en-IN" dirty="0">
                <a:latin typeface="Times New Roman" panose="02020603050405020304" pitchFamily="18" charset="0"/>
                <a:cs typeface="Times New Roman" panose="02020603050405020304" pitchFamily="18" charset="0"/>
              </a:rPr>
              <a:t>could be cost effective. In this fast moving world, both B2B and B2C companies are choosing order management system to have a hustle free delivery for their customers.</a:t>
            </a:r>
            <a:endParaRPr lang="en-US" dirty="0">
              <a:latin typeface="Times New Roman" panose="02020603050405020304" pitchFamily="18" charset="0"/>
              <a:cs typeface="Times New Roman" panose="02020603050405020304" pitchFamily="18" charset="0"/>
            </a:endParaRPr>
          </a:p>
          <a:p>
            <a:pPr algn="just"/>
            <a:endParaRPr lang="en-US" dirty="0"/>
          </a:p>
        </p:txBody>
      </p:sp>
      <p:sp>
        <p:nvSpPr>
          <p:cNvPr id="6" name="TextBox 5"/>
          <p:cNvSpPr txBox="1"/>
          <p:nvPr/>
        </p:nvSpPr>
        <p:spPr>
          <a:xfrm>
            <a:off x="419100" y="3620194"/>
            <a:ext cx="3668889" cy="646331"/>
          </a:xfrm>
          <a:prstGeom prst="rect">
            <a:avLst/>
          </a:prstGeom>
          <a:noFill/>
        </p:spPr>
        <p:txBody>
          <a:bodyPr wrap="none" rtlCol="0">
            <a:spAutoFit/>
          </a:bodyPr>
          <a:lstStyle/>
          <a:p>
            <a:r>
              <a:rPr lang="en-US" sz="36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Technology Used:</a:t>
            </a:r>
            <a:endParaRPr lang="en-US" sz="3600" dirty="0"/>
          </a:p>
        </p:txBody>
      </p:sp>
      <p:sp>
        <p:nvSpPr>
          <p:cNvPr id="7" name="TextBox 6"/>
          <p:cNvSpPr txBox="1"/>
          <p:nvPr/>
        </p:nvSpPr>
        <p:spPr>
          <a:xfrm>
            <a:off x="419100" y="4534594"/>
            <a:ext cx="11404600" cy="923330"/>
          </a:xfrm>
          <a:prstGeom prst="rect">
            <a:avLst/>
          </a:prstGeom>
          <a:noFill/>
        </p:spPr>
        <p:txBody>
          <a:bodyPr wrap="square" rtlCol="0">
            <a:spAutoFit/>
          </a:bodyPr>
          <a:lstStyle/>
          <a:p>
            <a:pPr algn="just"/>
            <a:r>
              <a:rPr lang="en-IN" dirty="0"/>
              <a:t>This project is built on salesforce.com. Customers and companies have become closer with better customer relation management through cloud-based technology. It is an integrated CRM platform, which provides a single view for every customer to all departments, which includes sales, marketing, service, commerce. </a:t>
            </a:r>
            <a:endParaRPr lang="en-US" dirty="0"/>
          </a:p>
        </p:txBody>
      </p:sp>
    </p:spTree>
    <p:extLst>
      <p:ext uri="{BB962C8B-B14F-4D97-AF65-F5344CB8AC3E}">
        <p14:creationId xmlns:p14="http://schemas.microsoft.com/office/powerpoint/2010/main" val="86979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428" y="169003"/>
            <a:ext cx="1492717" cy="646331"/>
          </a:xfrm>
          <a:prstGeom prst="rect">
            <a:avLst/>
          </a:prstGeom>
        </p:spPr>
        <p:txBody>
          <a:bodyPr wrap="none">
            <a:spAutoFit/>
          </a:bodyPr>
          <a:lstStyle/>
          <a:p>
            <a:pPr algn="ctr"/>
            <a:r>
              <a:rPr lang="en-US" sz="36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Scope:</a:t>
            </a:r>
            <a:endParaRPr lang="en-US" sz="3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43428" y="815334"/>
            <a:ext cx="7082452" cy="1200329"/>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Following is the functionality provided by Certification Management App</a:t>
            </a:r>
            <a:r>
              <a:rPr lang="en-US" dirty="0" smtClean="0"/>
              <a:t>:</a:t>
            </a:r>
          </a:p>
          <a:p>
            <a:r>
              <a:rPr lang="en-US" dirty="0" smtClean="0"/>
              <a:t>There are 2 types of user in this app:</a:t>
            </a:r>
          </a:p>
          <a:p>
            <a:pPr marL="342900" indent="-342900">
              <a:buAutoNum type="arabicPeriod"/>
            </a:pPr>
            <a:r>
              <a:rPr lang="en-US" dirty="0" smtClean="0"/>
              <a:t>App User</a:t>
            </a:r>
          </a:p>
          <a:p>
            <a:pPr marL="342900" indent="-342900">
              <a:buAutoNum type="arabicPeriod"/>
            </a:pPr>
            <a:r>
              <a:rPr lang="en-US" dirty="0" smtClean="0"/>
              <a:t>App Admin</a:t>
            </a:r>
          </a:p>
        </p:txBody>
      </p:sp>
      <p:sp>
        <p:nvSpPr>
          <p:cNvPr id="6" name="TextBox 5"/>
          <p:cNvSpPr txBox="1"/>
          <p:nvPr/>
        </p:nvSpPr>
        <p:spPr>
          <a:xfrm>
            <a:off x="343428" y="2816152"/>
            <a:ext cx="4571472" cy="1754326"/>
          </a:xfrm>
          <a:prstGeom prst="rect">
            <a:avLst/>
          </a:prstGeom>
          <a:noFill/>
        </p:spPr>
        <p:txBody>
          <a:bodyPr wrap="square" rtlCol="0">
            <a:spAutoFit/>
          </a:bodyPr>
          <a:lstStyle/>
          <a:p>
            <a:r>
              <a:rPr lang="en-US" b="1" dirty="0" smtClean="0"/>
              <a:t>App User:</a:t>
            </a:r>
          </a:p>
          <a:p>
            <a:pPr marL="400050" indent="-400050">
              <a:buFont typeface="+mj-lt"/>
              <a:buAutoNum type="romanUcPeriod"/>
            </a:pPr>
            <a:r>
              <a:rPr lang="en-US" dirty="0" smtClean="0"/>
              <a:t>Manage Employee Records</a:t>
            </a:r>
          </a:p>
          <a:p>
            <a:pPr marL="400050" indent="-400050">
              <a:buFont typeface="+mj-lt"/>
              <a:buAutoNum type="romanUcPeriod"/>
            </a:pPr>
            <a:r>
              <a:rPr lang="en-US" dirty="0" smtClean="0"/>
              <a:t>Manage Certification Requests</a:t>
            </a:r>
          </a:p>
          <a:p>
            <a:pPr marL="400050" indent="-400050">
              <a:buFont typeface="+mj-lt"/>
              <a:buAutoNum type="romanUcPeriod"/>
            </a:pPr>
            <a:r>
              <a:rPr lang="en-US" dirty="0" smtClean="0"/>
              <a:t>Submit for approval</a:t>
            </a:r>
          </a:p>
          <a:p>
            <a:pPr marL="400050" indent="-400050">
              <a:buFont typeface="+mj-lt"/>
              <a:buAutoNum type="romanUcPeriod"/>
            </a:pPr>
            <a:r>
              <a:rPr lang="en-US" dirty="0" smtClean="0"/>
              <a:t>View/Edit Reports &amp; Dashboards</a:t>
            </a:r>
          </a:p>
          <a:p>
            <a:pPr marL="400050" indent="-400050">
              <a:buFont typeface="+mj-lt"/>
              <a:buAutoNum type="romanUcPeriod"/>
            </a:pPr>
            <a:r>
              <a:rPr lang="en-US" dirty="0" smtClean="0"/>
              <a:t>Update Pass/Fail of certification request</a:t>
            </a:r>
          </a:p>
        </p:txBody>
      </p:sp>
      <p:sp>
        <p:nvSpPr>
          <p:cNvPr id="7" name="TextBox 6"/>
          <p:cNvSpPr txBox="1"/>
          <p:nvPr/>
        </p:nvSpPr>
        <p:spPr>
          <a:xfrm>
            <a:off x="6081326" y="2816152"/>
            <a:ext cx="4156074" cy="1477328"/>
          </a:xfrm>
          <a:prstGeom prst="rect">
            <a:avLst/>
          </a:prstGeom>
          <a:noFill/>
        </p:spPr>
        <p:txBody>
          <a:bodyPr wrap="none" rtlCol="0">
            <a:spAutoFit/>
          </a:bodyPr>
          <a:lstStyle/>
          <a:p>
            <a:r>
              <a:rPr lang="en-US" b="1" dirty="0" smtClean="0"/>
              <a:t>App Admin:</a:t>
            </a:r>
            <a:endParaRPr lang="en-US" b="1" dirty="0"/>
          </a:p>
          <a:p>
            <a:pPr marL="400050" indent="-400050">
              <a:buFont typeface="+mj-lt"/>
              <a:buAutoNum type="romanUcPeriod"/>
            </a:pPr>
            <a:r>
              <a:rPr lang="en-US" dirty="0" smtClean="0"/>
              <a:t>Manage Certifications</a:t>
            </a:r>
            <a:endParaRPr lang="en-US" dirty="0"/>
          </a:p>
          <a:p>
            <a:pPr marL="400050" indent="-400050">
              <a:buFont typeface="+mj-lt"/>
              <a:buAutoNum type="romanUcPeriod"/>
            </a:pPr>
            <a:r>
              <a:rPr lang="en-US" dirty="0" smtClean="0"/>
              <a:t>Manage Vouchers</a:t>
            </a:r>
            <a:endParaRPr lang="en-US" dirty="0"/>
          </a:p>
          <a:p>
            <a:pPr marL="400050" indent="-400050">
              <a:buFont typeface="+mj-lt"/>
              <a:buAutoNum type="romanUcPeriod"/>
            </a:pPr>
            <a:r>
              <a:rPr lang="en-US" dirty="0" smtClean="0"/>
              <a:t>Approve/Reject Certification Requests</a:t>
            </a:r>
            <a:endParaRPr lang="en-US" dirty="0"/>
          </a:p>
          <a:p>
            <a:pPr marL="400050" indent="-400050">
              <a:buFont typeface="+mj-lt"/>
              <a:buAutoNum type="romanUcPeriod"/>
            </a:pPr>
            <a:r>
              <a:rPr lang="en-US" dirty="0" smtClean="0"/>
              <a:t>View/Edit Reports &amp; Dashboards</a:t>
            </a:r>
            <a:endParaRPr lang="en-US" dirty="0"/>
          </a:p>
        </p:txBody>
      </p:sp>
    </p:spTree>
    <p:extLst>
      <p:ext uri="{BB962C8B-B14F-4D97-AF65-F5344CB8AC3E}">
        <p14:creationId xmlns:p14="http://schemas.microsoft.com/office/powerpoint/2010/main" val="82908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838" y="383060"/>
            <a:ext cx="3005951"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Out Of Scope:</a:t>
            </a: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17838" y="1288535"/>
            <a:ext cx="6575005" cy="3416320"/>
          </a:xfrm>
          <a:prstGeom prst="rect">
            <a:avLst/>
          </a:prstGeom>
          <a:noFill/>
        </p:spPr>
        <p:txBody>
          <a:bodyPr wrap="none" rtlCol="0">
            <a:spAutoFit/>
          </a:bodyPr>
          <a:lstStyle/>
          <a:p>
            <a:r>
              <a:rPr lang="en-IN" dirty="0"/>
              <a:t>Following are the functionalities that are not covered by the system:</a:t>
            </a:r>
          </a:p>
          <a:p>
            <a:pPr marL="285750" lvl="0" indent="-285750">
              <a:buFont typeface="Arial" panose="020B0604020202020204" pitchFamily="34" charset="0"/>
              <a:buChar char="•"/>
            </a:pPr>
            <a:r>
              <a:rPr lang="en-IN" dirty="0"/>
              <a:t>The application doesn’t include employee login.</a:t>
            </a:r>
          </a:p>
          <a:p>
            <a:pPr marL="285750" lvl="0" indent="-285750">
              <a:buFont typeface="Arial" panose="020B0604020202020204" pitchFamily="34" charset="0"/>
              <a:buChar char="•"/>
            </a:pPr>
            <a:r>
              <a:rPr lang="en-IN" dirty="0"/>
              <a:t>The application is not autonomous.</a:t>
            </a:r>
          </a:p>
          <a:p>
            <a:pPr marL="285750" lvl="0" indent="-285750">
              <a:buFont typeface="Arial" panose="020B0604020202020204" pitchFamily="34" charset="0"/>
              <a:buChar char="•"/>
            </a:pPr>
            <a:r>
              <a:rPr lang="en-IN" dirty="0"/>
              <a:t>There is no third party integrations involved except for email.</a:t>
            </a:r>
          </a:p>
          <a:p>
            <a:endParaRPr lang="en-US" dirty="0" smtClean="0"/>
          </a:p>
          <a:p>
            <a:endParaRPr lang="en-US" dirty="0"/>
          </a:p>
          <a:p>
            <a:r>
              <a:rPr lang="en-US" dirty="0" smtClean="0"/>
              <a:t>Functionalities done in Lightning Web Components (LWC):</a:t>
            </a:r>
          </a:p>
          <a:p>
            <a:pPr marL="742950" lvl="1" indent="-285750">
              <a:buFont typeface="Arial" panose="020B0604020202020204" pitchFamily="34" charset="0"/>
              <a:buChar char="•"/>
            </a:pPr>
            <a:r>
              <a:rPr lang="en-US" dirty="0" smtClean="0"/>
              <a:t>List view of Employee records.</a:t>
            </a:r>
          </a:p>
          <a:p>
            <a:pPr marL="742950" lvl="1" indent="-285750">
              <a:buFont typeface="Arial" panose="020B0604020202020204" pitchFamily="34" charset="0"/>
              <a:buChar char="•"/>
            </a:pPr>
            <a:r>
              <a:rPr lang="en-US" dirty="0" smtClean="0"/>
              <a:t>List view of Voucher records.</a:t>
            </a:r>
          </a:p>
          <a:p>
            <a:pPr marL="742950" lvl="1" indent="-285750">
              <a:buFont typeface="Arial" panose="020B0604020202020204" pitchFamily="34" charset="0"/>
              <a:buChar char="•"/>
            </a:pPr>
            <a:r>
              <a:rPr lang="en-US" dirty="0" smtClean="0"/>
              <a:t>List view of Certification records.</a:t>
            </a:r>
          </a:p>
          <a:p>
            <a:pPr marL="742950" lvl="1" indent="-285750">
              <a:buFont typeface="Arial" panose="020B0604020202020204" pitchFamily="34" charset="0"/>
              <a:buChar char="•"/>
            </a:pPr>
            <a:r>
              <a:rPr lang="en-US" dirty="0" smtClean="0"/>
              <a:t>List view of Certification Request records.</a:t>
            </a:r>
          </a:p>
          <a:p>
            <a:pPr marL="742950" lvl="1" indent="-285750">
              <a:buFont typeface="Arial" panose="020B0604020202020204" pitchFamily="34" charset="0"/>
              <a:buChar char="•"/>
            </a:pPr>
            <a:r>
              <a:rPr lang="en-US" dirty="0" smtClean="0"/>
              <a:t>Employee record quick update on record detail page.</a:t>
            </a:r>
          </a:p>
        </p:txBody>
      </p:sp>
    </p:spTree>
    <p:extLst>
      <p:ext uri="{BB962C8B-B14F-4D97-AF65-F5344CB8AC3E}">
        <p14:creationId xmlns:p14="http://schemas.microsoft.com/office/powerpoint/2010/main" val="2653938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10" y="293873"/>
            <a:ext cx="3520045" cy="1325563"/>
          </a:xfrm>
        </p:spPr>
        <p:txBody>
          <a:bodyPr>
            <a:normAutofit/>
          </a:bodyPr>
          <a:lstStyle/>
          <a:p>
            <a:r>
              <a:rPr lang="en-IN" sz="3600" b="1" dirty="0">
                <a:latin typeface="Times New Roman" panose="02020603050405020304" pitchFamily="18" charset="0"/>
                <a:ea typeface="+mn-ea"/>
                <a:cs typeface="Times New Roman" panose="02020603050405020304" pitchFamily="18" charset="0"/>
              </a:rPr>
              <a:t>Class Diagram:</a:t>
            </a:r>
          </a:p>
        </p:txBody>
      </p:sp>
      <p:pic>
        <p:nvPicPr>
          <p:cNvPr id="4" name="Content Placeholder 3"/>
          <p:cNvPicPr>
            <a:picLocks noGrp="1" noChangeAspect="1"/>
          </p:cNvPicPr>
          <p:nvPr>
            <p:ph idx="1"/>
          </p:nvPr>
        </p:nvPicPr>
        <p:blipFill>
          <a:blip r:embed="rId2"/>
          <a:stretch>
            <a:fillRect/>
          </a:stretch>
        </p:blipFill>
        <p:spPr>
          <a:xfrm>
            <a:off x="4315097" y="293873"/>
            <a:ext cx="7097089" cy="6460355"/>
          </a:xfrm>
          <a:prstGeom prst="rect">
            <a:avLst/>
          </a:prstGeom>
        </p:spPr>
      </p:pic>
    </p:spTree>
    <p:extLst>
      <p:ext uri="{BB962C8B-B14F-4D97-AF65-F5344CB8AC3E}">
        <p14:creationId xmlns:p14="http://schemas.microsoft.com/office/powerpoint/2010/main" val="400584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14" y="353249"/>
            <a:ext cx="4090059" cy="1325563"/>
          </a:xfrm>
        </p:spPr>
        <p:txBody>
          <a:bodyPr/>
          <a:lstStyle/>
          <a:p>
            <a:r>
              <a:rPr lang="en-IN" sz="3600" b="1" dirty="0">
                <a:latin typeface="Times New Roman" panose="02020603050405020304" pitchFamily="18" charset="0"/>
                <a:ea typeface="+mn-ea"/>
                <a:cs typeface="Times New Roman" panose="02020603050405020304" pitchFamily="18" charset="0"/>
              </a:rPr>
              <a:t>Use Case Diagram:</a:t>
            </a:r>
          </a:p>
        </p:txBody>
      </p:sp>
      <p:pic>
        <p:nvPicPr>
          <p:cNvPr id="4" name="Content Placeholder 3"/>
          <p:cNvPicPr>
            <a:picLocks noGrp="1" noChangeAspect="1"/>
          </p:cNvPicPr>
          <p:nvPr>
            <p:ph idx="1"/>
          </p:nvPr>
        </p:nvPicPr>
        <p:blipFill>
          <a:blip r:embed="rId2"/>
          <a:stretch>
            <a:fillRect/>
          </a:stretch>
        </p:blipFill>
        <p:spPr>
          <a:xfrm>
            <a:off x="4995724" y="163079"/>
            <a:ext cx="5181429" cy="6429204"/>
          </a:xfrm>
          <a:prstGeom prst="rect">
            <a:avLst/>
          </a:prstGeom>
        </p:spPr>
      </p:pic>
    </p:spTree>
    <p:extLst>
      <p:ext uri="{BB962C8B-B14F-4D97-AF65-F5344CB8AC3E}">
        <p14:creationId xmlns:p14="http://schemas.microsoft.com/office/powerpoint/2010/main" val="387442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87" y="293873"/>
            <a:ext cx="4268190" cy="1325563"/>
          </a:xfrm>
        </p:spPr>
        <p:txBody>
          <a:bodyPr>
            <a:normAutofit/>
          </a:bodyPr>
          <a:lstStyle/>
          <a:p>
            <a:r>
              <a:rPr lang="en-IN" sz="3600" b="1" dirty="0">
                <a:latin typeface="Times New Roman" panose="02020603050405020304" pitchFamily="18" charset="0"/>
                <a:ea typeface="+mn-ea"/>
                <a:cs typeface="Times New Roman" panose="02020603050405020304" pitchFamily="18" charset="0"/>
              </a:rPr>
              <a:t>Activity Diagram</a:t>
            </a:r>
            <a:r>
              <a:rPr lang="en-IN" sz="3600" b="1" dirty="0" smtClean="0">
                <a:latin typeface="Times New Roman" panose="02020603050405020304" pitchFamily="18" charset="0"/>
                <a:ea typeface="+mn-ea"/>
                <a:cs typeface="Times New Roman" panose="02020603050405020304" pitchFamily="18" charset="0"/>
              </a:rPr>
              <a:t>:</a:t>
            </a:r>
            <a:br>
              <a:rPr lang="en-IN" sz="3600" b="1" dirty="0" smtClean="0">
                <a:latin typeface="Times New Roman" panose="02020603050405020304" pitchFamily="18" charset="0"/>
                <a:ea typeface="+mn-ea"/>
                <a:cs typeface="Times New Roman" panose="02020603050405020304" pitchFamily="18" charset="0"/>
              </a:rPr>
            </a:br>
            <a:r>
              <a:rPr lang="en-IN" sz="2000" b="1" dirty="0" smtClean="0">
                <a:latin typeface="Times New Roman" panose="02020603050405020304" pitchFamily="18" charset="0"/>
                <a:ea typeface="+mn-ea"/>
                <a:cs typeface="Times New Roman" panose="02020603050405020304" pitchFamily="18" charset="0"/>
              </a:rPr>
              <a:t>(App User)</a:t>
            </a:r>
            <a:endParaRPr lang="en-IN" sz="2800" dirty="0">
              <a:latin typeface="Times New Roman" panose="02020603050405020304" pitchFamily="18" charset="0"/>
              <a:ea typeface="+mn-ea"/>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516256" y="0"/>
            <a:ext cx="5112159" cy="6799894"/>
          </a:xfrm>
          <a:prstGeom prst="rect">
            <a:avLst/>
          </a:prstGeom>
        </p:spPr>
      </p:pic>
    </p:spTree>
    <p:extLst>
      <p:ext uri="{BB962C8B-B14F-4D97-AF65-F5344CB8AC3E}">
        <p14:creationId xmlns:p14="http://schemas.microsoft.com/office/powerpoint/2010/main" val="194729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620407" y="139493"/>
            <a:ext cx="4913005" cy="6822377"/>
          </a:xfrm>
          <a:prstGeom prst="rect">
            <a:avLst/>
          </a:prstGeom>
        </p:spPr>
      </p:pic>
      <p:sp>
        <p:nvSpPr>
          <p:cNvPr id="4" name="Title 1"/>
          <p:cNvSpPr txBox="1">
            <a:spLocks/>
          </p:cNvSpPr>
          <p:nvPr/>
        </p:nvSpPr>
        <p:spPr>
          <a:xfrm>
            <a:off x="363187" y="293873"/>
            <a:ext cx="42681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smtClean="0">
                <a:latin typeface="Times New Roman" panose="02020603050405020304" pitchFamily="18" charset="0"/>
                <a:ea typeface="+mn-ea"/>
                <a:cs typeface="Times New Roman" panose="02020603050405020304" pitchFamily="18" charset="0"/>
              </a:rPr>
              <a:t>Activity Diagram:</a:t>
            </a:r>
            <a:br>
              <a:rPr lang="en-IN" sz="3600" b="1" dirty="0" smtClean="0">
                <a:latin typeface="Times New Roman" panose="02020603050405020304" pitchFamily="18" charset="0"/>
                <a:ea typeface="+mn-ea"/>
                <a:cs typeface="Times New Roman" panose="02020603050405020304" pitchFamily="18" charset="0"/>
              </a:rPr>
            </a:br>
            <a:r>
              <a:rPr lang="en-IN" sz="2000" b="1" dirty="0" smtClean="0">
                <a:latin typeface="Times New Roman" panose="02020603050405020304" pitchFamily="18" charset="0"/>
                <a:ea typeface="+mn-ea"/>
                <a:cs typeface="Times New Roman" panose="02020603050405020304" pitchFamily="18" charset="0"/>
              </a:rPr>
              <a:t>(App Admin)</a:t>
            </a:r>
            <a:endParaRPr lang="en-IN" sz="28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75561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490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Class Diagram:</vt:lpstr>
      <vt:lpstr>Use Case Diagram:</vt:lpstr>
      <vt:lpstr>Activity Diagram: (App User)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srbbdr@gmail.com</dc:creator>
  <cp:lastModifiedBy>APURVA</cp:lastModifiedBy>
  <cp:revision>27</cp:revision>
  <dcterms:created xsi:type="dcterms:W3CDTF">2020-04-27T07:51:15Z</dcterms:created>
  <dcterms:modified xsi:type="dcterms:W3CDTF">2020-05-23T13:42:02Z</dcterms:modified>
</cp:coreProperties>
</file>