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0444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8801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19204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639685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53363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50335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6423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052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6432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6293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10/3/2024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7117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10/3/2024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04691941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0" r:id="rId6"/>
    <p:sldLayoutId id="2147483696" r:id="rId7"/>
    <p:sldLayoutId id="2147483697" r:id="rId8"/>
    <p:sldLayoutId id="2147483698" r:id="rId9"/>
    <p:sldLayoutId id="2147483699" r:id="rId10"/>
    <p:sldLayoutId id="2147483701"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99769152-B824-64AE-3041-A784E20CC414}"/>
              </a:ext>
            </a:extLst>
          </p:cNvPr>
          <p:cNvPicPr>
            <a:picLocks noChangeAspect="1"/>
          </p:cNvPicPr>
          <p:nvPr/>
        </p:nvPicPr>
        <p:blipFill rotWithShape="1">
          <a:blip r:embed="rId2">
            <a:alphaModFix amt="60000"/>
          </a:blip>
          <a:srcRect t="15605" r="-2" b="-2"/>
          <a:stretch/>
        </p:blipFill>
        <p:spPr>
          <a:xfrm>
            <a:off x="1" y="1"/>
            <a:ext cx="12192000" cy="6857999"/>
          </a:xfrm>
          <a:prstGeom prst="rect">
            <a:avLst/>
          </a:prstGeom>
        </p:spPr>
      </p:pic>
      <p:sp>
        <p:nvSpPr>
          <p:cNvPr id="2" name="Title 1">
            <a:extLst>
              <a:ext uri="{FF2B5EF4-FFF2-40B4-BE49-F238E27FC236}">
                <a16:creationId xmlns:a16="http://schemas.microsoft.com/office/drawing/2014/main" id="{EAD6C723-10D1-31BB-C88D-9D259F6C0F1F}"/>
              </a:ext>
            </a:extLst>
          </p:cNvPr>
          <p:cNvSpPr>
            <a:spLocks noGrp="1"/>
          </p:cNvSpPr>
          <p:nvPr>
            <p:ph type="ctrTitle"/>
          </p:nvPr>
        </p:nvSpPr>
        <p:spPr>
          <a:xfrm>
            <a:off x="2301923" y="1622807"/>
            <a:ext cx="7588155" cy="2236264"/>
          </a:xfrm>
        </p:spPr>
        <p:txBody>
          <a:bodyPr>
            <a:normAutofit/>
          </a:bodyPr>
          <a:lstStyle/>
          <a:p>
            <a:r>
              <a:rPr lang="en-GB" dirty="0">
                <a:solidFill>
                  <a:srgbClr val="FFFFFF"/>
                </a:solidFill>
              </a:rPr>
              <a:t>React Testing</a:t>
            </a:r>
          </a:p>
        </p:txBody>
      </p:sp>
    </p:spTree>
    <p:extLst>
      <p:ext uri="{BB962C8B-B14F-4D97-AF65-F5344CB8AC3E}">
        <p14:creationId xmlns:p14="http://schemas.microsoft.com/office/powerpoint/2010/main" val="208108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E765-001B-27F4-91A3-4B8882DFAD46}"/>
              </a:ext>
            </a:extLst>
          </p:cNvPr>
          <p:cNvSpPr>
            <a:spLocks noGrp="1"/>
          </p:cNvSpPr>
          <p:nvPr>
            <p:ph type="title"/>
          </p:nvPr>
        </p:nvSpPr>
        <p:spPr>
          <a:xfrm>
            <a:off x="614681" y="548640"/>
            <a:ext cx="3553412" cy="1648943"/>
          </a:xfrm>
        </p:spPr>
        <p:txBody>
          <a:bodyPr anchor="t">
            <a:normAutofit/>
          </a:bodyPr>
          <a:lstStyle/>
          <a:p>
            <a:r>
              <a:rPr lang="en-GB" dirty="0"/>
              <a:t>Types of Tests</a:t>
            </a:r>
          </a:p>
        </p:txBody>
      </p:sp>
      <p:sp>
        <p:nvSpPr>
          <p:cNvPr id="3" name="Content Placeholder 2">
            <a:extLst>
              <a:ext uri="{FF2B5EF4-FFF2-40B4-BE49-F238E27FC236}">
                <a16:creationId xmlns:a16="http://schemas.microsoft.com/office/drawing/2014/main" id="{FD4D3945-43E6-3541-954F-5BE563C72AE0}"/>
              </a:ext>
            </a:extLst>
          </p:cNvPr>
          <p:cNvSpPr>
            <a:spLocks noGrp="1"/>
          </p:cNvSpPr>
          <p:nvPr>
            <p:ph idx="1"/>
          </p:nvPr>
        </p:nvSpPr>
        <p:spPr>
          <a:xfrm>
            <a:off x="614680" y="1366741"/>
            <a:ext cx="3873673" cy="5094245"/>
          </a:xfrm>
        </p:spPr>
        <p:txBody>
          <a:bodyPr vert="horz" lIns="91440" tIns="45720" rIns="91440" bIns="45720" rtlCol="0" anchor="t">
            <a:normAutofit/>
          </a:bodyPr>
          <a:lstStyle/>
          <a:p>
            <a:pPr>
              <a:lnSpc>
                <a:spcPct val="110000"/>
              </a:lnSpc>
              <a:buNone/>
            </a:pPr>
            <a:r>
              <a:rPr lang="en-GB" sz="1600" dirty="0"/>
              <a:t>1. Unit tests </a:t>
            </a:r>
          </a:p>
          <a:p>
            <a:pPr>
              <a:lnSpc>
                <a:spcPct val="110000"/>
              </a:lnSpc>
              <a:buNone/>
            </a:pPr>
            <a:endParaRPr lang="en-GB" sz="1600" dirty="0"/>
          </a:p>
          <a:p>
            <a:pPr>
              <a:lnSpc>
                <a:spcPct val="110000"/>
              </a:lnSpc>
              <a:buNone/>
            </a:pPr>
            <a:r>
              <a:rPr lang="en-GB" sz="1600" dirty="0"/>
              <a:t>2. Integration tests</a:t>
            </a:r>
          </a:p>
          <a:p>
            <a:pPr>
              <a:lnSpc>
                <a:spcPct val="110000"/>
              </a:lnSpc>
              <a:buNone/>
            </a:pPr>
            <a:endParaRPr lang="en-GB" sz="1600" dirty="0"/>
          </a:p>
          <a:p>
            <a:pPr>
              <a:lnSpc>
                <a:spcPct val="110000"/>
              </a:lnSpc>
              <a:buNone/>
            </a:pPr>
            <a:r>
              <a:rPr lang="en-GB" sz="1600" dirty="0"/>
              <a:t>3. Functional tests</a:t>
            </a:r>
          </a:p>
          <a:p>
            <a:pPr>
              <a:lnSpc>
                <a:spcPct val="110000"/>
              </a:lnSpc>
              <a:buNone/>
            </a:pPr>
            <a:endParaRPr lang="en-GB" sz="1600" dirty="0"/>
          </a:p>
          <a:p>
            <a:pPr>
              <a:lnSpc>
                <a:spcPct val="110000"/>
              </a:lnSpc>
              <a:buNone/>
            </a:pPr>
            <a:r>
              <a:rPr lang="en-GB" sz="1600" dirty="0"/>
              <a:t>4. End-to-end tests</a:t>
            </a:r>
          </a:p>
          <a:p>
            <a:pPr>
              <a:lnSpc>
                <a:spcPct val="110000"/>
              </a:lnSpc>
              <a:buNone/>
            </a:pPr>
            <a:endParaRPr lang="en-GB" sz="1600" dirty="0"/>
          </a:p>
          <a:p>
            <a:pPr>
              <a:lnSpc>
                <a:spcPct val="110000"/>
              </a:lnSpc>
              <a:buNone/>
            </a:pPr>
            <a:r>
              <a:rPr lang="en-GB" sz="1600" dirty="0"/>
              <a:t>5. Acceptance testing </a:t>
            </a:r>
          </a:p>
          <a:p>
            <a:pPr>
              <a:lnSpc>
                <a:spcPct val="110000"/>
              </a:lnSpc>
              <a:buNone/>
            </a:pPr>
            <a:endParaRPr lang="en-GB" sz="1600" dirty="0"/>
          </a:p>
          <a:p>
            <a:pPr>
              <a:lnSpc>
                <a:spcPct val="110000"/>
              </a:lnSpc>
              <a:buNone/>
            </a:pPr>
            <a:r>
              <a:rPr lang="en-GB" sz="1600" dirty="0"/>
              <a:t>6. Performance testing</a:t>
            </a:r>
          </a:p>
          <a:p>
            <a:pPr>
              <a:lnSpc>
                <a:spcPct val="110000"/>
              </a:lnSpc>
              <a:buNone/>
            </a:pPr>
            <a:endParaRPr lang="en-GB" sz="1600" dirty="0"/>
          </a:p>
          <a:p>
            <a:pPr>
              <a:lnSpc>
                <a:spcPct val="110000"/>
              </a:lnSpc>
              <a:buNone/>
            </a:pPr>
            <a:r>
              <a:rPr lang="en-GB" sz="1600" dirty="0"/>
              <a:t>7. Smoke testing </a:t>
            </a:r>
          </a:p>
        </p:txBody>
      </p:sp>
      <p:sp>
        <p:nvSpPr>
          <p:cNvPr id="9" name="Date Placeholder 9">
            <a:extLst>
              <a:ext uri="{FF2B5EF4-FFF2-40B4-BE49-F238E27FC236}">
                <a16:creationId xmlns:a16="http://schemas.microsoft.com/office/drawing/2014/main" id="{DCB82115-2368-6E44-41EB-ABCC2B8FB932}"/>
              </a:ext>
            </a:extLst>
          </p:cNvPr>
          <p:cNvSpPr>
            <a:spLocks noGrp="1"/>
          </p:cNvSpPr>
          <p:nvPr>
            <p:ph type="dt" sz="half" idx="10"/>
          </p:nvPr>
        </p:nvSpPr>
        <p:spPr>
          <a:xfrm>
            <a:off x="137160" y="6453002"/>
            <a:ext cx="3494314" cy="365125"/>
          </a:xfrm>
        </p:spPr>
        <p:txBody>
          <a:bodyPr/>
          <a:lstStyle/>
          <a:p>
            <a:pPr>
              <a:spcAft>
                <a:spcPts val="600"/>
              </a:spcAft>
            </a:pPr>
            <a:fld id="{36EEDDE2-D916-4F9A-9650-DB1D30A8FDDC}" type="datetime1">
              <a:rPr lang="en-US" smtClean="0"/>
              <a:pPr>
                <a:spcAft>
                  <a:spcPts val="600"/>
                </a:spcAft>
              </a:pPr>
              <a:t>10/3/2024</a:t>
            </a:fld>
            <a:endParaRPr lang="en-US"/>
          </a:p>
        </p:txBody>
      </p:sp>
      <p:pic>
        <p:nvPicPr>
          <p:cNvPr id="6" name="Picture 5" descr="Pipette filling tray with sample">
            <a:extLst>
              <a:ext uri="{FF2B5EF4-FFF2-40B4-BE49-F238E27FC236}">
                <a16:creationId xmlns:a16="http://schemas.microsoft.com/office/drawing/2014/main" id="{BC9853D3-C52F-4B12-EBE6-44B9146F1E70}"/>
              </a:ext>
            </a:extLst>
          </p:cNvPr>
          <p:cNvPicPr>
            <a:picLocks noChangeAspect="1"/>
          </p:cNvPicPr>
          <p:nvPr/>
        </p:nvPicPr>
        <p:blipFill rotWithShape="1">
          <a:blip r:embed="rId2"/>
          <a:srcRect l="3610" r="24086" b="-3"/>
          <a:stretch/>
        </p:blipFill>
        <p:spPr>
          <a:xfrm>
            <a:off x="4752550" y="10"/>
            <a:ext cx="7439450" cy="6857990"/>
          </a:xfrm>
          <a:prstGeom prst="rect">
            <a:avLst/>
          </a:prstGeom>
          <a:noFill/>
        </p:spPr>
      </p:pic>
      <p:sp>
        <p:nvSpPr>
          <p:cNvPr id="11" name="Footer Placeholder 10">
            <a:extLst>
              <a:ext uri="{FF2B5EF4-FFF2-40B4-BE49-F238E27FC236}">
                <a16:creationId xmlns:a16="http://schemas.microsoft.com/office/drawing/2014/main" id="{B8D70A6C-BE99-E7A9-4EF7-0A2F588BEC0A}"/>
              </a:ext>
            </a:extLst>
          </p:cNvPr>
          <p:cNvSpPr>
            <a:spLocks noGrp="1"/>
          </p:cNvSpPr>
          <p:nvPr>
            <p:ph type="ftr" sz="quarter" idx="11"/>
          </p:nvPr>
        </p:nvSpPr>
        <p:spPr>
          <a:xfrm>
            <a:off x="8876521" y="6453002"/>
            <a:ext cx="2805405"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3" name="Slide Number Placeholder 11">
            <a:extLst>
              <a:ext uri="{FF2B5EF4-FFF2-40B4-BE49-F238E27FC236}">
                <a16:creationId xmlns:a16="http://schemas.microsoft.com/office/drawing/2014/main" id="{8298AED6-FDA1-2358-192E-99EEAF6A8CB8}"/>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256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B1A3B-AC74-3C0F-30BC-3506F9CB0B29}"/>
              </a:ext>
            </a:extLst>
          </p:cNvPr>
          <p:cNvSpPr>
            <a:spLocks noGrp="1"/>
          </p:cNvSpPr>
          <p:nvPr>
            <p:ph idx="1"/>
          </p:nvPr>
        </p:nvSpPr>
        <p:spPr>
          <a:xfrm>
            <a:off x="612647" y="1119184"/>
            <a:ext cx="10653579" cy="5190176"/>
          </a:xfrm>
        </p:spPr>
        <p:txBody>
          <a:bodyPr vert="horz" lIns="91440" tIns="45720" rIns="91440" bIns="45720" rtlCol="0" anchor="t">
            <a:normAutofit/>
          </a:bodyPr>
          <a:lstStyle/>
          <a:p>
            <a:pPr marL="0" indent="0">
              <a:buNone/>
            </a:pPr>
            <a:r>
              <a:rPr lang="en-GB" sz="1600" dirty="0">
                <a:solidFill>
                  <a:srgbClr val="253858"/>
                </a:solidFill>
                <a:ea typeface="+mn-lt"/>
                <a:cs typeface="+mn-lt"/>
              </a:rPr>
              <a:t>1. Unit tests - Unit tests are automated tests that are low-level and focus on individual methods and functions of classes, components, or modules, and are generally inexpensive to automate and can run quickly.</a:t>
            </a:r>
            <a:endParaRPr lang="en-US"/>
          </a:p>
          <a:p>
            <a:pPr marL="0" indent="0">
              <a:buNone/>
            </a:pPr>
            <a:endParaRPr lang="en-GB" sz="1600" dirty="0">
              <a:solidFill>
                <a:srgbClr val="253858"/>
              </a:solidFill>
              <a:ea typeface="+mn-lt"/>
              <a:cs typeface="+mn-lt"/>
            </a:endParaRPr>
          </a:p>
          <a:p>
            <a:pPr marL="0" indent="0">
              <a:buNone/>
            </a:pPr>
            <a:r>
              <a:rPr lang="en-GB" sz="1600" dirty="0">
                <a:solidFill>
                  <a:srgbClr val="253858"/>
                </a:solidFill>
                <a:ea typeface="+mn-lt"/>
                <a:cs typeface="+mn-lt"/>
              </a:rPr>
              <a:t>2. Integration tests - Integration tests ensure that different modules or services used by an application work together, but are more expensive to run as they require multiple parts of the application to be up and running</a:t>
            </a:r>
          </a:p>
          <a:p>
            <a:pPr marL="0" indent="0">
              <a:buNone/>
            </a:pPr>
            <a:endParaRPr lang="en-GB" sz="1600" dirty="0">
              <a:solidFill>
                <a:srgbClr val="253858"/>
              </a:solidFill>
              <a:ea typeface="+mn-lt"/>
              <a:cs typeface="+mn-lt"/>
            </a:endParaRPr>
          </a:p>
          <a:p>
            <a:pPr marL="0" indent="0">
              <a:buNone/>
            </a:pPr>
            <a:r>
              <a:rPr lang="en-GB" sz="1600" dirty="0">
                <a:solidFill>
                  <a:srgbClr val="253858"/>
                </a:solidFill>
                <a:ea typeface="+mn-lt"/>
                <a:cs typeface="+mn-lt"/>
              </a:rPr>
              <a:t>3. Functional tests - Functional tests focus on the business requirements of an application and only verify the output of an action, while integration tests may only verify that components can interact with each other, but functional tests expect specific values from the system as defined by the product requirements.</a:t>
            </a:r>
            <a:endParaRPr lang="en-GB" dirty="0"/>
          </a:p>
        </p:txBody>
      </p:sp>
    </p:spTree>
    <p:extLst>
      <p:ext uri="{BB962C8B-B14F-4D97-AF65-F5344CB8AC3E}">
        <p14:creationId xmlns:p14="http://schemas.microsoft.com/office/powerpoint/2010/main" val="316359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A84A3-1530-F289-AA73-C39FFAE1FE41}"/>
              </a:ext>
            </a:extLst>
          </p:cNvPr>
          <p:cNvSpPr>
            <a:spLocks noGrp="1"/>
          </p:cNvSpPr>
          <p:nvPr>
            <p:ph idx="1"/>
          </p:nvPr>
        </p:nvSpPr>
        <p:spPr>
          <a:xfrm>
            <a:off x="712038" y="1185444"/>
            <a:ext cx="10653579" cy="4593828"/>
          </a:xfrm>
        </p:spPr>
        <p:txBody>
          <a:bodyPr vert="horz" lIns="91440" tIns="45720" rIns="91440" bIns="45720" rtlCol="0" anchor="t">
            <a:normAutofit/>
          </a:bodyPr>
          <a:lstStyle/>
          <a:p>
            <a:pPr marL="0" indent="0">
              <a:buNone/>
            </a:pPr>
            <a:r>
              <a:rPr lang="en-GB" sz="1600" dirty="0">
                <a:solidFill>
                  <a:srgbClr val="253858"/>
                </a:solidFill>
                <a:ea typeface="+mn-lt"/>
                <a:cs typeface="+mn-lt"/>
              </a:rPr>
              <a:t>4. End-to-end tests - End-to-end testing replicates user behaviour in a complete application environment, verifying user flows and can be complex, but expensive and hard to maintain, so it's recommended to have a few key tests and rely more on lower-level testing.</a:t>
            </a:r>
            <a:endParaRPr lang="en-US"/>
          </a:p>
          <a:p>
            <a:pPr marL="0" indent="0">
              <a:buNone/>
            </a:pPr>
            <a:endParaRPr lang="en-GB" sz="1600" dirty="0">
              <a:solidFill>
                <a:srgbClr val="253858"/>
              </a:solidFill>
              <a:ea typeface="+mn-lt"/>
              <a:cs typeface="+mn-lt"/>
            </a:endParaRPr>
          </a:p>
          <a:p>
            <a:pPr marL="0" indent="0">
              <a:buNone/>
            </a:pPr>
            <a:r>
              <a:rPr lang="en-GB" sz="1600" dirty="0">
                <a:solidFill>
                  <a:srgbClr val="253858"/>
                </a:solidFill>
                <a:ea typeface="+mn-lt"/>
                <a:cs typeface="+mn-lt"/>
              </a:rPr>
              <a:t>5. Acceptance testing - Acceptance tests verify if a system satisfies business requirements by replicating user behaviours and measuring system performance, requiring the entire application to be running while testing.</a:t>
            </a:r>
          </a:p>
          <a:p>
            <a:pPr marL="0" indent="0">
              <a:buNone/>
            </a:pPr>
            <a:endParaRPr lang="en-GB" sz="1600" dirty="0">
              <a:solidFill>
                <a:srgbClr val="253858"/>
              </a:solidFill>
              <a:ea typeface="+mn-lt"/>
              <a:cs typeface="+mn-lt"/>
            </a:endParaRPr>
          </a:p>
          <a:p>
            <a:pPr marL="0" indent="0">
              <a:buNone/>
            </a:pPr>
            <a:r>
              <a:rPr lang="en-GB" sz="1600" dirty="0">
                <a:solidFill>
                  <a:srgbClr val="253858"/>
                </a:solidFill>
                <a:ea typeface="+mn-lt"/>
                <a:cs typeface="+mn-lt"/>
              </a:rPr>
              <a:t>6. Performance testing – How efficient the application is with running overall.</a:t>
            </a:r>
          </a:p>
          <a:p>
            <a:pPr marL="0" indent="0">
              <a:buNone/>
            </a:pPr>
            <a:endParaRPr lang="en-GB" sz="1600" dirty="0">
              <a:solidFill>
                <a:srgbClr val="253858"/>
              </a:solidFill>
              <a:ea typeface="+mn-lt"/>
              <a:cs typeface="+mn-lt"/>
            </a:endParaRPr>
          </a:p>
          <a:p>
            <a:pPr marL="0" indent="0">
              <a:buNone/>
            </a:pPr>
            <a:r>
              <a:rPr lang="en-GB" sz="1600" dirty="0">
                <a:solidFill>
                  <a:srgbClr val="253858"/>
                </a:solidFill>
                <a:ea typeface="+mn-lt"/>
                <a:cs typeface="+mn-lt"/>
              </a:rPr>
              <a:t>7. Smoke testing - Smoke tests are quick, basic tests that check major features of an application to ensure basic functionality, and can be useful after a new build or deployment</a:t>
            </a:r>
          </a:p>
          <a:p>
            <a:endParaRPr lang="en-GB" dirty="0"/>
          </a:p>
        </p:txBody>
      </p:sp>
    </p:spTree>
    <p:extLst>
      <p:ext uri="{BB962C8B-B14F-4D97-AF65-F5344CB8AC3E}">
        <p14:creationId xmlns:p14="http://schemas.microsoft.com/office/powerpoint/2010/main" val="3924000030"/>
      </p:ext>
    </p:extLst>
  </p:cSld>
  <p:clrMapOvr>
    <a:masterClrMapping/>
  </p:clrMapOvr>
</p:sld>
</file>

<file path=ppt/theme/theme1.xml><?xml version="1.0" encoding="utf-8"?>
<a:theme xmlns:a="http://schemas.openxmlformats.org/drawingml/2006/main" name="Vanilla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VanillaVTI</vt:lpstr>
      <vt:lpstr>React Testing</vt:lpstr>
      <vt:lpstr>Types of Tests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109</cp:revision>
  <dcterms:created xsi:type="dcterms:W3CDTF">2023-10-09T20:51:10Z</dcterms:created>
  <dcterms:modified xsi:type="dcterms:W3CDTF">2024-10-03T17:51:14Z</dcterms:modified>
</cp:coreProperties>
</file>