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99" r:id="rId2"/>
    <p:sldId id="281" r:id="rId3"/>
    <p:sldId id="284" r:id="rId4"/>
    <p:sldId id="295" r:id="rId5"/>
    <p:sldId id="273" r:id="rId6"/>
  </p:sldIdLst>
  <p:sldSz cx="18288000" cy="10287000"/>
  <p:notesSz cx="6858000" cy="9144000"/>
  <p:embeddedFontLst>
    <p:embeddedFont>
      <p:font typeface="Comic Sans MS" panose="030F0902030302020204" pitchFamily="66" charset="0"/>
      <p:regular r:id="rId8"/>
    </p:embeddedFont>
    <p:embeddedFont>
      <p:font typeface="Playfair Display" pitchFamily="2" charset="77"/>
      <p:regular r:id="rId9"/>
      <p:bold r:id="rId10"/>
      <p:italic r:id="rId11"/>
      <p:boldItalic r:id="rId12"/>
    </p:embeddedFont>
    <p:embeddedFont>
      <p:font typeface="Public Sans" pitchFamily="2" charset="77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 autoAdjust="0"/>
    <p:restoredTop sz="94558" autoAdjust="0"/>
  </p:normalViewPr>
  <p:slideViewPr>
    <p:cSldViewPr>
      <p:cViewPr varScale="1">
        <p:scale>
          <a:sx n="80" d="100"/>
          <a:sy n="80" d="100"/>
        </p:scale>
        <p:origin x="1480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6680B-0228-1E42-9E47-9D10A5C139BD}" type="datetimeFigureOut">
              <a:rPr lang="en-US" smtClean="0"/>
              <a:t>1/31/24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19EE9-B244-264A-B693-7F9BC18F7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1A7F6B-8D89-4001-4359-C893C5A1B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F14BDB04-8B31-AB46-1EA1-16FE05A4B3CC}"/>
              </a:ext>
            </a:extLst>
          </p:cNvPr>
          <p:cNvSpPr/>
          <p:nvPr/>
        </p:nvSpPr>
        <p:spPr>
          <a:xfrm flipV="1">
            <a:off x="1028706" y="4514765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0C1C45EC-87BA-58E6-5E92-63F0046B8768}"/>
              </a:ext>
            </a:extLst>
          </p:cNvPr>
          <p:cNvSpPr txBox="1"/>
          <p:nvPr/>
        </p:nvSpPr>
        <p:spPr>
          <a:xfrm>
            <a:off x="850974" y="2332416"/>
            <a:ext cx="16408332" cy="1780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250"/>
              </a:lnSpc>
            </a:pPr>
            <a:r>
              <a:rPr lang="en-US" sz="9600" spc="83" dirty="0">
                <a:solidFill>
                  <a:srgbClr val="2B2C30"/>
                </a:solidFill>
                <a:latin typeface="Comic Sans MS" panose="030F0902030302020204" pitchFamily="66" charset="0"/>
              </a:rPr>
              <a:t>Fail Safe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13A3E49-33B2-8E5C-3DFB-3595A4542FB2}"/>
              </a:ext>
            </a:extLst>
          </p:cNvPr>
          <p:cNvSpPr txBox="1"/>
          <p:nvPr/>
        </p:nvSpPr>
        <p:spPr>
          <a:xfrm>
            <a:off x="1016407" y="8041005"/>
            <a:ext cx="7862435" cy="13020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50"/>
              </a:lnSpc>
            </a:pPr>
            <a:r>
              <a:rPr lang="en-US" sz="3200" b="1" dirty="0">
                <a:solidFill>
                  <a:srgbClr val="2B2C30"/>
                </a:solidFill>
                <a:latin typeface="Public Sans"/>
              </a:rPr>
              <a:t>Sujith Nair</a:t>
            </a:r>
          </a:p>
          <a:p>
            <a:pPr>
              <a:lnSpc>
                <a:spcPts val="3450"/>
              </a:lnSpc>
            </a:pPr>
            <a:r>
              <a:rPr lang="en-US" sz="2300" b="1" dirty="0">
                <a:solidFill>
                  <a:srgbClr val="2B2C30"/>
                </a:solidFill>
                <a:latin typeface="Public Sans"/>
              </a:rPr>
              <a:t>Cloud Data Architect</a:t>
            </a:r>
          </a:p>
          <a:p>
            <a:pPr>
              <a:lnSpc>
                <a:spcPts val="3450"/>
              </a:lnSpc>
            </a:pPr>
            <a:r>
              <a:rPr lang="en-US" sz="2300" b="1" dirty="0">
                <a:solidFill>
                  <a:srgbClr val="2B2C30"/>
                </a:solidFill>
                <a:latin typeface="Public Sans"/>
              </a:rPr>
              <a:t>Snowflake Snowpro Certified</a:t>
            </a:r>
          </a:p>
        </p:txBody>
      </p:sp>
    </p:spTree>
    <p:extLst>
      <p:ext uri="{BB962C8B-B14F-4D97-AF65-F5344CB8AC3E}">
        <p14:creationId xmlns:p14="http://schemas.microsoft.com/office/powerpoint/2010/main" val="301002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E495B1-67DA-0576-B7AA-9EAC863FED37}"/>
              </a:ext>
            </a:extLst>
          </p:cNvPr>
          <p:cNvSpPr txBox="1"/>
          <p:nvPr/>
        </p:nvSpPr>
        <p:spPr>
          <a:xfrm>
            <a:off x="1066800" y="419100"/>
            <a:ext cx="157734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highlight>
                  <a:srgbClr val="FFFF00"/>
                </a:highlight>
                <a:latin typeface="Comic Sans MS" panose="030F0902030302020204" pitchFamily="66" charset="0"/>
              </a:rPr>
              <a:t># What is fail-safe? What are its advantages</a:t>
            </a:r>
            <a:endParaRPr lang="en-US" sz="4000" b="1" dirty="0">
              <a:highlight>
                <a:srgbClr val="FFFF00"/>
              </a:highlight>
              <a:latin typeface="Playfair Display" pitchFamily="2" charset="77"/>
            </a:endParaRPr>
          </a:p>
          <a:p>
            <a:endParaRPr lang="en-US" sz="3600" dirty="0">
              <a:latin typeface="Comic Sans MS" panose="030F0902030302020204" pitchFamily="66" charset="0"/>
            </a:endParaRPr>
          </a:p>
          <a:p>
            <a:r>
              <a:rPr lang="en-US" sz="3600" dirty="0">
                <a:latin typeface="Comic Sans MS" panose="030F0902030302020204" pitchFamily="66" charset="0"/>
              </a:rPr>
              <a:t>Fail-safe is additional data protection provided for data in permanent tables which is recoverable by snowflake support. This is a non-configurable 7-day period.</a:t>
            </a:r>
          </a:p>
          <a:p>
            <a:endParaRPr lang="en-US" sz="3600" dirty="0">
              <a:latin typeface="Playfair Display" pitchFamily="2" charset="77"/>
            </a:endParaRPr>
          </a:p>
          <a:p>
            <a:r>
              <a:rPr lang="en-US" sz="3600" dirty="0">
                <a:latin typeface="Comic Sans MS" panose="030F0902030302020204" pitchFamily="66" charset="0"/>
              </a:rPr>
              <a:t>Advantage:</a:t>
            </a:r>
          </a:p>
          <a:p>
            <a:endParaRPr lang="en-US" sz="3600" dirty="0">
              <a:latin typeface="Comic Sans MS" panose="030F0902030302020204" pitchFamily="66" charset="0"/>
            </a:endParaRPr>
          </a:p>
          <a:p>
            <a:r>
              <a:rPr lang="en-US" sz="3600" dirty="0">
                <a:latin typeface="Comic Sans MS" panose="030F0902030302020204" pitchFamily="66" charset="0"/>
              </a:rPr>
              <a:t>It is a data backup of last resort in case you want to recover data after the time travel period has expired</a:t>
            </a:r>
          </a:p>
        </p:txBody>
      </p:sp>
      <p:pic>
        <p:nvPicPr>
          <p:cNvPr id="3" name="Picture 2" descr="A person holding a piece of paper&#10;&#10;Description automatically generated">
            <a:extLst>
              <a:ext uri="{FF2B5EF4-FFF2-40B4-BE49-F238E27FC236}">
                <a16:creationId xmlns:a16="http://schemas.microsoft.com/office/drawing/2014/main" id="{DF856F4C-D6BD-79C8-6F9A-22A0D36C7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318" y="6443729"/>
            <a:ext cx="3390364" cy="339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259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E495B1-67DA-0576-B7AA-9EAC863FED37}"/>
              </a:ext>
            </a:extLst>
          </p:cNvPr>
          <p:cNvSpPr txBox="1"/>
          <p:nvPr/>
        </p:nvSpPr>
        <p:spPr>
          <a:xfrm>
            <a:off x="1066800" y="419100"/>
            <a:ext cx="15773400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highlight>
                  <a:srgbClr val="FFFF00"/>
                </a:highlight>
                <a:latin typeface="Comic Sans MS" panose="030F0902030302020204" pitchFamily="66" charset="0"/>
              </a:rPr>
              <a:t># How will you measure how much of data from your tables is in fail safe and time travel?</a:t>
            </a:r>
            <a:endParaRPr lang="en-US" sz="4000" b="1" dirty="0">
              <a:highlight>
                <a:srgbClr val="FFFF00"/>
              </a:highlight>
              <a:latin typeface="Playfair Display" pitchFamily="2" charset="77"/>
            </a:endParaRPr>
          </a:p>
          <a:p>
            <a:endParaRPr lang="en-US" sz="3600" dirty="0">
              <a:latin typeface="Comic Sans MS" panose="030F0902030302020204" pitchFamily="66" charset="0"/>
            </a:endParaRPr>
          </a:p>
          <a:p>
            <a:r>
              <a:rPr lang="en-US" sz="3600" dirty="0">
                <a:latin typeface="Comic Sans MS" panose="030F0902030302020204" pitchFamily="66" charset="0"/>
              </a:rPr>
              <a:t>We should go to the SNOWFLAKE.ACCOUNT_USAGE.TABLE_STORAGE_METRICS view to understand the amount of data in fail-safe storage. The field FAILSAFE_BYTES is  the field that we need to look at.</a:t>
            </a:r>
          </a:p>
          <a:p>
            <a:r>
              <a:rPr lang="en-US" sz="3600" dirty="0">
                <a:latin typeface="Comic Sans MS" panose="030F0902030302020204" pitchFamily="66" charset="0"/>
              </a:rPr>
              <a:t>If we want to know the time travel bytes then we should go to the field</a:t>
            </a:r>
          </a:p>
          <a:p>
            <a:r>
              <a:rPr lang="en-US" sz="3600" dirty="0">
                <a:latin typeface="Comic Sans MS" panose="030F0902030302020204" pitchFamily="66" charset="0"/>
              </a:rPr>
              <a:t>TIME_TRAVEL_BYTES</a:t>
            </a:r>
          </a:p>
          <a:p>
            <a:endParaRPr lang="en-US" sz="3600" dirty="0">
              <a:latin typeface="Comic Sans MS" panose="030F0902030302020204" pitchFamily="66" charset="0"/>
            </a:endParaRPr>
          </a:p>
          <a:p>
            <a:endParaRPr lang="en-US" sz="3600" dirty="0">
              <a:latin typeface="Comic Sans MS" panose="030F0902030302020204" pitchFamily="66" charset="0"/>
            </a:endParaRPr>
          </a:p>
          <a:p>
            <a:endParaRPr lang="en-US" sz="3600" dirty="0">
              <a:latin typeface="Comic Sans MS" panose="030F0902030302020204" pitchFamily="66" charset="0"/>
            </a:endParaRPr>
          </a:p>
          <a:p>
            <a:endParaRPr lang="en-US" sz="3600" dirty="0">
              <a:latin typeface="Comic Sans MS" panose="030F0902030302020204" pitchFamily="66" charset="0"/>
            </a:endParaRPr>
          </a:p>
          <a:p>
            <a:endParaRPr lang="en-US" sz="3600" dirty="0">
              <a:latin typeface="Comic Sans MS" panose="030F0902030302020204" pitchFamily="66" charset="0"/>
            </a:endParaRPr>
          </a:p>
        </p:txBody>
      </p:sp>
      <p:pic>
        <p:nvPicPr>
          <p:cNvPr id="4" name="Picture 3" descr="A person measuring a piece of wood&#10;&#10;Description automatically generated">
            <a:extLst>
              <a:ext uri="{FF2B5EF4-FFF2-40B4-BE49-F238E27FC236}">
                <a16:creationId xmlns:a16="http://schemas.microsoft.com/office/drawing/2014/main" id="{3B2F62CD-DAF4-010D-16BF-B4539B020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62865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34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E495B1-67DA-0576-B7AA-9EAC863FED37}"/>
              </a:ext>
            </a:extLst>
          </p:cNvPr>
          <p:cNvSpPr txBox="1"/>
          <p:nvPr/>
        </p:nvSpPr>
        <p:spPr>
          <a:xfrm>
            <a:off x="1066800" y="419100"/>
            <a:ext cx="157734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highlight>
                  <a:srgbClr val="FFFF00"/>
                </a:highlight>
                <a:latin typeface="Comic Sans MS" panose="030F0902030302020204" pitchFamily="66" charset="0"/>
              </a:rPr>
              <a:t># Do transient and temporary tables have time-travel?</a:t>
            </a:r>
            <a:endParaRPr lang="en-US" sz="4000" b="1" dirty="0">
              <a:highlight>
                <a:srgbClr val="FFFF00"/>
              </a:highlight>
              <a:latin typeface="Playfair Display" pitchFamily="2" charset="77"/>
            </a:endParaRPr>
          </a:p>
          <a:p>
            <a:endParaRPr lang="en-US" sz="3600" dirty="0">
              <a:latin typeface="Comic Sans MS" panose="030F0902030302020204" pitchFamily="66" charset="0"/>
            </a:endParaRPr>
          </a:p>
          <a:p>
            <a:r>
              <a:rPr lang="en-US" sz="3600" dirty="0">
                <a:latin typeface="Comic Sans MS" panose="030F0902030302020204" pitchFamily="66" charset="0"/>
              </a:rPr>
              <a:t>Transient and temporary tables do have time travel, they can be configured to a maximum of 1 day.</a:t>
            </a:r>
          </a:p>
          <a:p>
            <a:endParaRPr lang="en-US" sz="3600" dirty="0">
              <a:latin typeface="Comic Sans MS" panose="030F0902030302020204" pitchFamily="66" charset="0"/>
            </a:endParaRPr>
          </a:p>
          <a:p>
            <a:endParaRPr lang="en-US" sz="3600" dirty="0">
              <a:latin typeface="Comic Sans MS" panose="030F0902030302020204" pitchFamily="66" charset="0"/>
            </a:endParaRPr>
          </a:p>
          <a:p>
            <a:endParaRPr lang="en-US" sz="3600" dirty="0">
              <a:latin typeface="Comic Sans MS" panose="030F0902030302020204" pitchFamily="66" charset="0"/>
            </a:endParaRPr>
          </a:p>
          <a:p>
            <a:endParaRPr lang="en-US" sz="3600" dirty="0">
              <a:latin typeface="Comic Sans MS" panose="030F0902030302020204" pitchFamily="66" charset="0"/>
            </a:endParaRPr>
          </a:p>
        </p:txBody>
      </p:sp>
      <p:pic>
        <p:nvPicPr>
          <p:cNvPr id="8" name="Picture 7" descr="A pen on a paper&#10;&#10;Description automatically generated">
            <a:extLst>
              <a:ext uri="{FF2B5EF4-FFF2-40B4-BE49-F238E27FC236}">
                <a16:creationId xmlns:a16="http://schemas.microsoft.com/office/drawing/2014/main" id="{4B007046-782C-141F-2463-E0C0CEDAF0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5448300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914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6" y="4514765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6701746" y="8616481"/>
            <a:ext cx="535737" cy="727544"/>
          </a:xfrm>
          <a:custGeom>
            <a:avLst/>
            <a:gdLst/>
            <a:ahLst/>
            <a:cxnLst/>
            <a:rect l="l" t="t" r="r" b="b"/>
            <a:pathLst>
              <a:path w="535737" h="727544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50974" y="2332416"/>
            <a:ext cx="16408332" cy="2084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52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758" b="0" i="0" u="none" strike="noStrike" kern="1200" cap="none" spc="83" normalizeH="0" baseline="0" noProof="0">
                <a:ln>
                  <a:noFill/>
                </a:ln>
                <a:solidFill>
                  <a:srgbClr val="2B2C30"/>
                </a:solidFill>
                <a:effectLst/>
                <a:uLnTx/>
                <a:uFillTx/>
                <a:latin typeface="Playfair Display"/>
                <a:ea typeface="+mn-ea"/>
                <a:cs typeface="+mn-cs"/>
              </a:rPr>
              <a:t>Thank you!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734800" y="8630746"/>
            <a:ext cx="4938371" cy="3462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71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86" b="1" i="0" u="none" strike="noStrike" kern="1200" cap="none" spc="14" normalizeH="0" baseline="0" noProof="0" dirty="0">
                <a:ln>
                  <a:noFill/>
                </a:ln>
                <a:solidFill>
                  <a:srgbClr val="2B2C30"/>
                </a:solidFill>
                <a:effectLst/>
                <a:uLnTx/>
                <a:uFillTx/>
                <a:latin typeface="Playfair Display"/>
                <a:ea typeface="+mn-ea"/>
                <a:cs typeface="+mn-cs"/>
              </a:rPr>
              <a:t>Learn2CloudData Solutions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2684</TotalTime>
  <Words>185</Words>
  <Application>Microsoft Macintosh PowerPoint</Application>
  <PresentationFormat>Custom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Comic Sans MS</vt:lpstr>
      <vt:lpstr>Arial</vt:lpstr>
      <vt:lpstr>Playfair Display</vt:lpstr>
      <vt:lpstr>Calibri</vt:lpstr>
      <vt:lpstr>Public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Sujith Nair</cp:lastModifiedBy>
  <cp:revision>125</cp:revision>
  <dcterms:created xsi:type="dcterms:W3CDTF">2006-08-16T00:00:00Z</dcterms:created>
  <dcterms:modified xsi:type="dcterms:W3CDTF">2024-01-31T20:27:36Z</dcterms:modified>
  <dc:identifier>DAF2hdOTi7o</dc:identifier>
</cp:coreProperties>
</file>