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7" r:id="rId4"/>
    <p:sldId id="273" r:id="rId5"/>
    <p:sldId id="278" r:id="rId6"/>
    <p:sldId id="279" r:id="rId7"/>
    <p:sldId id="280" r:id="rId8"/>
    <p:sldId id="281" r:id="rId9"/>
    <p:sldId id="282" r:id="rId10"/>
    <p:sldId id="283" r:id="rId11"/>
    <p:sldId id="284" r:id="rId12"/>
    <p:sldId id="285" r:id="rId13"/>
    <p:sldId id="287" r:id="rId14"/>
    <p:sldId id="286"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28FD-6699-4579-8ECF-3310E6C17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CCDA39-04F2-409F-BD83-7FF20CDE2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2F0228-B5D7-4E19-B15C-115591F5E1F9}"/>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5" name="Footer Placeholder 4">
            <a:extLst>
              <a:ext uri="{FF2B5EF4-FFF2-40B4-BE49-F238E27FC236}">
                <a16:creationId xmlns:a16="http://schemas.microsoft.com/office/drawing/2014/main" id="{0125AB63-84AE-48E2-A1EC-0C8F746B7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8CE0F-1ADC-4529-A408-36FDF2B40C88}"/>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59253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3FA-4710-46C0-8A08-247043AFFF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9CF97-75CC-451B-BD24-B6252C063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54D44-B509-4C68-A4CC-8BF1DD63415A}"/>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5" name="Footer Placeholder 4">
            <a:extLst>
              <a:ext uri="{FF2B5EF4-FFF2-40B4-BE49-F238E27FC236}">
                <a16:creationId xmlns:a16="http://schemas.microsoft.com/office/drawing/2014/main" id="{DA526A29-179C-4E9E-8A82-079D7741D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09BC2-D44D-456C-A593-66BAD0F2BC5A}"/>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09966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F21B8-8AC4-42DB-BEC1-1E9175454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298040-EC4A-4282-A2F3-AAC412A70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C753C-5613-4A34-935D-5CCE2F62050A}"/>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5" name="Footer Placeholder 4">
            <a:extLst>
              <a:ext uri="{FF2B5EF4-FFF2-40B4-BE49-F238E27FC236}">
                <a16:creationId xmlns:a16="http://schemas.microsoft.com/office/drawing/2014/main" id="{D2E3E52B-E284-4480-8EC3-A44C293BA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4250D-8CAB-4369-8E17-4DB4CB95B492}"/>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41803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92BE-6E7B-4774-B080-EC0F312BD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F0A1E5-84BF-4D46-A0A0-A6DB505FB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1DC8C-35D1-44F3-9E1A-A5AA0A124E33}"/>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5" name="Footer Placeholder 4">
            <a:extLst>
              <a:ext uri="{FF2B5EF4-FFF2-40B4-BE49-F238E27FC236}">
                <a16:creationId xmlns:a16="http://schemas.microsoft.com/office/drawing/2014/main" id="{C4EAF376-DBB9-4738-A20B-9913F2507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D7E24-DCAD-42B0-BE01-5BCDB64BE800}"/>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42909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FB49-CEF2-414A-B88D-BCCF38D4C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5AE055-E9C6-47B7-ABD7-6419DFE8C7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F72E9-88C1-4D55-A770-CA3CE49E72C8}"/>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5" name="Footer Placeholder 4">
            <a:extLst>
              <a:ext uri="{FF2B5EF4-FFF2-40B4-BE49-F238E27FC236}">
                <a16:creationId xmlns:a16="http://schemas.microsoft.com/office/drawing/2014/main" id="{AF21A64A-DC0C-4714-9950-F7A5E86A6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D9AC9-E9C5-4DC0-BEFB-8E52F79B4E95}"/>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4924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3677-B006-4730-A21A-B88BDC100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B74D9-35CA-4CED-B355-638E2A8137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7EDF74-B03D-4EBD-AC9B-C5784F6D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B1A27A-D3C1-4CC5-817E-B507FD19FE86}"/>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6" name="Footer Placeholder 5">
            <a:extLst>
              <a:ext uri="{FF2B5EF4-FFF2-40B4-BE49-F238E27FC236}">
                <a16:creationId xmlns:a16="http://schemas.microsoft.com/office/drawing/2014/main" id="{A07B488C-1880-42A4-9EDE-AFDB51EA7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CD070-02D4-4A87-BDC2-AB6E4C1F9F93}"/>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379693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97C5-46BC-4939-AC34-25DCD8450F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C6B85E-3449-44E1-B74F-F27644AB0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D64D9-1A95-4B37-8B61-8FDEF00DC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F8DD02-27AD-4B95-868D-8200492ED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A944F-3354-4874-B1EF-783AD0557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3CF826-6140-4FD2-9AA0-EAA832AD2CF9}"/>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8" name="Footer Placeholder 7">
            <a:extLst>
              <a:ext uri="{FF2B5EF4-FFF2-40B4-BE49-F238E27FC236}">
                <a16:creationId xmlns:a16="http://schemas.microsoft.com/office/drawing/2014/main" id="{E59F99CE-C50D-406C-B7CD-79763CB253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718E86-5169-4025-B3DD-2858AD41B46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98760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9873-D21D-4210-8E8E-4B9515C99E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854B42-9150-4B7B-97E0-D9502BA71ACC}"/>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4" name="Footer Placeholder 3">
            <a:extLst>
              <a:ext uri="{FF2B5EF4-FFF2-40B4-BE49-F238E27FC236}">
                <a16:creationId xmlns:a16="http://schemas.microsoft.com/office/drawing/2014/main" id="{F4E691C5-2138-4330-9664-8CEC724B4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E6A12-7D75-4FC3-B21C-8E9719034F0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34994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41F43-815A-4C7E-BD92-83707E57E926}"/>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3" name="Footer Placeholder 2">
            <a:extLst>
              <a:ext uri="{FF2B5EF4-FFF2-40B4-BE49-F238E27FC236}">
                <a16:creationId xmlns:a16="http://schemas.microsoft.com/office/drawing/2014/main" id="{165D03D3-020C-4F25-A551-FCD177963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F6C8EA-F73D-4420-BD99-8EEC624F8E28}"/>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48139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9414-E3D8-4E8E-8693-1D8AA300C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4AC47B-B180-4A13-93BF-C84ED6748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F83B98-D453-417C-B217-70F45A96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42572-AC78-476A-9695-53FF72E45717}"/>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6" name="Footer Placeholder 5">
            <a:extLst>
              <a:ext uri="{FF2B5EF4-FFF2-40B4-BE49-F238E27FC236}">
                <a16:creationId xmlns:a16="http://schemas.microsoft.com/office/drawing/2014/main" id="{4D6C50FD-B512-40FB-8B3C-7A2B7FBCA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F7AFC-AB8E-4B93-9969-97BC6959785E}"/>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291296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B3C-BEED-416C-81B5-DEC026608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030D0F-FE74-4085-A67B-5F830AE8B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C59AF8-6BA2-4A64-80C3-7FC7448F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B00AD-8A5F-42E6-BDA9-F540F6B756B4}"/>
              </a:ext>
            </a:extLst>
          </p:cNvPr>
          <p:cNvSpPr>
            <a:spLocks noGrp="1"/>
          </p:cNvSpPr>
          <p:nvPr>
            <p:ph type="dt" sz="half" idx="10"/>
          </p:nvPr>
        </p:nvSpPr>
        <p:spPr/>
        <p:txBody>
          <a:bodyPr/>
          <a:lstStyle/>
          <a:p>
            <a:fld id="{AB2FF845-C8D2-4283-9432-B9F609B9952E}" type="datetimeFigureOut">
              <a:rPr lang="en-IN" smtClean="0"/>
              <a:t>19-01-2023</a:t>
            </a:fld>
            <a:endParaRPr lang="en-IN"/>
          </a:p>
        </p:txBody>
      </p:sp>
      <p:sp>
        <p:nvSpPr>
          <p:cNvPr id="6" name="Footer Placeholder 5">
            <a:extLst>
              <a:ext uri="{FF2B5EF4-FFF2-40B4-BE49-F238E27FC236}">
                <a16:creationId xmlns:a16="http://schemas.microsoft.com/office/drawing/2014/main" id="{1765EC8F-8FA9-44D9-BDAA-20EE67D09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2F4A7-D085-4AAD-8AF4-DBA8C614E674}"/>
              </a:ext>
            </a:extLst>
          </p:cNvPr>
          <p:cNvSpPr>
            <a:spLocks noGrp="1"/>
          </p:cNvSpPr>
          <p:nvPr>
            <p:ph type="sldNum" sz="quarter" idx="12"/>
          </p:nvPr>
        </p:nvSpPr>
        <p:spPr/>
        <p:txBody>
          <a:bodyPr/>
          <a:lstStyle/>
          <a:p>
            <a:fld id="{E264C092-62BC-4EB5-BD04-E51B4D4217A0}" type="slidenum">
              <a:rPr lang="en-IN" smtClean="0"/>
              <a:t>‹#›</a:t>
            </a:fld>
            <a:endParaRPr lang="en-IN"/>
          </a:p>
        </p:txBody>
      </p:sp>
    </p:spTree>
    <p:extLst>
      <p:ext uri="{BB962C8B-B14F-4D97-AF65-F5344CB8AC3E}">
        <p14:creationId xmlns:p14="http://schemas.microsoft.com/office/powerpoint/2010/main" val="140641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CF3E9-34E4-4A89-A711-0C63CE19B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92E9AA-357B-48F2-9D8E-9D1547700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3D20E-9398-4C26-9A07-9F26B7AEC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FF845-C8D2-4283-9432-B9F609B9952E}" type="datetimeFigureOut">
              <a:rPr lang="en-IN" smtClean="0"/>
              <a:t>19-01-2023</a:t>
            </a:fld>
            <a:endParaRPr lang="en-IN"/>
          </a:p>
        </p:txBody>
      </p:sp>
      <p:sp>
        <p:nvSpPr>
          <p:cNvPr id="5" name="Footer Placeholder 4">
            <a:extLst>
              <a:ext uri="{FF2B5EF4-FFF2-40B4-BE49-F238E27FC236}">
                <a16:creationId xmlns:a16="http://schemas.microsoft.com/office/drawing/2014/main" id="{68959B56-64D0-42BB-99D7-0CA78ADBB2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0BD06F-28D6-498A-B740-5F466EA34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4C092-62BC-4EB5-BD04-E51B4D4217A0}" type="slidenum">
              <a:rPr lang="en-IN" smtClean="0"/>
              <a:t>‹#›</a:t>
            </a:fld>
            <a:endParaRPr lang="en-IN"/>
          </a:p>
        </p:txBody>
      </p:sp>
    </p:spTree>
    <p:extLst>
      <p:ext uri="{BB962C8B-B14F-4D97-AF65-F5344CB8AC3E}">
        <p14:creationId xmlns:p14="http://schemas.microsoft.com/office/powerpoint/2010/main" val="107085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79E-7C3A-47B7-8069-71CC76C6E3B0}"/>
              </a:ext>
            </a:extLst>
          </p:cNvPr>
          <p:cNvSpPr>
            <a:spLocks noGrp="1"/>
          </p:cNvSpPr>
          <p:nvPr>
            <p:ph type="ctrTitle"/>
          </p:nvPr>
        </p:nvSpPr>
        <p:spPr>
          <a:xfrm>
            <a:off x="1685364" y="4459938"/>
            <a:ext cx="8821271" cy="860613"/>
          </a:xfrm>
        </p:spPr>
        <p:txBody>
          <a:bodyPr>
            <a:noAutofit/>
          </a:bodyPr>
          <a:lstStyle/>
          <a:p>
            <a:pPr algn="l"/>
            <a:r>
              <a:rPr lang="en-IN" b="0" i="0" dirty="0">
                <a:effectLst/>
                <a:latin typeface="Helvetica" panose="020B0604020202020204" pitchFamily="34" charset="0"/>
              </a:rPr>
              <a:t>			</a:t>
            </a:r>
            <a:r>
              <a:rPr lang="en-IN" sz="4800" b="0" i="0" dirty="0">
                <a:effectLst/>
                <a:latin typeface="Helvetica" panose="020B0604020202020204" pitchFamily="34" charset="0"/>
              </a:rPr>
              <a:t>Snowflake</a:t>
            </a:r>
            <a:br>
              <a:rPr lang="en-IN" b="0" i="0" dirty="0">
                <a:effectLst/>
                <a:latin typeface="Helvetica" panose="020B0604020202020204" pitchFamily="34" charset="0"/>
              </a:rPr>
            </a:br>
            <a:r>
              <a:rPr lang="en-IN" b="0" i="0" dirty="0">
                <a:effectLst/>
                <a:latin typeface="Helvetica" panose="020B0604020202020204" pitchFamily="34" charset="0"/>
              </a:rPr>
              <a:t>	</a:t>
            </a:r>
            <a:r>
              <a:rPr lang="en-IN" sz="7200" b="0" i="0" dirty="0">
                <a:effectLst/>
                <a:latin typeface="Helvetica" panose="020B0604020202020204" pitchFamily="34" charset="0"/>
              </a:rPr>
              <a:t>Resource Monitors</a:t>
            </a:r>
            <a:br>
              <a:rPr lang="en-IN" sz="4800" b="0" i="0" dirty="0">
                <a:effectLst/>
                <a:latin typeface="Helvetica" panose="020B0604020202020204" pitchFamily="34" charset="0"/>
              </a:rPr>
            </a:br>
            <a:r>
              <a:rPr lang="en-IN" sz="4800" b="0" i="0" dirty="0">
                <a:effectLst/>
                <a:latin typeface="Helvetica" panose="020B0604020202020204" pitchFamily="34" charset="0"/>
              </a:rPr>
              <a:t>     			</a:t>
            </a:r>
            <a:br>
              <a:rPr lang="en-IN" sz="4800" b="0" i="0" dirty="0">
                <a:effectLst/>
                <a:latin typeface="Helvetica" panose="020B0604020202020204" pitchFamily="34" charset="0"/>
              </a:rPr>
            </a:br>
            <a:r>
              <a:rPr lang="en-IN" sz="4800" b="0" i="0" dirty="0">
                <a:effectLst/>
                <a:latin typeface="Helvetica" panose="020B0604020202020204" pitchFamily="34" charset="0"/>
              </a:rPr>
              <a:t>			 			</a:t>
            </a:r>
            <a:r>
              <a:rPr lang="en-IN" sz="3200" b="0" i="0" dirty="0">
                <a:effectLst/>
                <a:latin typeface="Helvetica" panose="020B0604020202020204" pitchFamily="34" charset="0"/>
              </a:rPr>
              <a:t>by</a:t>
            </a:r>
            <a:br>
              <a:rPr lang="en-IN" sz="3200" b="0" i="0" dirty="0">
                <a:effectLst/>
                <a:latin typeface="Helvetica" panose="020B0604020202020204" pitchFamily="34" charset="0"/>
              </a:rPr>
            </a:br>
            <a:r>
              <a:rPr lang="en-IN" sz="3200" b="0" i="0" dirty="0">
                <a:effectLst/>
                <a:latin typeface="Helvetica" panose="020B0604020202020204" pitchFamily="34" charset="0"/>
              </a:rPr>
              <a:t>			    		        Janardhan Bandi</a:t>
            </a:r>
            <a:endParaRPr lang="en-IN" sz="3200" dirty="0"/>
          </a:p>
        </p:txBody>
      </p:sp>
    </p:spTree>
    <p:extLst>
      <p:ext uri="{BB962C8B-B14F-4D97-AF65-F5344CB8AC3E}">
        <p14:creationId xmlns:p14="http://schemas.microsoft.com/office/powerpoint/2010/main" val="3813551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730624" y="455986"/>
            <a:ext cx="10515600" cy="701675"/>
          </a:xfrm>
        </p:spPr>
        <p:txBody>
          <a:bodyPr>
            <a:normAutofit/>
          </a:bodyPr>
          <a:lstStyle/>
          <a:p>
            <a:r>
              <a:rPr lang="en-IN" sz="4200" b="0" i="0" dirty="0">
                <a:solidFill>
                  <a:srgbClr val="505C63"/>
                </a:solidFill>
                <a:effectLst/>
                <a:latin typeface="Helvetica" panose="020B0604020202020204" pitchFamily="34" charset="0"/>
              </a:rPr>
              <a:t>Creating Resource Monitors</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fontScale="70000" lnSpcReduction="20000"/>
          </a:bodyPr>
          <a:lstStyle/>
          <a:p>
            <a:pPr marL="0" indent="0" algn="l">
              <a:buNone/>
            </a:pPr>
            <a:r>
              <a:rPr lang="en-US" sz="2600" b="0" i="0" dirty="0">
                <a:solidFill>
                  <a:srgbClr val="000000"/>
                </a:solidFill>
                <a:effectLst/>
                <a:latin typeface="Arial" panose="020B0604020202020204" pitchFamily="34" charset="0"/>
              </a:rPr>
              <a:t>We can create monitors in 2 ways.</a:t>
            </a:r>
          </a:p>
          <a:p>
            <a:pPr marL="514350" indent="-514350" algn="l">
              <a:buAutoNum type="arabicPeriod"/>
            </a:pPr>
            <a:r>
              <a:rPr lang="en-US" sz="2600" dirty="0">
                <a:solidFill>
                  <a:srgbClr val="000000"/>
                </a:solidFill>
                <a:latin typeface="Arial" panose="020B0604020202020204" pitchFamily="34" charset="0"/>
              </a:rPr>
              <a:t>From Web UI</a:t>
            </a:r>
          </a:p>
          <a:p>
            <a:pPr marL="457200" indent="-457200" algn="l">
              <a:buAutoNum type="arabicPeriod"/>
            </a:pPr>
            <a:r>
              <a:rPr lang="en-US" sz="2600" b="0" i="0" dirty="0">
                <a:solidFill>
                  <a:srgbClr val="000000"/>
                </a:solidFill>
                <a:effectLst/>
                <a:latin typeface="Arial" panose="020B0604020202020204" pitchFamily="34" charset="0"/>
              </a:rPr>
              <a:t>By using below </a:t>
            </a:r>
            <a:r>
              <a:rPr lang="en-US" sz="2600" b="0" i="0" dirty="0" err="1">
                <a:solidFill>
                  <a:srgbClr val="000000"/>
                </a:solidFill>
                <a:effectLst/>
                <a:latin typeface="Arial" panose="020B0604020202020204" pitchFamily="34" charset="0"/>
              </a:rPr>
              <a:t>sql</a:t>
            </a:r>
            <a:endParaRPr lang="en-US" sz="2600" b="0" i="0" dirty="0">
              <a:solidFill>
                <a:srgbClr val="000000"/>
              </a:solidFill>
              <a:effectLst/>
              <a:latin typeface="Arial" panose="020B0604020202020204" pitchFamily="34" charset="0"/>
            </a:endParaRPr>
          </a:p>
          <a:p>
            <a:pPr marL="0" indent="0" algn="l">
              <a:buNone/>
            </a:pPr>
            <a:endParaRPr lang="en-US" sz="2600" dirty="0">
              <a:solidFill>
                <a:srgbClr val="000000"/>
              </a:solidFill>
              <a:latin typeface="Arial" panose="020B0604020202020204" pitchFamily="34" charset="0"/>
            </a:endParaRPr>
          </a:p>
          <a:p>
            <a:pPr marL="0" indent="0" algn="l">
              <a:buNone/>
            </a:pPr>
            <a:r>
              <a:rPr lang="en-US" sz="2300" b="0" i="0" dirty="0">
                <a:solidFill>
                  <a:srgbClr val="000000"/>
                </a:solidFill>
                <a:effectLst/>
                <a:latin typeface="Arial" panose="020B0604020202020204" pitchFamily="34" charset="0"/>
              </a:rPr>
              <a:t>CREATE [ OR REPLACE ] RESOURCE MONITOR &lt;name&gt; WITH</a:t>
            </a:r>
          </a:p>
          <a:p>
            <a:pPr marL="0" indent="0" algn="l">
              <a:buNone/>
            </a:pPr>
            <a:r>
              <a:rPr lang="en-US" sz="2300" b="0" i="0" dirty="0">
                <a:solidFill>
                  <a:srgbClr val="000000"/>
                </a:solidFill>
                <a:effectLst/>
                <a:latin typeface="Arial" panose="020B0604020202020204" pitchFamily="34" charset="0"/>
              </a:rPr>
              <a:t>    [ CREDIT_QUOTA = &lt;number&gt; ]</a:t>
            </a:r>
          </a:p>
          <a:p>
            <a:pPr marL="0" indent="0" algn="l">
              <a:buNone/>
            </a:pPr>
            <a:r>
              <a:rPr lang="en-US" sz="2300" b="0" i="0" dirty="0">
                <a:solidFill>
                  <a:srgbClr val="000000"/>
                </a:solidFill>
                <a:effectLst/>
                <a:latin typeface="Arial" panose="020B0604020202020204" pitchFamily="34" charset="0"/>
              </a:rPr>
              <a:t>    [ FREQUENCY = { MONTHLY | DAILY | WEEKLY | YEARLY | NEVER } ]</a:t>
            </a:r>
          </a:p>
          <a:p>
            <a:pPr marL="0" indent="0" algn="l">
              <a:buNone/>
            </a:pPr>
            <a:r>
              <a:rPr lang="en-US" sz="2300" b="0" i="0" dirty="0">
                <a:solidFill>
                  <a:srgbClr val="000000"/>
                </a:solidFill>
                <a:effectLst/>
                <a:latin typeface="Arial" panose="020B0604020202020204" pitchFamily="34" charset="0"/>
              </a:rPr>
              <a:t>    [ START_TIMESTAMP = { &lt;timestamp&gt; | IMMEDIATELY } ]</a:t>
            </a:r>
          </a:p>
          <a:p>
            <a:pPr marL="0" indent="0" algn="l">
              <a:buNone/>
            </a:pPr>
            <a:r>
              <a:rPr lang="en-US" sz="2300" b="0" i="0" dirty="0">
                <a:solidFill>
                  <a:srgbClr val="000000"/>
                </a:solidFill>
                <a:effectLst/>
                <a:latin typeface="Arial" panose="020B0604020202020204" pitchFamily="34" charset="0"/>
              </a:rPr>
              <a:t>    [ END_TIMESTAMP = &lt;timestamp&gt; ]</a:t>
            </a:r>
          </a:p>
          <a:p>
            <a:pPr marL="0" indent="0" algn="l">
              <a:buNone/>
            </a:pPr>
            <a:r>
              <a:rPr lang="en-US" sz="2300" b="0" i="0" dirty="0">
                <a:solidFill>
                  <a:srgbClr val="000000"/>
                </a:solidFill>
                <a:effectLst/>
                <a:latin typeface="Arial" panose="020B0604020202020204" pitchFamily="34" charset="0"/>
              </a:rPr>
              <a:t>    [ NOTIFY_USERS = ( &lt;</a:t>
            </a:r>
            <a:r>
              <a:rPr lang="en-US" sz="2300" b="0" i="0" dirty="0" err="1">
                <a:solidFill>
                  <a:srgbClr val="000000"/>
                </a:solidFill>
                <a:effectLst/>
                <a:latin typeface="Arial" panose="020B0604020202020204" pitchFamily="34" charset="0"/>
              </a:rPr>
              <a:t>user_name</a:t>
            </a:r>
            <a:r>
              <a:rPr lang="en-US" sz="2300" b="0" i="0" dirty="0">
                <a:solidFill>
                  <a:srgbClr val="000000"/>
                </a:solidFill>
                <a:effectLst/>
                <a:latin typeface="Arial" panose="020B0604020202020204" pitchFamily="34" charset="0"/>
              </a:rPr>
              <a:t>&gt; [ , &lt;</a:t>
            </a:r>
            <a:r>
              <a:rPr lang="en-US" sz="2300" b="0" i="0" dirty="0" err="1">
                <a:solidFill>
                  <a:srgbClr val="000000"/>
                </a:solidFill>
                <a:effectLst/>
                <a:latin typeface="Arial" panose="020B0604020202020204" pitchFamily="34" charset="0"/>
              </a:rPr>
              <a:t>user_name</a:t>
            </a:r>
            <a:r>
              <a:rPr lang="en-US" sz="2300" b="0" i="0" dirty="0">
                <a:solidFill>
                  <a:srgbClr val="000000"/>
                </a:solidFill>
                <a:effectLst/>
                <a:latin typeface="Arial" panose="020B0604020202020204" pitchFamily="34" charset="0"/>
              </a:rPr>
              <a:t>&gt; , ... ] ) ]</a:t>
            </a:r>
          </a:p>
          <a:p>
            <a:pPr marL="0" indent="0" algn="l">
              <a:buNone/>
            </a:pPr>
            <a:r>
              <a:rPr lang="en-US" sz="2300" b="0" i="0" dirty="0">
                <a:solidFill>
                  <a:srgbClr val="000000"/>
                </a:solidFill>
                <a:effectLst/>
                <a:latin typeface="Arial" panose="020B0604020202020204" pitchFamily="34" charset="0"/>
              </a:rPr>
              <a:t>    [ TRIGGERS </a:t>
            </a:r>
            <a:r>
              <a:rPr lang="en-US" sz="2300" b="0" i="0" dirty="0" err="1">
                <a:solidFill>
                  <a:srgbClr val="000000"/>
                </a:solidFill>
                <a:effectLst/>
                <a:latin typeface="Arial" panose="020B0604020202020204" pitchFamily="34" charset="0"/>
              </a:rPr>
              <a:t>triggerDefinition</a:t>
            </a:r>
            <a:r>
              <a:rPr lang="en-US" sz="2300" b="0" i="0" dirty="0">
                <a:solidFill>
                  <a:srgbClr val="000000"/>
                </a:solidFill>
                <a:effectLst/>
                <a:latin typeface="Arial" panose="020B0604020202020204" pitchFamily="34" charset="0"/>
              </a:rPr>
              <a:t> [ </a:t>
            </a:r>
            <a:r>
              <a:rPr lang="en-US" sz="2300" b="0" i="0" dirty="0" err="1">
                <a:solidFill>
                  <a:srgbClr val="000000"/>
                </a:solidFill>
                <a:effectLst/>
                <a:latin typeface="Arial" panose="020B0604020202020204" pitchFamily="34" charset="0"/>
              </a:rPr>
              <a:t>triggerDefinition</a:t>
            </a:r>
            <a:r>
              <a:rPr lang="en-US" sz="2300" b="0" i="0" dirty="0">
                <a:solidFill>
                  <a:srgbClr val="000000"/>
                </a:solidFill>
                <a:effectLst/>
                <a:latin typeface="Arial" panose="020B0604020202020204" pitchFamily="34" charset="0"/>
              </a:rPr>
              <a:t> ... ] ]</a:t>
            </a:r>
          </a:p>
          <a:p>
            <a:pPr marL="0" indent="0" algn="l">
              <a:buNone/>
            </a:pPr>
            <a:r>
              <a:rPr lang="en-US" sz="2600" b="0" i="0" dirty="0">
                <a:solidFill>
                  <a:srgbClr val="000000"/>
                </a:solidFill>
                <a:effectLst/>
                <a:latin typeface="Arial" panose="020B0604020202020204" pitchFamily="34" charset="0"/>
              </a:rPr>
              <a:t>	</a:t>
            </a:r>
          </a:p>
          <a:p>
            <a:pPr marL="0" indent="0" algn="l">
              <a:buNone/>
            </a:pPr>
            <a:r>
              <a:rPr lang="en-US" sz="2600" b="0" i="0" dirty="0">
                <a:solidFill>
                  <a:srgbClr val="000000"/>
                </a:solidFill>
                <a:effectLst/>
                <a:latin typeface="Arial" panose="020B0604020202020204" pitchFamily="34" charset="0"/>
              </a:rPr>
              <a:t>Where,</a:t>
            </a:r>
          </a:p>
          <a:p>
            <a:pPr marL="0" indent="0" algn="l">
              <a:buNone/>
            </a:pPr>
            <a:r>
              <a:rPr lang="en-US" sz="2600" b="0" i="0" dirty="0" err="1">
                <a:solidFill>
                  <a:srgbClr val="000000"/>
                </a:solidFill>
                <a:effectLst/>
                <a:latin typeface="Arial" panose="020B0604020202020204" pitchFamily="34" charset="0"/>
              </a:rPr>
              <a:t>triggerDefinition</a:t>
            </a:r>
            <a:r>
              <a:rPr lang="en-US" sz="2600" b="0" i="0" dirty="0">
                <a:solidFill>
                  <a:srgbClr val="000000"/>
                </a:solidFill>
                <a:effectLst/>
                <a:latin typeface="Arial" panose="020B0604020202020204" pitchFamily="34" charset="0"/>
              </a:rPr>
              <a:t> ::=</a:t>
            </a:r>
          </a:p>
          <a:p>
            <a:pPr marL="0" indent="0" algn="l">
              <a:buNone/>
            </a:pPr>
            <a:r>
              <a:rPr lang="en-US" sz="2300" b="0" i="0" dirty="0">
                <a:solidFill>
                  <a:srgbClr val="000000"/>
                </a:solidFill>
                <a:effectLst/>
                <a:latin typeface="Arial" panose="020B0604020202020204" pitchFamily="34" charset="0"/>
              </a:rPr>
              <a:t>    ON &lt;threshold&gt; PERCENT DO { SUSPEND | SUSPEND_IMMEDIATE | NOTIFY }</a:t>
            </a:r>
          </a:p>
          <a:p>
            <a:pPr marL="457200" lvl="1" indent="0">
              <a:buNone/>
            </a:pPr>
            <a:endParaRPr lang="en-US" sz="1800" dirty="0">
              <a:solidFill>
                <a:srgbClr val="000000"/>
              </a:solidFill>
              <a:latin typeface="Arial" panose="020B0604020202020204" pitchFamily="34" charset="0"/>
            </a:endParaRPr>
          </a:p>
          <a:p>
            <a:pPr marL="457200" lvl="1" indent="0">
              <a:buNone/>
            </a:pPr>
            <a:endParaRPr lang="en-US"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8260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730624" y="455986"/>
            <a:ext cx="10515600" cy="701675"/>
          </a:xfrm>
        </p:spPr>
        <p:txBody>
          <a:bodyPr>
            <a:normAutofit/>
          </a:bodyPr>
          <a:lstStyle/>
          <a:p>
            <a:r>
              <a:rPr lang="en-IN" sz="4200" b="0" i="0" dirty="0">
                <a:solidFill>
                  <a:srgbClr val="505C63"/>
                </a:solidFill>
                <a:effectLst/>
                <a:latin typeface="Helvetica" panose="020B0604020202020204" pitchFamily="34" charset="0"/>
              </a:rPr>
              <a:t>Assigning Warehouses to Monitors</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a:bodyPr>
          <a:lstStyle/>
          <a:p>
            <a:pPr marL="0" indent="0" algn="l">
              <a:buNone/>
            </a:pPr>
            <a:r>
              <a:rPr lang="en-US" sz="2600" b="0" i="0" dirty="0">
                <a:solidFill>
                  <a:srgbClr val="000000"/>
                </a:solidFill>
                <a:effectLst/>
                <a:latin typeface="Arial" panose="020B0604020202020204" pitchFamily="34" charset="0"/>
              </a:rPr>
              <a:t>We can assign by using below Alter statement</a:t>
            </a:r>
          </a:p>
          <a:p>
            <a:pPr marL="0" indent="0" algn="l">
              <a:buNone/>
            </a:pPr>
            <a:endParaRPr lang="en-US" sz="2600" b="0" i="0" dirty="0">
              <a:solidFill>
                <a:srgbClr val="000000"/>
              </a:solidFill>
              <a:effectLst/>
              <a:latin typeface="Arial" panose="020B0604020202020204" pitchFamily="34" charset="0"/>
            </a:endParaRPr>
          </a:p>
          <a:p>
            <a:pPr marL="0" indent="0" algn="l">
              <a:buNone/>
            </a:pPr>
            <a:r>
              <a:rPr lang="en-US" sz="2600" b="0" i="0" dirty="0">
                <a:solidFill>
                  <a:srgbClr val="000000"/>
                </a:solidFill>
                <a:effectLst/>
                <a:latin typeface="Arial" panose="020B0604020202020204" pitchFamily="34" charset="0"/>
              </a:rPr>
              <a:t>ALTER WAREHOUSE [ IF EXISTS ] &lt;name&gt; </a:t>
            </a:r>
          </a:p>
          <a:p>
            <a:pPr marL="0" indent="0" algn="l">
              <a:buNone/>
            </a:pPr>
            <a:r>
              <a:rPr lang="en-US" sz="2600" dirty="0">
                <a:solidFill>
                  <a:srgbClr val="000000"/>
                </a:solidFill>
                <a:latin typeface="Arial" panose="020B0604020202020204" pitchFamily="34" charset="0"/>
              </a:rPr>
              <a:t>	S</a:t>
            </a:r>
            <a:r>
              <a:rPr lang="en-US" sz="2600" b="0" i="0" dirty="0">
                <a:solidFill>
                  <a:srgbClr val="000000"/>
                </a:solidFill>
                <a:effectLst/>
                <a:latin typeface="Arial" panose="020B0604020202020204" pitchFamily="34" charset="0"/>
              </a:rPr>
              <a:t>ET </a:t>
            </a:r>
            <a:r>
              <a:rPr lang="en-US" sz="2600" dirty="0">
                <a:solidFill>
                  <a:srgbClr val="000000"/>
                </a:solidFill>
                <a:latin typeface="Arial" panose="020B0604020202020204" pitchFamily="34" charset="0"/>
              </a:rPr>
              <a:t>RESOURCE_MONITOR = &lt;</a:t>
            </a:r>
            <a:r>
              <a:rPr lang="en-US" sz="2600" dirty="0" err="1">
                <a:solidFill>
                  <a:srgbClr val="000000"/>
                </a:solidFill>
                <a:latin typeface="Arial" panose="020B0604020202020204" pitchFamily="34" charset="0"/>
              </a:rPr>
              <a:t>monitor_name</a:t>
            </a:r>
            <a:r>
              <a:rPr lang="en-US" sz="2600" dirty="0">
                <a:solidFill>
                  <a:srgbClr val="000000"/>
                </a:solidFill>
                <a:latin typeface="Arial" panose="020B0604020202020204" pitchFamily="34" charset="0"/>
              </a:rPr>
              <a:t>&gt;</a:t>
            </a:r>
          </a:p>
          <a:p>
            <a:pPr marL="0" indent="0" algn="l">
              <a:buNone/>
            </a:pPr>
            <a:endParaRPr lang="en-US" sz="26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3788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730624" y="438057"/>
            <a:ext cx="10515600" cy="701675"/>
          </a:xfrm>
        </p:spPr>
        <p:txBody>
          <a:bodyPr>
            <a:normAutofit/>
          </a:bodyPr>
          <a:lstStyle/>
          <a:p>
            <a:r>
              <a:rPr lang="en-IN" sz="4200" b="0" i="0" dirty="0">
                <a:solidFill>
                  <a:srgbClr val="505C63"/>
                </a:solidFill>
                <a:effectLst/>
                <a:latin typeface="Helvetica" panose="020B0604020202020204" pitchFamily="34" charset="0"/>
              </a:rPr>
              <a:t>Modifying Monitors</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a:bodyPr>
          <a:lstStyle/>
          <a:p>
            <a:pPr algn="l"/>
            <a:r>
              <a:rPr lang="en-US" sz="2400" b="0" i="0" dirty="0">
                <a:solidFill>
                  <a:srgbClr val="000000"/>
                </a:solidFill>
                <a:effectLst/>
                <a:latin typeface="Arial" panose="020B0604020202020204" pitchFamily="34" charset="0"/>
              </a:rPr>
              <a:t>You can modify the following properties for an existing resource monitor:</a:t>
            </a:r>
          </a:p>
          <a:p>
            <a:pPr algn="l">
              <a:buFont typeface="Arial" panose="020B0604020202020204" pitchFamily="34" charset="0"/>
              <a:buChar char="•"/>
            </a:pPr>
            <a:r>
              <a:rPr lang="en-US" sz="2400" b="0" i="0" dirty="0">
                <a:solidFill>
                  <a:srgbClr val="000000"/>
                </a:solidFill>
                <a:effectLst/>
                <a:latin typeface="Arial" panose="020B0604020202020204" pitchFamily="34" charset="0"/>
              </a:rPr>
              <a:t>Increase or decrease the credit quota for the monitor.</a:t>
            </a:r>
          </a:p>
          <a:p>
            <a:pPr algn="l">
              <a:buFont typeface="Arial" panose="020B0604020202020204" pitchFamily="34" charset="0"/>
              <a:buChar char="•"/>
            </a:pPr>
            <a:r>
              <a:rPr lang="en-US" sz="2400" b="0" i="0" dirty="0">
                <a:solidFill>
                  <a:srgbClr val="000000"/>
                </a:solidFill>
                <a:effectLst/>
                <a:latin typeface="Arial" panose="020B0604020202020204" pitchFamily="34" charset="0"/>
              </a:rPr>
              <a:t>If the monitor is monitoring your account, convert it to monitor individual warehouses.</a:t>
            </a:r>
          </a:p>
          <a:p>
            <a:pPr algn="l">
              <a:buFont typeface="Arial" panose="020B0604020202020204" pitchFamily="34" charset="0"/>
              <a:buChar char="•"/>
            </a:pPr>
            <a:r>
              <a:rPr lang="en-US" sz="2400" b="0" i="0" dirty="0">
                <a:solidFill>
                  <a:srgbClr val="000000"/>
                </a:solidFill>
                <a:effectLst/>
                <a:latin typeface="Arial" panose="020B0604020202020204" pitchFamily="34" charset="0"/>
              </a:rPr>
              <a:t>If the monitor is monitoring individual warehouses:</a:t>
            </a:r>
          </a:p>
          <a:p>
            <a:pPr marL="742950" lvl="1" indent="-285750" algn="l">
              <a:buFont typeface="Arial" panose="020B0604020202020204" pitchFamily="34" charset="0"/>
              <a:buChar char="•"/>
            </a:pPr>
            <a:r>
              <a:rPr lang="en-US" sz="2200" b="0" i="0" dirty="0">
                <a:solidFill>
                  <a:srgbClr val="000000"/>
                </a:solidFill>
                <a:effectLst/>
                <a:latin typeface="Arial" panose="020B0604020202020204" pitchFamily="34" charset="0"/>
              </a:rPr>
              <a:t>Add or remove warehouses from the list.</a:t>
            </a:r>
          </a:p>
          <a:p>
            <a:pPr marL="742950" lvl="1" indent="-285750" algn="l">
              <a:buFont typeface="Arial" panose="020B0604020202020204" pitchFamily="34" charset="0"/>
              <a:buChar char="•"/>
            </a:pPr>
            <a:r>
              <a:rPr lang="en-US" sz="2200" b="0" i="0" dirty="0">
                <a:solidFill>
                  <a:srgbClr val="000000"/>
                </a:solidFill>
                <a:effectLst/>
                <a:latin typeface="Arial" panose="020B0604020202020204" pitchFamily="34" charset="0"/>
              </a:rPr>
              <a:t>Convert it to monitor your account.</a:t>
            </a:r>
          </a:p>
          <a:p>
            <a:pPr algn="l">
              <a:buFont typeface="Arial" panose="020B0604020202020204" pitchFamily="34" charset="0"/>
              <a:buChar char="•"/>
            </a:pPr>
            <a:r>
              <a:rPr lang="en-US" sz="2400" b="0" i="0" dirty="0">
                <a:solidFill>
                  <a:srgbClr val="000000"/>
                </a:solidFill>
                <a:effectLst/>
                <a:latin typeface="Arial" panose="020B0604020202020204" pitchFamily="34" charset="0"/>
              </a:rPr>
              <a:t>Customize the schedule (frequency, start timestamp, and end timestamp) for the monitor.</a:t>
            </a:r>
          </a:p>
          <a:p>
            <a:pPr algn="l">
              <a:buFont typeface="Arial" panose="020B0604020202020204" pitchFamily="34" charset="0"/>
              <a:buChar char="•"/>
            </a:pPr>
            <a:r>
              <a:rPr lang="en-US" sz="2400" b="0" i="0" dirty="0">
                <a:solidFill>
                  <a:srgbClr val="000000"/>
                </a:solidFill>
                <a:effectLst/>
                <a:latin typeface="Arial" panose="020B0604020202020204" pitchFamily="34" charset="0"/>
              </a:rPr>
              <a:t>Add or remove actions, or modify the threshold percentages for existing actions.</a:t>
            </a:r>
          </a:p>
          <a:p>
            <a:pPr marL="0" indent="0" algn="l">
              <a:buNone/>
            </a:pP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4256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730624" y="455986"/>
            <a:ext cx="10515600" cy="701675"/>
          </a:xfrm>
        </p:spPr>
        <p:txBody>
          <a:bodyPr>
            <a:normAutofit/>
          </a:bodyPr>
          <a:lstStyle/>
          <a:p>
            <a:r>
              <a:rPr lang="en-IN" sz="4200" b="0" i="0" dirty="0">
                <a:solidFill>
                  <a:srgbClr val="505C63"/>
                </a:solidFill>
                <a:effectLst/>
                <a:latin typeface="Helvetica" panose="020B0604020202020204" pitchFamily="34" charset="0"/>
              </a:rPr>
              <a:t>Modifying Monitors</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a:bodyPr>
          <a:lstStyle/>
          <a:p>
            <a:pPr marL="0" indent="0" algn="l">
              <a:buNone/>
            </a:pPr>
            <a:r>
              <a:rPr lang="en-US" sz="2400" b="0" i="0" dirty="0">
                <a:solidFill>
                  <a:srgbClr val="000000"/>
                </a:solidFill>
                <a:effectLst/>
                <a:latin typeface="Arial" panose="020B0604020202020204" pitchFamily="34" charset="0"/>
              </a:rPr>
              <a:t>We can </a:t>
            </a:r>
            <a:r>
              <a:rPr lang="en-US" sz="2400" dirty="0">
                <a:solidFill>
                  <a:srgbClr val="000000"/>
                </a:solidFill>
                <a:latin typeface="Arial" panose="020B0604020202020204" pitchFamily="34" charset="0"/>
              </a:rPr>
              <a:t>modify the properties of a monitor from Web UI or by using below Alter Statement.</a:t>
            </a:r>
          </a:p>
          <a:p>
            <a:pPr marL="0" indent="0" algn="l">
              <a:buNone/>
            </a:pPr>
            <a:endParaRPr lang="en-US" sz="2000" b="0" i="0" dirty="0">
              <a:solidFill>
                <a:srgbClr val="000000"/>
              </a:solidFill>
              <a:effectLst/>
              <a:latin typeface="Arial" panose="020B0604020202020204" pitchFamily="34" charset="0"/>
            </a:endParaRPr>
          </a:p>
          <a:p>
            <a:pPr marL="0" indent="0" algn="l">
              <a:buNone/>
            </a:pPr>
            <a:r>
              <a:rPr lang="en-US" sz="2000" b="0" i="0" dirty="0">
                <a:solidFill>
                  <a:srgbClr val="000000"/>
                </a:solidFill>
                <a:effectLst/>
                <a:latin typeface="Arial" panose="020B0604020202020204" pitchFamily="34" charset="0"/>
              </a:rPr>
              <a:t>ALTER RESOURCE MONITOR [ IF EXISTS ] &lt;name&gt; </a:t>
            </a:r>
          </a:p>
          <a:p>
            <a:pPr marL="0" indent="0" algn="l">
              <a:buNone/>
            </a:pPr>
            <a:r>
              <a:rPr lang="en-US" sz="2000" b="0" i="0" dirty="0">
                <a:solidFill>
                  <a:srgbClr val="000000"/>
                </a:solidFill>
                <a:effectLst/>
                <a:latin typeface="Arial" panose="020B0604020202020204" pitchFamily="34" charset="0"/>
              </a:rPr>
              <a:t>[ SET { [ CREDIT_QUOTA = &lt;num&gt; ]</a:t>
            </a:r>
          </a:p>
          <a:p>
            <a:pPr marL="0" indent="0" algn="l">
              <a:buNone/>
            </a:pPr>
            <a:r>
              <a:rPr lang="en-US" sz="2000" b="0" i="0" dirty="0">
                <a:solidFill>
                  <a:srgbClr val="000000"/>
                </a:solidFill>
                <a:effectLst/>
                <a:latin typeface="Arial" panose="020B0604020202020204" pitchFamily="34" charset="0"/>
              </a:rPr>
              <a:t>    [ FREQUENCY = { MONTHLY | DAILY | WEEKLY | YEARLY | NEVER } ]</a:t>
            </a:r>
          </a:p>
          <a:p>
            <a:pPr marL="0" indent="0" algn="l">
              <a:buNone/>
            </a:pPr>
            <a:r>
              <a:rPr lang="en-US" sz="2000" b="0" i="0" dirty="0">
                <a:solidFill>
                  <a:srgbClr val="000000"/>
                </a:solidFill>
                <a:effectLst/>
                <a:latin typeface="Arial" panose="020B0604020202020204" pitchFamily="34" charset="0"/>
              </a:rPr>
              <a:t>    [ START_TIMESTAMP = { &lt;timestamp&gt; | IMMEDIATELY } ]</a:t>
            </a:r>
          </a:p>
          <a:p>
            <a:pPr marL="0" indent="0" algn="l">
              <a:buNone/>
            </a:pPr>
            <a:r>
              <a:rPr lang="en-US" sz="2000" b="0" i="0" dirty="0">
                <a:solidFill>
                  <a:srgbClr val="000000"/>
                </a:solidFill>
                <a:effectLst/>
                <a:latin typeface="Arial" panose="020B0604020202020204" pitchFamily="34" charset="0"/>
              </a:rPr>
              <a:t>    [ END_TIMESTAMP = &lt;timestamp&gt; ] } ]</a:t>
            </a:r>
          </a:p>
          <a:p>
            <a:pPr marL="0" indent="0" algn="l">
              <a:buNone/>
            </a:pPr>
            <a:r>
              <a:rPr lang="en-US" sz="2000" b="0" i="0" dirty="0">
                <a:solidFill>
                  <a:srgbClr val="000000"/>
                </a:solidFill>
                <a:effectLst/>
                <a:latin typeface="Arial" panose="020B0604020202020204" pitchFamily="34" charset="0"/>
              </a:rPr>
              <a:t>    [ NOTIFY_USERS = ( &lt;</a:t>
            </a:r>
            <a:r>
              <a:rPr lang="en-US" sz="2000" b="0" i="0" dirty="0" err="1">
                <a:solidFill>
                  <a:srgbClr val="000000"/>
                </a:solidFill>
                <a:effectLst/>
                <a:latin typeface="Arial" panose="020B0604020202020204" pitchFamily="34" charset="0"/>
              </a:rPr>
              <a:t>user_name</a:t>
            </a:r>
            <a:r>
              <a:rPr lang="en-US" sz="2000" b="0" i="0" dirty="0">
                <a:solidFill>
                  <a:srgbClr val="000000"/>
                </a:solidFill>
                <a:effectLst/>
                <a:latin typeface="Arial" panose="020B0604020202020204" pitchFamily="34" charset="0"/>
              </a:rPr>
              <a:t>&gt; [ , &lt;</a:t>
            </a:r>
            <a:r>
              <a:rPr lang="en-US" sz="2000" b="0" i="0" dirty="0" err="1">
                <a:solidFill>
                  <a:srgbClr val="000000"/>
                </a:solidFill>
                <a:effectLst/>
                <a:latin typeface="Arial" panose="020B0604020202020204" pitchFamily="34" charset="0"/>
              </a:rPr>
              <a:t>user_name</a:t>
            </a:r>
            <a:r>
              <a:rPr lang="en-US" sz="2000" b="0" i="0" dirty="0">
                <a:solidFill>
                  <a:srgbClr val="000000"/>
                </a:solidFill>
                <a:effectLst/>
                <a:latin typeface="Arial" panose="020B0604020202020204" pitchFamily="34" charset="0"/>
              </a:rPr>
              <a:t>&gt; , ... ] ) ]</a:t>
            </a:r>
          </a:p>
          <a:p>
            <a:pPr marL="0" indent="0" algn="l">
              <a:buNone/>
            </a:pPr>
            <a:r>
              <a:rPr lang="en-US" sz="2000" b="0" i="0" dirty="0">
                <a:solidFill>
                  <a:srgbClr val="000000"/>
                </a:solidFill>
                <a:effectLst/>
                <a:latin typeface="Arial" panose="020B0604020202020204" pitchFamily="34" charset="0"/>
              </a:rPr>
              <a:t>    [ TRIGGERS </a:t>
            </a:r>
            <a:r>
              <a:rPr lang="en-US" sz="2000" b="0" i="0" dirty="0" err="1">
                <a:solidFill>
                  <a:srgbClr val="000000"/>
                </a:solidFill>
                <a:effectLst/>
                <a:latin typeface="Arial" panose="020B0604020202020204" pitchFamily="34" charset="0"/>
              </a:rPr>
              <a:t>triggerDefinition</a:t>
            </a:r>
            <a:r>
              <a:rPr lang="en-US" sz="2000" b="0" i="0" dirty="0">
                <a:solidFill>
                  <a:srgbClr val="000000"/>
                </a:solidFill>
                <a:effectLst/>
                <a:latin typeface="Arial" panose="020B0604020202020204" pitchFamily="34" charset="0"/>
              </a:rPr>
              <a:t> [ </a:t>
            </a:r>
            <a:r>
              <a:rPr lang="en-US" sz="2000" b="0" i="0" dirty="0" err="1">
                <a:solidFill>
                  <a:srgbClr val="000000"/>
                </a:solidFill>
                <a:effectLst/>
                <a:latin typeface="Arial" panose="020B0604020202020204" pitchFamily="34" charset="0"/>
              </a:rPr>
              <a:t>triggerDefinition</a:t>
            </a:r>
            <a:r>
              <a:rPr lang="en-US" sz="2000" b="0" i="0" dirty="0">
                <a:solidFill>
                  <a:srgbClr val="000000"/>
                </a:solidFill>
                <a:effectLst/>
                <a:latin typeface="Arial" panose="020B0604020202020204" pitchFamily="34" charset="0"/>
              </a:rPr>
              <a:t> ... ] ]</a:t>
            </a:r>
          </a:p>
        </p:txBody>
      </p:sp>
    </p:spTree>
    <p:extLst>
      <p:ext uri="{BB962C8B-B14F-4D97-AF65-F5344CB8AC3E}">
        <p14:creationId xmlns:p14="http://schemas.microsoft.com/office/powerpoint/2010/main" val="40358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730624" y="455986"/>
            <a:ext cx="10515600" cy="701675"/>
          </a:xfrm>
        </p:spPr>
        <p:txBody>
          <a:bodyPr>
            <a:normAutofit/>
          </a:bodyPr>
          <a:lstStyle/>
          <a:p>
            <a:r>
              <a:rPr lang="en-IN" sz="4200" b="0" i="0" dirty="0">
                <a:solidFill>
                  <a:srgbClr val="505C63"/>
                </a:solidFill>
                <a:effectLst/>
                <a:latin typeface="Helvetica" panose="020B0604020202020204" pitchFamily="34" charset="0"/>
              </a:rPr>
              <a:t>Creating Monitor at Account level</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a:bodyPr>
          <a:lstStyle/>
          <a:p>
            <a:pPr marL="0" indent="0" algn="l">
              <a:buNone/>
            </a:pPr>
            <a:r>
              <a:rPr lang="en-US" sz="2400" b="0" i="0" dirty="0">
                <a:solidFill>
                  <a:srgbClr val="000000"/>
                </a:solidFill>
                <a:effectLst/>
                <a:latin typeface="Arial" panose="020B0604020202020204" pitchFamily="34" charset="0"/>
              </a:rPr>
              <a:t>A resource monitor can be set for your account through either the web interface or using below SQL:</a:t>
            </a:r>
          </a:p>
          <a:p>
            <a:pPr marL="0" indent="0" algn="l">
              <a:buNone/>
            </a:pPr>
            <a:endParaRPr lang="en-US" sz="2200" b="0" i="0" dirty="0">
              <a:solidFill>
                <a:srgbClr val="000000"/>
              </a:solidFill>
              <a:effectLst/>
              <a:latin typeface="Arial" panose="020B0604020202020204" pitchFamily="34" charset="0"/>
            </a:endParaRPr>
          </a:p>
          <a:p>
            <a:pPr marL="0" indent="0" algn="l">
              <a:buNone/>
            </a:pPr>
            <a:r>
              <a:rPr lang="en-US" sz="2200" b="0" i="0" dirty="0">
                <a:solidFill>
                  <a:srgbClr val="000000"/>
                </a:solidFill>
                <a:effectLst/>
                <a:latin typeface="Arial" panose="020B0604020202020204" pitchFamily="34" charset="0"/>
              </a:rPr>
              <a:t>ALTER ACCOUNT SET RESOURCE_MONITOR = &lt;</a:t>
            </a:r>
            <a:r>
              <a:rPr lang="en-US" sz="2200" b="0" i="0" dirty="0" err="1">
                <a:solidFill>
                  <a:srgbClr val="000000"/>
                </a:solidFill>
                <a:effectLst/>
                <a:latin typeface="Arial" panose="020B0604020202020204" pitchFamily="34" charset="0"/>
              </a:rPr>
              <a:t>Monitor_name</a:t>
            </a:r>
            <a:r>
              <a:rPr lang="en-US" sz="2200" b="0" i="0" dirty="0">
                <a:solidFill>
                  <a:srgbClr val="000000"/>
                </a:solidFill>
                <a:effectLst/>
                <a:latin typeface="Arial" panose="020B0604020202020204" pitchFamily="34" charset="0"/>
              </a:rPr>
              <a:t>&gt;</a:t>
            </a:r>
          </a:p>
        </p:txBody>
      </p:sp>
    </p:spTree>
    <p:extLst>
      <p:ext uri="{BB962C8B-B14F-4D97-AF65-F5344CB8AC3E}">
        <p14:creationId xmlns:p14="http://schemas.microsoft.com/office/powerpoint/2010/main" val="407794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79E-7C3A-47B7-8069-71CC76C6E3B0}"/>
              </a:ext>
            </a:extLst>
          </p:cNvPr>
          <p:cNvSpPr>
            <a:spLocks noGrp="1"/>
          </p:cNvSpPr>
          <p:nvPr>
            <p:ph type="ctrTitle"/>
          </p:nvPr>
        </p:nvSpPr>
        <p:spPr>
          <a:xfrm>
            <a:off x="1685364" y="2998693"/>
            <a:ext cx="8821271" cy="860613"/>
          </a:xfrm>
        </p:spPr>
        <p:txBody>
          <a:bodyPr>
            <a:noAutofit/>
          </a:bodyPr>
          <a:lstStyle/>
          <a:p>
            <a:r>
              <a:rPr lang="en-IN" sz="7200" b="0" i="0" dirty="0">
                <a:effectLst/>
                <a:latin typeface="Helvetica" panose="020B0604020202020204" pitchFamily="34" charset="0"/>
              </a:rPr>
              <a:t>Thank You	</a:t>
            </a:r>
            <a:r>
              <a:rPr lang="en-IN" sz="4800" b="0" i="0" dirty="0">
                <a:effectLst/>
                <a:latin typeface="Helvetica" panose="020B0604020202020204" pitchFamily="34" charset="0"/>
              </a:rPr>
              <a:t>	</a:t>
            </a:r>
            <a:endParaRPr lang="en-IN" sz="3200" dirty="0"/>
          </a:p>
        </p:txBody>
      </p:sp>
    </p:spTree>
    <p:extLst>
      <p:ext uri="{BB962C8B-B14F-4D97-AF65-F5344CB8AC3E}">
        <p14:creationId xmlns:p14="http://schemas.microsoft.com/office/powerpoint/2010/main" val="330460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838200" y="400984"/>
            <a:ext cx="10515600" cy="854075"/>
          </a:xfrm>
        </p:spPr>
        <p:txBody>
          <a:bodyPr>
            <a:normAutofit/>
          </a:bodyPr>
          <a:lstStyle/>
          <a:p>
            <a:r>
              <a:rPr lang="en-US" dirty="0">
                <a:solidFill>
                  <a:srgbClr val="505C63"/>
                </a:solidFill>
                <a:latin typeface="Helvetica" panose="020B0604020202020204" pitchFamily="34" charset="0"/>
              </a:rPr>
              <a:t>What is Resource Monitor?</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710453" y="1434352"/>
            <a:ext cx="10880912" cy="4796118"/>
          </a:xfrm>
        </p:spPr>
        <p:txBody>
          <a:bodyPr>
            <a:normAutofit lnSpcReduction="10000"/>
          </a:bodyPr>
          <a:lstStyle/>
          <a:p>
            <a:r>
              <a:rPr lang="en-US" sz="2600" b="0" i="0" dirty="0">
                <a:solidFill>
                  <a:srgbClr val="000000"/>
                </a:solidFill>
                <a:effectLst/>
              </a:rPr>
              <a:t>A virtual warehouse consumes Snowflake credits while it runs. The number of credits consumed depends on the size of the warehouse and how long it runs.</a:t>
            </a:r>
          </a:p>
          <a:p>
            <a:r>
              <a:rPr lang="en-US" sz="2600" b="0" i="0" dirty="0">
                <a:solidFill>
                  <a:srgbClr val="000000"/>
                </a:solidFill>
                <a:effectLst/>
              </a:rPr>
              <a:t>A resource monitor can be used to monitor credit usage by virtual warehouses and the cloud services needed to support those warehouses.</a:t>
            </a:r>
          </a:p>
          <a:p>
            <a:r>
              <a:rPr lang="en-US" sz="2600" dirty="0">
                <a:solidFill>
                  <a:srgbClr val="000000"/>
                </a:solidFill>
              </a:rPr>
              <a:t>Resource monitors</a:t>
            </a:r>
            <a:r>
              <a:rPr lang="en-US" sz="2600" b="0" i="0" dirty="0">
                <a:solidFill>
                  <a:srgbClr val="000000"/>
                </a:solidFill>
                <a:effectLst/>
              </a:rPr>
              <a:t> helps in controlling costs and avoid unexpected credit usage.</a:t>
            </a:r>
          </a:p>
          <a:p>
            <a:r>
              <a:rPr lang="en-US" sz="2600" b="0" i="0" dirty="0">
                <a:solidFill>
                  <a:srgbClr val="000000"/>
                </a:solidFill>
                <a:effectLst/>
              </a:rPr>
              <a:t>In resource monitors we can set credit limits can be set for a specified interval or date range. When these limits are reached or approaching, the resource monitor can trigger various actions, such as sending alerts and suspending warehouses.</a:t>
            </a:r>
          </a:p>
          <a:p>
            <a:r>
              <a:rPr lang="en-US" sz="2600" b="0" i="0" dirty="0">
                <a:solidFill>
                  <a:srgbClr val="000000"/>
                </a:solidFill>
                <a:effectLst/>
              </a:rPr>
              <a:t>Resource monitors can only be created by account administrators or with the role that has admin privileges.</a:t>
            </a:r>
          </a:p>
        </p:txBody>
      </p:sp>
    </p:spTree>
    <p:extLst>
      <p:ext uri="{BB962C8B-B14F-4D97-AF65-F5344CB8AC3E}">
        <p14:creationId xmlns:p14="http://schemas.microsoft.com/office/powerpoint/2010/main" val="114069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C9BB-FF26-4063-AEFE-0B719BB3B9EB}"/>
              </a:ext>
            </a:extLst>
          </p:cNvPr>
          <p:cNvSpPr>
            <a:spLocks noGrp="1"/>
          </p:cNvSpPr>
          <p:nvPr>
            <p:ph type="title"/>
          </p:nvPr>
        </p:nvSpPr>
        <p:spPr>
          <a:xfrm>
            <a:off x="838200" y="400984"/>
            <a:ext cx="10515600" cy="814761"/>
          </a:xfrm>
        </p:spPr>
        <p:txBody>
          <a:bodyPr/>
          <a:lstStyle/>
          <a:p>
            <a:r>
              <a:rPr lang="en-US" dirty="0">
                <a:solidFill>
                  <a:srgbClr val="505C63"/>
                </a:solidFill>
                <a:latin typeface="Helvetica" panose="020B0604020202020204" pitchFamily="34" charset="0"/>
              </a:rPr>
              <a:t>Resource Monitor Properties</a:t>
            </a:r>
            <a:endParaRPr lang="en-IN" dirty="0">
              <a:solidFill>
                <a:srgbClr val="505C63"/>
              </a:solidFill>
              <a:latin typeface="Helvetica" panose="020B0604020202020204" pitchFamily="34" charset="0"/>
            </a:endParaRPr>
          </a:p>
        </p:txBody>
      </p:sp>
      <p:sp>
        <p:nvSpPr>
          <p:cNvPr id="3" name="Content Placeholder 2">
            <a:extLst>
              <a:ext uri="{FF2B5EF4-FFF2-40B4-BE49-F238E27FC236}">
                <a16:creationId xmlns:a16="http://schemas.microsoft.com/office/drawing/2014/main" id="{CEC2B620-4D94-4D21-BADD-8EB16A195DD1}"/>
              </a:ext>
            </a:extLst>
          </p:cNvPr>
          <p:cNvSpPr>
            <a:spLocks noGrp="1"/>
          </p:cNvSpPr>
          <p:nvPr>
            <p:ph idx="1"/>
          </p:nvPr>
        </p:nvSpPr>
        <p:spPr>
          <a:xfrm>
            <a:off x="838200" y="1416422"/>
            <a:ext cx="10771094" cy="4706472"/>
          </a:xfrm>
        </p:spPr>
        <p:txBody>
          <a:bodyPr>
            <a:normAutofit/>
          </a:bodyPr>
          <a:lstStyle/>
          <a:p>
            <a:pPr marL="0" indent="0">
              <a:buNone/>
            </a:pPr>
            <a:r>
              <a:rPr lang="en-US" b="0" i="0" dirty="0">
                <a:solidFill>
                  <a:srgbClr val="000000"/>
                </a:solidFill>
                <a:effectLst/>
              </a:rPr>
              <a:t>Resource monitor is an object in Snowflake with below properties.</a:t>
            </a:r>
          </a:p>
          <a:p>
            <a:pPr lvl="1"/>
            <a:r>
              <a:rPr lang="en-US" sz="2600" dirty="0">
                <a:solidFill>
                  <a:srgbClr val="000000"/>
                </a:solidFill>
              </a:rPr>
              <a:t>Credit Quota</a:t>
            </a:r>
          </a:p>
          <a:p>
            <a:pPr lvl="1"/>
            <a:r>
              <a:rPr lang="en-US" sz="2600" b="0" i="0" dirty="0">
                <a:solidFill>
                  <a:srgbClr val="000000"/>
                </a:solidFill>
                <a:effectLst/>
              </a:rPr>
              <a:t>Monitor Type</a:t>
            </a:r>
          </a:p>
          <a:p>
            <a:pPr lvl="1"/>
            <a:r>
              <a:rPr lang="en-US" sz="2600" b="0" i="0" dirty="0">
                <a:solidFill>
                  <a:srgbClr val="000000"/>
                </a:solidFill>
                <a:effectLst/>
              </a:rPr>
              <a:t>Schedule</a:t>
            </a:r>
          </a:p>
          <a:p>
            <a:pPr lvl="1"/>
            <a:r>
              <a:rPr lang="en-US" sz="2600" dirty="0">
                <a:solidFill>
                  <a:srgbClr val="000000"/>
                </a:solidFill>
              </a:rPr>
              <a:t>Actions</a:t>
            </a:r>
          </a:p>
          <a:p>
            <a:pPr marL="0" indent="0">
              <a:buNone/>
            </a:pPr>
            <a:endParaRPr lang="en-US" b="0" i="0" dirty="0">
              <a:solidFill>
                <a:srgbClr val="000000"/>
              </a:solidFill>
              <a:effectLst/>
            </a:endParaRPr>
          </a:p>
        </p:txBody>
      </p:sp>
    </p:spTree>
    <p:extLst>
      <p:ext uri="{BB962C8B-B14F-4D97-AF65-F5344CB8AC3E}">
        <p14:creationId xmlns:p14="http://schemas.microsoft.com/office/powerpoint/2010/main" val="161132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838200" y="392019"/>
            <a:ext cx="10515600" cy="701675"/>
          </a:xfrm>
        </p:spPr>
        <p:txBody>
          <a:bodyPr/>
          <a:lstStyle/>
          <a:p>
            <a:r>
              <a:rPr lang="en-IN" b="0" i="0" dirty="0">
                <a:solidFill>
                  <a:srgbClr val="505C63"/>
                </a:solidFill>
                <a:effectLst/>
                <a:latin typeface="Helvetica" panose="020B0604020202020204" pitchFamily="34" charset="0"/>
              </a:rPr>
              <a:t>Credit Quota</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368985"/>
          </a:xfrm>
        </p:spPr>
        <p:txBody>
          <a:bodyPr>
            <a:normAutofit/>
          </a:bodyPr>
          <a:lstStyle/>
          <a:p>
            <a:r>
              <a:rPr lang="en-US" sz="2600" dirty="0">
                <a:solidFill>
                  <a:srgbClr val="000000"/>
                </a:solidFill>
              </a:rPr>
              <a:t>Credit quota specifies the number of Snowflake credits allocated to the monitor for the specified frequency interval. Any number can be specified.</a:t>
            </a:r>
          </a:p>
          <a:p>
            <a:r>
              <a:rPr lang="en-US" sz="2600" dirty="0">
                <a:solidFill>
                  <a:srgbClr val="000000"/>
                </a:solidFill>
              </a:rPr>
              <a:t>In addition, Snowflake tracks the used credits/quota within the specified frequency interval by all warehouses assigned to the monitor. After the specified interval, this number resets back to 0.</a:t>
            </a:r>
          </a:p>
          <a:p>
            <a:r>
              <a:rPr lang="en-US" sz="2600" dirty="0">
                <a:solidFill>
                  <a:srgbClr val="000000"/>
                </a:solidFill>
              </a:rPr>
              <a:t>Credit quota accounts for credits consumed by both user-managed virtual warehouses and virtual warehouses used by cloud services.</a:t>
            </a:r>
          </a:p>
          <a:p>
            <a:r>
              <a:rPr lang="en-US" sz="2600" dirty="0">
                <a:solidFill>
                  <a:srgbClr val="000000"/>
                </a:solidFill>
              </a:rPr>
              <a:t>For example, your resource monitor limit is set at 1000 credits, if your warehouse consumes 700 credits, and cloud services consume 300 credits within the specified interval, an alert will be triggered.</a:t>
            </a:r>
          </a:p>
        </p:txBody>
      </p:sp>
    </p:spTree>
    <p:extLst>
      <p:ext uri="{BB962C8B-B14F-4D97-AF65-F5344CB8AC3E}">
        <p14:creationId xmlns:p14="http://schemas.microsoft.com/office/powerpoint/2010/main" val="201315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838200" y="392019"/>
            <a:ext cx="10515600" cy="701675"/>
          </a:xfrm>
        </p:spPr>
        <p:txBody>
          <a:bodyPr/>
          <a:lstStyle/>
          <a:p>
            <a:r>
              <a:rPr lang="en-IN" b="0" i="0" dirty="0">
                <a:solidFill>
                  <a:srgbClr val="505C63"/>
                </a:solidFill>
                <a:effectLst/>
                <a:latin typeface="Helvetica" panose="020B0604020202020204" pitchFamily="34" charset="0"/>
              </a:rPr>
              <a:t>Monitor Type</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368985"/>
          </a:xfrm>
        </p:spPr>
        <p:txBody>
          <a:bodyPr>
            <a:normAutofit/>
          </a:bodyPr>
          <a:lstStyle/>
          <a:p>
            <a:r>
              <a:rPr lang="en-US" dirty="0">
                <a:solidFill>
                  <a:srgbClr val="000000"/>
                </a:solidFill>
              </a:rPr>
              <a:t>A resource monitor can be created to monitor credit usage at</a:t>
            </a:r>
          </a:p>
          <a:p>
            <a:pPr lvl="1"/>
            <a:r>
              <a:rPr lang="en-US" sz="2600" dirty="0">
                <a:solidFill>
                  <a:srgbClr val="000000"/>
                </a:solidFill>
              </a:rPr>
              <a:t>Account level</a:t>
            </a:r>
          </a:p>
          <a:p>
            <a:pPr lvl="1"/>
            <a:r>
              <a:rPr lang="en-US" sz="2600" dirty="0">
                <a:solidFill>
                  <a:srgbClr val="000000"/>
                </a:solidFill>
              </a:rPr>
              <a:t>Warehouse level (single or set of warehouses)</a:t>
            </a:r>
          </a:p>
          <a:p>
            <a:pPr lvl="1"/>
            <a:endParaRPr lang="en-US" sz="2600" dirty="0">
              <a:solidFill>
                <a:srgbClr val="000000"/>
              </a:solidFill>
            </a:endParaRPr>
          </a:p>
          <a:p>
            <a:r>
              <a:rPr lang="en-US" dirty="0">
                <a:solidFill>
                  <a:srgbClr val="000000"/>
                </a:solidFill>
              </a:rPr>
              <a:t>If this property is not set, the resource monitor doesn’t monitor any credit usage.</a:t>
            </a:r>
          </a:p>
        </p:txBody>
      </p:sp>
    </p:spTree>
    <p:extLst>
      <p:ext uri="{BB962C8B-B14F-4D97-AF65-F5344CB8AC3E}">
        <p14:creationId xmlns:p14="http://schemas.microsoft.com/office/powerpoint/2010/main" val="296178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838200" y="392019"/>
            <a:ext cx="10515600" cy="701675"/>
          </a:xfrm>
        </p:spPr>
        <p:txBody>
          <a:bodyPr/>
          <a:lstStyle/>
          <a:p>
            <a:r>
              <a:rPr lang="en-IN" b="0" i="0" dirty="0">
                <a:solidFill>
                  <a:srgbClr val="505C63"/>
                </a:solidFill>
                <a:effectLst/>
                <a:latin typeface="Helvetica" panose="020B0604020202020204" pitchFamily="34" charset="0"/>
              </a:rPr>
              <a:t>Schedule</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244507"/>
            <a:ext cx="10515600" cy="4663234"/>
          </a:xfrm>
        </p:spPr>
        <p:txBody>
          <a:bodyPr>
            <a:normAutofit/>
          </a:bodyPr>
          <a:lstStyle/>
          <a:p>
            <a:r>
              <a:rPr lang="en-US" sz="2400" dirty="0">
                <a:solidFill>
                  <a:srgbClr val="000000"/>
                </a:solidFill>
              </a:rPr>
              <a:t>The default schedule for a resource monitor specifies that it starts monitoring credit usage immediately and the used credits reset back to 0 at the beginning of each calendar month (i.e. the start of the standard Snowflake billing cycle).</a:t>
            </a:r>
          </a:p>
          <a:p>
            <a:r>
              <a:rPr lang="en-US" sz="2400" dirty="0">
                <a:solidFill>
                  <a:srgbClr val="000000"/>
                </a:solidFill>
              </a:rPr>
              <a:t>We can customize the schedule for a resource monitor using the following properties:</a:t>
            </a:r>
          </a:p>
          <a:p>
            <a:pPr marL="457200" lvl="1" indent="0">
              <a:buNone/>
            </a:pPr>
            <a:r>
              <a:rPr lang="en-US" sz="2200" dirty="0">
                <a:solidFill>
                  <a:srgbClr val="000000"/>
                </a:solidFill>
              </a:rPr>
              <a:t>1. Frequency: Daily, Weekly, Monthly, Yearly, </a:t>
            </a:r>
          </a:p>
          <a:p>
            <a:pPr marL="457200" lvl="1" indent="0">
              <a:buNone/>
            </a:pPr>
            <a:r>
              <a:rPr lang="en-US" sz="2200" dirty="0">
                <a:solidFill>
                  <a:srgbClr val="000000"/>
                </a:solidFill>
              </a:rPr>
              <a:t>    Never (used credits never reset; assigned warehouses continue using credits until the credit quota is reached)</a:t>
            </a:r>
          </a:p>
          <a:p>
            <a:pPr marL="457200" lvl="1" indent="0">
              <a:buNone/>
            </a:pPr>
            <a:r>
              <a:rPr lang="en-US" sz="2200" dirty="0">
                <a:solidFill>
                  <a:srgbClr val="000000"/>
                </a:solidFill>
              </a:rPr>
              <a:t>2. Start: Date and time when the resource monitor starts monitoring the assigned warehouses. It can be Immediately or any future timestamp</a:t>
            </a:r>
          </a:p>
          <a:p>
            <a:pPr marL="457200" lvl="1" indent="0">
              <a:buNone/>
            </a:pPr>
            <a:r>
              <a:rPr lang="en-US" sz="2200" dirty="0">
                <a:solidFill>
                  <a:srgbClr val="000000"/>
                </a:solidFill>
              </a:rPr>
              <a:t>3. End: Date and time when Snowflake suspends the warehouses associated with the resource monitor, regardless of whether the used credits reached any of the thresholds defined. It can be Any future timestamp.</a:t>
            </a:r>
          </a:p>
        </p:txBody>
      </p:sp>
    </p:spTree>
    <p:extLst>
      <p:ext uri="{BB962C8B-B14F-4D97-AF65-F5344CB8AC3E}">
        <p14:creationId xmlns:p14="http://schemas.microsoft.com/office/powerpoint/2010/main" val="316811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838200" y="392019"/>
            <a:ext cx="10515600" cy="701675"/>
          </a:xfrm>
        </p:spPr>
        <p:txBody>
          <a:bodyPr/>
          <a:lstStyle/>
          <a:p>
            <a:r>
              <a:rPr lang="en-IN" b="0" i="0" dirty="0">
                <a:solidFill>
                  <a:srgbClr val="505C63"/>
                </a:solidFill>
                <a:effectLst/>
                <a:latin typeface="Helvetica" panose="020B0604020202020204" pitchFamily="34" charset="0"/>
              </a:rPr>
              <a:t>Actions</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fontScale="92500" lnSpcReduction="20000"/>
          </a:bodyPr>
          <a:lstStyle/>
          <a:p>
            <a:r>
              <a:rPr lang="en-US" sz="2600" dirty="0">
                <a:solidFill>
                  <a:srgbClr val="000000"/>
                </a:solidFill>
              </a:rPr>
              <a:t>Specifies what action can be taken once it reaches to the credit threshold.</a:t>
            </a:r>
          </a:p>
          <a:p>
            <a:r>
              <a:rPr lang="en-US" sz="2600" dirty="0">
                <a:solidFill>
                  <a:srgbClr val="000000"/>
                </a:solidFill>
              </a:rPr>
              <a:t>Resource monitors support the following actions:</a:t>
            </a:r>
          </a:p>
          <a:p>
            <a:pPr marL="0" indent="0">
              <a:buNone/>
            </a:pPr>
            <a:r>
              <a:rPr lang="en-US" sz="2600" b="1" dirty="0">
                <a:solidFill>
                  <a:srgbClr val="000000"/>
                </a:solidFill>
              </a:rPr>
              <a:t>Notify &amp; Suspend:</a:t>
            </a:r>
            <a:r>
              <a:rPr lang="en-US" sz="2600" dirty="0">
                <a:solidFill>
                  <a:srgbClr val="000000"/>
                </a:solidFill>
              </a:rPr>
              <a:t> Send a notification to all account administrators with notifications enabled and suspend all assigned warehouses after all statements being executed by the warehouses have completed.</a:t>
            </a:r>
          </a:p>
          <a:p>
            <a:pPr marL="0" indent="0">
              <a:buNone/>
            </a:pPr>
            <a:r>
              <a:rPr lang="en-US" sz="2600" b="1" dirty="0">
                <a:solidFill>
                  <a:srgbClr val="000000"/>
                </a:solidFill>
              </a:rPr>
              <a:t>Notify &amp; Suspend Immediately:</a:t>
            </a:r>
            <a:r>
              <a:rPr lang="en-US" sz="2600" dirty="0">
                <a:solidFill>
                  <a:srgbClr val="000000"/>
                </a:solidFill>
              </a:rPr>
              <a:t> Send a notification and suspend all assigned warehouses immediately, which cancels any statements being executed by the warehouses at the time.</a:t>
            </a:r>
          </a:p>
          <a:p>
            <a:pPr marL="0" indent="0">
              <a:buNone/>
            </a:pPr>
            <a:r>
              <a:rPr lang="en-US" sz="2600" b="1" dirty="0">
                <a:solidFill>
                  <a:srgbClr val="000000"/>
                </a:solidFill>
              </a:rPr>
              <a:t>Notify:</a:t>
            </a:r>
            <a:r>
              <a:rPr lang="en-US" sz="2600" dirty="0">
                <a:solidFill>
                  <a:srgbClr val="000000"/>
                </a:solidFill>
              </a:rPr>
              <a:t> Perform no action, but send an alert notification</a:t>
            </a:r>
          </a:p>
          <a:p>
            <a:pPr marL="0" indent="0">
              <a:buNone/>
            </a:pPr>
            <a:endParaRPr lang="en-US" sz="2600" dirty="0">
              <a:solidFill>
                <a:srgbClr val="000000"/>
              </a:solidFill>
            </a:endParaRPr>
          </a:p>
          <a:p>
            <a:pPr marL="0" indent="0">
              <a:buNone/>
            </a:pPr>
            <a:r>
              <a:rPr lang="en-US" sz="2600" dirty="0">
                <a:solidFill>
                  <a:srgbClr val="000000"/>
                </a:solidFill>
              </a:rPr>
              <a:t>Note: We can specify actions up to</a:t>
            </a:r>
          </a:p>
          <a:p>
            <a:pPr lvl="1"/>
            <a:r>
              <a:rPr lang="en-US" sz="2200" dirty="0">
                <a:solidFill>
                  <a:srgbClr val="000000"/>
                </a:solidFill>
              </a:rPr>
              <a:t>One Suspend action.</a:t>
            </a:r>
          </a:p>
          <a:p>
            <a:pPr lvl="1"/>
            <a:r>
              <a:rPr lang="en-US" sz="2200" dirty="0">
                <a:solidFill>
                  <a:srgbClr val="000000"/>
                </a:solidFill>
              </a:rPr>
              <a:t>One Suspend Immediate action.</a:t>
            </a:r>
          </a:p>
          <a:p>
            <a:pPr lvl="1"/>
            <a:r>
              <a:rPr lang="en-US" sz="2200" dirty="0">
                <a:solidFill>
                  <a:srgbClr val="000000"/>
                </a:solidFill>
              </a:rPr>
              <a:t>Up to five Notify actions.</a:t>
            </a:r>
          </a:p>
        </p:txBody>
      </p:sp>
    </p:spTree>
    <p:extLst>
      <p:ext uri="{BB962C8B-B14F-4D97-AF65-F5344CB8AC3E}">
        <p14:creationId xmlns:p14="http://schemas.microsoft.com/office/powerpoint/2010/main" val="218917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838200" y="392019"/>
            <a:ext cx="10515600" cy="701675"/>
          </a:xfrm>
        </p:spPr>
        <p:txBody>
          <a:bodyPr/>
          <a:lstStyle/>
          <a:p>
            <a:r>
              <a:rPr lang="en-IN" b="0" i="0" dirty="0">
                <a:solidFill>
                  <a:srgbClr val="505C63"/>
                </a:solidFill>
                <a:effectLst/>
                <a:latin typeface="Helvetica" panose="020B0604020202020204" pitchFamily="34" charset="0"/>
              </a:rPr>
              <a:t>Example</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fontScale="92500" lnSpcReduction="20000"/>
          </a:bodyPr>
          <a:lstStyle/>
          <a:p>
            <a:r>
              <a:rPr lang="en-US" sz="2600" dirty="0">
                <a:solidFill>
                  <a:srgbClr val="000000"/>
                </a:solidFill>
              </a:rPr>
              <a:t>Specifies what action can be taken once it reaches to the credit threshold.</a:t>
            </a:r>
          </a:p>
          <a:p>
            <a:r>
              <a:rPr lang="en-US" sz="2600" dirty="0">
                <a:solidFill>
                  <a:srgbClr val="000000"/>
                </a:solidFill>
              </a:rPr>
              <a:t>Resource monitors support the following actions:</a:t>
            </a:r>
          </a:p>
          <a:p>
            <a:pPr marL="0" indent="0">
              <a:buNone/>
            </a:pPr>
            <a:r>
              <a:rPr lang="en-US" sz="2600" b="1" dirty="0">
                <a:solidFill>
                  <a:srgbClr val="000000"/>
                </a:solidFill>
              </a:rPr>
              <a:t>Notify &amp; Suspend:</a:t>
            </a:r>
            <a:r>
              <a:rPr lang="en-US" sz="2600" dirty="0">
                <a:solidFill>
                  <a:srgbClr val="000000"/>
                </a:solidFill>
              </a:rPr>
              <a:t> Send a notification to all account administrators with notifications enabled and suspend all assigned warehouses after all statements being executed by the warehouses have completed.</a:t>
            </a:r>
          </a:p>
          <a:p>
            <a:pPr marL="0" indent="0">
              <a:buNone/>
            </a:pPr>
            <a:r>
              <a:rPr lang="en-US" sz="2600" b="1" dirty="0">
                <a:solidFill>
                  <a:srgbClr val="000000"/>
                </a:solidFill>
              </a:rPr>
              <a:t>Notify &amp; Suspend Immediately:</a:t>
            </a:r>
            <a:r>
              <a:rPr lang="en-US" sz="2600" dirty="0">
                <a:solidFill>
                  <a:srgbClr val="000000"/>
                </a:solidFill>
              </a:rPr>
              <a:t> Send a notification and suspend all assigned warehouses immediately, which cancels any statements being executed by the warehouses at the time.</a:t>
            </a:r>
          </a:p>
          <a:p>
            <a:pPr marL="0" indent="0">
              <a:buNone/>
            </a:pPr>
            <a:r>
              <a:rPr lang="en-US" sz="2600" b="1" dirty="0">
                <a:solidFill>
                  <a:srgbClr val="000000"/>
                </a:solidFill>
              </a:rPr>
              <a:t>Notify:</a:t>
            </a:r>
            <a:r>
              <a:rPr lang="en-US" sz="2600" dirty="0">
                <a:solidFill>
                  <a:srgbClr val="000000"/>
                </a:solidFill>
              </a:rPr>
              <a:t> Perform no action, but send an alert notification</a:t>
            </a:r>
          </a:p>
          <a:p>
            <a:pPr marL="0" indent="0">
              <a:buNone/>
            </a:pPr>
            <a:endParaRPr lang="en-US" sz="2600" dirty="0">
              <a:solidFill>
                <a:srgbClr val="000000"/>
              </a:solidFill>
            </a:endParaRPr>
          </a:p>
          <a:p>
            <a:pPr marL="0" indent="0">
              <a:buNone/>
            </a:pPr>
            <a:r>
              <a:rPr lang="en-US" sz="2600" dirty="0">
                <a:solidFill>
                  <a:srgbClr val="000000"/>
                </a:solidFill>
              </a:rPr>
              <a:t>Note: We can specify actions up to</a:t>
            </a:r>
          </a:p>
          <a:p>
            <a:pPr lvl="1"/>
            <a:r>
              <a:rPr lang="en-US" sz="2200" dirty="0">
                <a:solidFill>
                  <a:srgbClr val="000000"/>
                </a:solidFill>
              </a:rPr>
              <a:t>One Suspend action.</a:t>
            </a:r>
          </a:p>
          <a:p>
            <a:pPr lvl="1"/>
            <a:r>
              <a:rPr lang="en-US" sz="2200" dirty="0">
                <a:solidFill>
                  <a:srgbClr val="000000"/>
                </a:solidFill>
              </a:rPr>
              <a:t>One Suspend Immediate action.</a:t>
            </a:r>
          </a:p>
          <a:p>
            <a:pPr lvl="1"/>
            <a:r>
              <a:rPr lang="en-US" sz="2200" dirty="0">
                <a:solidFill>
                  <a:srgbClr val="000000"/>
                </a:solidFill>
              </a:rPr>
              <a:t>Up to five Notify actions.</a:t>
            </a:r>
          </a:p>
        </p:txBody>
      </p:sp>
      <p:pic>
        <p:nvPicPr>
          <p:cNvPr id="5" name="Picture 4">
            <a:extLst>
              <a:ext uri="{FF2B5EF4-FFF2-40B4-BE49-F238E27FC236}">
                <a16:creationId xmlns:a16="http://schemas.microsoft.com/office/drawing/2014/main" id="{050E9D67-8791-386D-71AB-197D2E1CBFF9}"/>
              </a:ext>
            </a:extLst>
          </p:cNvPr>
          <p:cNvPicPr>
            <a:picLocks noChangeAspect="1"/>
          </p:cNvPicPr>
          <p:nvPr/>
        </p:nvPicPr>
        <p:blipFill>
          <a:blip r:embed="rId2"/>
          <a:stretch>
            <a:fillRect/>
          </a:stretch>
        </p:blipFill>
        <p:spPr>
          <a:xfrm>
            <a:off x="609124" y="1154381"/>
            <a:ext cx="10973751" cy="5311600"/>
          </a:xfrm>
          <a:prstGeom prst="rect">
            <a:avLst/>
          </a:prstGeom>
        </p:spPr>
      </p:pic>
    </p:spTree>
    <p:extLst>
      <p:ext uri="{BB962C8B-B14F-4D97-AF65-F5344CB8AC3E}">
        <p14:creationId xmlns:p14="http://schemas.microsoft.com/office/powerpoint/2010/main" val="369888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0A85-EA5D-4797-A696-BA932078C895}"/>
              </a:ext>
            </a:extLst>
          </p:cNvPr>
          <p:cNvSpPr>
            <a:spLocks noGrp="1"/>
          </p:cNvSpPr>
          <p:nvPr>
            <p:ph type="title"/>
          </p:nvPr>
        </p:nvSpPr>
        <p:spPr>
          <a:xfrm>
            <a:off x="730624" y="455986"/>
            <a:ext cx="10515600" cy="701675"/>
          </a:xfrm>
        </p:spPr>
        <p:txBody>
          <a:bodyPr>
            <a:normAutofit/>
          </a:bodyPr>
          <a:lstStyle/>
          <a:p>
            <a:r>
              <a:rPr lang="en-IN" sz="4200" b="0" i="0" dirty="0">
                <a:solidFill>
                  <a:srgbClr val="505C63"/>
                </a:solidFill>
                <a:effectLst/>
                <a:latin typeface="Helvetica" panose="020B0604020202020204" pitchFamily="34" charset="0"/>
              </a:rPr>
              <a:t>Warehouse Suspension and Resumption</a:t>
            </a:r>
          </a:p>
        </p:txBody>
      </p:sp>
      <p:sp>
        <p:nvSpPr>
          <p:cNvPr id="3" name="Content Placeholder 2">
            <a:extLst>
              <a:ext uri="{FF2B5EF4-FFF2-40B4-BE49-F238E27FC236}">
                <a16:creationId xmlns:a16="http://schemas.microsoft.com/office/drawing/2014/main" id="{84B486BF-821E-40A9-8D30-E5C1F3CB629F}"/>
              </a:ext>
            </a:extLst>
          </p:cNvPr>
          <p:cNvSpPr>
            <a:spLocks noGrp="1"/>
          </p:cNvSpPr>
          <p:nvPr>
            <p:ph idx="1"/>
          </p:nvPr>
        </p:nvSpPr>
        <p:spPr>
          <a:xfrm>
            <a:off x="730624" y="1305674"/>
            <a:ext cx="10515600" cy="4745502"/>
          </a:xfrm>
        </p:spPr>
        <p:txBody>
          <a:bodyPr>
            <a:normAutofit/>
          </a:bodyPr>
          <a:lstStyle/>
          <a:p>
            <a:pPr marL="0" indent="0" algn="l">
              <a:buNone/>
            </a:pPr>
            <a:r>
              <a:rPr lang="en-US" sz="2600" b="0" i="0" dirty="0">
                <a:solidFill>
                  <a:srgbClr val="000000"/>
                </a:solidFill>
                <a:effectLst/>
                <a:latin typeface="Arial" panose="020B0604020202020204" pitchFamily="34" charset="0"/>
              </a:rPr>
              <a:t>If a monitor has a </a:t>
            </a:r>
            <a:r>
              <a:rPr lang="en-US" sz="2600" b="1" i="0" dirty="0">
                <a:solidFill>
                  <a:srgbClr val="000000"/>
                </a:solidFill>
                <a:effectLst/>
                <a:latin typeface="Arial" panose="020B0604020202020204" pitchFamily="34" charset="0"/>
              </a:rPr>
              <a:t>Suspend</a:t>
            </a:r>
            <a:r>
              <a:rPr lang="en-US" sz="2600" b="0" i="0" dirty="0">
                <a:solidFill>
                  <a:srgbClr val="000000"/>
                </a:solidFill>
                <a:effectLst/>
                <a:latin typeface="Arial" panose="020B0604020202020204" pitchFamily="34" charset="0"/>
              </a:rPr>
              <a:t> or </a:t>
            </a:r>
            <a:r>
              <a:rPr lang="en-US" sz="2600" b="1" i="0" dirty="0">
                <a:solidFill>
                  <a:srgbClr val="000000"/>
                </a:solidFill>
                <a:effectLst/>
                <a:latin typeface="Arial" panose="020B0604020202020204" pitchFamily="34" charset="0"/>
              </a:rPr>
              <a:t>Suspend Immediately</a:t>
            </a:r>
            <a:r>
              <a:rPr lang="en-US" sz="2600" b="0" i="0" dirty="0">
                <a:solidFill>
                  <a:srgbClr val="000000"/>
                </a:solidFill>
                <a:effectLst/>
                <a:latin typeface="Arial" panose="020B0604020202020204" pitchFamily="34" charset="0"/>
              </a:rPr>
              <a:t> action defined and its used credits reach the threshold for the action, any warehouses assigned to the monitor are suspended and cannot be resumed until one of the following conditions is met:</a:t>
            </a:r>
          </a:p>
          <a:p>
            <a:pPr lvl="1"/>
            <a:r>
              <a:rPr lang="en-US" sz="2200" b="0" i="0" dirty="0">
                <a:solidFill>
                  <a:srgbClr val="000000"/>
                </a:solidFill>
                <a:effectLst/>
                <a:latin typeface="Arial" panose="020B0604020202020204" pitchFamily="34" charset="0"/>
              </a:rPr>
              <a:t>The next interval, if any, starts, as dictated by the start date for the monitor.</a:t>
            </a:r>
          </a:p>
          <a:p>
            <a:pPr lvl="1"/>
            <a:r>
              <a:rPr lang="en-US" sz="2200" b="0" i="0" dirty="0">
                <a:solidFill>
                  <a:srgbClr val="000000"/>
                </a:solidFill>
                <a:effectLst/>
                <a:latin typeface="Arial" panose="020B0604020202020204" pitchFamily="34" charset="0"/>
              </a:rPr>
              <a:t>The credit quota for the monitor is increased.</a:t>
            </a:r>
          </a:p>
          <a:p>
            <a:pPr lvl="1"/>
            <a:r>
              <a:rPr lang="en-US" sz="2200" b="0" i="0" dirty="0">
                <a:solidFill>
                  <a:srgbClr val="000000"/>
                </a:solidFill>
                <a:effectLst/>
                <a:latin typeface="Arial" panose="020B0604020202020204" pitchFamily="34" charset="0"/>
              </a:rPr>
              <a:t>The credit threshold for the suspend action is increased.</a:t>
            </a:r>
          </a:p>
          <a:p>
            <a:pPr lvl="1"/>
            <a:r>
              <a:rPr lang="en-US" sz="2200" b="0" i="0" dirty="0">
                <a:solidFill>
                  <a:srgbClr val="000000"/>
                </a:solidFill>
                <a:effectLst/>
                <a:latin typeface="Arial" panose="020B0604020202020204" pitchFamily="34" charset="0"/>
              </a:rPr>
              <a:t>The warehouses are no longer assigned to the monitor.</a:t>
            </a:r>
          </a:p>
          <a:p>
            <a:pPr lvl="1"/>
            <a:r>
              <a:rPr lang="en-US" sz="2200" b="0" i="0" dirty="0">
                <a:solidFill>
                  <a:srgbClr val="000000"/>
                </a:solidFill>
                <a:effectLst/>
                <a:latin typeface="Arial" panose="020B0604020202020204" pitchFamily="34" charset="0"/>
              </a:rPr>
              <a:t>The monitor is dropped.</a:t>
            </a:r>
          </a:p>
        </p:txBody>
      </p:sp>
    </p:spTree>
    <p:extLst>
      <p:ext uri="{BB962C8B-B14F-4D97-AF65-F5344CB8AC3E}">
        <p14:creationId xmlns:p14="http://schemas.microsoft.com/office/powerpoint/2010/main" val="1453733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6891</TotalTime>
  <Words>1235</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vt:lpstr>
      <vt:lpstr>Office Theme</vt:lpstr>
      <vt:lpstr>   Snowflake  Resource Monitors                 by                  Janardhan Bandi</vt:lpstr>
      <vt:lpstr>What is Resource Monitor?</vt:lpstr>
      <vt:lpstr>Resource Monitor Properties</vt:lpstr>
      <vt:lpstr>Credit Quota</vt:lpstr>
      <vt:lpstr>Monitor Type</vt:lpstr>
      <vt:lpstr>Schedule</vt:lpstr>
      <vt:lpstr>Actions</vt:lpstr>
      <vt:lpstr>Example</vt:lpstr>
      <vt:lpstr>Warehouse Suspension and Resumption</vt:lpstr>
      <vt:lpstr>Creating Resource Monitors</vt:lpstr>
      <vt:lpstr>Assigning Warehouses to Monitors</vt:lpstr>
      <vt:lpstr>Modifying Monitors</vt:lpstr>
      <vt:lpstr>Modifying Monitors</vt:lpstr>
      <vt:lpstr>Creating Monitor at Account level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Janardhana Bandi</dc:creator>
  <cp:lastModifiedBy>Janardhana Bandi</cp:lastModifiedBy>
  <cp:revision>168</cp:revision>
  <dcterms:created xsi:type="dcterms:W3CDTF">2021-01-16T07:18:07Z</dcterms:created>
  <dcterms:modified xsi:type="dcterms:W3CDTF">2023-01-20T14:25:40Z</dcterms:modified>
</cp:coreProperties>
</file>