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27e76c3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27e76c3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d18f94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4d18f94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d18f9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d18f9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d18f94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4d18f94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227e76c3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227e76c3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227e76c3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227e76c3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27e76c3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227e76c3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27e76c3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227e76c3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27e76c3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27e76c3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27e76c3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227e76c3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d18f94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d18f94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d18f94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4d18f94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-4667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      Snowflake - Data Ingestion/Loading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675575" y="1182425"/>
            <a:ext cx="2916600" cy="3133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79575" y="64047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Snowflake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38" y="2709700"/>
            <a:ext cx="1548628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163" y="1128762"/>
            <a:ext cx="1360775" cy="10565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31750" y="790050"/>
            <a:ext cx="259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Few million transactions every hour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76688" y="4290650"/>
            <a:ext cx="1625700" cy="679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Rest API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02550" y="2402400"/>
            <a:ext cx="291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Few thousand transactions every minute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8050" y="3909900"/>
            <a:ext cx="347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Few thousand rows to be fetched every 4-6 hours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623400" y="-8310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      Snowflake - Batch Data Ingestion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6424375" y="1113400"/>
            <a:ext cx="2236800" cy="25719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Country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Orders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Lineitem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PARTSUPP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355475" y="64047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Snowflake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76057" y="2571750"/>
            <a:ext cx="2733650" cy="601075"/>
          </a:xfrm>
          <a:prstGeom prst="flowChartInternalStorag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AWS S3 Staging Bucket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1" name="Google Shape;161;p22"/>
          <p:cNvCxnSpPr>
            <a:stCxn id="160" idx="3"/>
            <a:endCxn id="158" idx="2"/>
          </p:cNvCxnSpPr>
          <p:nvPr/>
        </p:nvCxnSpPr>
        <p:spPr>
          <a:xfrm flipH="1" rot="10800000">
            <a:off x="3209707" y="2399488"/>
            <a:ext cx="3214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3291000" y="2918450"/>
            <a:ext cx="289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Automatically execute c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opy commands to ingest data into tables using </a:t>
            </a:r>
            <a:r>
              <a:rPr b="1" lang="en" sz="1000">
                <a:latin typeface="Merriweather"/>
                <a:ea typeface="Merriweather"/>
                <a:cs typeface="Merriweather"/>
                <a:sym typeface="Merriweather"/>
              </a:rPr>
              <a:t>Snowpipe</a:t>
            </a:r>
            <a:endParaRPr b="1"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238025" y="858975"/>
            <a:ext cx="2971800" cy="71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New Batch of Data arriving every X Hours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4" name="Google Shape;164;p22"/>
          <p:cNvCxnSpPr>
            <a:stCxn id="163" idx="2"/>
          </p:cNvCxnSpPr>
          <p:nvPr/>
        </p:nvCxnSpPr>
        <p:spPr>
          <a:xfrm>
            <a:off x="1723925" y="1572975"/>
            <a:ext cx="14700" cy="7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ctrTitle"/>
          </p:nvPr>
        </p:nvSpPr>
        <p:spPr>
          <a:xfrm>
            <a:off x="840175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Continuous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Data Ingestion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216775" y="551800"/>
            <a:ext cx="8817600" cy="4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  						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Snowpipe is Snowflake’s continuous data ingestion service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Snowpipe loads data within minutes after files are added to a stage and submitted for ingestion.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Snowpipe loads data from stages files in micro-batches rather than manually executing COPY statements on a schedule to load larger batches.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ctrTitle"/>
          </p:nvPr>
        </p:nvSpPr>
        <p:spPr>
          <a:xfrm>
            <a:off x="840175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Data Ingestion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- Key Considerations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216775" y="551800"/>
            <a:ext cx="8817600" cy="4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  						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Recommended Approach to ensure concurrent data is ingested concurrently 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Avoid loading data in a single large file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Split large files into smaller files (~100-250 MB Compressed)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Snowpipe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Snowpipe loads data from stages files in micro-batches rather than manually executing COPY statements on a schedule to load larger batches.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840175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Data loading options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16775" y="551800"/>
            <a:ext cx="8817600" cy="4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  						 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Batch Bulk Data Ingestion :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Write/load the data into your staging location (S3 , GCS Buckets)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Ingest the data into Snowflake in batches at frequent time intervals using 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Snowflake Copy commands scheduled using Snowflake tasks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Trigger Copy commands using python/Glue/Airflow running at specified time intervals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						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Real-time Data Ingestion :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Write/load the data into your staging location (S3 , GCS Buckets) and ingest the data in near-real time using 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Snowpipe (Continuous data ingestion)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Airflow S3 sensors/triggers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Kafka-snowflake Connector for real-time data ingestion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623400" y="-8310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      Snowflake - Batch Data Ingestion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424375" y="1113400"/>
            <a:ext cx="2236800" cy="25719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355475" y="64047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Snowflake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3" y="1996137"/>
            <a:ext cx="1360775" cy="10565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350138" y="3347175"/>
            <a:ext cx="1763775" cy="601075"/>
          </a:xfrm>
          <a:prstGeom prst="flowChartInternalStorag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  AWS S3 Bucket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946300" y="955750"/>
            <a:ext cx="1625700" cy="601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python/airflow/glue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9" name="Google Shape;79;p15"/>
          <p:cNvCxnSpPr>
            <a:stCxn id="78" idx="1"/>
            <a:endCxn id="76" idx="3"/>
          </p:cNvCxnSpPr>
          <p:nvPr/>
        </p:nvCxnSpPr>
        <p:spPr>
          <a:xfrm flipH="1">
            <a:off x="1507050" y="1556950"/>
            <a:ext cx="2252100" cy="9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6" idx="3"/>
            <a:endCxn id="77" idx="1"/>
          </p:cNvCxnSpPr>
          <p:nvPr/>
        </p:nvCxnSpPr>
        <p:spPr>
          <a:xfrm>
            <a:off x="1506937" y="2524431"/>
            <a:ext cx="1843200" cy="11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684925" y="1719225"/>
            <a:ext cx="12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extraction pipelines</a:t>
            </a:r>
            <a:endParaRPr sz="800"/>
          </a:p>
        </p:txBody>
      </p:sp>
      <p:sp>
        <p:nvSpPr>
          <p:cNvPr id="82" name="Google Shape;82;p15"/>
          <p:cNvSpPr txBox="1"/>
          <p:nvPr/>
        </p:nvSpPr>
        <p:spPr>
          <a:xfrm>
            <a:off x="1748625" y="3432163"/>
            <a:ext cx="12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Load/Write to Staging location</a:t>
            </a:r>
            <a:endParaRPr sz="800"/>
          </a:p>
        </p:txBody>
      </p:sp>
      <p:sp>
        <p:nvSpPr>
          <p:cNvPr id="83" name="Google Shape;83;p15"/>
          <p:cNvSpPr txBox="1"/>
          <p:nvPr/>
        </p:nvSpPr>
        <p:spPr>
          <a:xfrm>
            <a:off x="4394750" y="2882850"/>
            <a:ext cx="16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Load into Snowflake tables</a:t>
            </a:r>
            <a:endParaRPr sz="800"/>
          </a:p>
        </p:txBody>
      </p:sp>
      <p:cxnSp>
        <p:nvCxnSpPr>
          <p:cNvPr id="84" name="Google Shape;84;p15"/>
          <p:cNvCxnSpPr>
            <a:stCxn id="77" idx="3"/>
          </p:cNvCxnSpPr>
          <p:nvPr/>
        </p:nvCxnSpPr>
        <p:spPr>
          <a:xfrm flipH="1" rot="10800000">
            <a:off x="5113913" y="2660413"/>
            <a:ext cx="13104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107150" y="1606125"/>
            <a:ext cx="14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RDBMS/Structured Data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6" name="Google Shape;86;p15"/>
          <p:cNvCxnSpPr>
            <a:endCxn id="77" idx="0"/>
          </p:cNvCxnSpPr>
          <p:nvPr/>
        </p:nvCxnSpPr>
        <p:spPr>
          <a:xfrm flipH="1">
            <a:off x="4232025" y="1546875"/>
            <a:ext cx="4800" cy="18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4331775" y="1627700"/>
            <a:ext cx="19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Ingestion pipelines running at scheduled time intervals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23400" y="-8310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 Snowflake - Real-Time Data Ingestion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424375" y="1113400"/>
            <a:ext cx="2236800" cy="25719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355475" y="64047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Snowflake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241763" y="2249463"/>
            <a:ext cx="1763775" cy="601075"/>
          </a:xfrm>
          <a:prstGeom prst="flowChartInternalStorag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  AWS S3 Bucket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591450" y="955750"/>
            <a:ext cx="2709600" cy="601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AWS A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irflow Sensors/Snowpipe objects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684800" y="2725638"/>
            <a:ext cx="12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Load/Write to Staging location</a:t>
            </a:r>
            <a:endParaRPr sz="800"/>
          </a:p>
        </p:txBody>
      </p:sp>
      <p:sp>
        <p:nvSpPr>
          <p:cNvPr id="98" name="Google Shape;98;p16"/>
          <p:cNvSpPr txBox="1"/>
          <p:nvPr/>
        </p:nvSpPr>
        <p:spPr>
          <a:xfrm>
            <a:off x="5094200" y="2417850"/>
            <a:ext cx="16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Load into Snowflake tables</a:t>
            </a:r>
            <a:endParaRPr sz="800"/>
          </a:p>
        </p:txBody>
      </p:sp>
      <p:cxnSp>
        <p:nvCxnSpPr>
          <p:cNvPr id="99" name="Google Shape;99;p16"/>
          <p:cNvCxnSpPr>
            <a:stCxn id="95" idx="3"/>
          </p:cNvCxnSpPr>
          <p:nvPr/>
        </p:nvCxnSpPr>
        <p:spPr>
          <a:xfrm flipH="1" rot="10800000">
            <a:off x="5005538" y="1562700"/>
            <a:ext cx="13104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107150" y="1606125"/>
            <a:ext cx="18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Semi-structured streaming data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1" name="Google Shape;101;p16"/>
          <p:cNvCxnSpPr>
            <a:stCxn id="96" idx="1"/>
            <a:endCxn id="95" idx="0"/>
          </p:cNvCxnSpPr>
          <p:nvPr/>
        </p:nvCxnSpPr>
        <p:spPr>
          <a:xfrm>
            <a:off x="3946250" y="1556950"/>
            <a:ext cx="1773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4183975" y="1749313"/>
            <a:ext cx="16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Triggered on write event</a:t>
            </a:r>
            <a:endParaRPr sz="8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8" y="2043450"/>
            <a:ext cx="1548628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4" name="Google Shape;104;p16"/>
          <p:cNvCxnSpPr>
            <a:stCxn id="103" idx="3"/>
            <a:endCxn id="95" idx="1"/>
          </p:cNvCxnSpPr>
          <p:nvPr/>
        </p:nvCxnSpPr>
        <p:spPr>
          <a:xfrm flipH="1" rot="10800000">
            <a:off x="1600865" y="2549850"/>
            <a:ext cx="16410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623400" y="-8310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      Snowflake - Real-Time Data Ingestion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424375" y="1113400"/>
            <a:ext cx="2236800" cy="25719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355475" y="64047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Snowflake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684800" y="2725638"/>
            <a:ext cx="12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Load/Write to Staging location</a:t>
            </a:r>
            <a:endParaRPr sz="800"/>
          </a:p>
        </p:txBody>
      </p:sp>
      <p:sp>
        <p:nvSpPr>
          <p:cNvPr id="113" name="Google Shape;113;p17"/>
          <p:cNvSpPr txBox="1"/>
          <p:nvPr/>
        </p:nvSpPr>
        <p:spPr>
          <a:xfrm>
            <a:off x="4867575" y="2293600"/>
            <a:ext cx="16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Load into Snowflake tables</a:t>
            </a:r>
            <a:endParaRPr sz="800"/>
          </a:p>
        </p:txBody>
      </p:sp>
      <p:cxnSp>
        <p:nvCxnSpPr>
          <p:cNvPr id="114" name="Google Shape;114;p17"/>
          <p:cNvCxnSpPr>
            <a:stCxn id="115" idx="3"/>
          </p:cNvCxnSpPr>
          <p:nvPr/>
        </p:nvCxnSpPr>
        <p:spPr>
          <a:xfrm>
            <a:off x="4796175" y="2598550"/>
            <a:ext cx="16086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107150" y="1606125"/>
            <a:ext cx="18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Semi-structured streaming data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8" y="2043450"/>
            <a:ext cx="1548628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7"/>
          <p:cNvCxnSpPr>
            <a:stCxn id="117" idx="3"/>
            <a:endCxn id="115" idx="1"/>
          </p:cNvCxnSpPr>
          <p:nvPr/>
        </p:nvCxnSpPr>
        <p:spPr>
          <a:xfrm>
            <a:off x="1600865" y="2571750"/>
            <a:ext cx="12492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2850075" y="2252350"/>
            <a:ext cx="1946100" cy="6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Snowflake Kafka Connector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-69600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        Snowflake - Batch Data Ingestion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020450" y="1005000"/>
            <a:ext cx="2916600" cy="25719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Table-4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079575" y="64047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Snowflake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90188" y="2280550"/>
            <a:ext cx="1625700" cy="679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Rest API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-69600" y="1811100"/>
            <a:ext cx="347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Few thousand rows to be fetched every 4-6 hours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255325" y="2500800"/>
            <a:ext cx="1625700" cy="601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python/airflow/glue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9" name="Google Shape;129;p18"/>
          <p:cNvCxnSpPr>
            <a:endCxn id="126" idx="6"/>
          </p:cNvCxnSpPr>
          <p:nvPr/>
        </p:nvCxnSpPr>
        <p:spPr>
          <a:xfrm rot="10800000">
            <a:off x="2115888" y="2620450"/>
            <a:ext cx="11160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8" idx="0"/>
            <a:endCxn id="124" idx="2"/>
          </p:cNvCxnSpPr>
          <p:nvPr/>
        </p:nvCxnSpPr>
        <p:spPr>
          <a:xfrm flipH="1" rot="10800000">
            <a:off x="4881025" y="2291100"/>
            <a:ext cx="11394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>
            <a:off x="840175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AWS Connection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216775" y="551800"/>
            <a:ext cx="8817600" cy="4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  						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Step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-1 :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Create an IAM Role for Snowflake to access data in S3 Buckets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Step-2 :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Create S3 Bucket in AWS and upload Sample Files into the bucket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Step-3 :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Create an Integration Object in Snowflake for authentication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using Accountadmin Role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Step-4 : 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Create a File Format Object (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Using Sysadmin/Custom Role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Step-5: 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Create a stage object referencing the location from which the data needs to be ingested (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Using Sysadmin/Custom Role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Step-5 :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Load the data into Snowflake Tables (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Using Sysadmin/Custom Role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840175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What have we done so far ?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216775" y="551800"/>
            <a:ext cx="8817600" cy="4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  						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Created a Storage Integration Object and authenticated Snowflake to read data from S3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Created a Stage Object which refers to the 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Integration Object (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one stage object per table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Executed copy commands manually to ingest data into the respective tables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385375" y="2235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      Snowflake - Batch Data Ingestion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6424375" y="1113400"/>
            <a:ext cx="2236800" cy="25719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Country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Orders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Lineitem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PARTSUPP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355475" y="64047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Snowflake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76057" y="2571750"/>
            <a:ext cx="2733650" cy="601075"/>
          </a:xfrm>
          <a:prstGeom prst="flowChartInternalStorag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AWS S3 Staging Bucket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51" name="Google Shape;151;p21"/>
          <p:cNvCxnSpPr>
            <a:stCxn id="150" idx="3"/>
            <a:endCxn id="148" idx="2"/>
          </p:cNvCxnSpPr>
          <p:nvPr/>
        </p:nvCxnSpPr>
        <p:spPr>
          <a:xfrm flipH="1" rot="10800000">
            <a:off x="3209707" y="2399488"/>
            <a:ext cx="3214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3526288" y="2918450"/>
            <a:ext cx="258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Copy command to ingest data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