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b4d071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b4d071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0a1a516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0a1a516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0a1a516a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0a1a516a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a1a516a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a1a516a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a1a516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a1a516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a1a516a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a1a516a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b687a9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b687a9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a1a516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a1a516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c6ca7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c6ca7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1a51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a1a51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c6ca7a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c6ca7a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a1a516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a1a516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c6ca7a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c6ca7a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a1a516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0a1a516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8250" y="380625"/>
            <a:ext cx="8575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Object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Hierarchy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71475" y="933775"/>
            <a:ext cx="86487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							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33800" y="12287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Organization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733800" y="19526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Account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33800" y="26765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733800" y="34004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Schema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76275" y="4057650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Tables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095500" y="4057650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Views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686175" y="40673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Stage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276850" y="4057650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Stored Procedures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753225" y="4057650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UDF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5" name="Google Shape;65;p13"/>
          <p:cNvCxnSpPr>
            <a:stCxn id="56" idx="2"/>
            <a:endCxn id="57" idx="0"/>
          </p:cNvCxnSpPr>
          <p:nvPr/>
        </p:nvCxnSpPr>
        <p:spPr>
          <a:xfrm>
            <a:off x="4333950" y="16763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7" idx="2"/>
            <a:endCxn id="58" idx="0"/>
          </p:cNvCxnSpPr>
          <p:nvPr/>
        </p:nvCxnSpPr>
        <p:spPr>
          <a:xfrm>
            <a:off x="4333950" y="24002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2"/>
            <a:endCxn id="59" idx="0"/>
          </p:cNvCxnSpPr>
          <p:nvPr/>
        </p:nvCxnSpPr>
        <p:spPr>
          <a:xfrm>
            <a:off x="4333950" y="31241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504825" y="26765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095500" y="26765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Roles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638800" y="2676525"/>
            <a:ext cx="12003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Warehouses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1" name="Google Shape;71;p13"/>
          <p:cNvCxnSpPr>
            <a:stCxn id="57" idx="2"/>
          </p:cNvCxnSpPr>
          <p:nvPr/>
        </p:nvCxnSpPr>
        <p:spPr>
          <a:xfrm>
            <a:off x="4333950" y="2400225"/>
            <a:ext cx="13143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7" idx="2"/>
          </p:cNvCxnSpPr>
          <p:nvPr/>
        </p:nvCxnSpPr>
        <p:spPr>
          <a:xfrm flipH="1">
            <a:off x="2895750" y="2400225"/>
            <a:ext cx="143820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7" idx="2"/>
          </p:cNvCxnSpPr>
          <p:nvPr/>
        </p:nvCxnSpPr>
        <p:spPr>
          <a:xfrm flipH="1">
            <a:off x="1571550" y="2400225"/>
            <a:ext cx="27624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9" idx="2"/>
          </p:cNvCxnSpPr>
          <p:nvPr/>
        </p:nvCxnSpPr>
        <p:spPr>
          <a:xfrm>
            <a:off x="4333950" y="3848025"/>
            <a:ext cx="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endCxn id="60" idx="0"/>
          </p:cNvCxnSpPr>
          <p:nvPr/>
        </p:nvCxnSpPr>
        <p:spPr>
          <a:xfrm flipH="1">
            <a:off x="1276425" y="3571650"/>
            <a:ext cx="24096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9" idx="1"/>
          </p:cNvCxnSpPr>
          <p:nvPr/>
        </p:nvCxnSpPr>
        <p:spPr>
          <a:xfrm flipH="1">
            <a:off x="3019500" y="3624225"/>
            <a:ext cx="714300" cy="4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9" idx="3"/>
          </p:cNvCxnSpPr>
          <p:nvPr/>
        </p:nvCxnSpPr>
        <p:spPr>
          <a:xfrm>
            <a:off x="4934100" y="3624225"/>
            <a:ext cx="20193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59" idx="3"/>
          </p:cNvCxnSpPr>
          <p:nvPr/>
        </p:nvCxnSpPr>
        <p:spPr>
          <a:xfrm>
            <a:off x="4934100" y="3624225"/>
            <a:ext cx="4857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Standard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2753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058525" y="40700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>
            <a:endCxn id="181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625300" y="4286175"/>
            <a:ext cx="2676900" cy="509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Huge Data ingestion Pipeline</a:t>
            </a:r>
            <a:r>
              <a:rPr lang="en"/>
              <a:t> 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191" name="Google Shape;191;p22"/>
          <p:cNvCxnSpPr>
            <a:endCxn id="184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2"/>
          <p:cNvCxnSpPr>
            <a:stCxn id="190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 txBox="1"/>
          <p:nvPr/>
        </p:nvSpPr>
        <p:spPr>
          <a:xfrm>
            <a:off x="6973875" y="407002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1 minute 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4" name="Google Shape;194;p22"/>
          <p:cNvCxnSpPr>
            <a:stCxn id="189" idx="1"/>
            <a:endCxn id="185" idx="4"/>
          </p:cNvCxnSpPr>
          <p:nvPr/>
        </p:nvCxnSpPr>
        <p:spPr>
          <a:xfrm flipH="1">
            <a:off x="2489003" y="4480748"/>
            <a:ext cx="21363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1191200" y="3785825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WH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Economy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753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 1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 2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3"/>
          <p:cNvCxnSpPr>
            <a:endCxn id="202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3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cxnSp>
        <p:nvCxnSpPr>
          <p:cNvPr id="208" name="Google Shape;208;p23"/>
          <p:cNvCxnSpPr>
            <a:stCxn id="207" idx="1"/>
          </p:cNvCxnSpPr>
          <p:nvPr/>
        </p:nvCxnSpPr>
        <p:spPr>
          <a:xfrm rot="10800000">
            <a:off x="2548203" y="2345193"/>
            <a:ext cx="2158500" cy="50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453950" y="2618650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Will the warehouse be busy for at least 6 minutes?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Economy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4"/>
          <p:cNvCxnSpPr>
            <a:endCxn id="215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4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223" name="Google Shape;223;p24"/>
          <p:cNvCxnSpPr>
            <a:endCxn id="218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>
            <a:stCxn id="222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4"/>
          <p:cNvSpPr txBox="1"/>
          <p:nvPr/>
        </p:nvSpPr>
        <p:spPr>
          <a:xfrm>
            <a:off x="6884025" y="3236575"/>
            <a:ext cx="122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40 Seconds later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339725" y="2514100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WH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21325" y="697775"/>
            <a:ext cx="40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2282525" y="2524850"/>
            <a:ext cx="25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Yes,warehouse will keep busy for at least 6 minutes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Economy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2753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5"/>
          <p:cNvCxnSpPr>
            <a:endCxn id="235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5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4625300" y="4286175"/>
            <a:ext cx="2676900" cy="509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Huge Data ingestion Pipeline</a:t>
            </a:r>
            <a:r>
              <a:rPr lang="en"/>
              <a:t> 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244" name="Google Shape;244;p25"/>
          <p:cNvCxnSpPr>
            <a:endCxn id="238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5"/>
          <p:cNvCxnSpPr>
            <a:stCxn id="243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5"/>
          <p:cNvSpPr txBox="1"/>
          <p:nvPr/>
        </p:nvSpPr>
        <p:spPr>
          <a:xfrm>
            <a:off x="7204500" y="310517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40 Seconds 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973875" y="407002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1 minute 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48" name="Google Shape;248;p25"/>
          <p:cNvCxnSpPr>
            <a:stCxn id="242" idx="1"/>
          </p:cNvCxnSpPr>
          <p:nvPr/>
        </p:nvCxnSpPr>
        <p:spPr>
          <a:xfrm rot="10800000">
            <a:off x="2493503" y="3728648"/>
            <a:ext cx="2131800" cy="75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 txBox="1"/>
          <p:nvPr/>
        </p:nvSpPr>
        <p:spPr>
          <a:xfrm>
            <a:off x="1058525" y="3926900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Will the warehouse be busy for at least 6 minutes?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Economy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2753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1058525" y="40700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6"/>
          <p:cNvCxnSpPr>
            <a:endCxn id="256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6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4625300" y="4286175"/>
            <a:ext cx="2676900" cy="509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Huge Data ingestion Pipeline</a:t>
            </a:r>
            <a:r>
              <a:rPr lang="en"/>
              <a:t> </a:t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266" name="Google Shape;266;p26"/>
          <p:cNvCxnSpPr>
            <a:endCxn id="259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>
            <a:stCxn id="265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6"/>
          <p:cNvSpPr txBox="1"/>
          <p:nvPr/>
        </p:nvSpPr>
        <p:spPr>
          <a:xfrm>
            <a:off x="7204500" y="310517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40 Seconds 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973875" y="407002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1 minute 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70" name="Google Shape;270;p26"/>
          <p:cNvCxnSpPr>
            <a:stCxn id="264" idx="1"/>
            <a:endCxn id="260" idx="4"/>
          </p:cNvCxnSpPr>
          <p:nvPr/>
        </p:nvCxnSpPr>
        <p:spPr>
          <a:xfrm flipH="1">
            <a:off x="2489003" y="4480748"/>
            <a:ext cx="21363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6"/>
          <p:cNvSpPr txBox="1"/>
          <p:nvPr/>
        </p:nvSpPr>
        <p:spPr>
          <a:xfrm>
            <a:off x="1191200" y="3785825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WH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2442100" y="3870850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Yes,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the warehouse will be busy for at least 6 minutes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Snowflake - Virtual warehouses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Warehouse is a cluster of computing resources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warehouse is a combination of resources like CPU, memory, and temporary storage required to do multiple operations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Operations include :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Executing sql </a:t>
            </a: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queries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Data loading/unloading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Warehouses come in sizes ranging from XS to 5XL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Warehouse can be of 2 types  :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Single Cluster Warehouse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50"/>
              <a:buFont typeface="Merriweather"/>
              <a:buChar char="-"/>
            </a:pPr>
            <a:r>
              <a:rPr lang="en" sz="135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Multi Cluster Warehouse </a:t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Snowflake - Virtual warehouse Configuration	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Max Cluster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is the maximum number of warehouses that can be spun up during an operation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is the default number of warehouses that Snowflake will spin up while creating a warehouse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Single Cluster Warehouse 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 , Max Cluster = 1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Multi Cluster Warehouse :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&gt;= 1 , Max Cluster &gt; 1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Snowflake - Multi Cluster warehouse modes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Multi-cluster warehouse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can be executed in two modes :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Maximised :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Clusters = 2 ,Max Cluster = 2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AutoScale :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Clusters = 1 ,Max Cluster = 2 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Scaling Policy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Standard (Default)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: Prevents queuing of operations by starting additional warehouses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Merriweather"/>
              <a:buChar char="-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Economy :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Conserves credits by favoring keeping running warehouses fully-loaded rather than starting additional warehouses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05150"/>
            <a:ext cx="85629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Multi Cluster Warehouse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|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Scaling Policy - Standard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755100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= 1,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Max Cluster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              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Query-1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Query-2</a:t>
            </a:r>
            <a:r>
              <a:rPr lang="en"/>
              <a:t> 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endCxn id="103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Multi Cluster Warehouse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|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Scaling Policy - Standard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15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= 1,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Max Cluster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              SQL Query-1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Query-2</a:t>
            </a:r>
            <a:r>
              <a:rPr lang="en"/>
              <a:t> 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endCxn id="114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</a:t>
            </a:r>
            <a:r>
              <a:rPr lang="en"/>
              <a:t> </a:t>
            </a:r>
            <a:endParaRPr/>
          </a:p>
        </p:txBody>
      </p:sp>
      <p:cxnSp>
        <p:nvCxnSpPr>
          <p:cNvPr id="120" name="Google Shape;120;p18"/>
          <p:cNvCxnSpPr>
            <a:stCxn id="119" idx="1"/>
          </p:cNvCxnSpPr>
          <p:nvPr/>
        </p:nvCxnSpPr>
        <p:spPr>
          <a:xfrm rot="10800000">
            <a:off x="2611803" y="2416293"/>
            <a:ext cx="2094900" cy="43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2110550" y="2618650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Wait 20 seconds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Multi Cluster Warehouse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|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Scaling Policy - Standard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endCxn id="127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cxnSp>
        <p:nvCxnSpPr>
          <p:cNvPr id="134" name="Google Shape;134;p19"/>
          <p:cNvCxnSpPr>
            <a:endCxn id="130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1339725" y="2514100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WH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21325" y="697775"/>
            <a:ext cx="40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Multi Cluster Warehouse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|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Scaling Policy - Standard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endCxn id="142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150" name="Google Shape;150;p20"/>
          <p:cNvCxnSpPr>
            <a:endCxn id="145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9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6884025" y="3236575"/>
            <a:ext cx="122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40 Seconds later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339725" y="2514100"/>
            <a:ext cx="107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WH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21325" y="697775"/>
            <a:ext cx="40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				Scaling Policy - Standard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75375" y="817275"/>
            <a:ext cx="863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Min Cluster = 1, Max Cluster = 3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101550" y="1572400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4681575" y="1217025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681575" y="1871350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SQL Query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1058525" y="2844125"/>
            <a:ext cx="1430400" cy="941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X-Small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>
            <a:off x="2532075" y="1545725"/>
            <a:ext cx="2353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>
            <a:endCxn id="161" idx="4"/>
          </p:cNvCxnSpPr>
          <p:nvPr/>
        </p:nvCxnSpPr>
        <p:spPr>
          <a:xfrm rot="10800000">
            <a:off x="2531950" y="2043250"/>
            <a:ext cx="23094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/>
          <p:nvPr/>
        </p:nvSpPr>
        <p:spPr>
          <a:xfrm>
            <a:off x="4706700" y="2681263"/>
            <a:ext cx="24075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Query1</a:t>
            </a:r>
            <a:r>
              <a:rPr lang="en"/>
              <a:t> 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4625300" y="4286175"/>
            <a:ext cx="2676900" cy="509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Huge Data ingestion Pipeline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06700" y="3417850"/>
            <a:ext cx="2497800" cy="453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Complex SQL Query2</a:t>
            </a:r>
            <a:r>
              <a:rPr lang="en"/>
              <a:t> </a:t>
            </a:r>
            <a:endParaRPr/>
          </a:p>
        </p:txBody>
      </p:sp>
      <p:cxnSp>
        <p:nvCxnSpPr>
          <p:cNvPr id="170" name="Google Shape;170;p21"/>
          <p:cNvCxnSpPr>
            <a:endCxn id="164" idx="4"/>
          </p:cNvCxnSpPr>
          <p:nvPr/>
        </p:nvCxnSpPr>
        <p:spPr>
          <a:xfrm flipH="1">
            <a:off x="2488925" y="3020075"/>
            <a:ext cx="24606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9" idx="1"/>
          </p:cNvCxnSpPr>
          <p:nvPr/>
        </p:nvCxnSpPr>
        <p:spPr>
          <a:xfrm rot="10800000">
            <a:off x="2495703" y="3544380"/>
            <a:ext cx="22110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68" idx="1"/>
          </p:cNvCxnSpPr>
          <p:nvPr/>
        </p:nvCxnSpPr>
        <p:spPr>
          <a:xfrm rot="10800000">
            <a:off x="2470103" y="3697448"/>
            <a:ext cx="2155200" cy="7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6973875" y="4070025"/>
            <a:ext cx="122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1 minute 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later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102750" y="3935200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Wait 20 seconds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