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BA52129-B34B-4150-9BB4-D57ACE25D103}"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A062C2-0E7D-43C0-AF95-E09E1CE7EDFD}" type="slidenum">
              <a:rPr lang="en-IN" smtClean="0"/>
              <a:t>‹#›</a:t>
            </a:fld>
            <a:endParaRPr lang="en-IN"/>
          </a:p>
        </p:txBody>
      </p:sp>
    </p:spTree>
    <p:extLst>
      <p:ext uri="{BB962C8B-B14F-4D97-AF65-F5344CB8AC3E}">
        <p14:creationId xmlns:p14="http://schemas.microsoft.com/office/powerpoint/2010/main" val="770867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A52129-B34B-4150-9BB4-D57ACE25D103}"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A062C2-0E7D-43C0-AF95-E09E1CE7EDFD}" type="slidenum">
              <a:rPr lang="en-IN" smtClean="0"/>
              <a:t>‹#›</a:t>
            </a:fld>
            <a:endParaRPr lang="en-IN"/>
          </a:p>
        </p:txBody>
      </p:sp>
    </p:spTree>
    <p:extLst>
      <p:ext uri="{BB962C8B-B14F-4D97-AF65-F5344CB8AC3E}">
        <p14:creationId xmlns:p14="http://schemas.microsoft.com/office/powerpoint/2010/main" val="4079868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A52129-B34B-4150-9BB4-D57ACE25D103}"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A062C2-0E7D-43C0-AF95-E09E1CE7EDFD}" type="slidenum">
              <a:rPr lang="en-IN" smtClean="0"/>
              <a:t>‹#›</a:t>
            </a:fld>
            <a:endParaRPr lang="en-IN"/>
          </a:p>
        </p:txBody>
      </p:sp>
    </p:spTree>
    <p:extLst>
      <p:ext uri="{BB962C8B-B14F-4D97-AF65-F5344CB8AC3E}">
        <p14:creationId xmlns:p14="http://schemas.microsoft.com/office/powerpoint/2010/main" val="1291232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A52129-B34B-4150-9BB4-D57ACE25D103}"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A062C2-0E7D-43C0-AF95-E09E1CE7EDFD}" type="slidenum">
              <a:rPr lang="en-IN" smtClean="0"/>
              <a:t>‹#›</a:t>
            </a:fld>
            <a:endParaRPr lang="en-IN"/>
          </a:p>
        </p:txBody>
      </p:sp>
    </p:spTree>
    <p:extLst>
      <p:ext uri="{BB962C8B-B14F-4D97-AF65-F5344CB8AC3E}">
        <p14:creationId xmlns:p14="http://schemas.microsoft.com/office/powerpoint/2010/main" val="225945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A52129-B34B-4150-9BB4-D57ACE25D103}"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A062C2-0E7D-43C0-AF95-E09E1CE7EDFD}" type="slidenum">
              <a:rPr lang="en-IN" smtClean="0"/>
              <a:t>‹#›</a:t>
            </a:fld>
            <a:endParaRPr lang="en-IN"/>
          </a:p>
        </p:txBody>
      </p:sp>
    </p:spTree>
    <p:extLst>
      <p:ext uri="{BB962C8B-B14F-4D97-AF65-F5344CB8AC3E}">
        <p14:creationId xmlns:p14="http://schemas.microsoft.com/office/powerpoint/2010/main" val="121054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BA52129-B34B-4150-9BB4-D57ACE25D103}"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A062C2-0E7D-43C0-AF95-E09E1CE7EDFD}" type="slidenum">
              <a:rPr lang="en-IN" smtClean="0"/>
              <a:t>‹#›</a:t>
            </a:fld>
            <a:endParaRPr lang="en-IN"/>
          </a:p>
        </p:txBody>
      </p:sp>
    </p:spTree>
    <p:extLst>
      <p:ext uri="{BB962C8B-B14F-4D97-AF65-F5344CB8AC3E}">
        <p14:creationId xmlns:p14="http://schemas.microsoft.com/office/powerpoint/2010/main" val="59064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BA52129-B34B-4150-9BB4-D57ACE25D103}" type="datetimeFigureOut">
              <a:rPr lang="en-IN" smtClean="0"/>
              <a:t>28-05-2022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A062C2-0E7D-43C0-AF95-E09E1CE7EDFD}" type="slidenum">
              <a:rPr lang="en-IN" smtClean="0"/>
              <a:t>‹#›</a:t>
            </a:fld>
            <a:endParaRPr lang="en-IN"/>
          </a:p>
        </p:txBody>
      </p:sp>
    </p:spTree>
    <p:extLst>
      <p:ext uri="{BB962C8B-B14F-4D97-AF65-F5344CB8AC3E}">
        <p14:creationId xmlns:p14="http://schemas.microsoft.com/office/powerpoint/2010/main" val="295044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BA52129-B34B-4150-9BB4-D57ACE25D103}" type="datetimeFigureOut">
              <a:rPr lang="en-IN" smtClean="0"/>
              <a:t>28-05-2022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A062C2-0E7D-43C0-AF95-E09E1CE7EDFD}" type="slidenum">
              <a:rPr lang="en-IN" smtClean="0"/>
              <a:t>‹#›</a:t>
            </a:fld>
            <a:endParaRPr lang="en-IN"/>
          </a:p>
        </p:txBody>
      </p:sp>
    </p:spTree>
    <p:extLst>
      <p:ext uri="{BB962C8B-B14F-4D97-AF65-F5344CB8AC3E}">
        <p14:creationId xmlns:p14="http://schemas.microsoft.com/office/powerpoint/2010/main" val="230826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52129-B34B-4150-9BB4-D57ACE25D103}" type="datetimeFigureOut">
              <a:rPr lang="en-IN" smtClean="0"/>
              <a:t>28-05-2022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A062C2-0E7D-43C0-AF95-E09E1CE7EDFD}" type="slidenum">
              <a:rPr lang="en-IN" smtClean="0"/>
              <a:t>‹#›</a:t>
            </a:fld>
            <a:endParaRPr lang="en-IN"/>
          </a:p>
        </p:txBody>
      </p:sp>
    </p:spTree>
    <p:extLst>
      <p:ext uri="{BB962C8B-B14F-4D97-AF65-F5344CB8AC3E}">
        <p14:creationId xmlns:p14="http://schemas.microsoft.com/office/powerpoint/2010/main" val="71389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52129-B34B-4150-9BB4-D57ACE25D103}"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A062C2-0E7D-43C0-AF95-E09E1CE7EDFD}" type="slidenum">
              <a:rPr lang="en-IN" smtClean="0"/>
              <a:t>‹#›</a:t>
            </a:fld>
            <a:endParaRPr lang="en-IN"/>
          </a:p>
        </p:txBody>
      </p:sp>
    </p:spTree>
    <p:extLst>
      <p:ext uri="{BB962C8B-B14F-4D97-AF65-F5344CB8AC3E}">
        <p14:creationId xmlns:p14="http://schemas.microsoft.com/office/powerpoint/2010/main" val="3056212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52129-B34B-4150-9BB4-D57ACE25D103}"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A062C2-0E7D-43C0-AF95-E09E1CE7EDFD}" type="slidenum">
              <a:rPr lang="en-IN" smtClean="0"/>
              <a:t>‹#›</a:t>
            </a:fld>
            <a:endParaRPr lang="en-IN"/>
          </a:p>
        </p:txBody>
      </p:sp>
    </p:spTree>
    <p:extLst>
      <p:ext uri="{BB962C8B-B14F-4D97-AF65-F5344CB8AC3E}">
        <p14:creationId xmlns:p14="http://schemas.microsoft.com/office/powerpoint/2010/main" val="352496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52129-B34B-4150-9BB4-D57ACE25D103}" type="datetimeFigureOut">
              <a:rPr lang="en-IN" smtClean="0"/>
              <a:t>28-05-2022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A062C2-0E7D-43C0-AF95-E09E1CE7EDFD}" type="slidenum">
              <a:rPr lang="en-IN" smtClean="0"/>
              <a:t>‹#›</a:t>
            </a:fld>
            <a:endParaRPr lang="en-IN"/>
          </a:p>
        </p:txBody>
      </p:sp>
    </p:spTree>
    <p:extLst>
      <p:ext uri="{BB962C8B-B14F-4D97-AF65-F5344CB8AC3E}">
        <p14:creationId xmlns:p14="http://schemas.microsoft.com/office/powerpoint/2010/main" val="2715900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1989" y="276329"/>
            <a:ext cx="9144000" cy="1073906"/>
          </a:xfrm>
        </p:spPr>
        <p:txBody>
          <a:bodyPr/>
          <a:lstStyle/>
          <a:p>
            <a:r>
              <a:rPr lang="en-US" dirty="0" smtClean="0"/>
              <a:t>Exception</a:t>
            </a:r>
            <a:endParaRPr lang="en-IN" dirty="0"/>
          </a:p>
        </p:txBody>
      </p:sp>
      <p:sp>
        <p:nvSpPr>
          <p:cNvPr id="3" name="Subtitle 2"/>
          <p:cNvSpPr>
            <a:spLocks noGrp="1"/>
          </p:cNvSpPr>
          <p:nvPr>
            <p:ph type="subTitle" idx="1"/>
          </p:nvPr>
        </p:nvSpPr>
        <p:spPr>
          <a:xfrm>
            <a:off x="965675" y="1794617"/>
            <a:ext cx="9702325" cy="4409630"/>
          </a:xfrm>
        </p:spPr>
        <p:txBody>
          <a:bodyPr>
            <a:normAutofit/>
          </a:bodyPr>
          <a:lstStyle/>
          <a:p>
            <a:pPr algn="l"/>
            <a:r>
              <a:rPr lang="en-US" sz="1400" dirty="0" smtClean="0"/>
              <a:t>While creating and executing python program things may go wrong at two different stage .During compilation and during execution time.</a:t>
            </a:r>
          </a:p>
          <a:p>
            <a:pPr algn="l"/>
            <a:r>
              <a:rPr lang="en-US" sz="1400" dirty="0" smtClean="0"/>
              <a:t>Errors that occur during compilation time are called </a:t>
            </a:r>
            <a:r>
              <a:rPr lang="en-US" sz="1400" b="1" dirty="0" smtClean="0"/>
              <a:t>Syntax error.</a:t>
            </a:r>
          </a:p>
          <a:p>
            <a:pPr algn="l"/>
            <a:r>
              <a:rPr lang="en-US" sz="1400" b="1" dirty="0" smtClean="0"/>
              <a:t>Error </a:t>
            </a:r>
            <a:r>
              <a:rPr lang="en-US" sz="1400" dirty="0" smtClean="0"/>
              <a:t>that occur during </a:t>
            </a:r>
            <a:r>
              <a:rPr lang="en-IN" sz="1400" b="1" dirty="0" smtClean="0"/>
              <a:t> execution time </a:t>
            </a:r>
            <a:r>
              <a:rPr lang="en-IN" sz="1400" dirty="0" smtClean="0"/>
              <a:t>are called Exception</a:t>
            </a:r>
            <a:endParaRPr lang="en-US" sz="1400" b="1" dirty="0"/>
          </a:p>
          <a:p>
            <a:pPr algn="l"/>
            <a:r>
              <a:rPr lang="en-US" sz="1400" b="1" dirty="0" smtClean="0"/>
              <a:t>Syntax Error:</a:t>
            </a:r>
          </a:p>
          <a:p>
            <a:pPr algn="l"/>
            <a:r>
              <a:rPr lang="en-US" sz="1400" dirty="0" smtClean="0"/>
              <a:t>Means: program is not as per the language grammar.</a:t>
            </a:r>
          </a:p>
          <a:p>
            <a:pPr algn="l"/>
            <a:r>
              <a:rPr lang="en-US" sz="1400" dirty="0" smtClean="0"/>
              <a:t>Reported By interpreter/compiler/</a:t>
            </a:r>
          </a:p>
          <a:p>
            <a:pPr algn="l"/>
            <a:r>
              <a:rPr lang="en-US" sz="1400" dirty="0" smtClean="0"/>
              <a:t>Example : Leaving out Symbol, such as colon, comma, </a:t>
            </a:r>
            <a:r>
              <a:rPr lang="en-US" sz="1400" dirty="0" err="1" smtClean="0"/>
              <a:t>bracket.Misspelling</a:t>
            </a:r>
            <a:r>
              <a:rPr lang="en-US" sz="1400" dirty="0" smtClean="0"/>
              <a:t> </a:t>
            </a:r>
            <a:r>
              <a:rPr lang="en-US" sz="1400" dirty="0" err="1" smtClean="0"/>
              <a:t>keywordIncorrect</a:t>
            </a:r>
            <a:r>
              <a:rPr lang="en-US" sz="1400" dirty="0" smtClean="0"/>
              <a:t> </a:t>
            </a:r>
            <a:r>
              <a:rPr lang="en-US" sz="1400" dirty="0" err="1" smtClean="0"/>
              <a:t>indentation,Incorrect</a:t>
            </a:r>
            <a:r>
              <a:rPr lang="en-US" sz="1400" dirty="0" smtClean="0"/>
              <a:t> number of positional argument.</a:t>
            </a:r>
          </a:p>
          <a:p>
            <a:pPr algn="l"/>
            <a:r>
              <a:rPr lang="en-US" sz="1400" b="1" dirty="0"/>
              <a:t>Exception:</a:t>
            </a:r>
          </a:p>
          <a:p>
            <a:pPr algn="l"/>
            <a:r>
              <a:rPr lang="en-US" sz="1400" dirty="0"/>
              <a:t>if thing go wrong during execution time.</a:t>
            </a:r>
          </a:p>
          <a:p>
            <a:pPr algn="l"/>
            <a:r>
              <a:rPr lang="en-US" sz="1400" dirty="0"/>
              <a:t>Means: Something unforeseen happened</a:t>
            </a:r>
          </a:p>
          <a:p>
            <a:pPr algn="l"/>
            <a:r>
              <a:rPr lang="en-US" sz="1400" dirty="0"/>
              <a:t>Reported by:  python run time</a:t>
            </a:r>
          </a:p>
          <a:p>
            <a:pPr algn="l"/>
            <a:endParaRPr lang="en-US" sz="1400" dirty="0" smtClean="0"/>
          </a:p>
          <a:p>
            <a:pPr algn="l"/>
            <a:endParaRPr lang="en-US" sz="1400" dirty="0" smtClean="0"/>
          </a:p>
        </p:txBody>
      </p:sp>
    </p:spTree>
    <p:extLst>
      <p:ext uri="{BB962C8B-B14F-4D97-AF65-F5344CB8AC3E}">
        <p14:creationId xmlns:p14="http://schemas.microsoft.com/office/powerpoint/2010/main" val="411006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1989" y="276329"/>
            <a:ext cx="9144000" cy="1073906"/>
          </a:xfrm>
        </p:spPr>
        <p:txBody>
          <a:bodyPr/>
          <a:lstStyle/>
          <a:p>
            <a:r>
              <a:rPr lang="en-US" dirty="0" smtClean="0"/>
              <a:t>Exception</a:t>
            </a:r>
            <a:endParaRPr lang="en-IN" dirty="0"/>
          </a:p>
        </p:txBody>
      </p:sp>
      <p:sp>
        <p:nvSpPr>
          <p:cNvPr id="3" name="Subtitle 2"/>
          <p:cNvSpPr>
            <a:spLocks noGrp="1"/>
          </p:cNvSpPr>
          <p:nvPr>
            <p:ph type="subTitle" idx="1"/>
          </p:nvPr>
        </p:nvSpPr>
        <p:spPr>
          <a:xfrm>
            <a:off x="965675" y="1794617"/>
            <a:ext cx="9702325" cy="4409630"/>
          </a:xfrm>
        </p:spPr>
        <p:txBody>
          <a:bodyPr>
            <a:normAutofit/>
          </a:bodyPr>
          <a:lstStyle/>
          <a:p>
            <a:pPr algn="l"/>
            <a:r>
              <a:rPr lang="en-US" sz="1400" dirty="0"/>
              <a:t>An exception is an error which happens at the time of execution of a program. However, while running a program, Python generates an exception that should be handled to avoid your program to </a:t>
            </a:r>
            <a:r>
              <a:rPr lang="en-US" sz="1400" dirty="0" smtClean="0"/>
              <a:t>crash</a:t>
            </a:r>
          </a:p>
          <a:p>
            <a:pPr algn="l"/>
            <a:r>
              <a:rPr lang="en-US" sz="1400" dirty="0"/>
              <a:t>The exception indicates that, although the event can occur, this type of event happens infrequently. When the method is not able to handle the exception, it is thrown to its caller function. Eventually, when an exception is thrown out of the main function, the program is terminated abruptly</a:t>
            </a:r>
            <a:r>
              <a:rPr lang="en-US" sz="1400" dirty="0" smtClean="0"/>
              <a:t>.</a:t>
            </a:r>
          </a:p>
          <a:p>
            <a:pPr algn="l"/>
            <a:r>
              <a:rPr lang="en-IN" sz="1400" b="1" dirty="0"/>
              <a:t>Common Examples of Exception:</a:t>
            </a:r>
          </a:p>
          <a:p>
            <a:pPr marL="285750" indent="-285750" algn="l">
              <a:buFont typeface="Arial" panose="020B0604020202020204" pitchFamily="34" charset="0"/>
              <a:buChar char="•"/>
            </a:pPr>
            <a:r>
              <a:rPr lang="en-IN" sz="1400" dirty="0"/>
              <a:t>Division by Zero</a:t>
            </a:r>
          </a:p>
          <a:p>
            <a:pPr marL="285750" indent="-285750" algn="l">
              <a:buFont typeface="Arial" panose="020B0604020202020204" pitchFamily="34" charset="0"/>
              <a:buChar char="•"/>
            </a:pPr>
            <a:r>
              <a:rPr lang="en-US" sz="1400" dirty="0"/>
              <a:t>Accessing a file which does not exist.</a:t>
            </a:r>
          </a:p>
          <a:p>
            <a:pPr marL="285750" indent="-285750" algn="l">
              <a:buFont typeface="Arial" panose="020B0604020202020204" pitchFamily="34" charset="0"/>
              <a:buChar char="•"/>
            </a:pPr>
            <a:r>
              <a:rPr lang="en-US" sz="1400" dirty="0"/>
              <a:t>Addition of two incompatible types</a:t>
            </a:r>
          </a:p>
          <a:p>
            <a:pPr marL="285750" indent="-285750" algn="l">
              <a:buFont typeface="Arial" panose="020B0604020202020204" pitchFamily="34" charset="0"/>
              <a:buChar char="•"/>
            </a:pPr>
            <a:r>
              <a:rPr lang="en-US" sz="1400" dirty="0"/>
              <a:t>Trying to access a nonexistent index of a sequence</a:t>
            </a:r>
          </a:p>
          <a:p>
            <a:pPr marL="285750" indent="-285750" algn="l">
              <a:buFont typeface="Arial" panose="020B0604020202020204" pitchFamily="34" charset="0"/>
              <a:buChar char="•"/>
            </a:pPr>
            <a:r>
              <a:rPr lang="en-US" sz="1400" dirty="0"/>
              <a:t>Removing the table from the disconnected database server.</a:t>
            </a:r>
          </a:p>
          <a:p>
            <a:pPr marL="285750" indent="-285750" algn="l">
              <a:buFont typeface="Arial" panose="020B0604020202020204" pitchFamily="34" charset="0"/>
              <a:buChar char="•"/>
            </a:pPr>
            <a:r>
              <a:rPr lang="en-US" sz="1400" dirty="0"/>
              <a:t>ATM withdrawal of more than the available amount</a:t>
            </a:r>
          </a:p>
          <a:p>
            <a:pPr algn="l"/>
            <a:endParaRPr lang="en-US" sz="1400" dirty="0" smtClean="0"/>
          </a:p>
          <a:p>
            <a:pPr algn="l"/>
            <a:endParaRPr lang="en-US" sz="1400" dirty="0" smtClean="0"/>
          </a:p>
        </p:txBody>
      </p:sp>
    </p:spTree>
    <p:extLst>
      <p:ext uri="{BB962C8B-B14F-4D97-AF65-F5344CB8AC3E}">
        <p14:creationId xmlns:p14="http://schemas.microsoft.com/office/powerpoint/2010/main" val="2540002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1989" y="276329"/>
            <a:ext cx="9144000" cy="638071"/>
          </a:xfrm>
        </p:spPr>
        <p:txBody>
          <a:bodyPr>
            <a:normAutofit/>
          </a:bodyPr>
          <a:lstStyle/>
          <a:p>
            <a:r>
              <a:rPr lang="en-US" sz="3200" b="1" dirty="0" smtClean="0"/>
              <a:t>Python Exception Handle</a:t>
            </a:r>
            <a:endParaRPr lang="en-US"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8" y="1085316"/>
            <a:ext cx="9661102" cy="5772684"/>
          </a:xfrm>
          <a:prstGeom prst="rect">
            <a:avLst/>
          </a:prstGeom>
        </p:spPr>
      </p:pic>
    </p:spTree>
    <p:extLst>
      <p:ext uri="{BB962C8B-B14F-4D97-AF65-F5344CB8AC3E}">
        <p14:creationId xmlns:p14="http://schemas.microsoft.com/office/powerpoint/2010/main" val="3426671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1989" y="276329"/>
            <a:ext cx="9144000" cy="638071"/>
          </a:xfrm>
        </p:spPr>
        <p:txBody>
          <a:bodyPr>
            <a:normAutofit/>
          </a:bodyPr>
          <a:lstStyle/>
          <a:p>
            <a:r>
              <a:rPr lang="en-IN" sz="3200" b="1" dirty="0" smtClean="0"/>
              <a:t>Some </a:t>
            </a:r>
            <a:r>
              <a:rPr lang="en-IN" sz="3200" b="1" dirty="0"/>
              <a:t>Python </a:t>
            </a:r>
            <a:r>
              <a:rPr lang="en-IN" sz="3200" b="1" dirty="0" smtClean="0"/>
              <a:t>Errors</a:t>
            </a:r>
            <a:endParaRPr lang="en-IN" sz="3200" b="1" dirty="0"/>
          </a:p>
        </p:txBody>
      </p:sp>
      <p:graphicFrame>
        <p:nvGraphicFramePr>
          <p:cNvPr id="5" name="Table 4"/>
          <p:cNvGraphicFramePr>
            <a:graphicFrameLocks noGrp="1"/>
          </p:cNvGraphicFramePr>
          <p:nvPr>
            <p:extLst>
              <p:ext uri="{D42A27DB-BD31-4B8C-83A1-F6EECF244321}">
                <p14:modId xmlns:p14="http://schemas.microsoft.com/office/powerpoint/2010/main" val="873251252"/>
              </p:ext>
            </p:extLst>
          </p:nvPr>
        </p:nvGraphicFramePr>
        <p:xfrm>
          <a:off x="1502161" y="1574246"/>
          <a:ext cx="8128000" cy="387604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l"/>
                      <a:r>
                        <a:rPr lang="en-IN" sz="1800" b="1" i="0" kern="1200" dirty="0" smtClean="0">
                          <a:solidFill>
                            <a:schemeClr val="lt1"/>
                          </a:solidFill>
                          <a:effectLst/>
                          <a:latin typeface="+mn-lt"/>
                          <a:ea typeface="+mn-ea"/>
                          <a:cs typeface="+mn-cs"/>
                        </a:rPr>
                        <a:t>Exception</a:t>
                      </a:r>
                      <a:endParaRPr lang="en-IN" dirty="0">
                        <a:effectLst/>
                      </a:endParaRPr>
                    </a:p>
                  </a:txBody>
                  <a:tcPr anchor="ctr"/>
                </a:tc>
                <a:tc>
                  <a:txBody>
                    <a:bodyPr/>
                    <a:lstStyle/>
                    <a:p>
                      <a:r>
                        <a:rPr lang="en-IN" sz="1800" b="1" i="0" kern="1200" dirty="0" smtClean="0">
                          <a:solidFill>
                            <a:schemeClr val="lt1"/>
                          </a:solidFill>
                          <a:effectLst/>
                          <a:latin typeface="+mn-lt"/>
                          <a:ea typeface="+mn-ea"/>
                          <a:cs typeface="+mn-cs"/>
                        </a:rPr>
                        <a:t>Description</a:t>
                      </a:r>
                      <a:endParaRPr lang="en-IN" dirty="0"/>
                    </a:p>
                  </a:txBody>
                  <a:tcPr/>
                </a:tc>
              </a:tr>
              <a:tr h="370840">
                <a:tc>
                  <a:txBody>
                    <a:bodyPr/>
                    <a:lstStyle/>
                    <a:p>
                      <a:r>
                        <a:rPr lang="en-IN" sz="1800" b="0" i="0" kern="1200" dirty="0" err="1" smtClean="0">
                          <a:solidFill>
                            <a:schemeClr val="dk1"/>
                          </a:solidFill>
                          <a:effectLst/>
                          <a:latin typeface="+mn-lt"/>
                          <a:ea typeface="+mn-ea"/>
                          <a:cs typeface="+mn-cs"/>
                        </a:rPr>
                        <a:t>ArithmeticException</a:t>
                      </a:r>
                      <a:endParaRPr lang="en-IN" dirty="0"/>
                    </a:p>
                  </a:txBody>
                  <a:tcPr/>
                </a:tc>
                <a:tc>
                  <a:txBody>
                    <a:bodyPr/>
                    <a:lstStyle/>
                    <a:p>
                      <a:r>
                        <a:rPr lang="en-US" sz="1800" b="0" i="0" kern="1200" dirty="0" smtClean="0">
                          <a:solidFill>
                            <a:schemeClr val="dk1"/>
                          </a:solidFill>
                          <a:effectLst/>
                          <a:latin typeface="+mn-lt"/>
                          <a:ea typeface="+mn-ea"/>
                          <a:cs typeface="+mn-cs"/>
                        </a:rPr>
                        <a:t>Arithmetic error, such as divide-by-zero.</a:t>
                      </a:r>
                      <a:endParaRPr lang="en-IN" dirty="0"/>
                    </a:p>
                  </a:txBody>
                  <a:tcPr/>
                </a:tc>
              </a:tr>
              <a:tr h="370840">
                <a:tc>
                  <a:txBody>
                    <a:bodyPr/>
                    <a:lstStyle/>
                    <a:p>
                      <a:r>
                        <a:rPr lang="en-IN" sz="1800" b="0" i="0" kern="1200" dirty="0" err="1" smtClean="0">
                          <a:solidFill>
                            <a:schemeClr val="dk1"/>
                          </a:solidFill>
                          <a:effectLst/>
                          <a:latin typeface="+mn-lt"/>
                          <a:ea typeface="+mn-ea"/>
                          <a:cs typeface="+mn-cs"/>
                        </a:rPr>
                        <a:t>ArraylndexOutOfBoundsException</a:t>
                      </a:r>
                      <a:endParaRPr lang="en-IN" dirty="0"/>
                    </a:p>
                  </a:txBody>
                  <a:tcPr/>
                </a:tc>
                <a:tc>
                  <a:txBody>
                    <a:bodyPr/>
                    <a:lstStyle/>
                    <a:p>
                      <a:r>
                        <a:rPr lang="en-IN" sz="1800" b="0" i="0" kern="1200" dirty="0" smtClean="0">
                          <a:solidFill>
                            <a:schemeClr val="dk1"/>
                          </a:solidFill>
                          <a:effectLst/>
                          <a:latin typeface="+mn-lt"/>
                          <a:ea typeface="+mn-ea"/>
                          <a:cs typeface="+mn-cs"/>
                        </a:rPr>
                        <a:t>Array index is out-of-bounds.</a:t>
                      </a:r>
                      <a:endParaRPr lang="en-IN" dirty="0"/>
                    </a:p>
                  </a:txBody>
                  <a:tcPr/>
                </a:tc>
              </a:tr>
              <a:tr h="370840">
                <a:tc>
                  <a:txBody>
                    <a:bodyPr/>
                    <a:lstStyle/>
                    <a:p>
                      <a:r>
                        <a:rPr lang="en-IN" sz="1800" b="0" i="0" kern="1200" dirty="0" err="1" smtClean="0">
                          <a:solidFill>
                            <a:schemeClr val="dk1"/>
                          </a:solidFill>
                          <a:effectLst/>
                          <a:latin typeface="+mn-lt"/>
                          <a:ea typeface="+mn-ea"/>
                          <a:cs typeface="+mn-cs"/>
                        </a:rPr>
                        <a:t>IndexError</a:t>
                      </a:r>
                      <a:endParaRPr lang="en-IN" dirty="0"/>
                    </a:p>
                  </a:txBody>
                  <a:tcPr/>
                </a:tc>
                <a:tc>
                  <a:txBody>
                    <a:bodyPr/>
                    <a:lstStyle/>
                    <a:p>
                      <a:r>
                        <a:rPr lang="en-US" sz="1800" b="0" i="0" kern="1200" dirty="0" smtClean="0">
                          <a:solidFill>
                            <a:schemeClr val="dk1"/>
                          </a:solidFill>
                          <a:effectLst/>
                          <a:latin typeface="+mn-lt"/>
                          <a:ea typeface="+mn-ea"/>
                          <a:cs typeface="+mn-cs"/>
                        </a:rPr>
                        <a:t>An </a:t>
                      </a:r>
                      <a:r>
                        <a:rPr lang="en-US" sz="1800" b="0" i="0" kern="1200" dirty="0" err="1" smtClean="0">
                          <a:solidFill>
                            <a:schemeClr val="dk1"/>
                          </a:solidFill>
                          <a:effectLst/>
                          <a:latin typeface="+mn-lt"/>
                          <a:ea typeface="+mn-ea"/>
                          <a:cs typeface="+mn-cs"/>
                        </a:rPr>
                        <a:t>IndexErroris</a:t>
                      </a:r>
                      <a:r>
                        <a:rPr lang="en-US" sz="1800" b="0" i="0" kern="1200" dirty="0" smtClean="0">
                          <a:solidFill>
                            <a:schemeClr val="dk1"/>
                          </a:solidFill>
                          <a:effectLst/>
                          <a:latin typeface="+mn-lt"/>
                          <a:ea typeface="+mn-ea"/>
                          <a:cs typeface="+mn-cs"/>
                        </a:rPr>
                        <a:t> raised when you try to refer a sequence which is out of range.</a:t>
                      </a:r>
                      <a:endParaRPr lang="en-IN" dirty="0"/>
                    </a:p>
                  </a:txBody>
                  <a:tcPr/>
                </a:tc>
              </a:tr>
              <a:tr h="370840">
                <a:tc>
                  <a:txBody>
                    <a:bodyPr/>
                    <a:lstStyle/>
                    <a:p>
                      <a:r>
                        <a:rPr lang="en-IN" sz="1800" b="0" i="0" kern="1200" dirty="0" err="1" smtClean="0">
                          <a:solidFill>
                            <a:schemeClr val="dk1"/>
                          </a:solidFill>
                          <a:effectLst/>
                          <a:latin typeface="+mn-lt"/>
                          <a:ea typeface="+mn-ea"/>
                          <a:cs typeface="+mn-cs"/>
                        </a:rPr>
                        <a:t>ClassCastException</a:t>
                      </a:r>
                      <a:endParaRPr lang="en-IN" dirty="0"/>
                    </a:p>
                  </a:txBody>
                  <a:tcPr/>
                </a:tc>
                <a:tc>
                  <a:txBody>
                    <a:bodyPr/>
                    <a:lstStyle/>
                    <a:p>
                      <a:r>
                        <a:rPr lang="en-IN" sz="1800" b="0" i="0" kern="1200" dirty="0" smtClean="0">
                          <a:solidFill>
                            <a:schemeClr val="dk1"/>
                          </a:solidFill>
                          <a:effectLst/>
                          <a:latin typeface="+mn-lt"/>
                          <a:ea typeface="+mn-ea"/>
                          <a:cs typeface="+mn-cs"/>
                        </a:rPr>
                        <a:t>Invalid cast</a:t>
                      </a:r>
                      <a:endParaRPr lang="en-IN" dirty="0"/>
                    </a:p>
                  </a:txBody>
                  <a:tcPr/>
                </a:tc>
              </a:tr>
              <a:tr h="370840">
                <a:tc>
                  <a:txBody>
                    <a:bodyPr/>
                    <a:lstStyle/>
                    <a:p>
                      <a:r>
                        <a:rPr lang="en-IN" sz="1800" b="0" i="0" kern="1200" dirty="0" err="1" smtClean="0">
                          <a:solidFill>
                            <a:schemeClr val="dk1"/>
                          </a:solidFill>
                          <a:effectLst/>
                          <a:latin typeface="+mn-lt"/>
                          <a:ea typeface="+mn-ea"/>
                          <a:cs typeface="+mn-cs"/>
                        </a:rPr>
                        <a:t>ClassNotFoundException</a:t>
                      </a:r>
                      <a:endParaRPr lang="en-IN" dirty="0"/>
                    </a:p>
                  </a:txBody>
                  <a:tcPr/>
                </a:tc>
                <a:tc>
                  <a:txBody>
                    <a:bodyPr/>
                    <a:lstStyle/>
                    <a:p>
                      <a:r>
                        <a:rPr lang="en-IN" sz="1800" b="0" i="0" kern="1200" dirty="0" smtClean="0">
                          <a:solidFill>
                            <a:schemeClr val="dk1"/>
                          </a:solidFill>
                          <a:effectLst/>
                          <a:latin typeface="+mn-lt"/>
                          <a:ea typeface="+mn-ea"/>
                          <a:cs typeface="+mn-cs"/>
                        </a:rPr>
                        <a:t>Class not found</a:t>
                      </a:r>
                      <a:endParaRPr lang="en-IN" dirty="0"/>
                    </a:p>
                  </a:txBody>
                  <a:tcPr/>
                </a:tc>
              </a:tr>
              <a:tr h="370840">
                <a:tc>
                  <a:txBody>
                    <a:bodyPr/>
                    <a:lstStyle/>
                    <a:p>
                      <a:r>
                        <a:rPr lang="en-IN" sz="1800" b="0" i="0" kern="1200" dirty="0" err="1" smtClean="0">
                          <a:solidFill>
                            <a:schemeClr val="dk1"/>
                          </a:solidFill>
                          <a:effectLst/>
                          <a:latin typeface="+mn-lt"/>
                          <a:ea typeface="+mn-ea"/>
                          <a:cs typeface="+mn-cs"/>
                        </a:rPr>
                        <a:t>InstantiationException</a:t>
                      </a:r>
                      <a:endParaRPr lang="en-IN" dirty="0"/>
                    </a:p>
                  </a:txBody>
                  <a:tcPr/>
                </a:tc>
                <a:tc>
                  <a:txBody>
                    <a:bodyPr/>
                    <a:lstStyle/>
                    <a:p>
                      <a:r>
                        <a:rPr lang="en-US" sz="1800" b="0" i="0" kern="1200" dirty="0" smtClean="0">
                          <a:solidFill>
                            <a:schemeClr val="dk1"/>
                          </a:solidFill>
                          <a:effectLst/>
                          <a:latin typeface="+mn-lt"/>
                          <a:ea typeface="+mn-ea"/>
                          <a:cs typeface="+mn-cs"/>
                        </a:rPr>
                        <a:t>Occurs when you attempt to create an object of an interface or abstract class.</a:t>
                      </a:r>
                      <a:endParaRPr lang="en-IN" dirty="0"/>
                    </a:p>
                  </a:txBody>
                  <a:tcPr/>
                </a:tc>
              </a:tr>
              <a:tr h="370840">
                <a:tc>
                  <a:txBody>
                    <a:bodyPr/>
                    <a:lstStyle/>
                    <a:p>
                      <a:r>
                        <a:rPr lang="en-IN" sz="1800" b="0" i="0" kern="1200" dirty="0" smtClean="0">
                          <a:solidFill>
                            <a:schemeClr val="dk1"/>
                          </a:solidFill>
                          <a:effectLst/>
                          <a:latin typeface="+mn-lt"/>
                          <a:ea typeface="+mn-ea"/>
                          <a:cs typeface="+mn-cs"/>
                        </a:rPr>
                        <a:t>Illegal </a:t>
                      </a:r>
                      <a:r>
                        <a:rPr lang="en-IN" sz="1800" b="0" i="0" kern="1200" dirty="0" err="1" smtClean="0">
                          <a:solidFill>
                            <a:schemeClr val="dk1"/>
                          </a:solidFill>
                          <a:effectLst/>
                          <a:latin typeface="+mn-lt"/>
                          <a:ea typeface="+mn-ea"/>
                          <a:cs typeface="+mn-cs"/>
                        </a:rPr>
                        <a:t>AccessException</a:t>
                      </a:r>
                      <a:endParaRPr lang="en-IN" dirty="0"/>
                    </a:p>
                  </a:txBody>
                  <a:tcPr/>
                </a:tc>
                <a:tc>
                  <a:txBody>
                    <a:bodyPr/>
                    <a:lstStyle/>
                    <a:p>
                      <a:r>
                        <a:rPr lang="en-US" sz="1800" b="0" i="0" kern="1200" dirty="0" smtClean="0">
                          <a:solidFill>
                            <a:schemeClr val="dk1"/>
                          </a:solidFill>
                          <a:effectLst/>
                          <a:latin typeface="+mn-lt"/>
                          <a:ea typeface="+mn-ea"/>
                          <a:cs typeface="+mn-cs"/>
                        </a:rPr>
                        <a:t>Access to a class is denied.</a:t>
                      </a:r>
                      <a:endParaRPr lang="en-IN" dirty="0"/>
                    </a:p>
                  </a:txBody>
                  <a:tcPr/>
                </a:tc>
              </a:tr>
              <a:tr h="370840">
                <a:tc>
                  <a:txBody>
                    <a:bodyPr/>
                    <a:lstStyle/>
                    <a:p>
                      <a:endParaRPr lang="en-IN"/>
                    </a:p>
                  </a:txBody>
                  <a:tcPr/>
                </a:tc>
                <a:tc>
                  <a:txBody>
                    <a:bodyPr/>
                    <a:lstStyle/>
                    <a:p>
                      <a:endParaRPr lang="en-IN" dirty="0"/>
                    </a:p>
                  </a:txBody>
                  <a:tcPr/>
                </a:tc>
              </a:tr>
            </a:tbl>
          </a:graphicData>
        </a:graphic>
      </p:graphicFrame>
      <p:sp>
        <p:nvSpPr>
          <p:cNvPr id="6" name="Rectangle 5"/>
          <p:cNvSpPr/>
          <p:nvPr/>
        </p:nvSpPr>
        <p:spPr>
          <a:xfrm>
            <a:off x="4586612" y="3244334"/>
            <a:ext cx="3018775" cy="369332"/>
          </a:xfrm>
          <a:prstGeom prst="rect">
            <a:avLst/>
          </a:prstGeom>
        </p:spPr>
        <p:txBody>
          <a:bodyPr wrap="none">
            <a:spAutoFit/>
          </a:bodyPr>
          <a:lstStyle/>
          <a:p>
            <a:r>
              <a:rPr lang="en-US" dirty="0">
                <a:solidFill>
                  <a:srgbClr val="222222"/>
                </a:solidFill>
                <a:latin typeface="Source Sans Pro"/>
              </a:rPr>
              <a:t>Access to a class is denied.</a:t>
            </a:r>
            <a:endParaRPr lang="en-IN" dirty="0"/>
          </a:p>
        </p:txBody>
      </p:sp>
    </p:spTree>
    <p:extLst>
      <p:ext uri="{BB962C8B-B14F-4D97-AF65-F5344CB8AC3E}">
        <p14:creationId xmlns:p14="http://schemas.microsoft.com/office/powerpoint/2010/main" val="3552643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321</Words>
  <Application>Microsoft Office PowerPoint</Application>
  <PresentationFormat>Widescreen</PresentationFormat>
  <Paragraphs>41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Source Sans Pro</vt:lpstr>
      <vt:lpstr>Office Theme</vt:lpstr>
      <vt:lpstr>Exception</vt:lpstr>
      <vt:lpstr>Exception</vt:lpstr>
      <vt:lpstr>Python Exception Handle</vt:lpstr>
      <vt:lpstr>Some Python Errors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dc:title>
  <dc:creator>LENOVO</dc:creator>
  <cp:lastModifiedBy>LENOVO</cp:lastModifiedBy>
  <cp:revision>20</cp:revision>
  <dcterms:created xsi:type="dcterms:W3CDTF">2022-05-26T15:59:17Z</dcterms:created>
  <dcterms:modified xsi:type="dcterms:W3CDTF">2022-05-28T16:36:15Z</dcterms:modified>
</cp:coreProperties>
</file>