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8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72725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10634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983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23816-5A68-4C9F-82ED-FF89F03C349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99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423816-5A68-4C9F-82ED-FF89F03C3494}"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80038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23816-5A68-4C9F-82ED-FF89F03C3494}"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70576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23816-5A68-4C9F-82ED-FF89F03C3494}"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1324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423816-5A68-4C9F-82ED-FF89F03C3494}" type="datetimeFigureOut">
              <a:rPr lang="en-IN" smtClean="0"/>
              <a:t>12-05-2022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1163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423816-5A68-4C9F-82ED-FF89F03C3494}" type="datetimeFigureOut">
              <a:rPr lang="en-IN" smtClean="0"/>
              <a:t>12-05-2022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753ADB-4130-4D2A-A2EC-70E8F67882C9}" type="slidenum">
              <a:rPr lang="en-IN" smtClean="0"/>
              <a:t>‹#›</a:t>
            </a:fld>
            <a:endParaRPr lang="en-IN"/>
          </a:p>
        </p:txBody>
      </p:sp>
    </p:spTree>
    <p:extLst>
      <p:ext uri="{BB962C8B-B14F-4D97-AF65-F5344CB8AC3E}">
        <p14:creationId xmlns:p14="http://schemas.microsoft.com/office/powerpoint/2010/main" val="267223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23816-5A68-4C9F-82ED-FF89F03C3494}"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23788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423816-5A68-4C9F-82ED-FF89F03C3494}" type="datetimeFigureOut">
              <a:rPr lang="en-IN" smtClean="0"/>
              <a:t>12-05-2022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753ADB-4130-4D2A-A2EC-70E8F67882C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7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1622" y="105918"/>
            <a:ext cx="2777384" cy="749300"/>
          </a:xfrm>
        </p:spPr>
        <p:txBody>
          <a:bodyPr>
            <a:normAutofit/>
          </a:bodyPr>
          <a:lstStyle/>
          <a:p>
            <a:r>
              <a:rPr lang="en-US" b="1" u="sng" dirty="0" smtClean="0">
                <a:latin typeface="Algerian" panose="04020705040A02060702" pitchFamily="82" charset="0"/>
              </a:rPr>
              <a:t>String</a:t>
            </a:r>
            <a:endParaRPr lang="en-IN" b="1" u="sng" dirty="0">
              <a:latin typeface="Algerian" panose="04020705040A02060702" pitchFamily="82" charset="0"/>
            </a:endParaRPr>
          </a:p>
        </p:txBody>
      </p:sp>
      <p:sp>
        <p:nvSpPr>
          <p:cNvPr id="3" name="Subtitle 2"/>
          <p:cNvSpPr>
            <a:spLocks noGrp="1"/>
          </p:cNvSpPr>
          <p:nvPr>
            <p:ph type="subTitle" idx="4294967295"/>
          </p:nvPr>
        </p:nvSpPr>
        <p:spPr>
          <a:xfrm>
            <a:off x="401652" y="855218"/>
            <a:ext cx="10075492" cy="5477216"/>
          </a:xfrm>
        </p:spPr>
        <p:txBody>
          <a:bodyPr>
            <a:noAutofit/>
          </a:bodyPr>
          <a:lstStyle/>
          <a:p>
            <a:pPr algn="l">
              <a:buFont typeface="Wingdings" panose="05000000000000000000" pitchFamily="2" charset="2"/>
              <a:buChar char="q"/>
            </a:pPr>
            <a:r>
              <a:rPr lang="en-US" sz="1600" dirty="0" smtClean="0"/>
              <a:t>Python string is a collection of </a:t>
            </a:r>
            <a:r>
              <a:rPr lang="en-US" sz="1600" dirty="0" smtClean="0"/>
              <a:t>Characters.</a:t>
            </a:r>
            <a:endParaRPr lang="en-US" sz="1600" dirty="0" smtClean="0"/>
          </a:p>
          <a:p>
            <a:pPr algn="l">
              <a:buFont typeface="Wingdings" panose="05000000000000000000" pitchFamily="2" charset="2"/>
              <a:buChar char="q"/>
            </a:pPr>
            <a:r>
              <a:rPr lang="en-US" sz="1600" dirty="0" smtClean="0"/>
              <a:t>String are immutable. They cannot be change.</a:t>
            </a:r>
          </a:p>
          <a:p>
            <a:pPr algn="l">
              <a:buFont typeface="Wingdings" panose="05000000000000000000" pitchFamily="2" charset="2"/>
              <a:buChar char="q"/>
            </a:pPr>
            <a:r>
              <a:rPr lang="en-US" sz="1600" dirty="0" smtClean="0"/>
              <a:t>Python string can be enclosed in single, double or triple quotes.</a:t>
            </a:r>
          </a:p>
          <a:p>
            <a:pPr algn="l"/>
            <a:r>
              <a:rPr lang="en-US" b="1" u="sng" dirty="0" smtClean="0"/>
              <a:t>String index:</a:t>
            </a:r>
          </a:p>
          <a:p>
            <a:pPr algn="l"/>
            <a:r>
              <a:rPr lang="en-US" sz="1600" dirty="0"/>
              <a:t>	</a:t>
            </a:r>
            <a:r>
              <a:rPr lang="en-US" sz="1600" dirty="0" err="1"/>
              <a:t>M</a:t>
            </a:r>
            <a:r>
              <a:rPr lang="en-US" sz="1600" dirty="0" err="1" smtClean="0"/>
              <a:t>sg</a:t>
            </a:r>
            <a:r>
              <a:rPr lang="en-US" sz="1600" dirty="0" smtClean="0"/>
              <a:t> = “HELLO PYTHON”</a:t>
            </a:r>
          </a:p>
          <a:p>
            <a:pPr algn="l"/>
            <a:endParaRPr lang="en-US" sz="1600" dirty="0" smtClean="0"/>
          </a:p>
          <a:p>
            <a:pPr algn="l"/>
            <a:endParaRPr lang="en-US" sz="1600" dirty="0" smtClean="0"/>
          </a:p>
          <a:p>
            <a:pPr algn="l"/>
            <a:endParaRPr lang="en-US" sz="1600" dirty="0" smtClean="0"/>
          </a:p>
          <a:p>
            <a:pPr algn="l"/>
            <a:endParaRPr lang="en-US" sz="1600" dirty="0" smtClean="0"/>
          </a:p>
          <a:p>
            <a:pPr algn="l"/>
            <a:r>
              <a:rPr lang="en-US" sz="1600" dirty="0" smtClean="0"/>
              <a:t>Accessing element:</a:t>
            </a:r>
          </a:p>
          <a:p>
            <a:pPr algn="l"/>
            <a:r>
              <a:rPr lang="en-US" sz="1600" dirty="0" err="1" smtClean="0"/>
              <a:t>Msg</a:t>
            </a:r>
            <a:r>
              <a:rPr lang="en-US" sz="1600" dirty="0" smtClean="0"/>
              <a:t>[0]	# H</a:t>
            </a:r>
          </a:p>
          <a:p>
            <a:pPr algn="l"/>
            <a:r>
              <a:rPr lang="en-US" sz="1600" dirty="0" err="1" smtClean="0"/>
              <a:t>Msg</a:t>
            </a:r>
            <a:r>
              <a:rPr lang="en-US" sz="1600" dirty="0" smtClean="0"/>
              <a:t>[3]</a:t>
            </a:r>
            <a:r>
              <a:rPr lang="en-US" sz="1600" dirty="0"/>
              <a:t>	# </a:t>
            </a:r>
            <a:r>
              <a:rPr lang="en-US" sz="1600" dirty="0" smtClean="0"/>
              <a:t>L</a:t>
            </a:r>
          </a:p>
          <a:p>
            <a:pPr algn="l"/>
            <a:r>
              <a:rPr lang="en-US" sz="1600" dirty="0" err="1" smtClean="0"/>
              <a:t>Msg</a:t>
            </a:r>
            <a:r>
              <a:rPr lang="en-US" sz="1600" dirty="0" smtClean="0"/>
              <a:t>[-1]</a:t>
            </a:r>
            <a:r>
              <a:rPr lang="en-US" sz="1600" dirty="0"/>
              <a:t>	# </a:t>
            </a:r>
            <a:r>
              <a:rPr lang="en-US" sz="1600" dirty="0" smtClean="0"/>
              <a:t>N</a:t>
            </a:r>
          </a:p>
          <a:p>
            <a:pPr algn="l"/>
            <a:r>
              <a:rPr lang="en-US" sz="1600" dirty="0" err="1" smtClean="0"/>
              <a:t>Msg</a:t>
            </a:r>
            <a:r>
              <a:rPr lang="en-US" sz="1600" dirty="0" smtClean="0"/>
              <a:t>[2:7]</a:t>
            </a:r>
            <a:r>
              <a:rPr lang="en-US" sz="1600" dirty="0"/>
              <a:t>	# </a:t>
            </a:r>
            <a:r>
              <a:rPr lang="en-US" sz="1600" dirty="0" smtClean="0"/>
              <a:t>LLO P</a:t>
            </a:r>
            <a:endParaRPr lang="en-US" sz="1600" dirty="0"/>
          </a:p>
          <a:p>
            <a:pPr algn="l"/>
            <a:endParaRPr lang="en-US" sz="1600" dirty="0"/>
          </a:p>
          <a:p>
            <a:pPr algn="l"/>
            <a:endParaRPr lang="en-US" sz="1600" dirty="0"/>
          </a:p>
          <a:p>
            <a:pPr algn="l"/>
            <a:endParaRPr lang="en-US" sz="1600" dirty="0" smtClean="0"/>
          </a:p>
          <a:p>
            <a:pPr algn="l"/>
            <a:endParaRPr lang="en-US" sz="1600" dirty="0" smtClean="0"/>
          </a:p>
          <a:p>
            <a:pPr algn="l"/>
            <a:endParaRPr lang="en-US" sz="1600" dirty="0" smtClean="0"/>
          </a:p>
          <a:p>
            <a:pPr algn="l"/>
            <a:endParaRPr lang="en-US" sz="1600" dirty="0" smtClean="0"/>
          </a:p>
          <a:p>
            <a:pPr algn="l"/>
            <a:endParaRPr lang="en-US" sz="1600" dirty="0"/>
          </a:p>
          <a:p>
            <a:pPr algn="l"/>
            <a:endParaRPr lang="en-US" sz="1600" dirty="0" smtClean="0"/>
          </a:p>
          <a:p>
            <a:pPr algn="l"/>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409182153"/>
              </p:ext>
            </p:extLst>
          </p:nvPr>
        </p:nvGraphicFramePr>
        <p:xfrm>
          <a:off x="2014907" y="3008118"/>
          <a:ext cx="8128003" cy="1107440"/>
        </p:xfrm>
        <a:graphic>
          <a:graphicData uri="http://schemas.openxmlformats.org/drawingml/2006/table">
            <a:tbl>
              <a:tblPr firstRow="1" bandRow="1">
                <a:tableStyleId>{5C22544A-7EE6-4342-B048-85BDC9FD1C3A}</a:tableStyleId>
              </a:tblPr>
              <a:tblGrid>
                <a:gridCol w="839387"/>
                <a:gridCol w="512748"/>
                <a:gridCol w="523558"/>
                <a:gridCol w="625231"/>
                <a:gridCol w="625231"/>
                <a:gridCol w="625231"/>
                <a:gridCol w="625231"/>
                <a:gridCol w="625231"/>
                <a:gridCol w="625231"/>
                <a:gridCol w="625231"/>
                <a:gridCol w="625231"/>
                <a:gridCol w="625231"/>
                <a:gridCol w="625231"/>
              </a:tblGrid>
              <a:tr h="364114">
                <a:tc>
                  <a:txBody>
                    <a:bodyPr/>
                    <a:lstStyle/>
                    <a:p>
                      <a:r>
                        <a:rPr lang="en-US" dirty="0" err="1" smtClean="0"/>
                        <a:t>Str</a:t>
                      </a:r>
                      <a:endParaRPr lang="en-IN" dirty="0"/>
                    </a:p>
                  </a:txBody>
                  <a:tcPr/>
                </a:tc>
                <a:tc>
                  <a:txBody>
                    <a:bodyPr/>
                    <a:lstStyle/>
                    <a:p>
                      <a:r>
                        <a:rPr lang="en-US" dirty="0" smtClean="0"/>
                        <a:t>H</a:t>
                      </a:r>
                      <a:endParaRPr lang="en-IN" dirty="0"/>
                    </a:p>
                  </a:txBody>
                  <a:tcPr/>
                </a:tc>
                <a:tc>
                  <a:txBody>
                    <a:bodyPr/>
                    <a:lstStyle/>
                    <a:p>
                      <a:r>
                        <a:rPr lang="en-US" dirty="0" smtClean="0"/>
                        <a:t>E</a:t>
                      </a:r>
                      <a:endParaRPr lang="en-IN" dirty="0"/>
                    </a:p>
                  </a:txBody>
                  <a:tcPr/>
                </a:tc>
                <a:tc>
                  <a:txBody>
                    <a:bodyPr/>
                    <a:lstStyle/>
                    <a:p>
                      <a:r>
                        <a:rPr lang="en-US" dirty="0" smtClean="0"/>
                        <a:t>L</a:t>
                      </a:r>
                      <a:endParaRPr lang="en-IN" dirty="0"/>
                    </a:p>
                  </a:txBody>
                  <a:tcPr/>
                </a:tc>
                <a:tc>
                  <a:txBody>
                    <a:bodyPr/>
                    <a:lstStyle/>
                    <a:p>
                      <a:r>
                        <a:rPr lang="en-US" dirty="0" smtClean="0"/>
                        <a:t>L</a:t>
                      </a:r>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P</a:t>
                      </a:r>
                      <a:endParaRPr lang="en-IN" dirty="0"/>
                    </a:p>
                  </a:txBody>
                  <a:tcPr/>
                </a:tc>
                <a:tc>
                  <a:txBody>
                    <a:bodyPr/>
                    <a:lstStyle/>
                    <a:p>
                      <a:r>
                        <a:rPr lang="en-US" dirty="0" smtClean="0"/>
                        <a:t>Y</a:t>
                      </a:r>
                      <a:endParaRPr lang="en-IN" dirty="0"/>
                    </a:p>
                  </a:txBody>
                  <a:tcPr/>
                </a:tc>
                <a:tc>
                  <a:txBody>
                    <a:bodyPr/>
                    <a:lstStyle/>
                    <a:p>
                      <a:r>
                        <a:rPr lang="en-US" dirty="0" smtClean="0"/>
                        <a:t>T</a:t>
                      </a:r>
                      <a:endParaRPr lang="en-IN" dirty="0"/>
                    </a:p>
                  </a:txBody>
                  <a:tcPr/>
                </a:tc>
                <a:tc>
                  <a:txBody>
                    <a:bodyPr/>
                    <a:lstStyle/>
                    <a:p>
                      <a:r>
                        <a:rPr lang="en-US" dirty="0" smtClean="0"/>
                        <a:t>H</a:t>
                      </a:r>
                      <a:endParaRPr lang="en-IN" dirty="0"/>
                    </a:p>
                  </a:txBody>
                  <a:tcPr/>
                </a:tc>
                <a:tc>
                  <a:txBody>
                    <a:bodyPr/>
                    <a:lstStyle/>
                    <a:p>
                      <a:r>
                        <a:rPr lang="en-US" dirty="0" smtClean="0"/>
                        <a:t>O</a:t>
                      </a:r>
                      <a:endParaRPr lang="en-IN" dirty="0"/>
                    </a:p>
                  </a:txBody>
                  <a:tcPr/>
                </a:tc>
                <a:tc>
                  <a:txBody>
                    <a:bodyPr/>
                    <a:lstStyle/>
                    <a:p>
                      <a:r>
                        <a:rPr lang="en-US" dirty="0" smtClean="0"/>
                        <a:t>N</a:t>
                      </a:r>
                      <a:endParaRPr lang="en-IN" dirty="0"/>
                    </a:p>
                  </a:txBody>
                  <a:tcPr/>
                </a:tc>
              </a:tr>
              <a:tr h="370840">
                <a:tc>
                  <a:txBody>
                    <a:bodyPr/>
                    <a:lstStyle/>
                    <a:p>
                      <a:r>
                        <a:rPr lang="en-US" dirty="0" smtClean="0"/>
                        <a:t>+Index</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-Index</a:t>
                      </a:r>
                      <a:endParaRPr lang="en-IN" dirty="0"/>
                    </a:p>
                  </a:txBody>
                  <a:tcPr/>
                </a:tc>
                <a:tc>
                  <a:txBody>
                    <a:bodyPr/>
                    <a:lstStyle/>
                    <a:p>
                      <a:r>
                        <a:rPr lang="en-US" dirty="0" smtClean="0"/>
                        <a:t>-12</a:t>
                      </a:r>
                      <a:endParaRPr lang="en-IN" dirty="0"/>
                    </a:p>
                  </a:txBody>
                  <a:tcPr/>
                </a:tc>
                <a:tc>
                  <a:txBody>
                    <a:bodyPr/>
                    <a:lstStyle/>
                    <a:p>
                      <a:r>
                        <a:rPr lang="en-US" dirty="0" smtClean="0"/>
                        <a:t>-11</a:t>
                      </a:r>
                      <a:endParaRPr lang="en-IN" dirty="0"/>
                    </a:p>
                  </a:txBody>
                  <a:tcPr/>
                </a:tc>
                <a:tc>
                  <a:txBody>
                    <a:bodyPr/>
                    <a:lstStyle/>
                    <a:p>
                      <a:r>
                        <a:rPr lang="en-US" dirty="0" smtClean="0"/>
                        <a:t>-10</a:t>
                      </a:r>
                      <a:endParaRPr lang="en-IN" dirty="0"/>
                    </a:p>
                  </a:txBody>
                  <a:tcPr/>
                </a:tc>
                <a:tc>
                  <a:txBody>
                    <a:bodyPr/>
                    <a:lstStyle/>
                    <a:p>
                      <a:r>
                        <a:rPr lang="en-US" dirty="0" smtClean="0"/>
                        <a:t>-9</a:t>
                      </a:r>
                      <a:endParaRPr lang="en-IN" dirty="0"/>
                    </a:p>
                  </a:txBody>
                  <a:tcPr/>
                </a:tc>
                <a:tc>
                  <a:txBody>
                    <a:bodyPr/>
                    <a:lstStyle/>
                    <a:p>
                      <a:r>
                        <a:rPr lang="en-US" dirty="0" smtClean="0"/>
                        <a:t>-8</a:t>
                      </a:r>
                      <a:endParaRPr lang="en-IN" dirty="0"/>
                    </a:p>
                  </a:txBody>
                  <a:tcPr/>
                </a:tc>
                <a:tc>
                  <a:txBody>
                    <a:bodyPr/>
                    <a:lstStyle/>
                    <a:p>
                      <a:r>
                        <a:rPr lang="en-US" dirty="0" smtClean="0"/>
                        <a:t>-7</a:t>
                      </a:r>
                      <a:endParaRPr lang="en-IN" dirty="0"/>
                    </a:p>
                  </a:txBody>
                  <a:tcPr/>
                </a:tc>
                <a:tc>
                  <a:txBody>
                    <a:bodyPr/>
                    <a:lstStyle/>
                    <a:p>
                      <a:r>
                        <a:rPr lang="en-US" dirty="0" smtClean="0"/>
                        <a:t>-6</a:t>
                      </a:r>
                      <a:endParaRPr lang="en-IN" dirty="0"/>
                    </a:p>
                  </a:txBody>
                  <a:tcPr/>
                </a:tc>
                <a:tc>
                  <a:txBody>
                    <a:bodyPr/>
                    <a:lstStyle/>
                    <a:p>
                      <a:r>
                        <a:rPr lang="en-US" dirty="0" smtClean="0"/>
                        <a:t>-5</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tr>
            </a:tbl>
          </a:graphicData>
        </a:graphic>
      </p:graphicFrame>
    </p:spTree>
    <p:extLst>
      <p:ext uri="{BB962C8B-B14F-4D97-AF65-F5344CB8AC3E}">
        <p14:creationId xmlns:p14="http://schemas.microsoft.com/office/powerpoint/2010/main" val="3378197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9" dur="500"/>
                                        <p:tgtEl>
                                          <p:spTgt spid="3">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90320071"/>
              </p:ext>
            </p:extLst>
          </p:nvPr>
        </p:nvGraphicFramePr>
        <p:xfrm>
          <a:off x="391208" y="103090"/>
          <a:ext cx="10897786" cy="5102997"/>
        </p:xfrm>
        <a:graphic>
          <a:graphicData uri="http://schemas.openxmlformats.org/drawingml/2006/table">
            <a:tbl>
              <a:tblPr firstRow="1" bandRow="1">
                <a:tableStyleId>{5C22544A-7EE6-4342-B048-85BDC9FD1C3A}</a:tableStyleId>
              </a:tblPr>
              <a:tblGrid>
                <a:gridCol w="5448893"/>
                <a:gridCol w="5448893"/>
              </a:tblGrid>
              <a:tr h="284814">
                <a:tc>
                  <a:txBody>
                    <a:bodyPr/>
                    <a:lstStyle/>
                    <a:p>
                      <a:r>
                        <a:rPr lang="en-IN" sz="1400" dirty="0" smtClean="0">
                          <a:solidFill>
                            <a:schemeClr val="tx2">
                              <a:lumMod val="75000"/>
                            </a:schemeClr>
                          </a:solidFill>
                        </a:rPr>
                        <a:t>Method</a:t>
                      </a:r>
                      <a:endParaRPr lang="en-IN" sz="1400" dirty="0">
                        <a:solidFill>
                          <a:schemeClr val="tx2">
                            <a:lumMod val="75000"/>
                          </a:schemeClr>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IN" sz="1400" dirty="0" smtClean="0">
                          <a:solidFill>
                            <a:schemeClr val="tx2">
                              <a:lumMod val="75000"/>
                            </a:schemeClr>
                          </a:solidFill>
                        </a:rPr>
                        <a:t>Description</a:t>
                      </a:r>
                      <a:endParaRPr lang="en-IN" sz="1400" dirty="0">
                        <a:solidFill>
                          <a:schemeClr val="tx2">
                            <a:lumMod val="75000"/>
                          </a:schemeClr>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284814">
                <a:tc>
                  <a:txBody>
                    <a:bodyPr/>
                    <a:lstStyle/>
                    <a:p>
                      <a:r>
                        <a:rPr lang="en-IN" sz="1400" b="1" i="0" kern="1200" dirty="0" err="1" smtClean="0">
                          <a:solidFill>
                            <a:schemeClr val="dk1"/>
                          </a:solidFill>
                          <a:effectLst/>
                          <a:latin typeface="+mn-lt"/>
                          <a:ea typeface="+mn-ea"/>
                          <a:cs typeface="+mn-cs"/>
                        </a:rPr>
                        <a:t>s.capitalize</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IN" sz="1400" b="1" i="0" kern="1200" dirty="0" smtClean="0">
                          <a:solidFill>
                            <a:schemeClr val="dk1"/>
                          </a:solidFill>
                          <a:effectLst/>
                          <a:latin typeface="+mn-lt"/>
                          <a:ea typeface="+mn-ea"/>
                          <a:cs typeface="+mn-cs"/>
                        </a:rPr>
                        <a:t>Capitalize s # 'hello' =&gt; 'Hello'</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b="1" i="0" kern="1200" dirty="0" err="1" smtClean="0">
                          <a:solidFill>
                            <a:schemeClr val="dk1"/>
                          </a:solidFill>
                          <a:effectLst/>
                          <a:latin typeface="+mn-lt"/>
                          <a:ea typeface="+mn-ea"/>
                          <a:cs typeface="+mn-cs"/>
                        </a:rPr>
                        <a:t>s.lower</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IN" sz="1400" b="1" i="0" kern="1200" dirty="0" smtClean="0">
                          <a:solidFill>
                            <a:schemeClr val="dk1"/>
                          </a:solidFill>
                          <a:effectLst/>
                          <a:latin typeface="+mn-lt"/>
                          <a:ea typeface="+mn-ea"/>
                          <a:cs typeface="+mn-cs"/>
                        </a:rPr>
                        <a:t>Lowercase s # 'HELLO' =&gt; 'hello'</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b="1" i="0" kern="1200" dirty="0" err="1" smtClean="0">
                          <a:solidFill>
                            <a:schemeClr val="dk1"/>
                          </a:solidFill>
                          <a:effectLst/>
                          <a:latin typeface="+mn-lt"/>
                          <a:ea typeface="+mn-ea"/>
                          <a:cs typeface="+mn-cs"/>
                        </a:rPr>
                        <a:t>s.swapcase</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Swap cases of all characters in s # 'Hello' =&gt; "</a:t>
                      </a:r>
                      <a:r>
                        <a:rPr lang="en-US" sz="1400" b="1" i="0" kern="1200" dirty="0" err="1" smtClean="0">
                          <a:solidFill>
                            <a:schemeClr val="dk1"/>
                          </a:solidFill>
                          <a:effectLst/>
                          <a:latin typeface="+mn-lt"/>
                          <a:ea typeface="+mn-ea"/>
                          <a:cs typeface="+mn-cs"/>
                        </a:rPr>
                        <a:t>hELLO</a:t>
                      </a:r>
                      <a:r>
                        <a:rPr lang="en-US"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72315">
                <a:tc>
                  <a:txBody>
                    <a:bodyPr/>
                    <a:lstStyle/>
                    <a:p>
                      <a:r>
                        <a:rPr lang="en-IN" sz="1400" b="1" i="0" kern="1200" dirty="0" err="1" smtClean="0">
                          <a:solidFill>
                            <a:schemeClr val="dk1"/>
                          </a:solidFill>
                          <a:effectLst/>
                          <a:latin typeface="+mn-lt"/>
                          <a:ea typeface="+mn-ea"/>
                          <a:cs typeface="+mn-cs"/>
                        </a:rPr>
                        <a:t>s.title</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err="1" smtClean="0">
                          <a:solidFill>
                            <a:schemeClr val="dk1"/>
                          </a:solidFill>
                          <a:effectLst/>
                          <a:latin typeface="+mn-lt"/>
                          <a:ea typeface="+mn-ea"/>
                          <a:cs typeface="+mn-cs"/>
                        </a:rPr>
                        <a:t>Titlecase</a:t>
                      </a:r>
                      <a:r>
                        <a:rPr lang="en-US" sz="1400" b="1" i="0" kern="1200" dirty="0" smtClean="0">
                          <a:solidFill>
                            <a:schemeClr val="dk1"/>
                          </a:solidFill>
                          <a:effectLst/>
                          <a:latin typeface="+mn-lt"/>
                          <a:ea typeface="+mn-ea"/>
                          <a:cs typeface="+mn-cs"/>
                        </a:rPr>
                        <a:t> s # 'hello world' =&gt; 'Hello World'</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161867">
                <a:tc>
                  <a:txBody>
                    <a:bodyPr/>
                    <a:lstStyle/>
                    <a:p>
                      <a:r>
                        <a:rPr lang="en-IN" sz="1400" b="1" i="0" kern="1200" dirty="0" err="1" smtClean="0">
                          <a:solidFill>
                            <a:schemeClr val="dk1"/>
                          </a:solidFill>
                          <a:effectLst/>
                          <a:latin typeface="+mn-lt"/>
                          <a:ea typeface="+mn-ea"/>
                          <a:cs typeface="+mn-cs"/>
                        </a:rPr>
                        <a:t>s.upper</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IN" sz="1400" b="1" i="0" kern="1200" dirty="0" smtClean="0">
                          <a:solidFill>
                            <a:schemeClr val="dk1"/>
                          </a:solidFill>
                          <a:effectLst/>
                          <a:latin typeface="+mn-lt"/>
                          <a:ea typeface="+mn-ea"/>
                          <a:cs typeface="+mn-cs"/>
                        </a:rPr>
                        <a:t>Uppercase s # 'hello' =&gt; 'HELLO'</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78012">
                <a:tc>
                  <a:txBody>
                    <a:bodyPr/>
                    <a:lstStyle/>
                    <a:p>
                      <a:r>
                        <a:rPr lang="en-IN" sz="1400" b="1" i="0" kern="1200" dirty="0" smtClean="0">
                          <a:solidFill>
                            <a:schemeClr val="dk1"/>
                          </a:solidFill>
                          <a:effectLst/>
                          <a:latin typeface="+mn-lt"/>
                          <a:ea typeface="+mn-ea"/>
                          <a:cs typeface="+mn-cs"/>
                        </a:rPr>
                        <a:t>s2 in s</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Return true if s contains s2</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371484">
                <a:tc>
                  <a:txBody>
                    <a:bodyPr/>
                    <a:lstStyle/>
                    <a:p>
                      <a:r>
                        <a:rPr lang="en-IN" sz="1400" b="1" i="0" kern="1200" dirty="0" smtClean="0">
                          <a:solidFill>
                            <a:schemeClr val="dk1"/>
                          </a:solidFill>
                          <a:effectLst/>
                          <a:latin typeface="+mn-lt"/>
                          <a:ea typeface="+mn-ea"/>
                          <a:cs typeface="+mn-cs"/>
                        </a:rPr>
                        <a:t>s + s2</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IN" sz="1400" b="1" i="0" kern="1200" dirty="0" err="1" smtClean="0">
                          <a:solidFill>
                            <a:schemeClr val="dk1"/>
                          </a:solidFill>
                          <a:effectLst/>
                          <a:latin typeface="+mn-lt"/>
                          <a:ea typeface="+mn-ea"/>
                          <a:cs typeface="+mn-cs"/>
                        </a:rPr>
                        <a:t>Concat</a:t>
                      </a:r>
                      <a:r>
                        <a:rPr lang="en-IN" sz="1400" b="1" i="0" kern="1200" dirty="0" smtClean="0">
                          <a:solidFill>
                            <a:schemeClr val="dk1"/>
                          </a:solidFill>
                          <a:effectLst/>
                          <a:latin typeface="+mn-lt"/>
                          <a:ea typeface="+mn-ea"/>
                          <a:cs typeface="+mn-cs"/>
                        </a:rPr>
                        <a:t> s and s2</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387941">
                <a:tc>
                  <a:txBody>
                    <a:bodyPr/>
                    <a:lstStyle/>
                    <a:p>
                      <a:r>
                        <a:rPr lang="en-IN" sz="1400" b="1" i="0" kern="1200" dirty="0" err="1" smtClean="0">
                          <a:solidFill>
                            <a:schemeClr val="dk1"/>
                          </a:solidFill>
                          <a:effectLst/>
                          <a:latin typeface="+mn-lt"/>
                          <a:ea typeface="+mn-ea"/>
                          <a:cs typeface="+mn-cs"/>
                        </a:rPr>
                        <a:t>len</a:t>
                      </a:r>
                      <a:r>
                        <a:rPr lang="en-IN" sz="1400" b="1" i="0" kern="1200" dirty="0" smtClean="0">
                          <a:solidFill>
                            <a:schemeClr val="dk1"/>
                          </a:solidFill>
                          <a:effectLst/>
                          <a:latin typeface="+mn-lt"/>
                          <a:ea typeface="+mn-ea"/>
                          <a:cs typeface="+mn-cs"/>
                        </a:rPr>
                        <a:t>(s)</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IN" sz="1400" b="1" i="0" kern="1200" dirty="0" smtClean="0">
                          <a:solidFill>
                            <a:schemeClr val="dk1"/>
                          </a:solidFill>
                          <a:effectLst/>
                          <a:latin typeface="+mn-lt"/>
                          <a:ea typeface="+mn-ea"/>
                          <a:cs typeface="+mn-cs"/>
                        </a:rPr>
                        <a:t>Length of s</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b="1" i="0" kern="1200" dirty="0" err="1" smtClean="0">
                          <a:solidFill>
                            <a:schemeClr val="dk1"/>
                          </a:solidFill>
                          <a:effectLst/>
                          <a:latin typeface="+mn-lt"/>
                          <a:ea typeface="+mn-ea"/>
                          <a:cs typeface="+mn-cs"/>
                        </a:rPr>
                        <a:t>s.strip</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Remove leading and trailing whitespace from s # ' hello ' =&gt; 'hello'</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b="1" i="0" kern="1200" dirty="0" err="1" smtClean="0">
                          <a:solidFill>
                            <a:schemeClr val="dk1"/>
                          </a:solidFill>
                          <a:effectLst/>
                          <a:latin typeface="+mn-lt"/>
                          <a:ea typeface="+mn-ea"/>
                          <a:cs typeface="+mn-cs"/>
                        </a:rPr>
                        <a:t>s.islower</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Return true if s is lowercase</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579964">
                <a:tc>
                  <a:txBody>
                    <a:bodyPr/>
                    <a:lstStyle/>
                    <a:p>
                      <a:r>
                        <a:rPr lang="en-IN" sz="1400" b="1" i="0" kern="1200" dirty="0" err="1" smtClean="0">
                          <a:solidFill>
                            <a:schemeClr val="dk1"/>
                          </a:solidFill>
                          <a:effectLst/>
                          <a:latin typeface="+mn-lt"/>
                          <a:ea typeface="+mn-ea"/>
                          <a:cs typeface="+mn-cs"/>
                        </a:rPr>
                        <a:t>s.isupper</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Return true if s is uppercase</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b="1" i="0" kern="1200" dirty="0" err="1" smtClean="0">
                          <a:solidFill>
                            <a:schemeClr val="dk1"/>
                          </a:solidFill>
                          <a:effectLst/>
                          <a:latin typeface="+mn-lt"/>
                          <a:ea typeface="+mn-ea"/>
                          <a:cs typeface="+mn-cs"/>
                        </a:rPr>
                        <a:t>s.split</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Return list of s split by </a:t>
                      </a:r>
                      <a:r>
                        <a:rPr lang="en-US" sz="1400" b="1" i="0" kern="1200" dirty="0" err="1" smtClean="0">
                          <a:solidFill>
                            <a:schemeClr val="dk1"/>
                          </a:solidFill>
                          <a:effectLst/>
                          <a:latin typeface="+mn-lt"/>
                          <a:ea typeface="+mn-ea"/>
                          <a:cs typeface="+mn-cs"/>
                        </a:rPr>
                        <a:t>sep</a:t>
                      </a:r>
                      <a:r>
                        <a:rPr lang="en-US" sz="1400" b="1" i="0" kern="1200" dirty="0" smtClean="0">
                          <a:solidFill>
                            <a:schemeClr val="dk1"/>
                          </a:solidFill>
                          <a:effectLst/>
                          <a:latin typeface="+mn-lt"/>
                          <a:ea typeface="+mn-ea"/>
                          <a:cs typeface="+mn-cs"/>
                        </a:rPr>
                        <a:t> </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b="1" i="0" kern="1200" dirty="0" err="1" smtClean="0">
                          <a:solidFill>
                            <a:schemeClr val="dk1"/>
                          </a:solidFill>
                          <a:effectLst/>
                          <a:latin typeface="+mn-lt"/>
                          <a:ea typeface="+mn-ea"/>
                          <a:cs typeface="+mn-cs"/>
                        </a:rPr>
                        <a:t>s.isnumeric</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b="1" i="0" kern="1200" dirty="0" smtClean="0">
                          <a:solidFill>
                            <a:schemeClr val="dk1"/>
                          </a:solidFill>
                          <a:effectLst/>
                          <a:latin typeface="+mn-lt"/>
                          <a:ea typeface="+mn-ea"/>
                          <a:cs typeface="+mn-cs"/>
                        </a:rPr>
                        <a:t>Return true if s is numeric</a:t>
                      </a:r>
                      <a:endParaRPr lang="en-IN" sz="1400" b="1"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b="1" i="0" kern="1200" dirty="0" smtClean="0">
                          <a:solidFill>
                            <a:schemeClr val="dk1"/>
                          </a:solidFill>
                          <a:effectLst/>
                          <a:latin typeface="+mn-lt"/>
                          <a:ea typeface="+mn-ea"/>
                          <a:cs typeface="+mn-cs"/>
                        </a:rPr>
                        <a:t>s[</a:t>
                      </a:r>
                      <a:r>
                        <a:rPr lang="en-IN" sz="1400" b="1" i="0" kern="1200" dirty="0" err="1" smtClean="0">
                          <a:solidFill>
                            <a:schemeClr val="dk1"/>
                          </a:solidFill>
                          <a:effectLst/>
                          <a:latin typeface="+mn-lt"/>
                          <a:ea typeface="+mn-ea"/>
                          <a:cs typeface="+mn-cs"/>
                        </a:rPr>
                        <a:t>i:j:k</a:t>
                      </a:r>
                      <a:r>
                        <a:rPr lang="en-IN" sz="1400" b="1" i="0" kern="1200" dirty="0" smtClean="0">
                          <a:solidFill>
                            <a:schemeClr val="dk1"/>
                          </a:solidFill>
                          <a:effectLst/>
                          <a:latin typeface="+mn-lt"/>
                          <a:ea typeface="+mn-ea"/>
                          <a:cs typeface="+mn-cs"/>
                        </a:rPr>
                        <a:t>]</a:t>
                      </a:r>
                      <a:endParaRPr lang="en-IN" sz="1400" b="1" dirty="0">
                        <a:solidFill>
                          <a:schemeClr val="tx2">
                            <a:lumMod val="75000"/>
                          </a:schemeClr>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en-US" sz="1400" b="1" i="0" kern="1200" dirty="0" smtClean="0">
                          <a:solidFill>
                            <a:schemeClr val="dk1"/>
                          </a:solidFill>
                          <a:effectLst/>
                          <a:latin typeface="+mn-lt"/>
                          <a:ea typeface="+mn-ea"/>
                          <a:cs typeface="+mn-cs"/>
                        </a:rPr>
                        <a:t>Slice of s from </a:t>
                      </a:r>
                      <a:r>
                        <a:rPr lang="en-US" sz="1400" b="1" i="0" kern="1200" dirty="0" err="1" smtClean="0">
                          <a:solidFill>
                            <a:schemeClr val="dk1"/>
                          </a:solidFill>
                          <a:effectLst/>
                          <a:latin typeface="+mn-lt"/>
                          <a:ea typeface="+mn-ea"/>
                          <a:cs typeface="+mn-cs"/>
                        </a:rPr>
                        <a:t>i</a:t>
                      </a:r>
                      <a:r>
                        <a:rPr lang="en-US" sz="1400" b="1" i="0" kern="1200" dirty="0" smtClean="0">
                          <a:solidFill>
                            <a:schemeClr val="dk1"/>
                          </a:solidFill>
                          <a:effectLst/>
                          <a:latin typeface="+mn-lt"/>
                          <a:ea typeface="+mn-ea"/>
                          <a:cs typeface="+mn-cs"/>
                        </a:rPr>
                        <a:t> to j with step k</a:t>
                      </a:r>
                      <a:endParaRPr lang="en-IN" sz="1400" b="1" dirty="0">
                        <a:solidFill>
                          <a:schemeClr val="tx2">
                            <a:lumMod val="75000"/>
                          </a:schemeClr>
                        </a:solidFill>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57183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631821" y="123009"/>
            <a:ext cx="2264636" cy="749300"/>
          </a:xfrm>
        </p:spPr>
        <p:txBody>
          <a:bodyPr>
            <a:normAutofit/>
          </a:bodyPr>
          <a:lstStyle/>
          <a:p>
            <a:r>
              <a:rPr lang="en-US" u="sng" dirty="0" smtClean="0">
                <a:latin typeface="Algerian" panose="04020705040A02060702" pitchFamily="82" charset="0"/>
              </a:rPr>
              <a:t>Lists</a:t>
            </a:r>
            <a:endParaRPr lang="en-IN" u="sng" dirty="0">
              <a:latin typeface="Algerian" panose="04020705040A02060702" pitchFamily="82" charset="0"/>
            </a:endParaRPr>
          </a:p>
        </p:txBody>
      </p:sp>
      <p:sp>
        <p:nvSpPr>
          <p:cNvPr id="3" name="Subtitle 2"/>
          <p:cNvSpPr>
            <a:spLocks noGrp="1"/>
          </p:cNvSpPr>
          <p:nvPr>
            <p:ph type="subTitle" idx="4294967295"/>
          </p:nvPr>
        </p:nvSpPr>
        <p:spPr>
          <a:xfrm>
            <a:off x="744449" y="1376200"/>
            <a:ext cx="10971835" cy="4289425"/>
          </a:xfrm>
        </p:spPr>
        <p:txBody>
          <a:bodyPr>
            <a:normAutofit/>
          </a:bodyPr>
          <a:lstStyle/>
          <a:p>
            <a:pPr algn="l">
              <a:buFont typeface="Wingdings" panose="05000000000000000000" pitchFamily="2" charset="2"/>
              <a:buChar char="q"/>
            </a:pPr>
            <a:r>
              <a:rPr lang="en-US" sz="2000" dirty="0" smtClean="0"/>
              <a:t>A list is a collection of values or an ordered sequence of values/items. </a:t>
            </a:r>
          </a:p>
          <a:p>
            <a:pPr algn="l">
              <a:buFont typeface="Wingdings" panose="05000000000000000000" pitchFamily="2" charset="2"/>
              <a:buChar char="q"/>
            </a:pPr>
            <a:r>
              <a:rPr lang="en-US" sz="2000" dirty="0" smtClean="0"/>
              <a:t>The item in list can be of any type such as string, integer, float, objects or even list.</a:t>
            </a:r>
          </a:p>
          <a:p>
            <a:pPr algn="l">
              <a:buFont typeface="Wingdings" panose="05000000000000000000" pitchFamily="2" charset="2"/>
              <a:buChar char="q"/>
            </a:pPr>
            <a:r>
              <a:rPr lang="en-US" sz="2000" dirty="0" smtClean="0"/>
              <a:t>Elements of a list are enclosed in</a:t>
            </a:r>
            <a:r>
              <a:rPr lang="en-US" sz="2000" b="1" dirty="0" smtClean="0"/>
              <a:t> square </a:t>
            </a:r>
            <a:r>
              <a:rPr lang="en-US" sz="2000" b="1" dirty="0" err="1" smtClean="0"/>
              <a:t>brakets</a:t>
            </a:r>
            <a:r>
              <a:rPr lang="en-US" sz="2000" b="1" dirty="0" smtClean="0"/>
              <a:t> [] </a:t>
            </a:r>
            <a:r>
              <a:rPr lang="en-US" sz="2000" dirty="0" smtClean="0"/>
              <a:t>&amp; separated by commas.</a:t>
            </a:r>
          </a:p>
          <a:p>
            <a:pPr algn="l">
              <a:buFont typeface="Wingdings" panose="05000000000000000000" pitchFamily="2" charset="2"/>
              <a:buChar char="q"/>
            </a:pPr>
            <a:r>
              <a:rPr lang="en-US" sz="2000" dirty="0" smtClean="0"/>
              <a:t>Lists are mutable, value in the list can be change.</a:t>
            </a:r>
          </a:p>
          <a:p>
            <a:pPr algn="l"/>
            <a:endParaRPr lang="en-US" sz="2000" dirty="0"/>
          </a:p>
          <a:p>
            <a:pPr algn="l"/>
            <a:r>
              <a:rPr lang="en-US" sz="2400" b="1" u="sng" dirty="0" smtClean="0"/>
              <a:t>Declaring List:</a:t>
            </a:r>
          </a:p>
          <a:p>
            <a:pPr algn="l"/>
            <a:r>
              <a:rPr lang="en-US" sz="2000" dirty="0" smtClean="0"/>
              <a:t>l1 = []		# empty list</a:t>
            </a:r>
          </a:p>
          <a:p>
            <a:pPr algn="l"/>
            <a:r>
              <a:rPr lang="en-US" sz="2000" dirty="0"/>
              <a:t>l</a:t>
            </a:r>
            <a:r>
              <a:rPr lang="en-US" sz="2000" dirty="0" smtClean="0"/>
              <a:t>2 = [1,2,5,8]	# list of integers</a:t>
            </a:r>
          </a:p>
          <a:p>
            <a:pPr algn="l"/>
            <a:r>
              <a:rPr lang="en-US" sz="2000" dirty="0" smtClean="0"/>
              <a:t>L3 = [“Apple”,50,55.55,”Delhi”]	# List of different data types</a:t>
            </a:r>
          </a:p>
          <a:p>
            <a:pPr algn="l"/>
            <a:endParaRPr lang="en-IN" sz="2000" dirty="0"/>
          </a:p>
        </p:txBody>
      </p:sp>
    </p:spTree>
    <p:extLst>
      <p:ext uri="{BB962C8B-B14F-4D97-AF65-F5344CB8AC3E}">
        <p14:creationId xmlns:p14="http://schemas.microsoft.com/office/powerpoint/2010/main" val="3012338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7789927"/>
              </p:ext>
            </p:extLst>
          </p:nvPr>
        </p:nvGraphicFramePr>
        <p:xfrm>
          <a:off x="391208" y="103090"/>
          <a:ext cx="10897786" cy="6161180"/>
        </p:xfrm>
        <a:graphic>
          <a:graphicData uri="http://schemas.openxmlformats.org/drawingml/2006/table">
            <a:tbl>
              <a:tblPr firstRow="1" bandRow="1">
                <a:tableStyleId>{5C22544A-7EE6-4342-B048-85BDC9FD1C3A}</a:tableStyleId>
              </a:tblPr>
              <a:tblGrid>
                <a:gridCol w="5448893"/>
                <a:gridCol w="5448893"/>
              </a:tblGrid>
              <a:tr h="284814">
                <a:tc>
                  <a:txBody>
                    <a:bodyPr/>
                    <a:lstStyle/>
                    <a:p>
                      <a:r>
                        <a:rPr lang="en-IN" sz="1400" dirty="0" smtClean="0">
                          <a:solidFill>
                            <a:schemeClr val="tx2">
                              <a:lumMod val="75000"/>
                            </a:schemeClr>
                          </a:solidFill>
                        </a:rPr>
                        <a:t>Method</a:t>
                      </a:r>
                      <a:endParaRPr lang="en-IN" sz="1400" dirty="0">
                        <a:solidFill>
                          <a:schemeClr val="tx2">
                            <a:lumMod val="75000"/>
                          </a:schemeClr>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IN" sz="1400" dirty="0" smtClean="0">
                          <a:solidFill>
                            <a:schemeClr val="tx2">
                              <a:lumMod val="75000"/>
                            </a:schemeClr>
                          </a:solidFill>
                        </a:rPr>
                        <a:t>Description</a:t>
                      </a:r>
                      <a:endParaRPr lang="en-IN" sz="1400" dirty="0">
                        <a:solidFill>
                          <a:schemeClr val="tx2">
                            <a:lumMod val="75000"/>
                          </a:schemeClr>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284814">
                <a:tc>
                  <a:txBody>
                    <a:bodyPr/>
                    <a:lstStyle/>
                    <a:p>
                      <a:r>
                        <a:rPr lang="en-IN" sz="1400" dirty="0" err="1" smtClean="0">
                          <a:solidFill>
                            <a:schemeClr val="tx2">
                              <a:lumMod val="75000"/>
                            </a:schemeClr>
                          </a:solidFill>
                        </a:rPr>
                        <a:t>len</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length of the list passed as the argument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err="1" smtClean="0">
                          <a:solidFill>
                            <a:schemeClr val="tx2">
                              <a:lumMod val="75000"/>
                            </a:schemeClr>
                          </a:solidFill>
                        </a:rPr>
                        <a:t>ist</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Creates an empty list if no argument is </a:t>
                      </a:r>
                      <a:r>
                        <a:rPr lang="en-US" sz="1400" dirty="0" err="1" smtClean="0">
                          <a:solidFill>
                            <a:schemeClr val="tx2">
                              <a:lumMod val="75000"/>
                            </a:schemeClr>
                          </a:solidFill>
                        </a:rPr>
                        <a:t>passe</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append()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a single element passed as an argument at the end of the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84184">
                <a:tc>
                  <a:txBody>
                    <a:bodyPr/>
                    <a:lstStyle/>
                    <a:p>
                      <a:r>
                        <a:rPr lang="en-IN" sz="1400" dirty="0" smtClean="0">
                          <a:solidFill>
                            <a:schemeClr val="tx2">
                              <a:lumMod val="75000"/>
                            </a:schemeClr>
                          </a:solidFill>
                        </a:rPr>
                        <a:t>extend()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each element of the list passed as argument at the end of the given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insert()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Inserts an element at a particular index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count()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number of times a given element appears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remove()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Removes the given element from the list. If the element is present </a:t>
                      </a:r>
                      <a:r>
                        <a:rPr lang="en-US" sz="1400" dirty="0" err="1" smtClean="0">
                          <a:solidFill>
                            <a:schemeClr val="tx2">
                              <a:lumMod val="75000"/>
                            </a:schemeClr>
                          </a:solidFill>
                        </a:rPr>
                        <a:t>multiple</a:t>
                      </a:r>
                      <a:r>
                        <a:rPr lang="en-US" sz="1400" dirty="0" smtClean="0">
                          <a:solidFill>
                            <a:schemeClr val="tx2">
                              <a:lumMod val="75000"/>
                            </a:schemeClr>
                          </a:solidFill>
                        </a:rPr>
                        <a:t> times, only the first occurrence is removed. If the element is not present, then </a:t>
                      </a:r>
                      <a:r>
                        <a:rPr lang="en-US" sz="1400" dirty="0" err="1" smtClean="0">
                          <a:solidFill>
                            <a:schemeClr val="tx2">
                              <a:lumMod val="75000"/>
                            </a:schemeClr>
                          </a:solidFill>
                        </a:rPr>
                        <a:t>ValueError</a:t>
                      </a:r>
                      <a:r>
                        <a:rPr lang="en-US" sz="1400" dirty="0" smtClean="0">
                          <a:solidFill>
                            <a:schemeClr val="tx2">
                              <a:lumMod val="75000"/>
                            </a:schemeClr>
                          </a:solidFill>
                        </a:rPr>
                        <a:t> is generated</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pop()</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element whose index is passed as argument to this function and also removes it from the list. If no argument is given, then it returns and removes the last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reverse()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Reverses the order of elements in the given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US" sz="1400" dirty="0" smtClean="0">
                          <a:solidFill>
                            <a:schemeClr val="tx2">
                              <a:lumMod val="75000"/>
                            </a:schemeClr>
                          </a:solidFill>
                        </a:rPr>
                        <a:t>s</a:t>
                      </a:r>
                      <a:r>
                        <a:rPr lang="en-IN" sz="1400" dirty="0" smtClean="0">
                          <a:solidFill>
                            <a:schemeClr val="tx2">
                              <a:lumMod val="75000"/>
                            </a:schemeClr>
                          </a:solidFill>
                        </a:rPr>
                        <a:t>ort()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Sorts the elements of the given list in </a:t>
                      </a:r>
                      <a:r>
                        <a:rPr lang="en-US" sz="1400" dirty="0" err="1" smtClean="0">
                          <a:solidFill>
                            <a:schemeClr val="tx2">
                              <a:lumMod val="75000"/>
                            </a:schemeClr>
                          </a:solidFill>
                        </a:rPr>
                        <a:t>plac</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579964">
                <a:tc>
                  <a:txBody>
                    <a:bodyPr/>
                    <a:lstStyle/>
                    <a:p>
                      <a:r>
                        <a:rPr lang="en-IN" sz="1400" dirty="0" smtClean="0">
                          <a:solidFill>
                            <a:schemeClr val="tx2">
                              <a:lumMod val="75000"/>
                            </a:schemeClr>
                          </a:solidFill>
                        </a:rPr>
                        <a:t>sorted()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It takes a list as parameter and creates a new list consisting of the same </a:t>
                      </a:r>
                      <a:r>
                        <a:rPr lang="en-US" sz="1400" dirty="0" err="1" smtClean="0">
                          <a:solidFill>
                            <a:schemeClr val="tx2">
                              <a:lumMod val="75000"/>
                            </a:schemeClr>
                          </a:solidFill>
                        </a:rPr>
                        <a:t>elements</a:t>
                      </a:r>
                      <a:r>
                        <a:rPr lang="en-US" sz="1400" dirty="0" smtClean="0">
                          <a:solidFill>
                            <a:schemeClr val="tx2">
                              <a:lumMod val="75000"/>
                            </a:schemeClr>
                          </a:solidFill>
                        </a:rPr>
                        <a:t> but arranged in ascending order</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min()</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minimum or smallest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max()</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maximum or largest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sum() </a:t>
                      </a:r>
                      <a:endParaRPr lang="en-IN" sz="1400" dirty="0">
                        <a:solidFill>
                          <a:schemeClr val="tx2">
                            <a:lumMod val="75000"/>
                          </a:schemeClr>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en-US" sz="1400" dirty="0" smtClean="0">
                          <a:solidFill>
                            <a:schemeClr val="tx2">
                              <a:lumMod val="75000"/>
                            </a:schemeClr>
                          </a:solidFill>
                        </a:rPr>
                        <a:t>Returns sum of the elements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744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793</TotalTime>
  <Words>534</Words>
  <Application>Microsoft Office PowerPoint</Application>
  <PresentationFormat>Widescreen</PresentationFormat>
  <Paragraphs>130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Calibri</vt:lpstr>
      <vt:lpstr>Calibri Light</vt:lpstr>
      <vt:lpstr>Wingdings</vt:lpstr>
      <vt:lpstr>Retrospect</vt:lpstr>
      <vt:lpstr>String</vt:lpstr>
      <vt:lpstr>PowerPoint Presentation</vt:lpstr>
      <vt:lpstr>Lists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22</cp:revision>
  <dcterms:created xsi:type="dcterms:W3CDTF">2022-05-07T16:22:57Z</dcterms:created>
  <dcterms:modified xsi:type="dcterms:W3CDTF">2022-05-12T04:58:48Z</dcterms:modified>
</cp:coreProperties>
</file>