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301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42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973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56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327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458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36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406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72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58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573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1CC33-C1E3-43D5-954C-D3879CCC99B6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79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7286" y="199417"/>
            <a:ext cx="7756733" cy="672254"/>
          </a:xfrm>
        </p:spPr>
        <p:txBody>
          <a:bodyPr>
            <a:normAutofit/>
          </a:bodyPr>
          <a:lstStyle/>
          <a:p>
            <a:r>
              <a:rPr lang="en-IN" sz="3600" b="1" dirty="0"/>
              <a:t>Python Keywords and Identifiers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2425" y="1410056"/>
            <a:ext cx="9930214" cy="4426722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Python is a case sensitive language.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Python </a:t>
            </a:r>
            <a:r>
              <a:rPr lang="en-US" sz="1600" dirty="0"/>
              <a:t>Keywords are special reserved words that convey a special meaning to the compiler/interpreter</a:t>
            </a:r>
            <a:r>
              <a:rPr lang="en-US" sz="1600" dirty="0" smtClean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Each keyword has a special meaning and a specific operation</a:t>
            </a:r>
            <a:r>
              <a:rPr lang="en-US" sz="1600" dirty="0" smtClean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We cannot use a keyword as a </a:t>
            </a:r>
            <a:r>
              <a:rPr lang="en-US" sz="1600" dirty="0" smtClean="0"/>
              <a:t>variable</a:t>
            </a:r>
            <a:r>
              <a:rPr lang="en-US" sz="1600" dirty="0"/>
              <a:t> name, </a:t>
            </a:r>
            <a:r>
              <a:rPr lang="en-US" sz="1600" dirty="0" smtClean="0"/>
              <a:t>function</a:t>
            </a:r>
            <a:r>
              <a:rPr lang="en-US" sz="1600" dirty="0"/>
              <a:t> name or any other identifier</a:t>
            </a:r>
            <a:r>
              <a:rPr lang="en-US" sz="1600" dirty="0" smtClean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They are used to define the syntax and structure of the Python language</a:t>
            </a:r>
            <a:r>
              <a:rPr lang="en-US" sz="1600" dirty="0" smtClean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In Python, keywords are case </a:t>
            </a:r>
            <a:r>
              <a:rPr lang="en-US" sz="1600" dirty="0" smtClean="0"/>
              <a:t>sensitive.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093956"/>
              </p:ext>
            </p:extLst>
          </p:nvPr>
        </p:nvGraphicFramePr>
        <p:xfrm>
          <a:off x="1857286" y="3478138"/>
          <a:ext cx="81280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295747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def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continue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break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elif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except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from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import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raise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lambda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finally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global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yield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while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3609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7286" y="199417"/>
            <a:ext cx="7756733" cy="672254"/>
          </a:xfrm>
        </p:spPr>
        <p:txBody>
          <a:bodyPr>
            <a:normAutofit/>
          </a:bodyPr>
          <a:lstStyle/>
          <a:p>
            <a:r>
              <a:rPr lang="en-IN" sz="3600" b="1" dirty="0" smtClean="0"/>
              <a:t>Python Identifiers</a:t>
            </a:r>
            <a:endParaRPr lang="en-IN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2425" y="1410056"/>
            <a:ext cx="9930214" cy="4666004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Python identifier is a name used to identify variable, functions, class and other objects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An </a:t>
            </a:r>
            <a:r>
              <a:rPr lang="en-US" sz="1600" dirty="0"/>
              <a:t>identifier is a name given to entities like class, functions, variables, </a:t>
            </a:r>
            <a:r>
              <a:rPr lang="en-US" sz="1600" dirty="0" err="1"/>
              <a:t>etc</a:t>
            </a:r>
            <a:endParaRPr lang="en-US" sz="16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 It helps to differentiate one entity from another.</a:t>
            </a:r>
            <a:endParaRPr lang="en-US" sz="16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1" dirty="0"/>
              <a:t>Rules for writing identifiers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dirty="0" smtClean="0"/>
              <a:t>Start with alphabets or an underscore.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dirty="0"/>
              <a:t>Identifiers can be a combination of letters in lowercase </a:t>
            </a:r>
            <a:r>
              <a:rPr lang="en-US" sz="1600" b="1" dirty="0"/>
              <a:t>(a to z)</a:t>
            </a:r>
            <a:r>
              <a:rPr lang="en-US" sz="1600" dirty="0"/>
              <a:t> or uppercase </a:t>
            </a:r>
            <a:r>
              <a:rPr lang="en-US" sz="1600" b="1" dirty="0"/>
              <a:t>(A to Z)</a:t>
            </a:r>
            <a:r>
              <a:rPr lang="en-US" sz="1600" dirty="0"/>
              <a:t> or digits </a:t>
            </a:r>
            <a:r>
              <a:rPr lang="en-US" sz="1600" b="1" dirty="0"/>
              <a:t>(0 to 9)</a:t>
            </a:r>
            <a:r>
              <a:rPr lang="en-US" sz="1600" dirty="0"/>
              <a:t> or an underscore </a:t>
            </a:r>
            <a:r>
              <a:rPr lang="en-US" sz="1600" b="1" dirty="0" smtClean="0"/>
              <a:t>_</a:t>
            </a:r>
            <a:endParaRPr lang="en-US" sz="1600" dirty="0" smtClean="0"/>
          </a:p>
          <a:p>
            <a:pPr marL="342900" indent="-342900" algn="l">
              <a:buFont typeface="+mj-lt"/>
              <a:buAutoNum type="arabicPeriod"/>
            </a:pPr>
            <a:r>
              <a:rPr lang="en-US" sz="1600" dirty="0"/>
              <a:t>Keywords cannot be used as </a:t>
            </a:r>
            <a:r>
              <a:rPr lang="en-US" sz="1600" dirty="0" smtClean="0"/>
              <a:t>identifier.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dirty="0"/>
              <a:t>We cannot use special symbols like </a:t>
            </a:r>
            <a:r>
              <a:rPr lang="en-US" sz="1600" b="1" dirty="0"/>
              <a:t>!</a:t>
            </a:r>
            <a:r>
              <a:rPr lang="en-US" sz="1600" dirty="0"/>
              <a:t>, </a:t>
            </a:r>
            <a:r>
              <a:rPr lang="en-US" sz="1600" b="1" dirty="0"/>
              <a:t>@</a:t>
            </a:r>
            <a:r>
              <a:rPr lang="en-US" sz="1600" dirty="0"/>
              <a:t>, </a:t>
            </a:r>
            <a:r>
              <a:rPr lang="en-US" sz="1600" b="1" dirty="0"/>
              <a:t>#</a:t>
            </a:r>
            <a:r>
              <a:rPr lang="en-US" sz="1600" dirty="0"/>
              <a:t>, </a:t>
            </a:r>
            <a:r>
              <a:rPr lang="en-US" sz="1600" b="1" dirty="0"/>
              <a:t>$</a:t>
            </a:r>
            <a:r>
              <a:rPr lang="en-US" sz="1600" dirty="0"/>
              <a:t>, </a:t>
            </a:r>
            <a:r>
              <a:rPr lang="en-US" sz="1600" b="1" dirty="0"/>
              <a:t>%</a:t>
            </a:r>
            <a:r>
              <a:rPr lang="en-US" sz="1600" dirty="0"/>
              <a:t> etc. in our </a:t>
            </a:r>
            <a:r>
              <a:rPr lang="en-US" sz="1600" dirty="0" err="1" smtClean="0"/>
              <a:t>identifie</a:t>
            </a:r>
            <a:endParaRPr lang="en-US" sz="1600" dirty="0" smtClean="0"/>
          </a:p>
          <a:p>
            <a:pPr marL="342900" indent="-342900" algn="l">
              <a:buFont typeface="+mj-lt"/>
              <a:buAutoNum type="arabicPeriod"/>
            </a:pPr>
            <a:r>
              <a:rPr lang="en-US" sz="1600" dirty="0"/>
              <a:t>An identifier can be of any length.</a:t>
            </a:r>
          </a:p>
          <a:p>
            <a:pPr algn="l"/>
            <a:r>
              <a:rPr lang="en-US" sz="1600" dirty="0" smtClean="0"/>
              <a:t>Note:</a:t>
            </a:r>
          </a:p>
          <a:p>
            <a:pPr algn="l"/>
            <a:r>
              <a:rPr lang="en-US" sz="1600" dirty="0"/>
              <a:t>Python is a case-sensitive </a:t>
            </a:r>
            <a:r>
              <a:rPr lang="en-US" sz="1600" dirty="0" smtClean="0"/>
              <a:t>language. </a:t>
            </a:r>
          </a:p>
          <a:p>
            <a:pPr algn="l"/>
            <a:r>
              <a:rPr lang="en-US" sz="1600" dirty="0" smtClean="0"/>
              <a:t>This means, </a:t>
            </a:r>
            <a:r>
              <a:rPr lang="en-US" sz="1600" b="1" dirty="0" smtClean="0"/>
              <a:t>Person</a:t>
            </a:r>
            <a:r>
              <a:rPr lang="en-US" sz="1600" dirty="0" smtClean="0"/>
              <a:t> and </a:t>
            </a:r>
            <a:r>
              <a:rPr lang="en-US" sz="1600" b="1" dirty="0" smtClean="0"/>
              <a:t>person</a:t>
            </a:r>
            <a:r>
              <a:rPr lang="en-US" sz="1600" dirty="0" smtClean="0"/>
              <a:t> are not the same.</a:t>
            </a:r>
          </a:p>
          <a:p>
            <a:pPr algn="l"/>
            <a:r>
              <a:rPr lang="en-US" sz="1600" dirty="0"/>
              <a:t>Always give the identifiers a name that makes sense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65877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5333" y="418744"/>
            <a:ext cx="7756733" cy="897308"/>
          </a:xfrm>
        </p:spPr>
        <p:txBody>
          <a:bodyPr>
            <a:noAutofit/>
          </a:bodyPr>
          <a:lstStyle/>
          <a:p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b="1" dirty="0"/>
              <a:t>Python </a:t>
            </a:r>
            <a:r>
              <a:rPr lang="en-IN" sz="2800" b="1" dirty="0" smtClean="0"/>
              <a:t>Variables &amp; Constants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333" y="1452785"/>
            <a:ext cx="9930214" cy="476855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800" dirty="0"/>
              <a:t>A variable is a named location used to store data in the memory. It is helpful to think of variables as a container that holds data that can be changed later in the program</a:t>
            </a:r>
            <a:r>
              <a:rPr lang="en-US" sz="1800" dirty="0" smtClean="0"/>
              <a:t>.</a:t>
            </a:r>
          </a:p>
          <a:p>
            <a:pPr algn="l"/>
            <a:r>
              <a:rPr lang="en-US" sz="1800" dirty="0" smtClean="0"/>
              <a:t>Note: Python is a type-inferred language, so you don't have to explicitly define the variable type. It automatically knows that apple.com is a string and declares the website variable as a string.</a:t>
            </a:r>
          </a:p>
          <a:p>
            <a:pPr algn="l"/>
            <a:r>
              <a:rPr lang="en-IN" sz="1800" b="1" dirty="0"/>
              <a:t>Assigning multiple values to multiple variables</a:t>
            </a:r>
          </a:p>
          <a:p>
            <a:pPr algn="l"/>
            <a:r>
              <a:rPr lang="it-IT" sz="1800" dirty="0" smtClean="0"/>
              <a:t>a, b, c = 5, 3.2, "Hello«</a:t>
            </a:r>
          </a:p>
          <a:p>
            <a:pPr algn="l"/>
            <a:r>
              <a:rPr lang="en-US" sz="1800" dirty="0" smtClean="0"/>
              <a:t>x = y = z = "same“</a:t>
            </a:r>
          </a:p>
          <a:p>
            <a:pPr algn="l"/>
            <a:endParaRPr lang="en-US" sz="1800" dirty="0"/>
          </a:p>
          <a:p>
            <a:pPr algn="l"/>
            <a:r>
              <a:rPr lang="en-IN" sz="1800" b="1" dirty="0" smtClean="0"/>
              <a:t>Constants</a:t>
            </a:r>
            <a:r>
              <a:rPr lang="en-US" sz="1800" dirty="0" smtClean="0"/>
              <a:t>:</a:t>
            </a:r>
          </a:p>
          <a:p>
            <a:pPr algn="l"/>
            <a:r>
              <a:rPr lang="en-US" sz="1800" dirty="0"/>
              <a:t>A constant is a type of variable whose value cannot be changed. It is helpful to think of constants as containers that hold information which cannot be changed </a:t>
            </a:r>
            <a:r>
              <a:rPr lang="en-US" sz="1800" dirty="0" smtClean="0"/>
              <a:t>later.</a:t>
            </a:r>
          </a:p>
          <a:p>
            <a:pPr algn="l"/>
            <a:r>
              <a:rPr lang="en-US" sz="1800" dirty="0" smtClean="0"/>
              <a:t>constants are written in all capital letters and underscores separating the words.</a:t>
            </a:r>
          </a:p>
          <a:p>
            <a:pPr algn="l"/>
            <a:r>
              <a:rPr lang="en-IN" sz="1800" b="1" dirty="0" smtClean="0"/>
              <a:t>PI = 3.14</a:t>
            </a:r>
          </a:p>
          <a:p>
            <a:pPr algn="l"/>
            <a:r>
              <a:rPr lang="en-IN" sz="1800" b="1" dirty="0" smtClean="0"/>
              <a:t>GRAVITY = 9.8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1421929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7286" y="199417"/>
            <a:ext cx="7756733" cy="672254"/>
          </a:xfrm>
        </p:spPr>
        <p:txBody>
          <a:bodyPr>
            <a:normAutofit/>
          </a:bodyPr>
          <a:lstStyle/>
          <a:p>
            <a:r>
              <a:rPr lang="en-US" sz="2800" b="1" dirty="0"/>
              <a:t>Python </a:t>
            </a:r>
            <a:r>
              <a:rPr lang="en-US" sz="2800" b="1" dirty="0" smtClean="0"/>
              <a:t>Statement</a:t>
            </a: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333" y="1452785"/>
            <a:ext cx="9930214" cy="4768554"/>
          </a:xfrm>
        </p:spPr>
        <p:txBody>
          <a:bodyPr/>
          <a:lstStyle/>
          <a:p>
            <a:pPr algn="l"/>
            <a:r>
              <a:rPr lang="en-IN" sz="1600" b="1" dirty="0"/>
              <a:t>Python </a:t>
            </a:r>
            <a:r>
              <a:rPr lang="en-IN" sz="1600" b="1" dirty="0" smtClean="0"/>
              <a:t>Statement</a:t>
            </a:r>
            <a:r>
              <a:rPr lang="en-US" sz="1600" dirty="0" smtClean="0"/>
              <a:t>:</a:t>
            </a:r>
          </a:p>
          <a:p>
            <a:pPr algn="l"/>
            <a:r>
              <a:rPr lang="en-US" sz="1600" dirty="0" smtClean="0"/>
              <a:t>Instructions </a:t>
            </a:r>
            <a:r>
              <a:rPr lang="en-US" sz="1600" dirty="0"/>
              <a:t>that a Python interpreter can execute are called </a:t>
            </a:r>
            <a:r>
              <a:rPr lang="en-US" sz="1600" dirty="0" smtClean="0"/>
              <a:t>statements</a:t>
            </a:r>
          </a:p>
          <a:p>
            <a:pPr algn="l"/>
            <a:r>
              <a:rPr lang="en-IN" sz="1600" dirty="0"/>
              <a:t>For </a:t>
            </a:r>
            <a:r>
              <a:rPr lang="en-IN" sz="1600" dirty="0" smtClean="0"/>
              <a:t>example: </a:t>
            </a:r>
            <a:r>
              <a:rPr lang="en-IN" sz="1600" b="1" dirty="0" smtClean="0"/>
              <a:t>a=1</a:t>
            </a:r>
            <a:r>
              <a:rPr lang="en-IN" sz="1600" dirty="0" smtClean="0"/>
              <a:t> </a:t>
            </a:r>
            <a:r>
              <a:rPr lang="en-IN" sz="1600" dirty="0"/>
              <a:t>is an assignment </a:t>
            </a:r>
            <a:r>
              <a:rPr lang="en-IN" sz="1600" dirty="0" smtClean="0"/>
              <a:t>statement, </a:t>
            </a:r>
            <a:r>
              <a:rPr lang="en-IN" sz="1600" b="1" dirty="0" smtClean="0"/>
              <a:t>if </a:t>
            </a:r>
            <a:r>
              <a:rPr lang="en-IN" sz="1600" dirty="0" smtClean="0"/>
              <a:t>statement</a:t>
            </a:r>
            <a:r>
              <a:rPr lang="en-IN" sz="1600" b="1" dirty="0" smtClean="0"/>
              <a:t>, while</a:t>
            </a:r>
            <a:r>
              <a:rPr lang="en-IN" sz="1600" dirty="0" smtClean="0"/>
              <a:t> statement.</a:t>
            </a:r>
          </a:p>
          <a:p>
            <a:pPr algn="l"/>
            <a:r>
              <a:rPr lang="en-IN" sz="1600" b="1" dirty="0"/>
              <a:t>Multi-line </a:t>
            </a:r>
            <a:r>
              <a:rPr lang="en-IN" sz="1600" b="1" dirty="0" smtClean="0"/>
              <a:t>statement:</a:t>
            </a:r>
          </a:p>
          <a:p>
            <a:pPr algn="l"/>
            <a:r>
              <a:rPr lang="en-US" sz="1600" dirty="0"/>
              <a:t>In Python, the end of a statement is marked by a newline character. But we can make a statement extend over multiple lines with the line continuation character </a:t>
            </a:r>
            <a:r>
              <a:rPr lang="en-US" sz="1600" dirty="0" smtClean="0"/>
              <a:t>(\).</a:t>
            </a:r>
          </a:p>
          <a:p>
            <a:pPr algn="l"/>
            <a:r>
              <a:rPr lang="pt-BR" sz="1600" b="1" dirty="0" smtClean="0"/>
              <a:t>star = 1 + 2 + 3 + \</a:t>
            </a:r>
          </a:p>
          <a:p>
            <a:pPr algn="l"/>
            <a:r>
              <a:rPr lang="pt-BR" sz="1600" b="1" dirty="0" smtClean="0"/>
              <a:t>    4 + 5 + 6 + \</a:t>
            </a:r>
          </a:p>
          <a:p>
            <a:pPr algn="l"/>
            <a:r>
              <a:rPr lang="pt-BR" sz="1600" b="1" dirty="0" smtClean="0"/>
              <a:t>    7 + 8 + 9 </a:t>
            </a:r>
          </a:p>
          <a:p>
            <a:pPr algn="l"/>
            <a:r>
              <a:rPr lang="en-US" sz="1600" dirty="0"/>
              <a:t>This is an explicit line </a:t>
            </a:r>
            <a:r>
              <a:rPr lang="en-US" sz="1600" dirty="0" smtClean="0"/>
              <a:t>continuation.</a:t>
            </a:r>
          </a:p>
          <a:p>
            <a:pPr algn="l"/>
            <a:r>
              <a:rPr lang="en-US" sz="1600" dirty="0"/>
              <a:t>In Python, line continuation is implied inside parentheses ( ), brackets [ ], and braces { </a:t>
            </a:r>
            <a:r>
              <a:rPr lang="en-US" sz="1600" dirty="0" smtClean="0"/>
              <a:t>}</a:t>
            </a:r>
          </a:p>
          <a:p>
            <a:pPr algn="l"/>
            <a:r>
              <a:rPr lang="pt-BR" sz="1600" b="1" dirty="0" smtClean="0"/>
              <a:t>colors = ['red',</a:t>
            </a:r>
          </a:p>
          <a:p>
            <a:pPr algn="l"/>
            <a:r>
              <a:rPr lang="pt-BR" sz="1600" b="1" dirty="0" smtClean="0"/>
              <a:t>          'blue',</a:t>
            </a:r>
          </a:p>
          <a:p>
            <a:pPr algn="l"/>
            <a:r>
              <a:rPr lang="pt-BR" sz="1600" b="1" dirty="0" smtClean="0"/>
              <a:t>          'green']</a:t>
            </a:r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829128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5333" y="418744"/>
            <a:ext cx="7756733" cy="837488"/>
          </a:xfrm>
        </p:spPr>
        <p:txBody>
          <a:bodyPr>
            <a:noAutofit/>
          </a:bodyPr>
          <a:lstStyle/>
          <a:p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b="1" dirty="0" smtClean="0"/>
              <a:t>Literals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333" y="1452784"/>
            <a:ext cx="9930214" cy="3520867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Literal is a raw data given in a variable or </a:t>
            </a:r>
            <a:r>
              <a:rPr lang="en-US" sz="1800" dirty="0" smtClean="0"/>
              <a:t>constant</a:t>
            </a:r>
          </a:p>
          <a:p>
            <a:pPr algn="l"/>
            <a:r>
              <a:rPr lang="en-US" sz="1800" dirty="0"/>
              <a:t>Generally, literals are a notation for representing a fixed value in source </a:t>
            </a:r>
            <a:r>
              <a:rPr lang="en-US" sz="1800" dirty="0" smtClean="0"/>
              <a:t>code</a:t>
            </a:r>
          </a:p>
          <a:p>
            <a:pPr algn="l"/>
            <a:r>
              <a:rPr lang="en-US" sz="1800" dirty="0" smtClean="0"/>
              <a:t>There </a:t>
            </a:r>
            <a:r>
              <a:rPr lang="en-US" sz="1800" dirty="0"/>
              <a:t>are various types of literals they are as follows</a:t>
            </a:r>
            <a:r>
              <a:rPr lang="en-US" sz="1800" dirty="0" smtClean="0"/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b="1" dirty="0"/>
              <a:t>Numeric </a:t>
            </a:r>
            <a:r>
              <a:rPr lang="en-IN" sz="1800" b="1" dirty="0" smtClean="0"/>
              <a:t>Literals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b="1" dirty="0"/>
              <a:t>String literals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b="1" dirty="0"/>
              <a:t>Boolean literals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b="1" dirty="0"/>
              <a:t>Special literals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b="1" dirty="0"/>
              <a:t>Literal Collections</a:t>
            </a:r>
          </a:p>
          <a:p>
            <a:pPr algn="l"/>
            <a:endParaRPr lang="en-US" sz="1800" dirty="0" smtClean="0"/>
          </a:p>
          <a:p>
            <a:pPr algn="l"/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39909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5333" y="324740"/>
            <a:ext cx="7756733" cy="743484"/>
          </a:xfrm>
        </p:spPr>
        <p:txBody>
          <a:bodyPr>
            <a:noAutofit/>
          </a:bodyPr>
          <a:lstStyle/>
          <a:p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 smtClean="0"/>
              <a:t>Numeric, String, Boolean Literal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0055" y="1260503"/>
            <a:ext cx="9930214" cy="1944169"/>
          </a:xfrm>
        </p:spPr>
        <p:txBody>
          <a:bodyPr>
            <a:normAutofit fontScale="925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Numeric Literals are immutable (</a:t>
            </a:r>
            <a:r>
              <a:rPr lang="en-US" sz="1800" dirty="0" smtClean="0"/>
              <a:t>unchangeable).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Numeric literals can belong to 3 different numerical types: Integer, Float, and </a:t>
            </a:r>
            <a:r>
              <a:rPr lang="en-US" sz="1800" dirty="0" smtClean="0"/>
              <a:t>Complex.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A string literal is a sequence of characters surrounded by </a:t>
            </a:r>
            <a:r>
              <a:rPr lang="en-US" sz="1800" dirty="0" smtClean="0"/>
              <a:t>quotes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We can use both single, double, or triple quotes for a string</a:t>
            </a:r>
            <a:endParaRPr lang="en-US" sz="18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A Boolean literal can have any of the two values: True or </a:t>
            </a:r>
            <a:r>
              <a:rPr lang="en-US" sz="1800" dirty="0" smtClean="0"/>
              <a:t>False.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Python contains one special literal (None). </a:t>
            </a:r>
            <a:r>
              <a:rPr lang="en-US" sz="1800" b="1" dirty="0"/>
              <a:t>‘None’</a:t>
            </a:r>
            <a:r>
              <a:rPr lang="en-US" sz="1800" dirty="0"/>
              <a:t> is used to define a null variable</a:t>
            </a:r>
            <a:endParaRPr lang="en-US" sz="18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l"/>
            <a:endParaRPr lang="en-US" sz="1800" b="1" dirty="0" smtClean="0"/>
          </a:p>
          <a:p>
            <a:pPr algn="l"/>
            <a:endParaRPr lang="en-IN" sz="1800" b="1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083889" y="3204672"/>
            <a:ext cx="9914548" cy="3102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800" dirty="0" smtClean="0"/>
          </a:p>
          <a:p>
            <a:pPr algn="l"/>
            <a:endParaRPr lang="en-IN" sz="18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293901"/>
              </p:ext>
            </p:extLst>
          </p:nvPr>
        </p:nvGraphicFramePr>
        <p:xfrm>
          <a:off x="1784172" y="3505204"/>
          <a:ext cx="8128000" cy="2931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1501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Numeric  Literal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String literals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Boolean literals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Special literal</a:t>
                      </a:r>
                      <a:endParaRPr lang="en-IN" dirty="0"/>
                    </a:p>
                  </a:txBody>
                  <a:tcPr/>
                </a:tc>
              </a:tr>
              <a:tr h="1481509">
                <a:tc>
                  <a:txBody>
                    <a:bodyPr/>
                    <a:lstStyle/>
                    <a:p>
                      <a:r>
                        <a:rPr lang="en-IN" dirty="0" smtClean="0"/>
                        <a:t>a = 0b1010 #Binary Literals</a:t>
                      </a:r>
                    </a:p>
                    <a:p>
                      <a:r>
                        <a:rPr lang="en-IN" dirty="0" smtClean="0"/>
                        <a:t>b = 100 #Decimal</a:t>
                      </a:r>
                    </a:p>
                    <a:p>
                      <a:r>
                        <a:rPr lang="en-IN" dirty="0" smtClean="0"/>
                        <a:t>c = 0o310 #Octal</a:t>
                      </a:r>
                    </a:p>
                    <a:p>
                      <a:r>
                        <a:rPr lang="en-IN" dirty="0" smtClean="0"/>
                        <a:t>d = 0x12c #Hexadecimal </a:t>
                      </a:r>
                    </a:p>
                    <a:p>
                      <a:r>
                        <a:rPr lang="en-IN" dirty="0" smtClean="0"/>
                        <a:t>float_1 = 10.5</a:t>
                      </a:r>
                    </a:p>
                    <a:p>
                      <a:r>
                        <a:rPr lang="en-IN" dirty="0" smtClean="0"/>
                        <a:t>float_2= 1.5e2</a:t>
                      </a:r>
                    </a:p>
                    <a:p>
                      <a:r>
                        <a:rPr lang="en-IN" dirty="0" smtClean="0"/>
                        <a:t>x = 3.14j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strings = "This is Python“</a:t>
                      </a:r>
                    </a:p>
                    <a:p>
                      <a:r>
                        <a:rPr lang="en-IN" dirty="0" smtClean="0"/>
                        <a:t>char = "C“</a:t>
                      </a:r>
                    </a:p>
                    <a:p>
                      <a:r>
                        <a:rPr lang="en-US" dirty="0" err="1" smtClean="0"/>
                        <a:t>multi_line</a:t>
                      </a:r>
                      <a:r>
                        <a:rPr lang="en-US" dirty="0" smtClean="0"/>
                        <a:t> = """This is a multiline""“</a:t>
                      </a:r>
                    </a:p>
                    <a:p>
                      <a:r>
                        <a:rPr lang="en-US" dirty="0" err="1" smtClean="0"/>
                        <a:t>w_str</a:t>
                      </a:r>
                      <a:r>
                        <a:rPr lang="en-US" dirty="0" smtClean="0"/>
                        <a:t> = </a:t>
                      </a:r>
                      <a:r>
                        <a:rPr lang="en-US" dirty="0" err="1" smtClean="0"/>
                        <a:t>r"raw</a:t>
                      </a:r>
                      <a:r>
                        <a:rPr lang="en-US" dirty="0" smtClean="0"/>
                        <a:t> \n string"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x = (1 == True)</a:t>
                      </a:r>
                    </a:p>
                    <a:p>
                      <a:r>
                        <a:rPr lang="en-IN" dirty="0" smtClean="0"/>
                        <a:t>y = (1 == False)</a:t>
                      </a:r>
                    </a:p>
                    <a:p>
                      <a:r>
                        <a:rPr lang="en-IN" dirty="0" smtClean="0"/>
                        <a:t>a = True + 4</a:t>
                      </a:r>
                    </a:p>
                    <a:p>
                      <a:r>
                        <a:rPr lang="en-IN" dirty="0" smtClean="0"/>
                        <a:t>b = False + 10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food = None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0298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0432" y="196554"/>
            <a:ext cx="7756733" cy="743484"/>
          </a:xfrm>
        </p:spPr>
        <p:txBody>
          <a:bodyPr>
            <a:noAutofit/>
          </a:bodyPr>
          <a:lstStyle/>
          <a:p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b="1" dirty="0" smtClean="0"/>
              <a:t> </a:t>
            </a:r>
            <a:r>
              <a:rPr lang="en-IN" sz="2800" b="1" dirty="0"/>
              <a:t>Literal </a:t>
            </a:r>
            <a:r>
              <a:rPr lang="en-IN" sz="2800" b="1" dirty="0" smtClean="0"/>
              <a:t>Collections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333" y="1452784"/>
            <a:ext cx="9930214" cy="161515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1800" dirty="0"/>
              <a:t>There are four different types of literal </a:t>
            </a:r>
            <a:r>
              <a:rPr lang="en-US" sz="1800" dirty="0" smtClean="0"/>
              <a:t>collections.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/>
              <a:t>List literals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/>
              <a:t>Tuple literals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 err="1"/>
              <a:t>Dict</a:t>
            </a:r>
            <a:r>
              <a:rPr lang="en-US" sz="1800" dirty="0"/>
              <a:t> literals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/>
              <a:t>Set literals</a:t>
            </a:r>
            <a:endParaRPr lang="en-US" sz="1800" dirty="0" smtClean="0"/>
          </a:p>
          <a:p>
            <a:pPr algn="l"/>
            <a:endParaRPr lang="en-IN" sz="1800" b="1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083889" y="2948298"/>
            <a:ext cx="9930214" cy="3358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800" dirty="0" smtClean="0"/>
          </a:p>
          <a:p>
            <a:pPr algn="l"/>
            <a:endParaRPr lang="en-IN" sz="18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24398"/>
              </p:ext>
            </p:extLst>
          </p:nvPr>
        </p:nvGraphicFramePr>
        <p:xfrm>
          <a:off x="1784172" y="3505204"/>
          <a:ext cx="8641696" cy="1853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424"/>
                <a:gridCol w="1815269"/>
                <a:gridCol w="2505579"/>
                <a:gridCol w="2160424"/>
              </a:tblGrid>
              <a:tr h="371501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List literals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Tuple literals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Dictionary literals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Set literals</a:t>
                      </a:r>
                      <a:endParaRPr lang="en-IN" dirty="0"/>
                    </a:p>
                  </a:txBody>
                  <a:tcPr/>
                </a:tc>
              </a:tr>
              <a:tr h="1481509">
                <a:tc>
                  <a:txBody>
                    <a:bodyPr/>
                    <a:lstStyle/>
                    <a:p>
                      <a:r>
                        <a:rPr lang="en-US" dirty="0" smtClean="0"/>
                        <a:t>numb = [1, 2, 3, 4, 5]</a:t>
                      </a:r>
                    </a:p>
                    <a:p>
                      <a:r>
                        <a:rPr lang="en-US" dirty="0" smtClean="0"/>
                        <a:t>name = ['A', 'B', 2]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Tuple literals</a:t>
                      </a:r>
                    </a:p>
                    <a:p>
                      <a:r>
                        <a:rPr lang="en-US" dirty="0" smtClean="0"/>
                        <a:t>even = (2, 4, 6, 8)</a:t>
                      </a:r>
                    </a:p>
                    <a:p>
                      <a:r>
                        <a:rPr lang="en-US" dirty="0" smtClean="0"/>
                        <a:t>odd = (1, 3, 5, 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alph</a:t>
                      </a:r>
                      <a:r>
                        <a:rPr lang="en-IN" dirty="0" smtClean="0"/>
                        <a:t> = {'a': ‘A', '</a:t>
                      </a:r>
                      <a:r>
                        <a:rPr lang="en-IN" dirty="0" err="1" smtClean="0"/>
                        <a:t>b':‘B</a:t>
                      </a:r>
                      <a:r>
                        <a:rPr lang="en-IN" dirty="0" smtClean="0"/>
                        <a:t>',}</a:t>
                      </a:r>
                    </a:p>
                    <a:p>
                      <a:r>
                        <a:rPr lang="en-IN" dirty="0" smtClean="0"/>
                        <a:t>info = {‘n': '</a:t>
                      </a:r>
                      <a:r>
                        <a:rPr lang="en-IN" dirty="0" err="1" smtClean="0"/>
                        <a:t>amit</a:t>
                      </a:r>
                      <a:r>
                        <a:rPr lang="en-IN" dirty="0" smtClean="0"/>
                        <a:t>', ‘g': 20}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vowels = {'a', 'e', '</a:t>
                      </a:r>
                      <a:r>
                        <a:rPr lang="en-IN" dirty="0" err="1" smtClean="0"/>
                        <a:t>i</a:t>
                      </a:r>
                      <a:r>
                        <a:rPr lang="en-IN" dirty="0" smtClean="0"/>
                        <a:t>', 'o', 'u'}</a:t>
                      </a:r>
                    </a:p>
                    <a:p>
                      <a:r>
                        <a:rPr lang="en-IN" dirty="0" smtClean="0"/>
                        <a:t>fruits = {"apple", "banana", "cherry"}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868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693</Words>
  <Application>Microsoft Office PowerPoint</Application>
  <PresentationFormat>Widescreen</PresentationFormat>
  <Paragraphs>133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Python Keywords and Identifiers</vt:lpstr>
      <vt:lpstr>Python Identifiers</vt:lpstr>
      <vt:lpstr>   Python Variables &amp; Constants</vt:lpstr>
      <vt:lpstr>Python Statement</vt:lpstr>
      <vt:lpstr>   Literals</vt:lpstr>
      <vt:lpstr>  Numeric, String, Boolean Literal</vt:lpstr>
      <vt:lpstr>   Literal Collections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Keywords and Identifiers</dc:title>
  <dc:creator>LENOVO</dc:creator>
  <cp:lastModifiedBy>LENOVO</cp:lastModifiedBy>
  <cp:revision>89</cp:revision>
  <dcterms:created xsi:type="dcterms:W3CDTF">2022-04-23T13:52:47Z</dcterms:created>
  <dcterms:modified xsi:type="dcterms:W3CDTF">2022-05-01T09:55:08Z</dcterms:modified>
</cp:coreProperties>
</file>