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62" r:id="rId2"/>
    <p:sldId id="263" r:id="rId3"/>
    <p:sldId id="264" r:id="rId4"/>
    <p:sldId id="257" r:id="rId5"/>
    <p:sldId id="258" r:id="rId6"/>
    <p:sldId id="259" r:id="rId7"/>
    <p:sldId id="265" r:id="rId8"/>
    <p:sldId id="266" r:id="rId9"/>
    <p:sldId id="267" r:id="rId10"/>
    <p:sldId id="268" r:id="rId11"/>
    <p:sldId id="269" r:id="rId12"/>
    <p:sldId id="270" r:id="rId13"/>
    <p:sldId id="271" r:id="rId14"/>
    <p:sldId id="26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301CC33-C1E3-43D5-954C-D3879CCC99B6}" type="datetimeFigureOut">
              <a:rPr lang="en-IN" smtClean="0"/>
              <a:t>03-05-2022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1172370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01CC33-C1E3-43D5-954C-D3879CCC99B6}" type="datetimeFigureOut">
              <a:rPr lang="en-IN" smtClean="0"/>
              <a:t>03-05-2022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2758268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01CC33-C1E3-43D5-954C-D3879CCC99B6}" type="datetimeFigureOut">
              <a:rPr lang="en-IN" smtClean="0"/>
              <a:t>03-05-2022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30A393-CD7A-45A1-9433-308CC08C211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30102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301CC33-C1E3-43D5-954C-D3879CCC99B6}" type="datetimeFigureOut">
              <a:rPr lang="en-IN" smtClean="0"/>
              <a:t>03-05-2022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832574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301CC33-C1E3-43D5-954C-D3879CCC99B6}" type="datetimeFigureOut">
              <a:rPr lang="en-IN" smtClean="0"/>
              <a:t>03-05-2022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30A393-CD7A-45A1-9433-308CC08C211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15720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301CC33-C1E3-43D5-954C-D3879CCC99B6}" type="datetimeFigureOut">
              <a:rPr lang="en-IN" smtClean="0"/>
              <a:t>03-05-2022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2981509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01CC33-C1E3-43D5-954C-D3879CCC99B6}" type="datetimeFigureOut">
              <a:rPr lang="en-IN" smtClean="0"/>
              <a:t>03-05-2022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1145008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01CC33-C1E3-43D5-954C-D3879CCC99B6}" type="datetimeFigureOut">
              <a:rPr lang="en-IN" smtClean="0"/>
              <a:t>03-05-2022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2408287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01CC33-C1E3-43D5-954C-D3879CCC99B6}" type="datetimeFigureOut">
              <a:rPr lang="en-IN" smtClean="0"/>
              <a:t>03-05-2022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1217643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01CC33-C1E3-43D5-954C-D3879CCC99B6}" type="datetimeFigureOut">
              <a:rPr lang="en-IN" smtClean="0"/>
              <a:t>03-05-2022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408133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301CC33-C1E3-43D5-954C-D3879CCC99B6}" type="datetimeFigureOut">
              <a:rPr lang="en-IN" smtClean="0"/>
              <a:t>03-05-2022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428875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301CC33-C1E3-43D5-954C-D3879CCC99B6}" type="datetimeFigureOut">
              <a:rPr lang="en-IN" smtClean="0"/>
              <a:t>03-05-2022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2132868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301CC33-C1E3-43D5-954C-D3879CCC99B6}" type="datetimeFigureOut">
              <a:rPr lang="en-IN" smtClean="0"/>
              <a:t>03-05-2022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4040564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01CC33-C1E3-43D5-954C-D3879CCC99B6}" type="datetimeFigureOut">
              <a:rPr lang="en-IN" smtClean="0"/>
              <a:t>03-05-2022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4162073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01CC33-C1E3-43D5-954C-D3879CCC99B6}" type="datetimeFigureOut">
              <a:rPr lang="en-IN" smtClean="0"/>
              <a:t>03-05-2022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812165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01CC33-C1E3-43D5-954C-D3879CCC99B6}" type="datetimeFigureOut">
              <a:rPr lang="en-IN" smtClean="0"/>
              <a:t>03-05-2022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30A393-CD7A-45A1-9433-308CC08C211E}" type="slidenum">
              <a:rPr lang="en-IN" smtClean="0"/>
              <a:t>‹#›</a:t>
            </a:fld>
            <a:endParaRPr lang="en-IN"/>
          </a:p>
        </p:txBody>
      </p:sp>
    </p:spTree>
    <p:extLst>
      <p:ext uri="{BB962C8B-B14F-4D97-AF65-F5344CB8AC3E}">
        <p14:creationId xmlns:p14="http://schemas.microsoft.com/office/powerpoint/2010/main" val="1708804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301CC33-C1E3-43D5-954C-D3879CCC99B6}" type="datetimeFigureOut">
              <a:rPr lang="en-IN" smtClean="0"/>
              <a:t>03-05-2022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B30A393-CD7A-45A1-9433-308CC08C211E}" type="slidenum">
              <a:rPr lang="en-IN" smtClean="0"/>
              <a:t>‹#›</a:t>
            </a:fld>
            <a:endParaRPr lang="en-IN"/>
          </a:p>
        </p:txBody>
      </p:sp>
    </p:spTree>
    <p:extLst>
      <p:ext uri="{BB962C8B-B14F-4D97-AF65-F5344CB8AC3E}">
        <p14:creationId xmlns:p14="http://schemas.microsoft.com/office/powerpoint/2010/main" val="368017061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rogramiz.com/python-programming/for-loop" TargetMode="External"/><Relationship Id="rId2" Type="http://schemas.openxmlformats.org/officeDocument/2006/relationships/hyperlink" Target="https://www.programiz.com/python-programming/functio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programiz.com/python-programming/string"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18318" y="367469"/>
            <a:ext cx="4392539" cy="897308"/>
          </a:xfrm>
        </p:spPr>
        <p:txBody>
          <a:bodyPr>
            <a:normAutofit fontScale="90000"/>
          </a:bodyPr>
          <a:lstStyle/>
          <a:p>
            <a:r>
              <a:rPr lang="en-IN" sz="2800" b="1" u="sng" dirty="0" smtClean="0">
                <a:latin typeface="Castellar" panose="020A0402060406010301" pitchFamily="18" charset="0"/>
              </a:rPr>
              <a:t/>
            </a:r>
            <a:br>
              <a:rPr lang="en-IN" sz="2800" b="1" u="sng" dirty="0" smtClean="0">
                <a:latin typeface="Castellar" panose="020A0402060406010301" pitchFamily="18" charset="0"/>
              </a:rPr>
            </a:br>
            <a:r>
              <a:rPr lang="en-IN" sz="2800" b="1" u="sng" dirty="0">
                <a:latin typeface="Castellar" panose="020A0402060406010301" pitchFamily="18" charset="0"/>
              </a:rPr>
              <a:t/>
            </a:r>
            <a:br>
              <a:rPr lang="en-IN" sz="2800" b="1" u="sng" dirty="0">
                <a:latin typeface="Castellar" panose="020A0402060406010301" pitchFamily="18" charset="0"/>
              </a:rPr>
            </a:br>
            <a:r>
              <a:rPr lang="en-IN" sz="2800" b="1" u="sng" dirty="0" smtClean="0">
                <a:latin typeface="Castellar" panose="020A0402060406010301" pitchFamily="18" charset="0"/>
              </a:rPr>
              <a:t/>
            </a:r>
            <a:br>
              <a:rPr lang="en-IN" sz="2800" b="1" u="sng" dirty="0" smtClean="0">
                <a:latin typeface="Castellar" panose="020A0402060406010301" pitchFamily="18" charset="0"/>
              </a:rPr>
            </a:br>
            <a:r>
              <a:rPr lang="en-IN" sz="2800" b="1" u="sng" dirty="0" smtClean="0">
                <a:latin typeface="Castellar" panose="020A0402060406010301" pitchFamily="18" charset="0"/>
              </a:rPr>
              <a:t>Python </a:t>
            </a:r>
            <a:r>
              <a:rPr lang="en-IN" sz="2800" b="1" u="sng" dirty="0">
                <a:latin typeface="Castellar" panose="020A0402060406010301" pitchFamily="18" charset="0"/>
              </a:rPr>
              <a:t>Indentation</a:t>
            </a:r>
            <a:br>
              <a:rPr lang="en-IN" sz="2800" b="1" u="sng" dirty="0">
                <a:latin typeface="Castellar" panose="020A0402060406010301" pitchFamily="18" charset="0"/>
              </a:rPr>
            </a:br>
            <a:endParaRPr lang="en-US" sz="2800" b="1" u="sng" dirty="0">
              <a:latin typeface="Castellar" panose="020A0402060406010301" pitchFamily="18" charset="0"/>
            </a:endParaRPr>
          </a:p>
        </p:txBody>
      </p:sp>
      <p:sp>
        <p:nvSpPr>
          <p:cNvPr id="3" name="Subtitle 2"/>
          <p:cNvSpPr>
            <a:spLocks noGrp="1"/>
          </p:cNvSpPr>
          <p:nvPr>
            <p:ph type="subTitle" idx="1"/>
          </p:nvPr>
        </p:nvSpPr>
        <p:spPr>
          <a:xfrm>
            <a:off x="1375873" y="982767"/>
            <a:ext cx="9964396" cy="4768554"/>
          </a:xfrm>
        </p:spPr>
        <p:txBody>
          <a:bodyPr>
            <a:normAutofit/>
          </a:bodyPr>
          <a:lstStyle/>
          <a:p>
            <a:pPr algn="l"/>
            <a:r>
              <a:rPr lang="en-US" dirty="0"/>
              <a:t>Most of the programming languages like C, C++, and Java use braces { } to define a block of </a:t>
            </a:r>
            <a:r>
              <a:rPr lang="en-US" dirty="0" smtClean="0"/>
              <a:t>code.</a:t>
            </a:r>
          </a:p>
          <a:p>
            <a:pPr algn="l"/>
            <a:r>
              <a:rPr lang="en-IN" dirty="0"/>
              <a:t>Python, however, uses indentation</a:t>
            </a:r>
            <a:r>
              <a:rPr lang="en-IN" dirty="0" smtClean="0"/>
              <a:t>.</a:t>
            </a:r>
          </a:p>
          <a:p>
            <a:pPr algn="l"/>
            <a:r>
              <a:rPr lang="en-US" dirty="0"/>
              <a:t>A code block (body of a </a:t>
            </a:r>
            <a:r>
              <a:rPr lang="en-US" dirty="0">
                <a:hlinkClick r:id="rId2"/>
              </a:rPr>
              <a:t>function</a:t>
            </a:r>
            <a:r>
              <a:rPr lang="en-US" dirty="0"/>
              <a:t>, </a:t>
            </a:r>
            <a:r>
              <a:rPr lang="en-US" dirty="0">
                <a:hlinkClick r:id="rId3"/>
              </a:rPr>
              <a:t>loop</a:t>
            </a:r>
            <a:r>
              <a:rPr lang="en-US" dirty="0"/>
              <a:t>, etc.) starts with indentation and ends with the first </a:t>
            </a:r>
            <a:r>
              <a:rPr lang="en-US" dirty="0" err="1"/>
              <a:t>unindented</a:t>
            </a:r>
            <a:r>
              <a:rPr lang="en-US" dirty="0"/>
              <a:t> </a:t>
            </a:r>
            <a:r>
              <a:rPr lang="en-US" dirty="0" smtClean="0"/>
              <a:t>line.</a:t>
            </a:r>
          </a:p>
          <a:p>
            <a:pPr algn="l"/>
            <a:r>
              <a:rPr lang="en-US" dirty="0"/>
              <a:t>The amount of indentation is up to you, but it must be consistent throughout that block</a:t>
            </a:r>
            <a:r>
              <a:rPr lang="en-US" dirty="0" smtClean="0"/>
              <a:t>.</a:t>
            </a:r>
          </a:p>
          <a:p>
            <a:pPr algn="l"/>
            <a:r>
              <a:rPr lang="en-US" dirty="0"/>
              <a:t>Generally, four whitespaces are used for indentation and are preferred over tabs</a:t>
            </a:r>
            <a:r>
              <a:rPr lang="en-US" dirty="0" smtClean="0"/>
              <a:t>.</a:t>
            </a:r>
          </a:p>
          <a:p>
            <a:pPr algn="l"/>
            <a:r>
              <a:rPr lang="en-US" b="1" dirty="0">
                <a:solidFill>
                  <a:srgbClr val="FF0000"/>
                </a:solidFill>
              </a:rPr>
              <a:t>for </a:t>
            </a:r>
            <a:r>
              <a:rPr lang="en-US" b="1" dirty="0" err="1">
                <a:solidFill>
                  <a:srgbClr val="FF0000"/>
                </a:solidFill>
              </a:rPr>
              <a:t>i</a:t>
            </a:r>
            <a:r>
              <a:rPr lang="en-US" b="1" dirty="0">
                <a:solidFill>
                  <a:srgbClr val="FF0000"/>
                </a:solidFill>
              </a:rPr>
              <a:t> in range(1,11):</a:t>
            </a:r>
          </a:p>
          <a:p>
            <a:pPr algn="l"/>
            <a:r>
              <a:rPr lang="en-US" b="1" dirty="0">
                <a:solidFill>
                  <a:srgbClr val="FF0000"/>
                </a:solidFill>
              </a:rPr>
              <a:t>    print(</a:t>
            </a:r>
            <a:r>
              <a:rPr lang="en-US" b="1" dirty="0" err="1">
                <a:solidFill>
                  <a:srgbClr val="FF0000"/>
                </a:solidFill>
              </a:rPr>
              <a:t>i</a:t>
            </a:r>
            <a:r>
              <a:rPr lang="en-US" b="1" dirty="0">
                <a:solidFill>
                  <a:srgbClr val="FF0000"/>
                </a:solidFill>
              </a:rPr>
              <a:t>)</a:t>
            </a:r>
          </a:p>
          <a:p>
            <a:pPr algn="l"/>
            <a:r>
              <a:rPr lang="en-US" b="1" dirty="0">
                <a:solidFill>
                  <a:srgbClr val="FF0000"/>
                </a:solidFill>
              </a:rPr>
              <a:t>    if </a:t>
            </a:r>
            <a:r>
              <a:rPr lang="en-US" b="1" dirty="0" err="1">
                <a:solidFill>
                  <a:srgbClr val="FF0000"/>
                </a:solidFill>
              </a:rPr>
              <a:t>i</a:t>
            </a:r>
            <a:r>
              <a:rPr lang="en-US" b="1" dirty="0">
                <a:solidFill>
                  <a:srgbClr val="FF0000"/>
                </a:solidFill>
              </a:rPr>
              <a:t> == 5:</a:t>
            </a:r>
          </a:p>
          <a:p>
            <a:pPr algn="l"/>
            <a:r>
              <a:rPr lang="en-US" b="1" dirty="0">
                <a:solidFill>
                  <a:srgbClr val="FF0000"/>
                </a:solidFill>
              </a:rPr>
              <a:t>        break</a:t>
            </a:r>
            <a:endParaRPr lang="en-US" b="1" dirty="0" smtClean="0">
              <a:solidFill>
                <a:srgbClr val="FF0000"/>
              </a:solidFill>
            </a:endParaRPr>
          </a:p>
        </p:txBody>
      </p:sp>
    </p:spTree>
    <p:extLst>
      <p:ext uri="{BB962C8B-B14F-4D97-AF65-F5344CB8AC3E}">
        <p14:creationId xmlns:p14="http://schemas.microsoft.com/office/powerpoint/2010/main" val="330374072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48158" y="259237"/>
            <a:ext cx="3734512" cy="672254"/>
          </a:xfrm>
        </p:spPr>
        <p:txBody>
          <a:bodyPr>
            <a:normAutofit/>
          </a:bodyPr>
          <a:lstStyle/>
          <a:p>
            <a:r>
              <a:rPr lang="en-US" sz="2800" b="1" u="sng" dirty="0"/>
              <a:t>Bitwise operators</a:t>
            </a:r>
          </a:p>
        </p:txBody>
      </p:sp>
      <p:sp>
        <p:nvSpPr>
          <p:cNvPr id="5" name="Title 1"/>
          <p:cNvSpPr txBox="1">
            <a:spLocks/>
          </p:cNvSpPr>
          <p:nvPr/>
        </p:nvSpPr>
        <p:spPr>
          <a:xfrm>
            <a:off x="1223474" y="1128045"/>
            <a:ext cx="9612593" cy="10155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b="1" dirty="0">
                <a:solidFill>
                  <a:srgbClr val="0070C0"/>
                </a:solidFill>
              </a:rPr>
              <a:t>Bitwise operators act on operands as if they were strings of binary digits. They operate bit by bit, hence the name</a:t>
            </a:r>
            <a:r>
              <a:rPr lang="en-US" sz="1600" b="1" dirty="0" smtClean="0">
                <a:solidFill>
                  <a:srgbClr val="0070C0"/>
                </a:solidFill>
              </a:rPr>
              <a:t>.</a:t>
            </a:r>
          </a:p>
          <a:p>
            <a:r>
              <a:rPr lang="en-US" sz="1800" b="1" dirty="0">
                <a:solidFill>
                  <a:srgbClr val="0070C0"/>
                </a:solidFill>
              </a:rPr>
              <a:t>In the table below: Let x = 10 (0000 1010 in binary) and y = 4 (0000 0100 in binary)</a:t>
            </a:r>
          </a:p>
        </p:txBody>
      </p:sp>
      <p:graphicFrame>
        <p:nvGraphicFramePr>
          <p:cNvPr id="8" name="Table 7"/>
          <p:cNvGraphicFramePr>
            <a:graphicFrameLocks noGrp="1"/>
          </p:cNvGraphicFramePr>
          <p:nvPr>
            <p:extLst>
              <p:ext uri="{D42A27DB-BD31-4B8C-83A1-F6EECF244321}">
                <p14:modId xmlns:p14="http://schemas.microsoft.com/office/powerpoint/2010/main" val="60026786"/>
              </p:ext>
            </p:extLst>
          </p:nvPr>
        </p:nvGraphicFramePr>
        <p:xfrm>
          <a:off x="1743338" y="2627978"/>
          <a:ext cx="9502926" cy="3473718"/>
        </p:xfrm>
        <a:graphic>
          <a:graphicData uri="http://schemas.openxmlformats.org/drawingml/2006/table">
            <a:tbl>
              <a:tblPr>
                <a:tableStyleId>{284E427A-3D55-4303-BF80-6455036E1DE7}</a:tableStyleId>
              </a:tblPr>
              <a:tblGrid>
                <a:gridCol w="3167642"/>
                <a:gridCol w="3167642"/>
                <a:gridCol w="3167642"/>
              </a:tblGrid>
              <a:tr h="429372">
                <a:tc>
                  <a:txBody>
                    <a:bodyPr/>
                    <a:lstStyle/>
                    <a:p>
                      <a:pPr algn="l"/>
                      <a:r>
                        <a:rPr lang="en-IN" sz="1600" dirty="0">
                          <a:effectLst/>
                        </a:rPr>
                        <a:t>Operator</a:t>
                      </a:r>
                      <a:endParaRPr lang="en-IN" sz="1600" b="0" dirty="0">
                        <a:effectLst/>
                      </a:endParaRPr>
                    </a:p>
                  </a:txBody>
                  <a:tcPr marL="164201" marR="164201" marT="82101" marB="82101" anchor="ctr"/>
                </a:tc>
                <a:tc>
                  <a:txBody>
                    <a:bodyPr/>
                    <a:lstStyle/>
                    <a:p>
                      <a:pPr algn="l"/>
                      <a:r>
                        <a:rPr lang="en-IN" sz="1600">
                          <a:effectLst/>
                        </a:rPr>
                        <a:t>Meaning</a:t>
                      </a:r>
                      <a:endParaRPr lang="en-IN" sz="1600" b="0">
                        <a:effectLst/>
                      </a:endParaRPr>
                    </a:p>
                  </a:txBody>
                  <a:tcPr marL="164201" marR="164201" marT="82101" marB="82101" anchor="ctr"/>
                </a:tc>
                <a:tc>
                  <a:txBody>
                    <a:bodyPr/>
                    <a:lstStyle/>
                    <a:p>
                      <a:pPr algn="l"/>
                      <a:r>
                        <a:rPr lang="en-IN" sz="1600">
                          <a:effectLst/>
                        </a:rPr>
                        <a:t>Example</a:t>
                      </a:r>
                      <a:endParaRPr lang="en-IN" sz="1600" b="0">
                        <a:effectLst/>
                      </a:endParaRPr>
                    </a:p>
                  </a:txBody>
                  <a:tcPr marL="164201" marR="164201" marT="82101" marB="82101" anchor="ctr"/>
                </a:tc>
              </a:tr>
              <a:tr h="507391">
                <a:tc>
                  <a:txBody>
                    <a:bodyPr/>
                    <a:lstStyle/>
                    <a:p>
                      <a:r>
                        <a:rPr lang="en-IN" sz="1600">
                          <a:effectLst/>
                        </a:rPr>
                        <a:t>&amp;</a:t>
                      </a:r>
                    </a:p>
                  </a:txBody>
                  <a:tcPr marL="164201" marR="164201" marT="82101" marB="82101" anchor="ctr"/>
                </a:tc>
                <a:tc>
                  <a:txBody>
                    <a:bodyPr/>
                    <a:lstStyle/>
                    <a:p>
                      <a:r>
                        <a:rPr lang="en-IN" sz="1600">
                          <a:effectLst/>
                        </a:rPr>
                        <a:t>Bitwise AND</a:t>
                      </a:r>
                    </a:p>
                  </a:txBody>
                  <a:tcPr marL="164201" marR="164201" marT="82101" marB="82101" anchor="ctr"/>
                </a:tc>
                <a:tc>
                  <a:txBody>
                    <a:bodyPr/>
                    <a:lstStyle/>
                    <a:p>
                      <a:r>
                        <a:rPr lang="es-ES" sz="1600">
                          <a:effectLst/>
                        </a:rPr>
                        <a:t>x &amp; y = 0 (0000 0000)</a:t>
                      </a:r>
                    </a:p>
                  </a:txBody>
                  <a:tcPr marL="164201" marR="164201" marT="82101" marB="82101" anchor="ctr"/>
                </a:tc>
              </a:tr>
              <a:tr h="507391">
                <a:tc>
                  <a:txBody>
                    <a:bodyPr/>
                    <a:lstStyle/>
                    <a:p>
                      <a:r>
                        <a:rPr lang="en-IN" sz="1600">
                          <a:effectLst/>
                        </a:rPr>
                        <a:t>|</a:t>
                      </a:r>
                    </a:p>
                  </a:txBody>
                  <a:tcPr marL="164201" marR="164201" marT="82101" marB="82101" anchor="ctr"/>
                </a:tc>
                <a:tc>
                  <a:txBody>
                    <a:bodyPr/>
                    <a:lstStyle/>
                    <a:p>
                      <a:r>
                        <a:rPr lang="en-IN" sz="1600">
                          <a:effectLst/>
                        </a:rPr>
                        <a:t>Bitwise OR</a:t>
                      </a:r>
                    </a:p>
                  </a:txBody>
                  <a:tcPr marL="164201" marR="164201" marT="82101" marB="82101" anchor="ctr"/>
                </a:tc>
                <a:tc>
                  <a:txBody>
                    <a:bodyPr/>
                    <a:lstStyle/>
                    <a:p>
                      <a:r>
                        <a:rPr lang="es-ES" sz="1600">
                          <a:effectLst/>
                        </a:rPr>
                        <a:t>x | y = 14 (0000 1110)</a:t>
                      </a:r>
                    </a:p>
                  </a:txBody>
                  <a:tcPr marL="164201" marR="164201" marT="82101" marB="82101" anchor="ctr"/>
                </a:tc>
              </a:tr>
              <a:tr h="507391">
                <a:tc>
                  <a:txBody>
                    <a:bodyPr/>
                    <a:lstStyle/>
                    <a:p>
                      <a:r>
                        <a:rPr lang="en-IN" sz="1600">
                          <a:effectLst/>
                        </a:rPr>
                        <a:t>~</a:t>
                      </a:r>
                    </a:p>
                  </a:txBody>
                  <a:tcPr marL="164201" marR="164201" marT="82101" marB="82101" anchor="ctr"/>
                </a:tc>
                <a:tc>
                  <a:txBody>
                    <a:bodyPr/>
                    <a:lstStyle/>
                    <a:p>
                      <a:r>
                        <a:rPr lang="en-IN" sz="1600" dirty="0">
                          <a:effectLst/>
                        </a:rPr>
                        <a:t>Bitwise NOT</a:t>
                      </a:r>
                    </a:p>
                  </a:txBody>
                  <a:tcPr marL="164201" marR="164201" marT="82101" marB="82101" anchor="ctr"/>
                </a:tc>
                <a:tc>
                  <a:txBody>
                    <a:bodyPr/>
                    <a:lstStyle/>
                    <a:p>
                      <a:r>
                        <a:rPr lang="en-IN" sz="1600">
                          <a:effectLst/>
                        </a:rPr>
                        <a:t>~x = -11 (1111 0101)</a:t>
                      </a:r>
                    </a:p>
                  </a:txBody>
                  <a:tcPr marL="164201" marR="164201" marT="82101" marB="82101" anchor="ctr"/>
                </a:tc>
              </a:tr>
              <a:tr h="507391">
                <a:tc>
                  <a:txBody>
                    <a:bodyPr/>
                    <a:lstStyle/>
                    <a:p>
                      <a:r>
                        <a:rPr lang="en-IN" sz="1600">
                          <a:effectLst/>
                        </a:rPr>
                        <a:t>^</a:t>
                      </a:r>
                    </a:p>
                  </a:txBody>
                  <a:tcPr marL="164201" marR="164201" marT="82101" marB="82101" anchor="ctr"/>
                </a:tc>
                <a:tc>
                  <a:txBody>
                    <a:bodyPr/>
                    <a:lstStyle/>
                    <a:p>
                      <a:r>
                        <a:rPr lang="en-IN" sz="1600" dirty="0">
                          <a:effectLst/>
                        </a:rPr>
                        <a:t>Bitwise XOR</a:t>
                      </a:r>
                    </a:p>
                  </a:txBody>
                  <a:tcPr marL="164201" marR="164201" marT="82101" marB="82101" anchor="ctr"/>
                </a:tc>
                <a:tc>
                  <a:txBody>
                    <a:bodyPr/>
                    <a:lstStyle/>
                    <a:p>
                      <a:r>
                        <a:rPr lang="es-ES" sz="1600">
                          <a:effectLst/>
                        </a:rPr>
                        <a:t>x ^ y = 14 (0000 1110)</a:t>
                      </a:r>
                    </a:p>
                  </a:txBody>
                  <a:tcPr marL="164201" marR="164201" marT="82101" marB="82101" anchor="ctr"/>
                </a:tc>
              </a:tr>
              <a:tr h="507391">
                <a:tc>
                  <a:txBody>
                    <a:bodyPr/>
                    <a:lstStyle/>
                    <a:p>
                      <a:r>
                        <a:rPr lang="en-IN" sz="1600">
                          <a:effectLst/>
                        </a:rPr>
                        <a:t>&gt;&gt;</a:t>
                      </a:r>
                    </a:p>
                  </a:txBody>
                  <a:tcPr marL="164201" marR="164201" marT="82101" marB="82101" anchor="ctr"/>
                </a:tc>
                <a:tc>
                  <a:txBody>
                    <a:bodyPr/>
                    <a:lstStyle/>
                    <a:p>
                      <a:r>
                        <a:rPr lang="en-IN" sz="1600">
                          <a:effectLst/>
                        </a:rPr>
                        <a:t>Bitwise right shift</a:t>
                      </a:r>
                    </a:p>
                  </a:txBody>
                  <a:tcPr marL="164201" marR="164201" marT="82101" marB="82101" anchor="ctr"/>
                </a:tc>
                <a:tc>
                  <a:txBody>
                    <a:bodyPr/>
                    <a:lstStyle/>
                    <a:p>
                      <a:r>
                        <a:rPr lang="en-IN" sz="1600">
                          <a:effectLst/>
                        </a:rPr>
                        <a:t>x &gt;&gt; 2 = 2 (0000 0010)</a:t>
                      </a:r>
                    </a:p>
                  </a:txBody>
                  <a:tcPr marL="164201" marR="164201" marT="82101" marB="82101" anchor="ctr"/>
                </a:tc>
              </a:tr>
              <a:tr h="507391">
                <a:tc>
                  <a:txBody>
                    <a:bodyPr/>
                    <a:lstStyle/>
                    <a:p>
                      <a:r>
                        <a:rPr lang="en-IN" sz="1600">
                          <a:effectLst/>
                        </a:rPr>
                        <a:t>&lt;&lt;</a:t>
                      </a:r>
                    </a:p>
                  </a:txBody>
                  <a:tcPr marL="164201" marR="164201" marT="82101" marB="82101" anchor="ctr"/>
                </a:tc>
                <a:tc>
                  <a:txBody>
                    <a:bodyPr/>
                    <a:lstStyle/>
                    <a:p>
                      <a:r>
                        <a:rPr lang="en-IN" sz="1600">
                          <a:effectLst/>
                        </a:rPr>
                        <a:t>Bitwise left shift</a:t>
                      </a:r>
                    </a:p>
                  </a:txBody>
                  <a:tcPr marL="164201" marR="164201" marT="82101" marB="82101" anchor="ctr"/>
                </a:tc>
                <a:tc>
                  <a:txBody>
                    <a:bodyPr/>
                    <a:lstStyle/>
                    <a:p>
                      <a:r>
                        <a:rPr lang="en-IN" sz="1600" dirty="0">
                          <a:effectLst/>
                        </a:rPr>
                        <a:t>x &lt;&lt; 2 = 40 (0010 1000)</a:t>
                      </a:r>
                    </a:p>
                  </a:txBody>
                  <a:tcPr marL="164201" marR="164201" marT="82101" marB="82101" anchor="ctr"/>
                </a:tc>
              </a:tr>
            </a:tbl>
          </a:graphicData>
        </a:graphic>
      </p:graphicFrame>
    </p:spTree>
    <p:extLst>
      <p:ext uri="{BB962C8B-B14F-4D97-AF65-F5344CB8AC3E}">
        <p14:creationId xmlns:p14="http://schemas.microsoft.com/office/powerpoint/2010/main" val="1859039836"/>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96057" y="395970"/>
            <a:ext cx="4401084" cy="672254"/>
          </a:xfrm>
        </p:spPr>
        <p:txBody>
          <a:bodyPr>
            <a:normAutofit/>
          </a:bodyPr>
          <a:lstStyle/>
          <a:p>
            <a:r>
              <a:rPr lang="en-US" sz="2800" b="1" dirty="0"/>
              <a:t>Assignment operators</a:t>
            </a:r>
          </a:p>
        </p:txBody>
      </p:sp>
      <p:sp>
        <p:nvSpPr>
          <p:cNvPr id="5" name="Title 1"/>
          <p:cNvSpPr txBox="1">
            <a:spLocks/>
          </p:cNvSpPr>
          <p:nvPr/>
        </p:nvSpPr>
        <p:spPr>
          <a:xfrm>
            <a:off x="2018233" y="1274762"/>
            <a:ext cx="7756733" cy="67225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b="1" dirty="0">
                <a:solidFill>
                  <a:srgbClr val="0070C0"/>
                </a:solidFill>
              </a:rPr>
              <a:t>Assignment operators are used in Python to assign values to variables.</a:t>
            </a:r>
          </a:p>
        </p:txBody>
      </p:sp>
      <p:graphicFrame>
        <p:nvGraphicFramePr>
          <p:cNvPr id="3" name="Table 2"/>
          <p:cNvGraphicFramePr>
            <a:graphicFrameLocks noGrp="1"/>
          </p:cNvGraphicFramePr>
          <p:nvPr>
            <p:extLst>
              <p:ext uri="{D42A27DB-BD31-4B8C-83A1-F6EECF244321}">
                <p14:modId xmlns:p14="http://schemas.microsoft.com/office/powerpoint/2010/main" val="2407903585"/>
              </p:ext>
            </p:extLst>
          </p:nvPr>
        </p:nvGraphicFramePr>
        <p:xfrm>
          <a:off x="1857285" y="2401094"/>
          <a:ext cx="7978923" cy="3615143"/>
        </p:xfrm>
        <a:graphic>
          <a:graphicData uri="http://schemas.openxmlformats.org/drawingml/2006/table">
            <a:tbl>
              <a:tblPr>
                <a:tableStyleId>{69C7853C-536D-4A76-A0AE-DD22124D55A5}</a:tableStyleId>
              </a:tblPr>
              <a:tblGrid>
                <a:gridCol w="2659641"/>
                <a:gridCol w="2659641"/>
                <a:gridCol w="2659641"/>
              </a:tblGrid>
              <a:tr h="516449">
                <a:tc>
                  <a:txBody>
                    <a:bodyPr/>
                    <a:lstStyle/>
                    <a:p>
                      <a:pPr algn="l"/>
                      <a:r>
                        <a:rPr lang="en-IN" dirty="0">
                          <a:effectLst/>
                        </a:rPr>
                        <a:t>Operator</a:t>
                      </a:r>
                      <a:endParaRPr lang="en-IN" b="1" dirty="0">
                        <a:effectLst/>
                      </a:endParaRPr>
                    </a:p>
                  </a:txBody>
                  <a:tcPr marL="182880" marR="182880" marT="91440" marB="91440" anchor="ctr"/>
                </a:tc>
                <a:tc>
                  <a:txBody>
                    <a:bodyPr/>
                    <a:lstStyle/>
                    <a:p>
                      <a:pPr algn="l"/>
                      <a:r>
                        <a:rPr lang="en-IN" dirty="0">
                          <a:effectLst/>
                        </a:rPr>
                        <a:t>Example</a:t>
                      </a:r>
                      <a:endParaRPr lang="en-IN" b="1" dirty="0">
                        <a:effectLst/>
                      </a:endParaRPr>
                    </a:p>
                  </a:txBody>
                  <a:tcPr marL="182880" marR="182880" marT="91440" marB="91440" anchor="ctr"/>
                </a:tc>
                <a:tc>
                  <a:txBody>
                    <a:bodyPr/>
                    <a:lstStyle/>
                    <a:p>
                      <a:pPr algn="l"/>
                      <a:r>
                        <a:rPr lang="en-IN" dirty="0">
                          <a:effectLst/>
                        </a:rPr>
                        <a:t>Equivalent to</a:t>
                      </a:r>
                      <a:endParaRPr lang="en-IN" b="1" dirty="0">
                        <a:effectLst/>
                      </a:endParaRPr>
                    </a:p>
                  </a:txBody>
                  <a:tcPr marL="182880" marR="182880" marT="91440" marB="91440" anchor="ctr"/>
                </a:tc>
              </a:tr>
              <a:tr h="516449">
                <a:tc>
                  <a:txBody>
                    <a:bodyPr/>
                    <a:lstStyle/>
                    <a:p>
                      <a:r>
                        <a:rPr lang="en-IN">
                          <a:effectLst/>
                        </a:rPr>
                        <a:t>=</a:t>
                      </a:r>
                    </a:p>
                  </a:txBody>
                  <a:tcPr marL="182880" marR="182880" marT="91440" marB="91440" anchor="ctr"/>
                </a:tc>
                <a:tc>
                  <a:txBody>
                    <a:bodyPr/>
                    <a:lstStyle/>
                    <a:p>
                      <a:r>
                        <a:rPr lang="en-IN">
                          <a:effectLst/>
                        </a:rPr>
                        <a:t>x = 5</a:t>
                      </a:r>
                    </a:p>
                  </a:txBody>
                  <a:tcPr marL="182880" marR="182880" marT="91440" marB="91440" anchor="ctr"/>
                </a:tc>
                <a:tc>
                  <a:txBody>
                    <a:bodyPr/>
                    <a:lstStyle/>
                    <a:p>
                      <a:r>
                        <a:rPr lang="en-IN">
                          <a:effectLst/>
                        </a:rPr>
                        <a:t>x = 5</a:t>
                      </a:r>
                    </a:p>
                  </a:txBody>
                  <a:tcPr marL="182880" marR="182880" marT="91440" marB="91440" anchor="ctr"/>
                </a:tc>
              </a:tr>
              <a:tr h="516449">
                <a:tc>
                  <a:txBody>
                    <a:bodyPr/>
                    <a:lstStyle/>
                    <a:p>
                      <a:r>
                        <a:rPr lang="en-IN">
                          <a:effectLst/>
                        </a:rPr>
                        <a:t>+=</a:t>
                      </a:r>
                    </a:p>
                  </a:txBody>
                  <a:tcPr marL="182880" marR="182880" marT="91440" marB="91440" anchor="ctr"/>
                </a:tc>
                <a:tc>
                  <a:txBody>
                    <a:bodyPr/>
                    <a:lstStyle/>
                    <a:p>
                      <a:r>
                        <a:rPr lang="en-IN">
                          <a:effectLst/>
                        </a:rPr>
                        <a:t>x += 5</a:t>
                      </a:r>
                    </a:p>
                  </a:txBody>
                  <a:tcPr marL="182880" marR="182880" marT="91440" marB="91440" anchor="ctr"/>
                </a:tc>
                <a:tc>
                  <a:txBody>
                    <a:bodyPr/>
                    <a:lstStyle/>
                    <a:p>
                      <a:r>
                        <a:rPr lang="en-IN" dirty="0">
                          <a:effectLst/>
                        </a:rPr>
                        <a:t>x = x + 5</a:t>
                      </a:r>
                    </a:p>
                  </a:txBody>
                  <a:tcPr marL="182880" marR="182880" marT="91440" marB="91440" anchor="ctr"/>
                </a:tc>
              </a:tr>
              <a:tr h="516449">
                <a:tc>
                  <a:txBody>
                    <a:bodyPr/>
                    <a:lstStyle/>
                    <a:p>
                      <a:r>
                        <a:rPr lang="en-IN">
                          <a:effectLst/>
                        </a:rPr>
                        <a:t>-=</a:t>
                      </a:r>
                    </a:p>
                  </a:txBody>
                  <a:tcPr marL="182880" marR="182880" marT="91440" marB="91440" anchor="ctr"/>
                </a:tc>
                <a:tc>
                  <a:txBody>
                    <a:bodyPr/>
                    <a:lstStyle/>
                    <a:p>
                      <a:r>
                        <a:rPr lang="en-IN" dirty="0">
                          <a:effectLst/>
                        </a:rPr>
                        <a:t>x -= 5</a:t>
                      </a:r>
                    </a:p>
                  </a:txBody>
                  <a:tcPr marL="182880" marR="182880" marT="91440" marB="91440" anchor="ctr"/>
                </a:tc>
                <a:tc>
                  <a:txBody>
                    <a:bodyPr/>
                    <a:lstStyle/>
                    <a:p>
                      <a:r>
                        <a:rPr lang="en-IN">
                          <a:effectLst/>
                        </a:rPr>
                        <a:t>x = x - 5</a:t>
                      </a:r>
                    </a:p>
                  </a:txBody>
                  <a:tcPr marL="182880" marR="182880" marT="91440" marB="91440" anchor="ctr"/>
                </a:tc>
              </a:tr>
              <a:tr h="516449">
                <a:tc>
                  <a:txBody>
                    <a:bodyPr/>
                    <a:lstStyle/>
                    <a:p>
                      <a:r>
                        <a:rPr lang="en-IN">
                          <a:effectLst/>
                        </a:rPr>
                        <a:t>*=</a:t>
                      </a:r>
                    </a:p>
                  </a:txBody>
                  <a:tcPr marL="182880" marR="182880" marT="91440" marB="91440" anchor="ctr"/>
                </a:tc>
                <a:tc>
                  <a:txBody>
                    <a:bodyPr/>
                    <a:lstStyle/>
                    <a:p>
                      <a:r>
                        <a:rPr lang="en-IN">
                          <a:effectLst/>
                        </a:rPr>
                        <a:t>x *= 5</a:t>
                      </a:r>
                    </a:p>
                  </a:txBody>
                  <a:tcPr marL="182880" marR="182880" marT="91440" marB="91440" anchor="ctr"/>
                </a:tc>
                <a:tc>
                  <a:txBody>
                    <a:bodyPr/>
                    <a:lstStyle/>
                    <a:p>
                      <a:r>
                        <a:rPr lang="en-IN">
                          <a:effectLst/>
                        </a:rPr>
                        <a:t>x = x * 5</a:t>
                      </a:r>
                    </a:p>
                  </a:txBody>
                  <a:tcPr marL="182880" marR="182880" marT="91440" marB="91440" anchor="ctr"/>
                </a:tc>
              </a:tr>
              <a:tr h="516449">
                <a:tc>
                  <a:txBody>
                    <a:bodyPr/>
                    <a:lstStyle/>
                    <a:p>
                      <a:r>
                        <a:rPr lang="en-IN">
                          <a:effectLst/>
                        </a:rPr>
                        <a:t>/=</a:t>
                      </a:r>
                    </a:p>
                  </a:txBody>
                  <a:tcPr marL="182880" marR="182880" marT="91440" marB="91440" anchor="ctr"/>
                </a:tc>
                <a:tc>
                  <a:txBody>
                    <a:bodyPr/>
                    <a:lstStyle/>
                    <a:p>
                      <a:r>
                        <a:rPr lang="en-IN">
                          <a:effectLst/>
                        </a:rPr>
                        <a:t>x /= 5</a:t>
                      </a:r>
                    </a:p>
                  </a:txBody>
                  <a:tcPr marL="182880" marR="182880" marT="91440" marB="91440" anchor="ctr"/>
                </a:tc>
                <a:tc>
                  <a:txBody>
                    <a:bodyPr/>
                    <a:lstStyle/>
                    <a:p>
                      <a:r>
                        <a:rPr lang="en-IN" dirty="0">
                          <a:effectLst/>
                        </a:rPr>
                        <a:t>x = x / 5</a:t>
                      </a:r>
                    </a:p>
                  </a:txBody>
                  <a:tcPr marL="182880" marR="182880" marT="91440" marB="91440" anchor="ctr"/>
                </a:tc>
              </a:tr>
              <a:tr h="516449">
                <a:tc>
                  <a:txBody>
                    <a:bodyPr/>
                    <a:lstStyle/>
                    <a:p>
                      <a:r>
                        <a:rPr lang="en-IN">
                          <a:effectLst/>
                        </a:rPr>
                        <a:t>%=</a:t>
                      </a:r>
                    </a:p>
                  </a:txBody>
                  <a:tcPr marL="182880" marR="182880" marT="91440" marB="91440" anchor="ctr"/>
                </a:tc>
                <a:tc>
                  <a:txBody>
                    <a:bodyPr/>
                    <a:lstStyle/>
                    <a:p>
                      <a:r>
                        <a:rPr lang="en-IN">
                          <a:effectLst/>
                        </a:rPr>
                        <a:t>x %= 5</a:t>
                      </a:r>
                    </a:p>
                  </a:txBody>
                  <a:tcPr marL="182880" marR="182880" marT="91440" marB="91440" anchor="ctr"/>
                </a:tc>
                <a:tc>
                  <a:txBody>
                    <a:bodyPr/>
                    <a:lstStyle/>
                    <a:p>
                      <a:r>
                        <a:rPr lang="en-IN" dirty="0">
                          <a:effectLst/>
                        </a:rPr>
                        <a:t>x = x % 5</a:t>
                      </a:r>
                    </a:p>
                  </a:txBody>
                  <a:tcPr marL="182880" marR="182880" marT="91440" marB="91440" anchor="ctr"/>
                </a:tc>
              </a:tr>
            </a:tbl>
          </a:graphicData>
        </a:graphic>
      </p:graphicFrame>
    </p:spTree>
    <p:extLst>
      <p:ext uri="{BB962C8B-B14F-4D97-AF65-F5344CB8AC3E}">
        <p14:creationId xmlns:p14="http://schemas.microsoft.com/office/powerpoint/2010/main" val="1279443914"/>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80">
                                          <p:stCondLst>
                                            <p:cond delay="0"/>
                                          </p:stCondLst>
                                        </p:cTn>
                                        <p:tgtEl>
                                          <p:spTgt spid="3"/>
                                        </p:tgtEl>
                                      </p:cBhvr>
                                    </p:animEffect>
                                    <p:anim calcmode="lin" valueType="num">
                                      <p:cBhvr>
                                        <p:cTn id="20"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5" dur="26">
                                          <p:stCondLst>
                                            <p:cond delay="650"/>
                                          </p:stCondLst>
                                        </p:cTn>
                                        <p:tgtEl>
                                          <p:spTgt spid="3"/>
                                        </p:tgtEl>
                                      </p:cBhvr>
                                      <p:to x="100000" y="60000"/>
                                    </p:animScale>
                                    <p:animScale>
                                      <p:cBhvr>
                                        <p:cTn id="26" dur="166" decel="50000">
                                          <p:stCondLst>
                                            <p:cond delay="676"/>
                                          </p:stCondLst>
                                        </p:cTn>
                                        <p:tgtEl>
                                          <p:spTgt spid="3"/>
                                        </p:tgtEl>
                                      </p:cBhvr>
                                      <p:to x="100000" y="100000"/>
                                    </p:animScale>
                                    <p:animScale>
                                      <p:cBhvr>
                                        <p:cTn id="27" dur="26">
                                          <p:stCondLst>
                                            <p:cond delay="1312"/>
                                          </p:stCondLst>
                                        </p:cTn>
                                        <p:tgtEl>
                                          <p:spTgt spid="3"/>
                                        </p:tgtEl>
                                      </p:cBhvr>
                                      <p:to x="100000" y="80000"/>
                                    </p:animScale>
                                    <p:animScale>
                                      <p:cBhvr>
                                        <p:cTn id="28" dur="166" decel="50000">
                                          <p:stCondLst>
                                            <p:cond delay="1338"/>
                                          </p:stCondLst>
                                        </p:cTn>
                                        <p:tgtEl>
                                          <p:spTgt spid="3"/>
                                        </p:tgtEl>
                                      </p:cBhvr>
                                      <p:to x="100000" y="100000"/>
                                    </p:animScale>
                                    <p:animScale>
                                      <p:cBhvr>
                                        <p:cTn id="29" dur="26">
                                          <p:stCondLst>
                                            <p:cond delay="1642"/>
                                          </p:stCondLst>
                                        </p:cTn>
                                        <p:tgtEl>
                                          <p:spTgt spid="3"/>
                                        </p:tgtEl>
                                      </p:cBhvr>
                                      <p:to x="100000" y="90000"/>
                                    </p:animScale>
                                    <p:animScale>
                                      <p:cBhvr>
                                        <p:cTn id="30" dur="166" decel="50000">
                                          <p:stCondLst>
                                            <p:cond delay="1668"/>
                                          </p:stCondLst>
                                        </p:cTn>
                                        <p:tgtEl>
                                          <p:spTgt spid="3"/>
                                        </p:tgtEl>
                                      </p:cBhvr>
                                      <p:to x="100000" y="100000"/>
                                    </p:animScale>
                                    <p:animScale>
                                      <p:cBhvr>
                                        <p:cTn id="31" dur="26">
                                          <p:stCondLst>
                                            <p:cond delay="1808"/>
                                          </p:stCondLst>
                                        </p:cTn>
                                        <p:tgtEl>
                                          <p:spTgt spid="3"/>
                                        </p:tgtEl>
                                      </p:cBhvr>
                                      <p:to x="100000" y="95000"/>
                                    </p:animScale>
                                    <p:animScale>
                                      <p:cBhvr>
                                        <p:cTn id="32"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5894" y="310513"/>
            <a:ext cx="4589092" cy="672254"/>
          </a:xfrm>
        </p:spPr>
        <p:txBody>
          <a:bodyPr>
            <a:normAutofit/>
          </a:bodyPr>
          <a:lstStyle/>
          <a:p>
            <a:r>
              <a:rPr lang="en-US" sz="2800" b="1" u="sng" dirty="0">
                <a:latin typeface="Castellar" panose="020A0402060406010301" pitchFamily="18" charset="0"/>
              </a:rPr>
              <a:t>Special operators</a:t>
            </a:r>
          </a:p>
        </p:txBody>
      </p:sp>
      <p:sp>
        <p:nvSpPr>
          <p:cNvPr id="6" name="Subtitle 2"/>
          <p:cNvSpPr>
            <a:spLocks noGrp="1"/>
          </p:cNvSpPr>
          <p:nvPr>
            <p:ph type="subTitle" idx="1"/>
          </p:nvPr>
        </p:nvSpPr>
        <p:spPr>
          <a:xfrm>
            <a:off x="1555333" y="982767"/>
            <a:ext cx="9930214" cy="1427148"/>
          </a:xfrm>
        </p:spPr>
        <p:txBody>
          <a:bodyPr>
            <a:normAutofit/>
          </a:bodyPr>
          <a:lstStyle/>
          <a:p>
            <a:pPr algn="l"/>
            <a:r>
              <a:rPr lang="en-IN" sz="2000" b="1" u="sng" dirty="0">
                <a:solidFill>
                  <a:srgbClr val="0070C0"/>
                </a:solidFill>
              </a:rPr>
              <a:t>Identity </a:t>
            </a:r>
            <a:r>
              <a:rPr lang="en-IN" sz="2000" b="1" u="sng" dirty="0" smtClean="0">
                <a:solidFill>
                  <a:srgbClr val="0070C0"/>
                </a:solidFill>
              </a:rPr>
              <a:t>operators:</a:t>
            </a:r>
          </a:p>
          <a:p>
            <a:pPr algn="l"/>
            <a:r>
              <a:rPr lang="en-US" sz="1800" b="1" dirty="0"/>
              <a:t>is</a:t>
            </a:r>
            <a:r>
              <a:rPr lang="en-US" sz="1800" dirty="0"/>
              <a:t> and </a:t>
            </a:r>
            <a:r>
              <a:rPr lang="en-US" sz="1800" b="1" dirty="0"/>
              <a:t>is not </a:t>
            </a:r>
            <a:r>
              <a:rPr lang="en-US" sz="1800" dirty="0"/>
              <a:t>are the identity operators in Python. They are used to check if two values (or variables) are located on the same part of the memory. Two variables that are equal does not imply that they are identical</a:t>
            </a:r>
            <a:r>
              <a:rPr lang="en-US" sz="1800" dirty="0" smtClean="0"/>
              <a:t>.</a:t>
            </a:r>
          </a:p>
          <a:p>
            <a:pPr algn="l"/>
            <a:endParaRPr lang="en-US" sz="1800" dirty="0"/>
          </a:p>
          <a:p>
            <a:pPr algn="l"/>
            <a:endParaRPr lang="en-IN" sz="1800" dirty="0"/>
          </a:p>
        </p:txBody>
      </p:sp>
      <p:sp>
        <p:nvSpPr>
          <p:cNvPr id="5" name="Title 1"/>
          <p:cNvSpPr txBox="1">
            <a:spLocks/>
          </p:cNvSpPr>
          <p:nvPr/>
        </p:nvSpPr>
        <p:spPr>
          <a:xfrm>
            <a:off x="2018234" y="1274762"/>
            <a:ext cx="7373594" cy="9044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2000" b="1" dirty="0" smtClean="0"/>
          </a:p>
          <a:p>
            <a:r>
              <a:rPr lang="en-US" sz="2000" b="1" dirty="0" smtClean="0"/>
              <a:t>.</a:t>
            </a:r>
            <a:endParaRPr lang="en-US" sz="2000" b="1" dirty="0"/>
          </a:p>
        </p:txBody>
      </p:sp>
      <p:graphicFrame>
        <p:nvGraphicFramePr>
          <p:cNvPr id="8" name="Table 7"/>
          <p:cNvGraphicFramePr>
            <a:graphicFrameLocks noGrp="1"/>
          </p:cNvGraphicFramePr>
          <p:nvPr>
            <p:extLst>
              <p:ext uri="{D42A27DB-BD31-4B8C-83A1-F6EECF244321}">
                <p14:modId xmlns:p14="http://schemas.microsoft.com/office/powerpoint/2010/main" val="2018566599"/>
              </p:ext>
            </p:extLst>
          </p:nvPr>
        </p:nvGraphicFramePr>
        <p:xfrm>
          <a:off x="2085172" y="2610894"/>
          <a:ext cx="8579979" cy="3902441"/>
        </p:xfrm>
        <a:graphic>
          <a:graphicData uri="http://schemas.openxmlformats.org/drawingml/2006/table">
            <a:tbl>
              <a:tblPr>
                <a:tableStyleId>{BDBED569-4797-4DF1-A0F4-6AAB3CD982D8}</a:tableStyleId>
              </a:tblPr>
              <a:tblGrid>
                <a:gridCol w="2859993"/>
                <a:gridCol w="2859993"/>
                <a:gridCol w="2859993"/>
              </a:tblGrid>
              <a:tr h="525897">
                <a:tc>
                  <a:txBody>
                    <a:bodyPr/>
                    <a:lstStyle/>
                    <a:p>
                      <a:pPr algn="l"/>
                      <a:r>
                        <a:rPr lang="en-IN" dirty="0">
                          <a:effectLst/>
                        </a:rPr>
                        <a:t>Operator</a:t>
                      </a:r>
                      <a:endParaRPr lang="en-IN" b="1" dirty="0">
                        <a:effectLst/>
                      </a:endParaRPr>
                    </a:p>
                  </a:txBody>
                  <a:tcPr marL="182880" marR="182880" marT="91440" marB="91440" anchor="ctr"/>
                </a:tc>
                <a:tc>
                  <a:txBody>
                    <a:bodyPr/>
                    <a:lstStyle/>
                    <a:p>
                      <a:pPr algn="l"/>
                      <a:r>
                        <a:rPr lang="en-IN" dirty="0">
                          <a:effectLst/>
                        </a:rPr>
                        <a:t>Meaning</a:t>
                      </a:r>
                      <a:endParaRPr lang="en-IN" b="1" dirty="0">
                        <a:effectLst/>
                      </a:endParaRPr>
                    </a:p>
                  </a:txBody>
                  <a:tcPr marL="182880" marR="182880" marT="91440" marB="91440" anchor="ctr"/>
                </a:tc>
                <a:tc>
                  <a:txBody>
                    <a:bodyPr/>
                    <a:lstStyle/>
                    <a:p>
                      <a:pPr algn="l"/>
                      <a:r>
                        <a:rPr lang="en-IN" dirty="0">
                          <a:effectLst/>
                        </a:rPr>
                        <a:t>Example</a:t>
                      </a:r>
                      <a:endParaRPr lang="en-IN" b="1" dirty="0">
                        <a:effectLst/>
                      </a:endParaRPr>
                    </a:p>
                  </a:txBody>
                  <a:tcPr marL="182880" marR="182880" marT="91440" marB="91440" anchor="ctr"/>
                </a:tc>
              </a:tr>
              <a:tr h="1551385">
                <a:tc>
                  <a:txBody>
                    <a:bodyPr/>
                    <a:lstStyle/>
                    <a:p>
                      <a:r>
                        <a:rPr lang="en-IN" dirty="0">
                          <a:effectLst/>
                        </a:rPr>
                        <a:t>is</a:t>
                      </a:r>
                    </a:p>
                  </a:txBody>
                  <a:tcPr marL="182880" marR="182880" marT="91440" marB="91440" anchor="ctr"/>
                </a:tc>
                <a:tc>
                  <a:txBody>
                    <a:bodyPr/>
                    <a:lstStyle/>
                    <a:p>
                      <a:r>
                        <a:rPr lang="en-US" dirty="0">
                          <a:effectLst/>
                        </a:rPr>
                        <a:t>True if the operands are identical (refer to the same object)</a:t>
                      </a:r>
                    </a:p>
                  </a:txBody>
                  <a:tcPr marL="182880" marR="182880" marT="91440" marB="91440" anchor="ctr"/>
                </a:tc>
                <a:tc>
                  <a:txBody>
                    <a:bodyPr/>
                    <a:lstStyle/>
                    <a:p>
                      <a:r>
                        <a:rPr lang="en-IN" dirty="0">
                          <a:effectLst/>
                        </a:rPr>
                        <a:t>x is True</a:t>
                      </a:r>
                    </a:p>
                  </a:txBody>
                  <a:tcPr marL="182880" marR="182880" marT="91440" marB="91440" anchor="ctr"/>
                </a:tc>
              </a:tr>
              <a:tr h="1825159">
                <a:tc>
                  <a:txBody>
                    <a:bodyPr/>
                    <a:lstStyle/>
                    <a:p>
                      <a:r>
                        <a:rPr lang="en-IN" dirty="0">
                          <a:effectLst/>
                        </a:rPr>
                        <a:t>is not</a:t>
                      </a:r>
                    </a:p>
                  </a:txBody>
                  <a:tcPr marL="182880" marR="182880" marT="91440" marB="91440" anchor="ctr"/>
                </a:tc>
                <a:tc>
                  <a:txBody>
                    <a:bodyPr/>
                    <a:lstStyle/>
                    <a:p>
                      <a:r>
                        <a:rPr lang="en-US">
                          <a:effectLst/>
                        </a:rPr>
                        <a:t>True if the operands are not identical (do not refer to the same object)</a:t>
                      </a:r>
                    </a:p>
                  </a:txBody>
                  <a:tcPr marL="182880" marR="182880" marT="91440" marB="91440" anchor="ctr"/>
                </a:tc>
                <a:tc>
                  <a:txBody>
                    <a:bodyPr/>
                    <a:lstStyle/>
                    <a:p>
                      <a:r>
                        <a:rPr lang="en-IN" dirty="0">
                          <a:effectLst/>
                        </a:rPr>
                        <a:t>x is not True</a:t>
                      </a:r>
                    </a:p>
                  </a:txBody>
                  <a:tcPr marL="182880" marR="182880" marT="91440" marB="91440" anchor="ctr"/>
                </a:tc>
              </a:tr>
            </a:tbl>
          </a:graphicData>
        </a:graphic>
      </p:graphicFrame>
    </p:spTree>
    <p:extLst>
      <p:ext uri="{BB962C8B-B14F-4D97-AF65-F5344CB8AC3E}">
        <p14:creationId xmlns:p14="http://schemas.microsoft.com/office/powerpoint/2010/main" val="3680087514"/>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circle(in)">
                                      <p:cBhvr>
                                        <p:cTn id="14" dur="20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circle(in)">
                                      <p:cBhvr>
                                        <p:cTn id="19" dur="2000"/>
                                        <p:tgtEl>
                                          <p:spTgt spid="6">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1000" fill="hold"/>
                                        <p:tgtEl>
                                          <p:spTgt spid="8"/>
                                        </p:tgtEl>
                                        <p:attrNameLst>
                                          <p:attrName>ppt_w</p:attrName>
                                        </p:attrNameLst>
                                      </p:cBhvr>
                                      <p:tavLst>
                                        <p:tav tm="0">
                                          <p:val>
                                            <p:fltVal val="0"/>
                                          </p:val>
                                        </p:tav>
                                        <p:tav tm="100000">
                                          <p:val>
                                            <p:strVal val="#ppt_w"/>
                                          </p:val>
                                        </p:tav>
                                      </p:tavLst>
                                    </p:anim>
                                    <p:anim calcmode="lin" valueType="num">
                                      <p:cBhvr>
                                        <p:cTn id="25" dur="1000" fill="hold"/>
                                        <p:tgtEl>
                                          <p:spTgt spid="8"/>
                                        </p:tgtEl>
                                        <p:attrNameLst>
                                          <p:attrName>ppt_h</p:attrName>
                                        </p:attrNameLst>
                                      </p:cBhvr>
                                      <p:tavLst>
                                        <p:tav tm="0">
                                          <p:val>
                                            <p:fltVal val="0"/>
                                          </p:val>
                                        </p:tav>
                                        <p:tav tm="100000">
                                          <p:val>
                                            <p:strVal val="#ppt_h"/>
                                          </p:val>
                                        </p:tav>
                                      </p:tavLst>
                                    </p:anim>
                                    <p:anim calcmode="lin" valueType="num">
                                      <p:cBhvr>
                                        <p:cTn id="26" dur="1000" fill="hold"/>
                                        <p:tgtEl>
                                          <p:spTgt spid="8"/>
                                        </p:tgtEl>
                                        <p:attrNameLst>
                                          <p:attrName>style.rotation</p:attrName>
                                        </p:attrNameLst>
                                      </p:cBhvr>
                                      <p:tavLst>
                                        <p:tav tm="0">
                                          <p:val>
                                            <p:fltVal val="90"/>
                                          </p:val>
                                        </p:tav>
                                        <p:tav tm="100000">
                                          <p:val>
                                            <p:fltVal val="0"/>
                                          </p:val>
                                        </p:tav>
                                      </p:tavLst>
                                    </p:anim>
                                    <p:animEffect transition="in" filter="fade">
                                      <p:cBhvr>
                                        <p:cTn id="2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5925" y="355393"/>
            <a:ext cx="3347103" cy="672254"/>
          </a:xfrm>
        </p:spPr>
        <p:txBody>
          <a:bodyPr>
            <a:normAutofit/>
          </a:bodyPr>
          <a:lstStyle/>
          <a:p>
            <a:r>
              <a:rPr lang="en-US" sz="2800" b="1" u="sng" dirty="0"/>
              <a:t>Special operators</a:t>
            </a:r>
          </a:p>
        </p:txBody>
      </p:sp>
      <p:sp>
        <p:nvSpPr>
          <p:cNvPr id="6" name="Subtitle 2"/>
          <p:cNvSpPr>
            <a:spLocks noGrp="1"/>
          </p:cNvSpPr>
          <p:nvPr>
            <p:ph type="subTitle" idx="1"/>
          </p:nvPr>
        </p:nvSpPr>
        <p:spPr>
          <a:xfrm>
            <a:off x="1555333" y="1452785"/>
            <a:ext cx="9930214" cy="4768554"/>
          </a:xfrm>
        </p:spPr>
        <p:txBody>
          <a:bodyPr>
            <a:normAutofit/>
          </a:bodyPr>
          <a:lstStyle/>
          <a:p>
            <a:pPr algn="l"/>
            <a:r>
              <a:rPr lang="en-US" sz="2000" b="1" u="sng" dirty="0">
                <a:solidFill>
                  <a:schemeClr val="accent2">
                    <a:lumMod val="75000"/>
                  </a:schemeClr>
                </a:solidFill>
              </a:rPr>
              <a:t>Membership </a:t>
            </a:r>
            <a:r>
              <a:rPr lang="en-US" sz="2000" b="1" u="sng" dirty="0" smtClean="0">
                <a:solidFill>
                  <a:schemeClr val="accent2">
                    <a:lumMod val="75000"/>
                  </a:schemeClr>
                </a:solidFill>
              </a:rPr>
              <a:t>operators:</a:t>
            </a:r>
          </a:p>
          <a:p>
            <a:pPr algn="l"/>
            <a:r>
              <a:rPr lang="en-US" sz="1800" b="1" dirty="0"/>
              <a:t>in </a:t>
            </a:r>
            <a:r>
              <a:rPr lang="en-US" sz="1800" dirty="0"/>
              <a:t>and </a:t>
            </a:r>
            <a:r>
              <a:rPr lang="en-US" sz="1800" b="1" dirty="0"/>
              <a:t>not in </a:t>
            </a:r>
            <a:r>
              <a:rPr lang="en-US" sz="1800" dirty="0"/>
              <a:t>are the membership operators in Python. They are used to test whether a value or variable is found in a sequence (string, list, tuple, set and dictionary).</a:t>
            </a:r>
          </a:p>
          <a:p>
            <a:pPr algn="l"/>
            <a:endParaRPr lang="en-IN" sz="1800" dirty="0"/>
          </a:p>
        </p:txBody>
      </p:sp>
      <p:sp>
        <p:nvSpPr>
          <p:cNvPr id="5" name="Title 1"/>
          <p:cNvSpPr txBox="1">
            <a:spLocks/>
          </p:cNvSpPr>
          <p:nvPr/>
        </p:nvSpPr>
        <p:spPr>
          <a:xfrm>
            <a:off x="2018234" y="1274762"/>
            <a:ext cx="7373594" cy="9044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2000" b="1" dirty="0" smtClean="0"/>
          </a:p>
          <a:p>
            <a:r>
              <a:rPr lang="en-US" sz="2000" b="1" dirty="0" smtClean="0"/>
              <a:t>.</a:t>
            </a:r>
            <a:endParaRPr lang="en-US" sz="2000" b="1" dirty="0"/>
          </a:p>
        </p:txBody>
      </p:sp>
      <p:graphicFrame>
        <p:nvGraphicFramePr>
          <p:cNvPr id="3" name="Table 2"/>
          <p:cNvGraphicFramePr>
            <a:graphicFrameLocks noGrp="1"/>
          </p:cNvGraphicFramePr>
          <p:nvPr>
            <p:extLst>
              <p:ext uri="{D42A27DB-BD31-4B8C-83A1-F6EECF244321}">
                <p14:modId xmlns:p14="http://schemas.microsoft.com/office/powerpoint/2010/main" val="1183560001"/>
              </p:ext>
            </p:extLst>
          </p:nvPr>
        </p:nvGraphicFramePr>
        <p:xfrm>
          <a:off x="2600770" y="3013828"/>
          <a:ext cx="8391972" cy="2614342"/>
        </p:xfrm>
        <a:graphic>
          <a:graphicData uri="http://schemas.openxmlformats.org/drawingml/2006/table">
            <a:tbl>
              <a:tblPr>
                <a:tableStyleId>{ED083AE6-46FA-4A59-8FB0-9F97EB10719F}</a:tableStyleId>
              </a:tblPr>
              <a:tblGrid>
                <a:gridCol w="2797324"/>
                <a:gridCol w="2797324"/>
                <a:gridCol w="2797324"/>
              </a:tblGrid>
              <a:tr h="502657">
                <a:tc>
                  <a:txBody>
                    <a:bodyPr/>
                    <a:lstStyle/>
                    <a:p>
                      <a:pPr algn="l"/>
                      <a:r>
                        <a:rPr lang="en-IN" dirty="0">
                          <a:effectLst/>
                        </a:rPr>
                        <a:t>Operator</a:t>
                      </a:r>
                      <a:endParaRPr lang="en-IN" b="1" dirty="0">
                        <a:effectLst/>
                      </a:endParaRPr>
                    </a:p>
                  </a:txBody>
                  <a:tcPr marL="182880" marR="182880" marT="91440" marB="91440" anchor="ctr"/>
                </a:tc>
                <a:tc>
                  <a:txBody>
                    <a:bodyPr/>
                    <a:lstStyle/>
                    <a:p>
                      <a:pPr algn="l"/>
                      <a:r>
                        <a:rPr lang="en-IN">
                          <a:effectLst/>
                        </a:rPr>
                        <a:t>Meaning</a:t>
                      </a:r>
                      <a:endParaRPr lang="en-IN" b="1">
                        <a:effectLst/>
                      </a:endParaRPr>
                    </a:p>
                  </a:txBody>
                  <a:tcPr marL="182880" marR="182880" marT="91440" marB="91440" anchor="ctr"/>
                </a:tc>
                <a:tc>
                  <a:txBody>
                    <a:bodyPr/>
                    <a:lstStyle/>
                    <a:p>
                      <a:pPr algn="l"/>
                      <a:r>
                        <a:rPr lang="en-IN" dirty="0">
                          <a:effectLst/>
                        </a:rPr>
                        <a:t>Example</a:t>
                      </a:r>
                      <a:endParaRPr lang="en-IN" b="1" dirty="0">
                        <a:effectLst/>
                      </a:endParaRPr>
                    </a:p>
                  </a:txBody>
                  <a:tcPr marL="182880" marR="182880" marT="91440" marB="91440" anchor="ctr"/>
                </a:tc>
              </a:tr>
              <a:tr h="804251">
                <a:tc>
                  <a:txBody>
                    <a:bodyPr/>
                    <a:lstStyle/>
                    <a:p>
                      <a:r>
                        <a:rPr lang="en-IN" dirty="0">
                          <a:effectLst/>
                        </a:rPr>
                        <a:t>in</a:t>
                      </a:r>
                    </a:p>
                  </a:txBody>
                  <a:tcPr marL="182880" marR="182880" marT="91440" marB="91440" anchor="ctr"/>
                </a:tc>
                <a:tc>
                  <a:txBody>
                    <a:bodyPr/>
                    <a:lstStyle/>
                    <a:p>
                      <a:r>
                        <a:rPr lang="en-US" dirty="0">
                          <a:effectLst/>
                        </a:rPr>
                        <a:t>True if value/variable is found in the sequence</a:t>
                      </a:r>
                    </a:p>
                  </a:txBody>
                  <a:tcPr marL="182880" marR="182880" marT="91440" marB="91440" anchor="ctr"/>
                </a:tc>
                <a:tc>
                  <a:txBody>
                    <a:bodyPr/>
                    <a:lstStyle/>
                    <a:p>
                      <a:r>
                        <a:rPr lang="en-IN">
                          <a:effectLst/>
                        </a:rPr>
                        <a:t>5 in x</a:t>
                      </a:r>
                    </a:p>
                  </a:txBody>
                  <a:tcPr marL="182880" marR="182880" marT="91440" marB="91440" anchor="ctr"/>
                </a:tc>
              </a:tr>
              <a:tr h="1105845">
                <a:tc>
                  <a:txBody>
                    <a:bodyPr/>
                    <a:lstStyle/>
                    <a:p>
                      <a:r>
                        <a:rPr lang="en-IN">
                          <a:effectLst/>
                        </a:rPr>
                        <a:t>not in</a:t>
                      </a:r>
                    </a:p>
                  </a:txBody>
                  <a:tcPr marL="182880" marR="182880" marT="91440" marB="91440" anchor="ctr"/>
                </a:tc>
                <a:tc>
                  <a:txBody>
                    <a:bodyPr/>
                    <a:lstStyle/>
                    <a:p>
                      <a:r>
                        <a:rPr lang="en-US" dirty="0">
                          <a:effectLst/>
                        </a:rPr>
                        <a:t>True if value/variable is not found in the sequence</a:t>
                      </a:r>
                    </a:p>
                  </a:txBody>
                  <a:tcPr marL="182880" marR="182880" marT="91440" marB="91440" anchor="ctr"/>
                </a:tc>
                <a:tc>
                  <a:txBody>
                    <a:bodyPr/>
                    <a:lstStyle/>
                    <a:p>
                      <a:r>
                        <a:rPr lang="en-IN" dirty="0">
                          <a:effectLst/>
                        </a:rPr>
                        <a:t>5 not in x</a:t>
                      </a:r>
                    </a:p>
                  </a:txBody>
                  <a:tcPr marL="182880" marR="182880" marT="91440" marB="91440" anchor="ctr"/>
                </a:tc>
              </a:tr>
            </a:tbl>
          </a:graphicData>
        </a:graphic>
      </p:graphicFrame>
    </p:spTree>
    <p:extLst>
      <p:ext uri="{BB962C8B-B14F-4D97-AF65-F5344CB8AC3E}">
        <p14:creationId xmlns:p14="http://schemas.microsoft.com/office/powerpoint/2010/main" val="2961119221"/>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9951" y="199417"/>
            <a:ext cx="2555193" cy="672254"/>
          </a:xfrm>
        </p:spPr>
        <p:txBody>
          <a:bodyPr>
            <a:normAutofit fontScale="90000"/>
          </a:bodyPr>
          <a:lstStyle/>
          <a:p>
            <a:r>
              <a:rPr lang="en-US" sz="2800" b="1" u="sng" dirty="0" smtClean="0">
                <a:latin typeface="Castellar" panose="020A0402060406010301" pitchFamily="18" charset="0"/>
              </a:rPr>
              <a:t>Conversion</a:t>
            </a:r>
            <a:endParaRPr lang="en-US" sz="2800" b="1" u="sng" dirty="0">
              <a:latin typeface="Castellar" panose="020A0402060406010301" pitchFamily="18" charset="0"/>
            </a:endParaRPr>
          </a:p>
        </p:txBody>
      </p:sp>
      <p:sp>
        <p:nvSpPr>
          <p:cNvPr id="3" name="Subtitle 2"/>
          <p:cNvSpPr>
            <a:spLocks noGrp="1"/>
          </p:cNvSpPr>
          <p:nvPr>
            <p:ph type="subTitle" idx="1"/>
          </p:nvPr>
        </p:nvSpPr>
        <p:spPr>
          <a:xfrm>
            <a:off x="1555333" y="1452785"/>
            <a:ext cx="9930214" cy="4648912"/>
          </a:xfrm>
        </p:spPr>
        <p:txBody>
          <a:bodyPr>
            <a:normAutofit/>
          </a:bodyPr>
          <a:lstStyle/>
          <a:p>
            <a:pPr marL="285750" indent="-285750" algn="l">
              <a:buFont typeface="Wingdings" panose="05000000000000000000" pitchFamily="2" charset="2"/>
              <a:buChar char="q"/>
            </a:pPr>
            <a:r>
              <a:rPr lang="en-US" sz="1600" b="1" dirty="0" err="1"/>
              <a:t>i</a:t>
            </a:r>
            <a:r>
              <a:rPr lang="en-US" sz="1600" b="1" dirty="0" err="1" smtClean="0"/>
              <a:t>nt</a:t>
            </a:r>
            <a:r>
              <a:rPr lang="en-US" sz="1600" dirty="0" smtClean="0"/>
              <a:t>(float/numeric string)	# from float/numeric string </a:t>
            </a:r>
            <a:r>
              <a:rPr lang="en-US" sz="1600" b="1" dirty="0" smtClean="0"/>
              <a:t>to</a:t>
            </a:r>
            <a:r>
              <a:rPr lang="en-US" sz="1600" dirty="0" smtClean="0"/>
              <a:t> </a:t>
            </a:r>
            <a:r>
              <a:rPr lang="en-US" sz="1600" b="1" dirty="0" err="1" smtClean="0"/>
              <a:t>int</a:t>
            </a:r>
            <a:endParaRPr lang="en-US" sz="1600" b="1" dirty="0" smtClean="0"/>
          </a:p>
          <a:p>
            <a:pPr marL="285750" indent="-285750" algn="l">
              <a:buFont typeface="Wingdings" panose="05000000000000000000" pitchFamily="2" charset="2"/>
              <a:buChar char="q"/>
            </a:pPr>
            <a:r>
              <a:rPr lang="en-US" sz="1600" b="1" dirty="0" err="1" smtClean="0"/>
              <a:t>int</a:t>
            </a:r>
            <a:r>
              <a:rPr lang="en-US" sz="1600" dirty="0" smtClean="0"/>
              <a:t>(numeric string, base)</a:t>
            </a:r>
            <a:r>
              <a:rPr lang="en-US" sz="1600" dirty="0"/>
              <a:t>	# from </a:t>
            </a:r>
            <a:r>
              <a:rPr lang="en-US" sz="1600" dirty="0" smtClean="0"/>
              <a:t>numeric </a:t>
            </a:r>
            <a:r>
              <a:rPr lang="en-US" sz="1600" dirty="0"/>
              <a:t>string </a:t>
            </a:r>
            <a:r>
              <a:rPr lang="en-US" sz="1600" b="1" dirty="0"/>
              <a:t>to</a:t>
            </a:r>
            <a:r>
              <a:rPr lang="en-US" sz="1600" dirty="0"/>
              <a:t> </a:t>
            </a:r>
            <a:r>
              <a:rPr lang="en-US" sz="1600" b="1" dirty="0" err="1" smtClean="0"/>
              <a:t>int</a:t>
            </a:r>
            <a:r>
              <a:rPr lang="en-US" sz="1600" b="1" dirty="0" smtClean="0"/>
              <a:t> in base</a:t>
            </a:r>
          </a:p>
          <a:p>
            <a:pPr marL="285750" indent="-285750" algn="l">
              <a:buFont typeface="Wingdings" panose="05000000000000000000" pitchFamily="2" charset="2"/>
              <a:buChar char="q"/>
            </a:pPr>
            <a:r>
              <a:rPr lang="en-US" sz="1600" b="1" dirty="0" smtClean="0"/>
              <a:t>float</a:t>
            </a:r>
            <a:r>
              <a:rPr lang="en-US" sz="1600" dirty="0" smtClean="0"/>
              <a:t>(</a:t>
            </a:r>
            <a:r>
              <a:rPr lang="en-US" sz="1600" dirty="0" err="1" smtClean="0"/>
              <a:t>int</a:t>
            </a:r>
            <a:r>
              <a:rPr lang="en-US" sz="1600" dirty="0" smtClean="0"/>
              <a:t>/numeric string</a:t>
            </a:r>
            <a:r>
              <a:rPr lang="en-US" sz="1600" dirty="0"/>
              <a:t>)	# from </a:t>
            </a:r>
            <a:r>
              <a:rPr lang="en-US" sz="1600" dirty="0" err="1" smtClean="0"/>
              <a:t>int</a:t>
            </a:r>
            <a:r>
              <a:rPr lang="en-US" sz="1600" dirty="0" smtClean="0"/>
              <a:t>/numeric </a:t>
            </a:r>
            <a:r>
              <a:rPr lang="en-US" sz="1600" dirty="0"/>
              <a:t>string </a:t>
            </a:r>
            <a:r>
              <a:rPr lang="en-US" sz="1600" b="1" dirty="0"/>
              <a:t>to</a:t>
            </a:r>
            <a:r>
              <a:rPr lang="en-US" sz="1600" dirty="0"/>
              <a:t> </a:t>
            </a:r>
            <a:r>
              <a:rPr lang="en-US" sz="1600" b="1" dirty="0" smtClean="0"/>
              <a:t>float</a:t>
            </a:r>
          </a:p>
          <a:p>
            <a:pPr marL="285750" indent="-285750" algn="l">
              <a:buFont typeface="Wingdings" panose="05000000000000000000" pitchFamily="2" charset="2"/>
              <a:buChar char="q"/>
            </a:pPr>
            <a:r>
              <a:rPr lang="en-US" sz="1600" b="1" dirty="0" smtClean="0"/>
              <a:t>complex</a:t>
            </a:r>
            <a:r>
              <a:rPr lang="en-US" sz="1600" dirty="0" smtClean="0"/>
              <a:t>(</a:t>
            </a:r>
            <a:r>
              <a:rPr lang="en-US" sz="1600" dirty="0" err="1" smtClean="0"/>
              <a:t>int</a:t>
            </a:r>
            <a:r>
              <a:rPr lang="en-US" sz="1600" dirty="0" smtClean="0"/>
              <a:t>/float)</a:t>
            </a:r>
            <a:r>
              <a:rPr lang="en-US" sz="1600" dirty="0"/>
              <a:t>	</a:t>
            </a:r>
            <a:r>
              <a:rPr lang="en-US" sz="1600" dirty="0" smtClean="0"/>
              <a:t>	# convert complex with imaginary part 0</a:t>
            </a:r>
            <a:endParaRPr lang="en-US" sz="1600" b="1" dirty="0" smtClean="0"/>
          </a:p>
          <a:p>
            <a:pPr marL="285750" indent="-285750" algn="l">
              <a:buFont typeface="Wingdings" panose="05000000000000000000" pitchFamily="2" charset="2"/>
              <a:buChar char="q"/>
            </a:pPr>
            <a:r>
              <a:rPr lang="en-US" sz="1600" b="1" dirty="0" err="1" smtClean="0"/>
              <a:t>bool</a:t>
            </a:r>
            <a:r>
              <a:rPr lang="en-US" sz="1600" dirty="0" smtClean="0"/>
              <a:t>(</a:t>
            </a:r>
            <a:r>
              <a:rPr lang="en-US" sz="1600" dirty="0" err="1" smtClean="0"/>
              <a:t>int</a:t>
            </a:r>
            <a:r>
              <a:rPr lang="en-US" sz="1600" dirty="0" smtClean="0"/>
              <a:t>/float)</a:t>
            </a:r>
            <a:r>
              <a:rPr lang="en-US" sz="1600" dirty="0"/>
              <a:t>	</a:t>
            </a:r>
            <a:r>
              <a:rPr lang="en-US" sz="1600" dirty="0" smtClean="0"/>
              <a:t>	# </a:t>
            </a:r>
            <a:r>
              <a:rPr lang="en-US" sz="1600" dirty="0"/>
              <a:t>from </a:t>
            </a:r>
            <a:r>
              <a:rPr lang="en-US" sz="1600" dirty="0" err="1" smtClean="0"/>
              <a:t>int</a:t>
            </a:r>
            <a:r>
              <a:rPr lang="en-US" sz="1600" dirty="0" smtClean="0"/>
              <a:t>/float </a:t>
            </a:r>
            <a:r>
              <a:rPr lang="en-US" sz="1600" b="1" dirty="0" smtClean="0"/>
              <a:t>to</a:t>
            </a:r>
            <a:r>
              <a:rPr lang="en-US" sz="1600" dirty="0" smtClean="0"/>
              <a:t> </a:t>
            </a:r>
            <a:r>
              <a:rPr lang="en-US" sz="1600" b="1" dirty="0" smtClean="0"/>
              <a:t>True/False(1/0)</a:t>
            </a:r>
          </a:p>
          <a:p>
            <a:pPr marL="285750" indent="-285750" algn="l">
              <a:buFont typeface="Wingdings" panose="05000000000000000000" pitchFamily="2" charset="2"/>
              <a:buChar char="q"/>
            </a:pPr>
            <a:r>
              <a:rPr lang="en-US" sz="1600" b="1" dirty="0" err="1" smtClean="0"/>
              <a:t>str</a:t>
            </a:r>
            <a:r>
              <a:rPr lang="en-US" sz="1600" dirty="0" smtClean="0"/>
              <a:t>(</a:t>
            </a:r>
            <a:r>
              <a:rPr lang="en-US" sz="1600" dirty="0" err="1" smtClean="0"/>
              <a:t>int</a:t>
            </a:r>
            <a:r>
              <a:rPr lang="en-US" sz="1600" dirty="0" smtClean="0"/>
              <a:t>/float/</a:t>
            </a:r>
            <a:r>
              <a:rPr lang="en-US" sz="1600" dirty="0" err="1" smtClean="0"/>
              <a:t>bool</a:t>
            </a:r>
            <a:r>
              <a:rPr lang="en-US" sz="1600" dirty="0" smtClean="0"/>
              <a:t>)</a:t>
            </a:r>
            <a:r>
              <a:rPr lang="en-US" sz="1600" dirty="0"/>
              <a:t>	</a:t>
            </a:r>
            <a:r>
              <a:rPr lang="en-US" sz="1600" dirty="0" smtClean="0"/>
              <a:t>	# convert to string</a:t>
            </a:r>
            <a:endParaRPr lang="en-US" sz="1600" b="1" dirty="0" smtClean="0"/>
          </a:p>
          <a:p>
            <a:pPr marL="285750" indent="-285750" algn="l">
              <a:buFont typeface="Wingdings" panose="05000000000000000000" pitchFamily="2" charset="2"/>
              <a:buChar char="q"/>
            </a:pPr>
            <a:r>
              <a:rPr lang="en-US" sz="1600" b="1" dirty="0" err="1" smtClean="0"/>
              <a:t>chr</a:t>
            </a:r>
            <a:r>
              <a:rPr lang="en-US" sz="1600" dirty="0" smtClean="0"/>
              <a:t>(</a:t>
            </a:r>
            <a:r>
              <a:rPr lang="en-US" sz="1600" dirty="0" err="1" smtClean="0"/>
              <a:t>int</a:t>
            </a:r>
            <a:r>
              <a:rPr lang="en-US" sz="1600" dirty="0" smtClean="0"/>
              <a:t>)</a:t>
            </a:r>
            <a:r>
              <a:rPr lang="en-US" sz="1600" dirty="0"/>
              <a:t>	</a:t>
            </a:r>
            <a:r>
              <a:rPr lang="en-US" sz="1600" dirty="0" smtClean="0"/>
              <a:t>		# yield character corresponding to </a:t>
            </a:r>
            <a:r>
              <a:rPr lang="en-US" sz="1600" b="1" dirty="0" err="1" smtClean="0"/>
              <a:t>int</a:t>
            </a:r>
            <a:endParaRPr lang="en-US" sz="1600" b="1" dirty="0" smtClean="0"/>
          </a:p>
          <a:p>
            <a:pPr marL="285750" indent="-285750" algn="l">
              <a:buFont typeface="Wingdings" panose="05000000000000000000" pitchFamily="2" charset="2"/>
              <a:buChar char="q"/>
            </a:pPr>
            <a:endParaRPr lang="en-US" sz="1600" b="1" dirty="0" smtClean="0"/>
          </a:p>
          <a:p>
            <a:pPr algn="l"/>
            <a:endParaRPr lang="en-US" sz="1600" b="1" dirty="0" smtClean="0"/>
          </a:p>
        </p:txBody>
      </p:sp>
    </p:spTree>
    <p:extLst>
      <p:ext uri="{BB962C8B-B14F-4D97-AF65-F5344CB8AC3E}">
        <p14:creationId xmlns:p14="http://schemas.microsoft.com/office/powerpoint/2010/main" val="696631534"/>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802" y="2102533"/>
            <a:ext cx="4599610" cy="1280890"/>
          </a:xfrm>
        </p:spPr>
        <p:txBody>
          <a:bodyPr/>
          <a:lstStyle/>
          <a:p>
            <a:r>
              <a:rPr lang="en-US" dirty="0" smtClean="0">
                <a:solidFill>
                  <a:schemeClr val="accent2">
                    <a:lumMod val="75000"/>
                  </a:schemeClr>
                </a:solidFill>
              </a:rPr>
              <a:t>Thank You</a:t>
            </a:r>
            <a:endParaRPr lang="en-IN" dirty="0">
              <a:solidFill>
                <a:schemeClr val="accent2">
                  <a:lumMod val="75000"/>
                </a:schemeClr>
              </a:solidFill>
            </a:endParaRPr>
          </a:p>
        </p:txBody>
      </p:sp>
    </p:spTree>
    <p:extLst>
      <p:ext uri="{BB962C8B-B14F-4D97-AF65-F5344CB8AC3E}">
        <p14:creationId xmlns:p14="http://schemas.microsoft.com/office/powerpoint/2010/main" val="2386654946"/>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164" y="149550"/>
            <a:ext cx="5922646" cy="546931"/>
          </a:xfrm>
        </p:spPr>
        <p:txBody>
          <a:bodyPr>
            <a:noAutofit/>
          </a:bodyPr>
          <a:lstStyle/>
          <a:p>
            <a:r>
              <a:rPr lang="en-IN" sz="2800" b="1" u="sng" dirty="0" smtClean="0">
                <a:latin typeface="Castellar" panose="020A0402060406010301" pitchFamily="18" charset="0"/>
              </a:rPr>
              <a:t/>
            </a:r>
            <a:br>
              <a:rPr lang="en-IN" sz="2800" b="1" u="sng" dirty="0" smtClean="0">
                <a:latin typeface="Castellar" panose="020A0402060406010301" pitchFamily="18" charset="0"/>
              </a:rPr>
            </a:br>
            <a:r>
              <a:rPr lang="en-IN" sz="2800" b="1" u="sng" dirty="0" smtClean="0">
                <a:latin typeface="Castellar" panose="020A0402060406010301" pitchFamily="18" charset="0"/>
              </a:rPr>
              <a:t/>
            </a:r>
            <a:br>
              <a:rPr lang="en-IN" sz="2800" b="1" u="sng" dirty="0" smtClean="0">
                <a:latin typeface="Castellar" panose="020A0402060406010301" pitchFamily="18" charset="0"/>
              </a:rPr>
            </a:br>
            <a:r>
              <a:rPr lang="en-IN" sz="2800" b="1" u="sng" dirty="0" smtClean="0">
                <a:latin typeface="Castellar" panose="020A0402060406010301" pitchFamily="18" charset="0"/>
              </a:rPr>
              <a:t/>
            </a:r>
            <a:br>
              <a:rPr lang="en-IN" sz="2800" b="1" u="sng" dirty="0" smtClean="0">
                <a:latin typeface="Castellar" panose="020A0402060406010301" pitchFamily="18" charset="0"/>
              </a:rPr>
            </a:br>
            <a:r>
              <a:rPr lang="en-IN" sz="2800" b="1" u="sng" dirty="0" smtClean="0">
                <a:latin typeface="Castellar" panose="020A0402060406010301" pitchFamily="18" charset="0"/>
              </a:rPr>
              <a:t>Python </a:t>
            </a:r>
            <a:r>
              <a:rPr lang="en-IN" sz="2800" b="1" u="sng" dirty="0" smtClean="0">
                <a:latin typeface="Castellar" panose="020A0402060406010301" pitchFamily="18" charset="0"/>
              </a:rPr>
              <a:t>Comments</a:t>
            </a:r>
            <a:endParaRPr lang="en-US" sz="2800" b="1" u="sng" dirty="0">
              <a:latin typeface="Castellar" panose="020A0402060406010301" pitchFamily="18" charset="0"/>
            </a:endParaRPr>
          </a:p>
        </p:txBody>
      </p:sp>
      <p:sp>
        <p:nvSpPr>
          <p:cNvPr id="3" name="Subtitle 2"/>
          <p:cNvSpPr>
            <a:spLocks noGrp="1"/>
          </p:cNvSpPr>
          <p:nvPr>
            <p:ph type="subTitle" idx="1"/>
          </p:nvPr>
        </p:nvSpPr>
        <p:spPr>
          <a:xfrm>
            <a:off x="1803164" y="696481"/>
            <a:ext cx="9802026" cy="5832506"/>
          </a:xfrm>
        </p:spPr>
        <p:txBody>
          <a:bodyPr>
            <a:noAutofit/>
          </a:bodyPr>
          <a:lstStyle/>
          <a:p>
            <a:pPr algn="l"/>
            <a:r>
              <a:rPr lang="en-US" sz="1600" dirty="0">
                <a:solidFill>
                  <a:srgbClr val="0070C0"/>
                </a:solidFill>
              </a:rPr>
              <a:t>Comments are very important while writing a program. </a:t>
            </a:r>
            <a:r>
              <a:rPr lang="en-US" sz="1600" dirty="0" smtClean="0">
                <a:solidFill>
                  <a:srgbClr val="0070C0"/>
                </a:solidFill>
              </a:rPr>
              <a:t>They </a:t>
            </a:r>
            <a:r>
              <a:rPr lang="en-US" sz="1600" dirty="0">
                <a:solidFill>
                  <a:srgbClr val="0070C0"/>
                </a:solidFill>
              </a:rPr>
              <a:t>describe what is going on inside a program, so that a person looking at the source code does not have a hard time figuring it </a:t>
            </a:r>
            <a:r>
              <a:rPr lang="en-US" sz="1600" dirty="0" smtClean="0">
                <a:solidFill>
                  <a:srgbClr val="0070C0"/>
                </a:solidFill>
              </a:rPr>
              <a:t>out</a:t>
            </a:r>
          </a:p>
          <a:p>
            <a:pPr algn="l"/>
            <a:r>
              <a:rPr lang="en-US" sz="1600" dirty="0">
                <a:solidFill>
                  <a:srgbClr val="0070C0"/>
                </a:solidFill>
              </a:rPr>
              <a:t>In Python, we use the hash (</a:t>
            </a:r>
            <a:r>
              <a:rPr lang="en-US" sz="1600" b="1" dirty="0">
                <a:solidFill>
                  <a:srgbClr val="0070C0"/>
                </a:solidFill>
              </a:rPr>
              <a:t>#</a:t>
            </a:r>
            <a:r>
              <a:rPr lang="en-US" sz="1600" dirty="0">
                <a:solidFill>
                  <a:srgbClr val="0070C0"/>
                </a:solidFill>
              </a:rPr>
              <a:t>) symbol to start writing a comment</a:t>
            </a:r>
            <a:r>
              <a:rPr lang="en-US" sz="1600" dirty="0" smtClean="0">
                <a:solidFill>
                  <a:srgbClr val="0070C0"/>
                </a:solidFill>
              </a:rPr>
              <a:t>.</a:t>
            </a:r>
          </a:p>
          <a:p>
            <a:pPr algn="l"/>
            <a:r>
              <a:rPr lang="en-US" sz="1600" dirty="0">
                <a:solidFill>
                  <a:srgbClr val="0070C0"/>
                </a:solidFill>
              </a:rPr>
              <a:t>It extends up to the newline character. Comments are for programmers to better understand a program. Python Interpreter ignores comments</a:t>
            </a:r>
            <a:r>
              <a:rPr lang="en-US" sz="1600" dirty="0" smtClean="0">
                <a:solidFill>
                  <a:srgbClr val="0070C0"/>
                </a:solidFill>
              </a:rPr>
              <a:t>.</a:t>
            </a:r>
          </a:p>
          <a:p>
            <a:pPr algn="just"/>
            <a:r>
              <a:rPr lang="en-US" sz="1600" b="1" dirty="0" smtClean="0">
                <a:solidFill>
                  <a:srgbClr val="0070C0"/>
                </a:solidFill>
              </a:rPr>
              <a:t>#This is a comment</a:t>
            </a:r>
          </a:p>
          <a:p>
            <a:pPr algn="just"/>
            <a:r>
              <a:rPr lang="en-US" sz="1600" b="1" dirty="0" smtClean="0">
                <a:solidFill>
                  <a:srgbClr val="0070C0"/>
                </a:solidFill>
              </a:rPr>
              <a:t>#print out Hello</a:t>
            </a:r>
          </a:p>
          <a:p>
            <a:pPr algn="just"/>
            <a:r>
              <a:rPr lang="en-US" sz="1600" b="1" dirty="0" smtClean="0">
                <a:solidFill>
                  <a:srgbClr val="0070C0"/>
                </a:solidFill>
              </a:rPr>
              <a:t>print('Hello').</a:t>
            </a:r>
            <a:endParaRPr lang="en-US" sz="1600" b="1" dirty="0">
              <a:solidFill>
                <a:srgbClr val="0070C0"/>
              </a:solidFill>
            </a:endParaRPr>
          </a:p>
          <a:p>
            <a:pPr algn="l"/>
            <a:r>
              <a:rPr lang="en-IN" sz="1600" b="1" dirty="0">
                <a:solidFill>
                  <a:srgbClr val="0070C0"/>
                </a:solidFill>
              </a:rPr>
              <a:t>Multi-line </a:t>
            </a:r>
            <a:r>
              <a:rPr lang="en-IN" sz="1600" b="1" dirty="0" smtClean="0">
                <a:solidFill>
                  <a:srgbClr val="0070C0"/>
                </a:solidFill>
              </a:rPr>
              <a:t>comments:</a:t>
            </a:r>
          </a:p>
          <a:p>
            <a:pPr algn="l"/>
            <a:r>
              <a:rPr lang="en-US" sz="1600" dirty="0">
                <a:solidFill>
                  <a:srgbClr val="0070C0"/>
                </a:solidFill>
              </a:rPr>
              <a:t>use triple quotes, either ''' or </a:t>
            </a:r>
            <a:r>
              <a:rPr lang="en-US" sz="1600" dirty="0" smtClean="0">
                <a:solidFill>
                  <a:srgbClr val="0070C0"/>
                </a:solidFill>
              </a:rPr>
              <a:t>""".</a:t>
            </a:r>
          </a:p>
          <a:p>
            <a:pPr algn="l"/>
            <a:r>
              <a:rPr lang="en-US" sz="1600" dirty="0">
                <a:solidFill>
                  <a:srgbClr val="0070C0"/>
                </a:solidFill>
              </a:rPr>
              <a:t>These triple quotes are generally used for multi-line strings. But they can be used as a multi-line comment as well. Unless they are not </a:t>
            </a:r>
            <a:r>
              <a:rPr lang="en-US" sz="1600" dirty="0" err="1">
                <a:solidFill>
                  <a:srgbClr val="0070C0"/>
                </a:solidFill>
              </a:rPr>
              <a:t>docstrings</a:t>
            </a:r>
            <a:r>
              <a:rPr lang="en-US" sz="1600" dirty="0">
                <a:solidFill>
                  <a:srgbClr val="0070C0"/>
                </a:solidFill>
              </a:rPr>
              <a:t>, they do not generate any extra code</a:t>
            </a:r>
            <a:r>
              <a:rPr lang="en-US" sz="1600" dirty="0" smtClean="0">
                <a:solidFill>
                  <a:srgbClr val="0070C0"/>
                </a:solidFill>
              </a:rPr>
              <a:t>.</a:t>
            </a:r>
          </a:p>
          <a:p>
            <a:pPr algn="l"/>
            <a:r>
              <a:rPr lang="en-US" sz="1600" b="1" dirty="0" smtClean="0">
                <a:solidFill>
                  <a:srgbClr val="0070C0"/>
                </a:solidFill>
              </a:rPr>
              <a:t>"""This is also a</a:t>
            </a:r>
          </a:p>
          <a:p>
            <a:pPr algn="l"/>
            <a:r>
              <a:rPr lang="en-US" sz="1600" b="1" dirty="0" smtClean="0">
                <a:solidFill>
                  <a:srgbClr val="0070C0"/>
                </a:solidFill>
              </a:rPr>
              <a:t>perfect example of</a:t>
            </a:r>
          </a:p>
          <a:p>
            <a:pPr algn="l"/>
            <a:r>
              <a:rPr lang="en-US" sz="1600" b="1" dirty="0" smtClean="0">
                <a:solidFill>
                  <a:srgbClr val="0070C0"/>
                </a:solidFill>
              </a:rPr>
              <a:t>multi-line comments"""</a:t>
            </a:r>
            <a:endParaRPr lang="en-IN" sz="1600" b="1" dirty="0">
              <a:solidFill>
                <a:srgbClr val="0070C0"/>
              </a:solidFill>
            </a:endParaRPr>
          </a:p>
          <a:p>
            <a:pPr algn="l"/>
            <a:endParaRPr lang="en-US" sz="1600" b="1" dirty="0" smtClean="0">
              <a:solidFill>
                <a:srgbClr val="0070C0"/>
              </a:solidFill>
            </a:endParaRPr>
          </a:p>
        </p:txBody>
      </p:sp>
    </p:spTree>
    <p:extLst>
      <p:ext uri="{BB962C8B-B14F-4D97-AF65-F5344CB8AC3E}">
        <p14:creationId xmlns:p14="http://schemas.microsoft.com/office/powerpoint/2010/main" val="4030053428"/>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randombar(horizontal)">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6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1010" y="239282"/>
            <a:ext cx="5460762" cy="658026"/>
          </a:xfrm>
        </p:spPr>
        <p:txBody>
          <a:bodyPr>
            <a:noAutofit/>
          </a:bodyPr>
          <a:lstStyle/>
          <a:p>
            <a:r>
              <a:rPr lang="en-IN" sz="2800" u="sng" dirty="0" smtClean="0"/>
              <a:t/>
            </a:r>
            <a:br>
              <a:rPr lang="en-IN" sz="2800" u="sng" dirty="0" smtClean="0"/>
            </a:br>
            <a:r>
              <a:rPr lang="en-IN" sz="2800" u="sng" dirty="0" smtClean="0"/>
              <a:t/>
            </a:r>
            <a:br>
              <a:rPr lang="en-IN" sz="2800" u="sng" dirty="0" smtClean="0"/>
            </a:br>
            <a:r>
              <a:rPr lang="en-IN" sz="2800" u="sng" dirty="0" smtClean="0"/>
              <a:t/>
            </a:r>
            <a:br>
              <a:rPr lang="en-IN" sz="2800" u="sng" dirty="0" smtClean="0"/>
            </a:br>
            <a:r>
              <a:rPr lang="en-IN" sz="2800" b="1" u="sng" dirty="0" err="1">
                <a:latin typeface="Castellar" panose="020A0402060406010301" pitchFamily="18" charset="0"/>
              </a:rPr>
              <a:t>Docstrings</a:t>
            </a:r>
            <a:r>
              <a:rPr lang="en-IN" sz="2800" b="1" u="sng" dirty="0"/>
              <a:t> </a:t>
            </a:r>
            <a:r>
              <a:rPr lang="en-IN" sz="2800" b="1" u="sng" dirty="0">
                <a:latin typeface="Castellar" panose="020A0402060406010301" pitchFamily="18" charset="0"/>
              </a:rPr>
              <a:t>in </a:t>
            </a:r>
            <a:r>
              <a:rPr lang="en-IN" sz="2800" b="1" u="sng" dirty="0" smtClean="0">
                <a:latin typeface="Castellar" panose="020A0402060406010301" pitchFamily="18" charset="0"/>
              </a:rPr>
              <a:t>Python</a:t>
            </a:r>
            <a:endParaRPr lang="en-US" sz="2800" u="sng" dirty="0">
              <a:latin typeface="Castellar" panose="020A0402060406010301" pitchFamily="18" charset="0"/>
            </a:endParaRPr>
          </a:p>
        </p:txBody>
      </p:sp>
      <p:sp>
        <p:nvSpPr>
          <p:cNvPr id="3" name="Subtitle 2"/>
          <p:cNvSpPr>
            <a:spLocks noGrp="1"/>
          </p:cNvSpPr>
          <p:nvPr>
            <p:ph type="subTitle" idx="1"/>
          </p:nvPr>
        </p:nvSpPr>
        <p:spPr>
          <a:xfrm>
            <a:off x="1811707" y="1452785"/>
            <a:ext cx="9673839" cy="4768554"/>
          </a:xfrm>
        </p:spPr>
        <p:txBody>
          <a:bodyPr>
            <a:normAutofit/>
          </a:bodyPr>
          <a:lstStyle/>
          <a:p>
            <a:pPr algn="l"/>
            <a:r>
              <a:rPr lang="en-US" sz="1800" dirty="0"/>
              <a:t>A </a:t>
            </a:r>
            <a:r>
              <a:rPr lang="en-US" sz="1800" dirty="0" err="1"/>
              <a:t>docstring</a:t>
            </a:r>
            <a:r>
              <a:rPr lang="en-US" sz="1800" dirty="0"/>
              <a:t> is short for documentation string</a:t>
            </a:r>
            <a:r>
              <a:rPr lang="en-US" sz="1800" dirty="0" smtClean="0"/>
              <a:t>.</a:t>
            </a:r>
          </a:p>
          <a:p>
            <a:pPr algn="l"/>
            <a:r>
              <a:rPr lang="en-US" sz="1800" dirty="0"/>
              <a:t>Python </a:t>
            </a:r>
            <a:r>
              <a:rPr lang="en-US" sz="1800" dirty="0" err="1"/>
              <a:t>docstrings</a:t>
            </a:r>
            <a:r>
              <a:rPr lang="en-US" sz="1800" dirty="0"/>
              <a:t> (documentation strings) are the </a:t>
            </a:r>
            <a:r>
              <a:rPr lang="en-US" sz="1800" dirty="0">
                <a:hlinkClick r:id="rId2"/>
              </a:rPr>
              <a:t>string</a:t>
            </a:r>
            <a:r>
              <a:rPr lang="en-US" sz="1800" dirty="0"/>
              <a:t> literals that appear right after the definition of a function, method, class, or module</a:t>
            </a:r>
            <a:r>
              <a:rPr lang="en-US" sz="1800" dirty="0" smtClean="0"/>
              <a:t>.</a:t>
            </a:r>
          </a:p>
          <a:p>
            <a:pPr algn="l"/>
            <a:r>
              <a:rPr lang="en-US" sz="1800" dirty="0" smtClean="0"/>
              <a:t>The </a:t>
            </a:r>
            <a:r>
              <a:rPr lang="en-US" sz="1800" dirty="0" err="1" smtClean="0"/>
              <a:t>docstrings</a:t>
            </a:r>
            <a:r>
              <a:rPr lang="en-US" sz="1800" dirty="0" smtClean="0"/>
              <a:t> are associated with the object as their __doc__ attribute.	</a:t>
            </a:r>
          </a:p>
          <a:p>
            <a:pPr algn="l"/>
            <a:r>
              <a:rPr lang="en-US" sz="1800" dirty="0"/>
              <a:t>Triple quotes are used while writing </a:t>
            </a:r>
            <a:r>
              <a:rPr lang="en-US" sz="1800" dirty="0" err="1"/>
              <a:t>docstrings</a:t>
            </a:r>
            <a:r>
              <a:rPr lang="en-US" sz="1800" dirty="0"/>
              <a:t>. For </a:t>
            </a:r>
            <a:r>
              <a:rPr lang="en-US" sz="1800" dirty="0" smtClean="0"/>
              <a:t>example:</a:t>
            </a:r>
          </a:p>
          <a:p>
            <a:pPr algn="l"/>
            <a:r>
              <a:rPr lang="en-US" sz="1800" b="1" dirty="0" err="1" smtClean="0">
                <a:solidFill>
                  <a:srgbClr val="FF0000"/>
                </a:solidFill>
              </a:rPr>
              <a:t>def</a:t>
            </a:r>
            <a:r>
              <a:rPr lang="en-US" sz="1800" b="1" dirty="0" smtClean="0">
                <a:solidFill>
                  <a:srgbClr val="FF0000"/>
                </a:solidFill>
              </a:rPr>
              <a:t> double(</a:t>
            </a:r>
            <a:r>
              <a:rPr lang="en-US" sz="1800" b="1" dirty="0" err="1" smtClean="0">
                <a:solidFill>
                  <a:srgbClr val="FF0000"/>
                </a:solidFill>
              </a:rPr>
              <a:t>num</a:t>
            </a:r>
            <a:r>
              <a:rPr lang="en-US" sz="1800" b="1" dirty="0" smtClean="0">
                <a:solidFill>
                  <a:srgbClr val="FF0000"/>
                </a:solidFill>
              </a:rPr>
              <a:t>):</a:t>
            </a:r>
          </a:p>
          <a:p>
            <a:pPr algn="l"/>
            <a:r>
              <a:rPr lang="en-US" sz="1800" b="1" dirty="0" smtClean="0">
                <a:solidFill>
                  <a:srgbClr val="FF0000"/>
                </a:solidFill>
              </a:rPr>
              <a:t>    """Function to double the value"""</a:t>
            </a:r>
          </a:p>
          <a:p>
            <a:pPr algn="l"/>
            <a:r>
              <a:rPr lang="en-US" sz="1800" b="1" dirty="0" smtClean="0">
                <a:solidFill>
                  <a:srgbClr val="FF0000"/>
                </a:solidFill>
              </a:rPr>
              <a:t>    return 2*</a:t>
            </a:r>
            <a:r>
              <a:rPr lang="en-US" sz="1800" b="1" dirty="0" err="1" smtClean="0">
                <a:solidFill>
                  <a:srgbClr val="FF0000"/>
                </a:solidFill>
              </a:rPr>
              <a:t>num</a:t>
            </a:r>
            <a:endParaRPr lang="en-US" sz="1800" b="1" dirty="0" smtClean="0">
              <a:solidFill>
                <a:srgbClr val="FF0000"/>
              </a:solidFill>
            </a:endParaRPr>
          </a:p>
          <a:p>
            <a:pPr algn="l"/>
            <a:r>
              <a:rPr lang="en-US" sz="1800" dirty="0"/>
              <a:t>we can access the </a:t>
            </a:r>
            <a:r>
              <a:rPr lang="en-US" sz="1800" dirty="0" err="1"/>
              <a:t>docstrings</a:t>
            </a:r>
            <a:r>
              <a:rPr lang="en-US" sz="1800" dirty="0"/>
              <a:t> of the above function with the following lines of code</a:t>
            </a:r>
            <a:r>
              <a:rPr lang="en-US" sz="1800" dirty="0" smtClean="0"/>
              <a:t>:</a:t>
            </a:r>
          </a:p>
          <a:p>
            <a:pPr algn="l"/>
            <a:r>
              <a:rPr lang="en-US" sz="1800" b="1" dirty="0" smtClean="0">
                <a:solidFill>
                  <a:srgbClr val="FF0000"/>
                </a:solidFill>
              </a:rPr>
              <a:t>print(</a:t>
            </a:r>
            <a:r>
              <a:rPr lang="en-US" sz="1800" b="1" dirty="0" err="1" smtClean="0">
                <a:solidFill>
                  <a:srgbClr val="FF0000"/>
                </a:solidFill>
              </a:rPr>
              <a:t>double.__doc</a:t>
            </a:r>
            <a:r>
              <a:rPr lang="en-US" sz="1800" b="1" dirty="0" smtClean="0">
                <a:solidFill>
                  <a:srgbClr val="FF0000"/>
                </a:solidFill>
              </a:rPr>
              <a:t>__)</a:t>
            </a:r>
          </a:p>
        </p:txBody>
      </p:sp>
    </p:spTree>
    <p:extLst>
      <p:ext uri="{BB962C8B-B14F-4D97-AF65-F5344CB8AC3E}">
        <p14:creationId xmlns:p14="http://schemas.microsoft.com/office/powerpoint/2010/main" val="294919129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5051" y="153367"/>
            <a:ext cx="7756733" cy="672254"/>
          </a:xfrm>
        </p:spPr>
        <p:txBody>
          <a:bodyPr>
            <a:normAutofit/>
          </a:bodyPr>
          <a:lstStyle/>
          <a:p>
            <a:r>
              <a:rPr lang="en-IN" sz="3600" b="1" u="sng" dirty="0" smtClean="0">
                <a:latin typeface="Castellar" panose="020A0402060406010301" pitchFamily="18" charset="0"/>
              </a:rPr>
              <a:t>Data Types</a:t>
            </a:r>
            <a:endParaRPr lang="en-IN" sz="3600" b="1" u="sng" dirty="0">
              <a:latin typeface="Castellar" panose="020A0402060406010301" pitchFamily="18" charset="0"/>
            </a:endParaRPr>
          </a:p>
        </p:txBody>
      </p:sp>
      <p:sp>
        <p:nvSpPr>
          <p:cNvPr id="3" name="Subtitle 2"/>
          <p:cNvSpPr>
            <a:spLocks noGrp="1"/>
          </p:cNvSpPr>
          <p:nvPr>
            <p:ph type="subTitle" idx="1"/>
          </p:nvPr>
        </p:nvSpPr>
        <p:spPr>
          <a:xfrm>
            <a:off x="1558264" y="976319"/>
            <a:ext cx="4836919" cy="336007"/>
          </a:xfrm>
        </p:spPr>
        <p:txBody>
          <a:bodyPr>
            <a:normAutofit/>
          </a:bodyPr>
          <a:lstStyle/>
          <a:p>
            <a:pPr marL="285750" indent="-285750" algn="l">
              <a:buFont typeface="Arial" panose="020B0604020202020204" pitchFamily="34" charset="0"/>
              <a:buChar char="•"/>
            </a:pPr>
            <a:r>
              <a:rPr lang="en-US" sz="1600" b="1" dirty="0" smtClean="0"/>
              <a:t>Python support 3 categories of data types:</a:t>
            </a:r>
          </a:p>
          <a:p>
            <a:pPr marL="285750" indent="-285750" algn="l">
              <a:buFont typeface="Arial" panose="020B0604020202020204" pitchFamily="34" charset="0"/>
              <a:buChar char="•"/>
            </a:pPr>
            <a:endParaRPr lang="en-US" sz="1600" b="1" dirty="0" smtClean="0"/>
          </a:p>
        </p:txBody>
      </p:sp>
      <p:sp>
        <p:nvSpPr>
          <p:cNvPr id="4" name="Rectangle 3"/>
          <p:cNvSpPr/>
          <p:nvPr/>
        </p:nvSpPr>
        <p:spPr>
          <a:xfrm>
            <a:off x="1709159" y="2050990"/>
            <a:ext cx="8391970" cy="324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Python Data Types</a:t>
            </a:r>
            <a:endParaRPr lang="en-IN" dirty="0"/>
          </a:p>
        </p:txBody>
      </p:sp>
      <p:sp>
        <p:nvSpPr>
          <p:cNvPr id="9" name="Rectangle 8"/>
          <p:cNvSpPr/>
          <p:nvPr/>
        </p:nvSpPr>
        <p:spPr>
          <a:xfrm>
            <a:off x="1826129" y="3177947"/>
            <a:ext cx="2144995" cy="324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Basic Types</a:t>
            </a:r>
            <a:endParaRPr lang="en-IN" dirty="0"/>
          </a:p>
        </p:txBody>
      </p:sp>
      <p:cxnSp>
        <p:nvCxnSpPr>
          <p:cNvPr id="20" name="Straight Arrow Connector 19"/>
          <p:cNvCxnSpPr/>
          <p:nvPr/>
        </p:nvCxnSpPr>
        <p:spPr>
          <a:xfrm>
            <a:off x="2298819" y="2375730"/>
            <a:ext cx="2848" cy="802217"/>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870747" y="3155959"/>
            <a:ext cx="2513710" cy="324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Container Types</a:t>
            </a:r>
            <a:endParaRPr lang="en-IN" dirty="0"/>
          </a:p>
        </p:txBody>
      </p:sp>
      <p:sp>
        <p:nvSpPr>
          <p:cNvPr id="22" name="Rectangle 21"/>
          <p:cNvSpPr/>
          <p:nvPr/>
        </p:nvSpPr>
        <p:spPr>
          <a:xfrm>
            <a:off x="8237700" y="3155959"/>
            <a:ext cx="2188169" cy="324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User-define Types</a:t>
            </a:r>
            <a:endParaRPr lang="en-IN" dirty="0"/>
          </a:p>
        </p:txBody>
      </p:sp>
      <p:sp>
        <p:nvSpPr>
          <p:cNvPr id="24" name="Rectangle 23"/>
          <p:cNvSpPr/>
          <p:nvPr/>
        </p:nvSpPr>
        <p:spPr>
          <a:xfrm>
            <a:off x="2141611" y="3694151"/>
            <a:ext cx="1514029" cy="324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int</a:t>
            </a:r>
            <a:endParaRPr lang="en-IN" dirty="0"/>
          </a:p>
        </p:txBody>
      </p:sp>
      <p:sp>
        <p:nvSpPr>
          <p:cNvPr id="25" name="Rectangle 24"/>
          <p:cNvSpPr/>
          <p:nvPr/>
        </p:nvSpPr>
        <p:spPr>
          <a:xfrm>
            <a:off x="2141611" y="4143484"/>
            <a:ext cx="1514029" cy="324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float</a:t>
            </a:r>
            <a:endParaRPr lang="en-IN" dirty="0"/>
          </a:p>
        </p:txBody>
      </p:sp>
      <p:sp>
        <p:nvSpPr>
          <p:cNvPr id="26" name="Rectangle 25"/>
          <p:cNvSpPr/>
          <p:nvPr/>
        </p:nvSpPr>
        <p:spPr>
          <a:xfrm>
            <a:off x="2141611" y="5013523"/>
            <a:ext cx="1514029" cy="324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string</a:t>
            </a:r>
            <a:endParaRPr lang="en-IN" dirty="0"/>
          </a:p>
        </p:txBody>
      </p:sp>
      <p:sp>
        <p:nvSpPr>
          <p:cNvPr id="27" name="Rectangle 26"/>
          <p:cNvSpPr/>
          <p:nvPr/>
        </p:nvSpPr>
        <p:spPr>
          <a:xfrm>
            <a:off x="2141611" y="4584135"/>
            <a:ext cx="1514029" cy="324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bool</a:t>
            </a:r>
            <a:endParaRPr lang="en-IN" dirty="0"/>
          </a:p>
        </p:txBody>
      </p:sp>
      <p:sp>
        <p:nvSpPr>
          <p:cNvPr id="28" name="Rectangle 27"/>
          <p:cNvSpPr/>
          <p:nvPr/>
        </p:nvSpPr>
        <p:spPr>
          <a:xfrm>
            <a:off x="2141610" y="5504155"/>
            <a:ext cx="1514029" cy="324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bytes</a:t>
            </a:r>
            <a:endParaRPr lang="en-IN" dirty="0"/>
          </a:p>
        </p:txBody>
      </p:sp>
      <p:sp>
        <p:nvSpPr>
          <p:cNvPr id="29" name="Rectangle 28"/>
          <p:cNvSpPr/>
          <p:nvPr/>
        </p:nvSpPr>
        <p:spPr>
          <a:xfrm>
            <a:off x="2141610" y="5948329"/>
            <a:ext cx="1514029" cy="324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complex</a:t>
            </a:r>
            <a:endParaRPr lang="en-IN" dirty="0"/>
          </a:p>
        </p:txBody>
      </p:sp>
      <p:cxnSp>
        <p:nvCxnSpPr>
          <p:cNvPr id="33" name="Elbow Connector 32"/>
          <p:cNvCxnSpPr/>
          <p:nvPr/>
        </p:nvCxnSpPr>
        <p:spPr>
          <a:xfrm rot="10800000" flipV="1">
            <a:off x="1247682" y="3305121"/>
            <a:ext cx="569899" cy="284729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4" idx="1"/>
          </p:cNvCxnSpPr>
          <p:nvPr/>
        </p:nvCxnSpPr>
        <p:spPr>
          <a:xfrm>
            <a:off x="1246082" y="3856521"/>
            <a:ext cx="8955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256233" y="4289706"/>
            <a:ext cx="8955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246081" y="4799091"/>
            <a:ext cx="8955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1246080" y="5175893"/>
            <a:ext cx="8955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256232" y="5666525"/>
            <a:ext cx="8955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1256232" y="6155229"/>
            <a:ext cx="895529" cy="25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5148128" y="3774856"/>
            <a:ext cx="1514029" cy="324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list</a:t>
            </a:r>
            <a:endParaRPr lang="en-IN" dirty="0"/>
          </a:p>
        </p:txBody>
      </p:sp>
      <p:sp>
        <p:nvSpPr>
          <p:cNvPr id="44" name="Rectangle 43"/>
          <p:cNvSpPr/>
          <p:nvPr/>
        </p:nvSpPr>
        <p:spPr>
          <a:xfrm>
            <a:off x="5148129" y="4688783"/>
            <a:ext cx="1514029" cy="324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set</a:t>
            </a:r>
            <a:endParaRPr lang="en-IN" dirty="0"/>
          </a:p>
        </p:txBody>
      </p:sp>
      <p:sp>
        <p:nvSpPr>
          <p:cNvPr id="45" name="Rectangle 44"/>
          <p:cNvSpPr/>
          <p:nvPr/>
        </p:nvSpPr>
        <p:spPr>
          <a:xfrm>
            <a:off x="5148126" y="5167062"/>
            <a:ext cx="1514029" cy="324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dict</a:t>
            </a:r>
            <a:endParaRPr lang="en-IN" dirty="0"/>
          </a:p>
        </p:txBody>
      </p:sp>
      <p:sp>
        <p:nvSpPr>
          <p:cNvPr id="46" name="Rectangle 45"/>
          <p:cNvSpPr/>
          <p:nvPr/>
        </p:nvSpPr>
        <p:spPr>
          <a:xfrm>
            <a:off x="5148127" y="4253135"/>
            <a:ext cx="1514029" cy="324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tupe</a:t>
            </a:r>
            <a:endParaRPr lang="en-IN" dirty="0"/>
          </a:p>
        </p:txBody>
      </p:sp>
      <p:cxnSp>
        <p:nvCxnSpPr>
          <p:cNvPr id="48" name="Elbow Connector 47"/>
          <p:cNvCxnSpPr>
            <a:stCxn id="21" idx="1"/>
          </p:cNvCxnSpPr>
          <p:nvPr/>
        </p:nvCxnSpPr>
        <p:spPr>
          <a:xfrm rot="10800000" flipV="1">
            <a:off x="4657461" y="3318329"/>
            <a:ext cx="213287" cy="203198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43" idx="1"/>
          </p:cNvCxnSpPr>
          <p:nvPr/>
        </p:nvCxnSpPr>
        <p:spPr>
          <a:xfrm>
            <a:off x="4657457" y="3937226"/>
            <a:ext cx="490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644993" y="4415505"/>
            <a:ext cx="490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4657455" y="4851153"/>
            <a:ext cx="490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4657455" y="5325622"/>
            <a:ext cx="490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8664544" y="4018891"/>
            <a:ext cx="1514029" cy="324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a:t>
            </a:r>
            <a:endParaRPr lang="en-IN" dirty="0"/>
          </a:p>
        </p:txBody>
      </p:sp>
      <p:cxnSp>
        <p:nvCxnSpPr>
          <p:cNvPr id="61" name="Straight Arrow Connector 60"/>
          <p:cNvCxnSpPr>
            <a:stCxn id="4" idx="2"/>
          </p:cNvCxnSpPr>
          <p:nvPr/>
        </p:nvCxnSpPr>
        <p:spPr>
          <a:xfrm flipH="1">
            <a:off x="5905140" y="2375730"/>
            <a:ext cx="4" cy="780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9152546" y="2375730"/>
            <a:ext cx="0" cy="802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22" idx="1"/>
          </p:cNvCxnSpPr>
          <p:nvPr/>
        </p:nvCxnSpPr>
        <p:spPr>
          <a:xfrm rot="10800000" flipV="1">
            <a:off x="8085662" y="3318329"/>
            <a:ext cx="152039" cy="101409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V="1">
            <a:off x="8088544" y="4223886"/>
            <a:ext cx="576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587790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2" presetClass="entr" presetSubtype="4"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par>
                                <p:cTn id="19" presetID="22" presetClass="entr" presetSubtype="4"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down)">
                                      <p:cBhvr>
                                        <p:cTn id="24" dur="500"/>
                                        <p:tgtEl>
                                          <p:spTgt spid="21"/>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down)">
                                      <p:cBhvr>
                                        <p:cTn id="27" dur="500"/>
                                        <p:tgtEl>
                                          <p:spTgt spid="22"/>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down)">
                                      <p:cBhvr>
                                        <p:cTn id="30" dur="500"/>
                                        <p:tgtEl>
                                          <p:spTgt spid="24"/>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wipe(down)">
                                      <p:cBhvr>
                                        <p:cTn id="33" dur="500"/>
                                        <p:tgtEl>
                                          <p:spTgt spid="25"/>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down)">
                                      <p:cBhvr>
                                        <p:cTn id="36" dur="500"/>
                                        <p:tgtEl>
                                          <p:spTgt spid="26"/>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down)">
                                      <p:cBhvr>
                                        <p:cTn id="39" dur="500"/>
                                        <p:tgtEl>
                                          <p:spTgt spid="27"/>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down)">
                                      <p:cBhvr>
                                        <p:cTn id="42" dur="500"/>
                                        <p:tgtEl>
                                          <p:spTgt spid="28"/>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wipe(down)">
                                      <p:cBhvr>
                                        <p:cTn id="45" dur="500"/>
                                        <p:tgtEl>
                                          <p:spTgt spid="29"/>
                                        </p:tgtEl>
                                      </p:cBhvr>
                                    </p:animEffect>
                                  </p:childTnLst>
                                </p:cTn>
                              </p:par>
                              <p:par>
                                <p:cTn id="46" presetID="22" presetClass="entr" presetSubtype="4" fill="hold"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wipe(down)">
                                      <p:cBhvr>
                                        <p:cTn id="48" dur="500"/>
                                        <p:tgtEl>
                                          <p:spTgt spid="33"/>
                                        </p:tgtEl>
                                      </p:cBhvr>
                                    </p:animEffect>
                                  </p:childTnLst>
                                </p:cTn>
                              </p:par>
                              <p:par>
                                <p:cTn id="49" presetID="22" presetClass="entr" presetSubtype="4" fill="hold" nodeType="with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wipe(down)">
                                      <p:cBhvr>
                                        <p:cTn id="51" dur="500"/>
                                        <p:tgtEl>
                                          <p:spTgt spid="35"/>
                                        </p:tgtEl>
                                      </p:cBhvr>
                                    </p:animEffect>
                                  </p:childTnLst>
                                </p:cTn>
                              </p:par>
                              <p:par>
                                <p:cTn id="52" presetID="22" presetClass="entr" presetSubtype="4" fill="hold" nodeType="with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wipe(down)">
                                      <p:cBhvr>
                                        <p:cTn id="54" dur="500"/>
                                        <p:tgtEl>
                                          <p:spTgt spid="36"/>
                                        </p:tgtEl>
                                      </p:cBhvr>
                                    </p:animEffect>
                                  </p:childTnLst>
                                </p:cTn>
                              </p:par>
                              <p:par>
                                <p:cTn id="55" presetID="22" presetClass="entr" presetSubtype="4"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wipe(down)">
                                      <p:cBhvr>
                                        <p:cTn id="57" dur="500"/>
                                        <p:tgtEl>
                                          <p:spTgt spid="37"/>
                                        </p:tgtEl>
                                      </p:cBhvr>
                                    </p:animEffect>
                                  </p:childTnLst>
                                </p:cTn>
                              </p:par>
                              <p:par>
                                <p:cTn id="58" presetID="22" presetClass="entr" presetSubtype="4" fill="hold" nodeType="with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wipe(down)">
                                      <p:cBhvr>
                                        <p:cTn id="60" dur="500"/>
                                        <p:tgtEl>
                                          <p:spTgt spid="38"/>
                                        </p:tgtEl>
                                      </p:cBhvr>
                                    </p:animEffect>
                                  </p:childTnLst>
                                </p:cTn>
                              </p:par>
                              <p:par>
                                <p:cTn id="61" presetID="22" presetClass="entr" presetSubtype="4" fill="hold" nodeType="with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wipe(down)">
                                      <p:cBhvr>
                                        <p:cTn id="63" dur="500"/>
                                        <p:tgtEl>
                                          <p:spTgt spid="39"/>
                                        </p:tgtEl>
                                      </p:cBhvr>
                                    </p:animEffect>
                                  </p:childTnLst>
                                </p:cTn>
                              </p:par>
                              <p:par>
                                <p:cTn id="64" presetID="22" presetClass="entr" presetSubtype="4" fill="hold" nodeType="with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wipe(down)">
                                      <p:cBhvr>
                                        <p:cTn id="66" dur="500"/>
                                        <p:tgtEl>
                                          <p:spTgt spid="40"/>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down)">
                                      <p:cBhvr>
                                        <p:cTn id="69" dur="500"/>
                                        <p:tgtEl>
                                          <p:spTgt spid="43"/>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wipe(down)">
                                      <p:cBhvr>
                                        <p:cTn id="72" dur="500"/>
                                        <p:tgtEl>
                                          <p:spTgt spid="44"/>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45"/>
                                        </p:tgtEl>
                                        <p:attrNameLst>
                                          <p:attrName>style.visibility</p:attrName>
                                        </p:attrNameLst>
                                      </p:cBhvr>
                                      <p:to>
                                        <p:strVal val="visible"/>
                                      </p:to>
                                    </p:set>
                                    <p:animEffect transition="in" filter="wipe(down)">
                                      <p:cBhvr>
                                        <p:cTn id="75" dur="500"/>
                                        <p:tgtEl>
                                          <p:spTgt spid="45"/>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46"/>
                                        </p:tgtEl>
                                        <p:attrNameLst>
                                          <p:attrName>style.visibility</p:attrName>
                                        </p:attrNameLst>
                                      </p:cBhvr>
                                      <p:to>
                                        <p:strVal val="visible"/>
                                      </p:to>
                                    </p:set>
                                    <p:animEffect transition="in" filter="wipe(down)">
                                      <p:cBhvr>
                                        <p:cTn id="78" dur="500"/>
                                        <p:tgtEl>
                                          <p:spTgt spid="46"/>
                                        </p:tgtEl>
                                      </p:cBhvr>
                                    </p:animEffect>
                                  </p:childTnLst>
                                </p:cTn>
                              </p:par>
                              <p:par>
                                <p:cTn id="79" presetID="22" presetClass="entr" presetSubtype="4" fill="hold" nodeType="withEffect">
                                  <p:stCondLst>
                                    <p:cond delay="0"/>
                                  </p:stCondLst>
                                  <p:childTnLst>
                                    <p:set>
                                      <p:cBhvr>
                                        <p:cTn id="80" dur="1" fill="hold">
                                          <p:stCondLst>
                                            <p:cond delay="0"/>
                                          </p:stCondLst>
                                        </p:cTn>
                                        <p:tgtEl>
                                          <p:spTgt spid="48"/>
                                        </p:tgtEl>
                                        <p:attrNameLst>
                                          <p:attrName>style.visibility</p:attrName>
                                        </p:attrNameLst>
                                      </p:cBhvr>
                                      <p:to>
                                        <p:strVal val="visible"/>
                                      </p:to>
                                    </p:set>
                                    <p:animEffect transition="in" filter="wipe(down)">
                                      <p:cBhvr>
                                        <p:cTn id="81" dur="500"/>
                                        <p:tgtEl>
                                          <p:spTgt spid="48"/>
                                        </p:tgtEl>
                                      </p:cBhvr>
                                    </p:animEffect>
                                  </p:childTnLst>
                                </p:cTn>
                              </p:par>
                              <p:par>
                                <p:cTn id="82" presetID="22" presetClass="entr" presetSubtype="4" fill="hold" nodeType="withEffect">
                                  <p:stCondLst>
                                    <p:cond delay="0"/>
                                  </p:stCondLst>
                                  <p:childTnLst>
                                    <p:set>
                                      <p:cBhvr>
                                        <p:cTn id="83" dur="1" fill="hold">
                                          <p:stCondLst>
                                            <p:cond delay="0"/>
                                          </p:stCondLst>
                                        </p:cTn>
                                        <p:tgtEl>
                                          <p:spTgt spid="50"/>
                                        </p:tgtEl>
                                        <p:attrNameLst>
                                          <p:attrName>style.visibility</p:attrName>
                                        </p:attrNameLst>
                                      </p:cBhvr>
                                      <p:to>
                                        <p:strVal val="visible"/>
                                      </p:to>
                                    </p:set>
                                    <p:animEffect transition="in" filter="wipe(down)">
                                      <p:cBhvr>
                                        <p:cTn id="84" dur="500"/>
                                        <p:tgtEl>
                                          <p:spTgt spid="50"/>
                                        </p:tgtEl>
                                      </p:cBhvr>
                                    </p:animEffect>
                                  </p:childTnLst>
                                </p:cTn>
                              </p:par>
                              <p:par>
                                <p:cTn id="85" presetID="22" presetClass="entr" presetSubtype="4" fill="hold" nodeType="with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wipe(down)">
                                      <p:cBhvr>
                                        <p:cTn id="87" dur="500"/>
                                        <p:tgtEl>
                                          <p:spTgt spid="52"/>
                                        </p:tgtEl>
                                      </p:cBhvr>
                                    </p:animEffect>
                                  </p:childTnLst>
                                </p:cTn>
                              </p:par>
                              <p:par>
                                <p:cTn id="88" presetID="22" presetClass="entr" presetSubtype="4" fill="hold" nodeType="withEffect">
                                  <p:stCondLst>
                                    <p:cond delay="0"/>
                                  </p:stCondLst>
                                  <p:childTnLst>
                                    <p:set>
                                      <p:cBhvr>
                                        <p:cTn id="89" dur="1" fill="hold">
                                          <p:stCondLst>
                                            <p:cond delay="0"/>
                                          </p:stCondLst>
                                        </p:cTn>
                                        <p:tgtEl>
                                          <p:spTgt spid="53"/>
                                        </p:tgtEl>
                                        <p:attrNameLst>
                                          <p:attrName>style.visibility</p:attrName>
                                        </p:attrNameLst>
                                      </p:cBhvr>
                                      <p:to>
                                        <p:strVal val="visible"/>
                                      </p:to>
                                    </p:set>
                                    <p:animEffect transition="in" filter="wipe(down)">
                                      <p:cBhvr>
                                        <p:cTn id="90" dur="500"/>
                                        <p:tgtEl>
                                          <p:spTgt spid="53"/>
                                        </p:tgtEl>
                                      </p:cBhvr>
                                    </p:animEffect>
                                  </p:childTnLst>
                                </p:cTn>
                              </p:par>
                              <p:par>
                                <p:cTn id="91" presetID="22" presetClass="entr" presetSubtype="4" fill="hold" nodeType="with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wipe(down)">
                                      <p:cBhvr>
                                        <p:cTn id="93" dur="500"/>
                                        <p:tgtEl>
                                          <p:spTgt spid="54"/>
                                        </p:tgtEl>
                                      </p:cBhvr>
                                    </p:animEffect>
                                  </p:childTnLst>
                                </p:cTn>
                              </p:par>
                              <p:par>
                                <p:cTn id="94" presetID="22" presetClass="entr" presetSubtype="4" fill="hold" grpId="0" nodeType="withEffect">
                                  <p:stCondLst>
                                    <p:cond delay="0"/>
                                  </p:stCondLst>
                                  <p:childTnLst>
                                    <p:set>
                                      <p:cBhvr>
                                        <p:cTn id="95" dur="1" fill="hold">
                                          <p:stCondLst>
                                            <p:cond delay="0"/>
                                          </p:stCondLst>
                                        </p:cTn>
                                        <p:tgtEl>
                                          <p:spTgt spid="55"/>
                                        </p:tgtEl>
                                        <p:attrNameLst>
                                          <p:attrName>style.visibility</p:attrName>
                                        </p:attrNameLst>
                                      </p:cBhvr>
                                      <p:to>
                                        <p:strVal val="visible"/>
                                      </p:to>
                                    </p:set>
                                    <p:animEffect transition="in" filter="wipe(down)">
                                      <p:cBhvr>
                                        <p:cTn id="96" dur="500"/>
                                        <p:tgtEl>
                                          <p:spTgt spid="55"/>
                                        </p:tgtEl>
                                      </p:cBhvr>
                                    </p:animEffect>
                                  </p:childTnLst>
                                </p:cTn>
                              </p:par>
                              <p:par>
                                <p:cTn id="97" presetID="22" presetClass="entr" presetSubtype="4" fill="hold" nodeType="withEffect">
                                  <p:stCondLst>
                                    <p:cond delay="0"/>
                                  </p:stCondLst>
                                  <p:childTnLst>
                                    <p:set>
                                      <p:cBhvr>
                                        <p:cTn id="98" dur="1" fill="hold">
                                          <p:stCondLst>
                                            <p:cond delay="0"/>
                                          </p:stCondLst>
                                        </p:cTn>
                                        <p:tgtEl>
                                          <p:spTgt spid="61"/>
                                        </p:tgtEl>
                                        <p:attrNameLst>
                                          <p:attrName>style.visibility</p:attrName>
                                        </p:attrNameLst>
                                      </p:cBhvr>
                                      <p:to>
                                        <p:strVal val="visible"/>
                                      </p:to>
                                    </p:set>
                                    <p:animEffect transition="in" filter="wipe(down)">
                                      <p:cBhvr>
                                        <p:cTn id="99" dur="500"/>
                                        <p:tgtEl>
                                          <p:spTgt spid="61"/>
                                        </p:tgtEl>
                                      </p:cBhvr>
                                    </p:animEffect>
                                  </p:childTnLst>
                                </p:cTn>
                              </p:par>
                              <p:par>
                                <p:cTn id="100" presetID="22" presetClass="entr" presetSubtype="4" fill="hold" nodeType="withEffect">
                                  <p:stCondLst>
                                    <p:cond delay="0"/>
                                  </p:stCondLst>
                                  <p:childTnLst>
                                    <p:set>
                                      <p:cBhvr>
                                        <p:cTn id="101" dur="1" fill="hold">
                                          <p:stCondLst>
                                            <p:cond delay="0"/>
                                          </p:stCondLst>
                                        </p:cTn>
                                        <p:tgtEl>
                                          <p:spTgt spid="63"/>
                                        </p:tgtEl>
                                        <p:attrNameLst>
                                          <p:attrName>style.visibility</p:attrName>
                                        </p:attrNameLst>
                                      </p:cBhvr>
                                      <p:to>
                                        <p:strVal val="visible"/>
                                      </p:to>
                                    </p:set>
                                    <p:animEffect transition="in" filter="wipe(down)">
                                      <p:cBhvr>
                                        <p:cTn id="102" dur="500"/>
                                        <p:tgtEl>
                                          <p:spTgt spid="63"/>
                                        </p:tgtEl>
                                      </p:cBhvr>
                                    </p:animEffect>
                                  </p:childTnLst>
                                </p:cTn>
                              </p:par>
                              <p:par>
                                <p:cTn id="103" presetID="22" presetClass="entr" presetSubtype="4" fill="hold" nodeType="withEffect">
                                  <p:stCondLst>
                                    <p:cond delay="0"/>
                                  </p:stCondLst>
                                  <p:childTnLst>
                                    <p:set>
                                      <p:cBhvr>
                                        <p:cTn id="104" dur="1" fill="hold">
                                          <p:stCondLst>
                                            <p:cond delay="0"/>
                                          </p:stCondLst>
                                        </p:cTn>
                                        <p:tgtEl>
                                          <p:spTgt spid="69"/>
                                        </p:tgtEl>
                                        <p:attrNameLst>
                                          <p:attrName>style.visibility</p:attrName>
                                        </p:attrNameLst>
                                      </p:cBhvr>
                                      <p:to>
                                        <p:strVal val="visible"/>
                                      </p:to>
                                    </p:set>
                                    <p:animEffect transition="in" filter="wipe(down)">
                                      <p:cBhvr>
                                        <p:cTn id="105" dur="500"/>
                                        <p:tgtEl>
                                          <p:spTgt spid="69"/>
                                        </p:tgtEl>
                                      </p:cBhvr>
                                    </p:animEffect>
                                  </p:childTnLst>
                                </p:cTn>
                              </p:par>
                              <p:par>
                                <p:cTn id="106" presetID="22" presetClass="entr" presetSubtype="4" fill="hold" nodeType="withEffect">
                                  <p:stCondLst>
                                    <p:cond delay="0"/>
                                  </p:stCondLst>
                                  <p:childTnLst>
                                    <p:set>
                                      <p:cBhvr>
                                        <p:cTn id="107" dur="1" fill="hold">
                                          <p:stCondLst>
                                            <p:cond delay="0"/>
                                          </p:stCondLst>
                                        </p:cTn>
                                        <p:tgtEl>
                                          <p:spTgt spid="71"/>
                                        </p:tgtEl>
                                        <p:attrNameLst>
                                          <p:attrName>style.visibility</p:attrName>
                                        </p:attrNameLst>
                                      </p:cBhvr>
                                      <p:to>
                                        <p:strVal val="visible"/>
                                      </p:to>
                                    </p:set>
                                    <p:animEffect transition="in" filter="wipe(down)">
                                      <p:cBhvr>
                                        <p:cTn id="108"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P spid="9" grpId="0" animBg="1"/>
      <p:bldP spid="21" grpId="0" animBg="1"/>
      <p:bldP spid="22" grpId="0" animBg="1"/>
      <p:bldP spid="24" grpId="0" animBg="1"/>
      <p:bldP spid="25" grpId="0" animBg="1"/>
      <p:bldP spid="26" grpId="0" animBg="1"/>
      <p:bldP spid="27" grpId="0" animBg="1"/>
      <p:bldP spid="28" grpId="0" animBg="1"/>
      <p:bldP spid="29" grpId="0" animBg="1"/>
      <p:bldP spid="43" grpId="0" animBg="1"/>
      <p:bldP spid="44" grpId="0" animBg="1"/>
      <p:bldP spid="45" grpId="0" animBg="1"/>
      <p:bldP spid="46" grpId="0" animBg="1"/>
      <p:bldP spid="5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6370" y="507066"/>
            <a:ext cx="7756733" cy="672254"/>
          </a:xfrm>
        </p:spPr>
        <p:txBody>
          <a:bodyPr>
            <a:normAutofit/>
          </a:bodyPr>
          <a:lstStyle/>
          <a:p>
            <a:r>
              <a:rPr lang="en-US" sz="2800" b="1" dirty="0" smtClean="0">
                <a:latin typeface="Castellar" panose="020A0402060406010301" pitchFamily="18" charset="0"/>
              </a:rPr>
              <a:t>Basic Types</a:t>
            </a:r>
            <a:endParaRPr lang="en-US" sz="2800" b="1" dirty="0">
              <a:latin typeface="Castellar" panose="020A0402060406010301" pitchFamily="18" charset="0"/>
            </a:endParaRPr>
          </a:p>
        </p:txBody>
      </p:sp>
      <p:sp>
        <p:nvSpPr>
          <p:cNvPr id="3" name="Subtitle 2"/>
          <p:cNvSpPr>
            <a:spLocks noGrp="1"/>
          </p:cNvSpPr>
          <p:nvPr>
            <p:ph type="subTitle" idx="1"/>
          </p:nvPr>
        </p:nvSpPr>
        <p:spPr>
          <a:xfrm>
            <a:off x="1555333" y="1452785"/>
            <a:ext cx="9930214" cy="3606325"/>
          </a:xfrm>
        </p:spPr>
        <p:txBody>
          <a:bodyPr/>
          <a:lstStyle/>
          <a:p>
            <a:pPr marL="285750" indent="-285750" algn="l">
              <a:buFont typeface="Wingdings" panose="05000000000000000000" pitchFamily="2" charset="2"/>
              <a:buChar char="q"/>
            </a:pPr>
            <a:r>
              <a:rPr lang="en-US" dirty="0" smtClean="0"/>
              <a:t>It </a:t>
            </a:r>
            <a:r>
              <a:rPr lang="en-US" dirty="0" smtClean="0"/>
              <a:t>can be expressed in  binary, </a:t>
            </a:r>
            <a:r>
              <a:rPr lang="en-US" dirty="0" smtClean="0"/>
              <a:t>decimal , octal , hexadecimal</a:t>
            </a:r>
            <a:endParaRPr lang="en-US" dirty="0" smtClean="0"/>
          </a:p>
          <a:p>
            <a:pPr marL="285750" indent="-285750" algn="l">
              <a:buFont typeface="Wingdings" panose="05000000000000000000" pitchFamily="2" charset="2"/>
              <a:buChar char="q"/>
            </a:pPr>
            <a:r>
              <a:rPr lang="en-US" dirty="0" smtClean="0"/>
              <a:t>Binary start with  0b/0B,</a:t>
            </a:r>
          </a:p>
          <a:p>
            <a:pPr marL="285750" indent="-285750" algn="l">
              <a:buFont typeface="Wingdings" panose="05000000000000000000" pitchFamily="2" charset="2"/>
              <a:buChar char="q"/>
            </a:pPr>
            <a:r>
              <a:rPr lang="en-US" dirty="0" smtClean="0"/>
              <a:t>Octal starts with 0o/00,hexa with 0x/0X</a:t>
            </a:r>
          </a:p>
          <a:p>
            <a:pPr marL="285750" indent="-285750" algn="l">
              <a:buFont typeface="Wingdings" panose="05000000000000000000" pitchFamily="2" charset="2"/>
              <a:buChar char="q"/>
            </a:pPr>
            <a:r>
              <a:rPr lang="en-US" dirty="0" smtClean="0"/>
              <a:t>Float can be expressed -310.256,207.369,</a:t>
            </a:r>
          </a:p>
          <a:p>
            <a:pPr marL="285750" indent="-285750" algn="l">
              <a:buFont typeface="Wingdings" panose="05000000000000000000" pitchFamily="2" charset="2"/>
              <a:buChar char="q"/>
            </a:pPr>
            <a:r>
              <a:rPr lang="en-US" dirty="0" smtClean="0"/>
              <a:t>Complex contain real and imaginary part : 3 +2j, 1+4j</a:t>
            </a:r>
          </a:p>
          <a:p>
            <a:pPr marL="285750" indent="-285750" algn="l">
              <a:buFont typeface="Wingdings" panose="05000000000000000000" pitchFamily="2" charset="2"/>
              <a:buChar char="q"/>
            </a:pPr>
            <a:r>
              <a:rPr lang="en-US" dirty="0" err="1" smtClean="0"/>
              <a:t>bool</a:t>
            </a:r>
            <a:r>
              <a:rPr lang="en-US" dirty="0" smtClean="0"/>
              <a:t>  can take any of two  Boolean values both staring in caps.</a:t>
            </a:r>
          </a:p>
          <a:p>
            <a:pPr marL="285750" indent="-285750" algn="l">
              <a:buFont typeface="Wingdings" panose="05000000000000000000" pitchFamily="2" charset="2"/>
              <a:buChar char="q"/>
            </a:pPr>
            <a:r>
              <a:rPr lang="en-US" dirty="0" smtClean="0"/>
              <a:t>String is immutable collection of characters : ‘apple’, “apple”, ““”apple”””</a:t>
            </a:r>
            <a:endParaRPr lang="en-US" dirty="0"/>
          </a:p>
          <a:p>
            <a:pPr marL="285750" indent="-285750" algn="l">
              <a:buFont typeface="Wingdings" panose="05000000000000000000" pitchFamily="2" charset="2"/>
              <a:buChar char="q"/>
            </a:pPr>
            <a:r>
              <a:rPr lang="en-US" dirty="0" smtClean="0"/>
              <a:t>Types of particular data can </a:t>
            </a:r>
            <a:r>
              <a:rPr lang="en-US" sz="1600" dirty="0" smtClean="0"/>
              <a:t>be check using </a:t>
            </a:r>
            <a:r>
              <a:rPr lang="en-US" sz="1600" b="1" dirty="0" smtClean="0"/>
              <a:t>type() </a:t>
            </a:r>
            <a:r>
              <a:rPr lang="en-US" sz="1600" dirty="0" smtClean="0"/>
              <a:t>function.</a:t>
            </a:r>
            <a:endParaRPr lang="en-US" sz="1600" b="1" dirty="0" smtClean="0"/>
          </a:p>
        </p:txBody>
      </p:sp>
    </p:spTree>
    <p:extLst>
      <p:ext uri="{BB962C8B-B14F-4D97-AF65-F5344CB8AC3E}">
        <p14:creationId xmlns:p14="http://schemas.microsoft.com/office/powerpoint/2010/main" val="282912845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57286" y="199417"/>
            <a:ext cx="7756733" cy="672254"/>
          </a:xfrm>
        </p:spPr>
        <p:txBody>
          <a:bodyPr>
            <a:normAutofit/>
          </a:bodyPr>
          <a:lstStyle/>
          <a:p>
            <a:r>
              <a:rPr lang="en-US" sz="2800" b="1" u="sng" dirty="0" smtClean="0">
                <a:latin typeface="Castellar" panose="020A0402060406010301" pitchFamily="18" charset="0"/>
              </a:rPr>
              <a:t>Variable Types and Assignment</a:t>
            </a:r>
            <a:endParaRPr lang="en-US" sz="2800" b="1" u="sng" dirty="0">
              <a:latin typeface="Castellar" panose="020A0402060406010301" pitchFamily="18" charset="0"/>
            </a:endParaRPr>
          </a:p>
        </p:txBody>
      </p:sp>
      <p:sp>
        <p:nvSpPr>
          <p:cNvPr id="3" name="Subtitle 2"/>
          <p:cNvSpPr>
            <a:spLocks noGrp="1"/>
          </p:cNvSpPr>
          <p:nvPr>
            <p:ph type="subTitle" idx="1"/>
          </p:nvPr>
        </p:nvSpPr>
        <p:spPr>
          <a:xfrm>
            <a:off x="1956987" y="1452785"/>
            <a:ext cx="9528560" cy="4520725"/>
          </a:xfrm>
        </p:spPr>
        <p:txBody>
          <a:bodyPr>
            <a:noAutofit/>
          </a:bodyPr>
          <a:lstStyle/>
          <a:p>
            <a:pPr algn="l"/>
            <a:r>
              <a:rPr lang="en-US" dirty="0" smtClean="0"/>
              <a:t>There is no need to define type of a variable . During execution the type of the variable is inferred from the context in which it is being used.</a:t>
            </a:r>
          </a:p>
          <a:p>
            <a:pPr algn="l"/>
            <a:r>
              <a:rPr lang="en-US" dirty="0" smtClean="0"/>
              <a:t>Hence Python is called dynamically-typed language.</a:t>
            </a:r>
          </a:p>
          <a:p>
            <a:pPr algn="l"/>
            <a:r>
              <a:rPr lang="en-US" dirty="0" smtClean="0"/>
              <a:t>a =25   # type of a is inferred as </a:t>
            </a:r>
            <a:r>
              <a:rPr lang="en-US" b="1" dirty="0" err="1" smtClean="0"/>
              <a:t>int</a:t>
            </a:r>
            <a:endParaRPr lang="en-US" b="1" dirty="0"/>
          </a:p>
          <a:p>
            <a:pPr algn="l"/>
            <a:r>
              <a:rPr lang="en-US" dirty="0" smtClean="0"/>
              <a:t>a =504.6   #type of a is inferred as </a:t>
            </a:r>
            <a:r>
              <a:rPr lang="en-US" b="1" dirty="0" smtClean="0"/>
              <a:t>float</a:t>
            </a:r>
          </a:p>
          <a:p>
            <a:pPr algn="l"/>
            <a:r>
              <a:rPr lang="en-US" dirty="0" smtClean="0"/>
              <a:t>a =‘Hello”  # type a is inferred as </a:t>
            </a:r>
            <a:r>
              <a:rPr lang="en-US" b="1" dirty="0" err="1" smtClean="0"/>
              <a:t>str</a:t>
            </a:r>
            <a:endParaRPr lang="en-US" b="1" dirty="0" smtClean="0"/>
          </a:p>
          <a:p>
            <a:pPr algn="l"/>
            <a:r>
              <a:rPr lang="en-US" b="1" dirty="0" smtClean="0"/>
              <a:t>Multiple Variable Assignment:</a:t>
            </a:r>
          </a:p>
          <a:p>
            <a:pPr algn="l"/>
            <a:r>
              <a:rPr lang="en-US" dirty="0" smtClean="0"/>
              <a:t>a =10;b=66.30,name = ‘Rahul’</a:t>
            </a:r>
          </a:p>
          <a:p>
            <a:pPr algn="l"/>
            <a:r>
              <a:rPr lang="en-US" dirty="0" smtClean="0"/>
              <a:t>a, b, c = 10,66.30,’Rahul’</a:t>
            </a:r>
          </a:p>
          <a:p>
            <a:pPr algn="l"/>
            <a:r>
              <a:rPr lang="en-US" dirty="0"/>
              <a:t>a</a:t>
            </a:r>
            <a:r>
              <a:rPr lang="en-US" dirty="0" smtClean="0"/>
              <a:t>=b=c=d = 10</a:t>
            </a:r>
            <a:endParaRPr lang="en-US" dirty="0"/>
          </a:p>
          <a:p>
            <a:pPr algn="l"/>
            <a:endParaRPr lang="en-US" dirty="0" smtClean="0"/>
          </a:p>
        </p:txBody>
      </p:sp>
    </p:spTree>
    <p:extLst>
      <p:ext uri="{BB962C8B-B14F-4D97-AF65-F5344CB8AC3E}">
        <p14:creationId xmlns:p14="http://schemas.microsoft.com/office/powerpoint/2010/main" val="963574078"/>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57286" y="199417"/>
            <a:ext cx="7756733" cy="672254"/>
          </a:xfrm>
        </p:spPr>
        <p:txBody>
          <a:bodyPr>
            <a:normAutofit/>
          </a:bodyPr>
          <a:lstStyle/>
          <a:p>
            <a:r>
              <a:rPr lang="en-US" sz="2800" b="1" u="sng" dirty="0" smtClean="0">
                <a:latin typeface="Castellar" panose="020A0402060406010301" pitchFamily="18" charset="0"/>
              </a:rPr>
              <a:t>Arithmetic Operators</a:t>
            </a:r>
            <a:endParaRPr lang="en-US" sz="2800" b="1" u="sng" dirty="0">
              <a:latin typeface="Castellar" panose="020A0402060406010301"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176684570"/>
              </p:ext>
            </p:extLst>
          </p:nvPr>
        </p:nvGraphicFramePr>
        <p:xfrm>
          <a:off x="1948441" y="2162101"/>
          <a:ext cx="9844757" cy="4205220"/>
        </p:xfrm>
        <a:graphic>
          <a:graphicData uri="http://schemas.openxmlformats.org/drawingml/2006/table">
            <a:tbl>
              <a:tblPr>
                <a:tableStyleId>{08FB837D-C827-4EFA-A057-4D05807E0F7C}</a:tableStyleId>
              </a:tblPr>
              <a:tblGrid>
                <a:gridCol w="3139155"/>
                <a:gridCol w="3352801"/>
                <a:gridCol w="3352801"/>
              </a:tblGrid>
              <a:tr h="276503">
                <a:tc>
                  <a:txBody>
                    <a:bodyPr/>
                    <a:lstStyle/>
                    <a:p>
                      <a:pPr algn="l"/>
                      <a:r>
                        <a:rPr lang="en-IN" sz="1400" dirty="0">
                          <a:effectLst/>
                        </a:rPr>
                        <a:t>Operator</a:t>
                      </a:r>
                      <a:endParaRPr lang="en-IN" sz="1400" b="1" dirty="0">
                        <a:effectLst/>
                      </a:endParaRPr>
                    </a:p>
                  </a:txBody>
                  <a:tcPr marL="79841" marR="79841" marT="39921" marB="39921" anchor="ctr"/>
                </a:tc>
                <a:tc>
                  <a:txBody>
                    <a:bodyPr/>
                    <a:lstStyle/>
                    <a:p>
                      <a:pPr algn="l"/>
                      <a:r>
                        <a:rPr lang="en-IN" sz="1400" dirty="0">
                          <a:effectLst/>
                        </a:rPr>
                        <a:t>Meaning</a:t>
                      </a:r>
                      <a:endParaRPr lang="en-IN" sz="1400" b="1" dirty="0">
                        <a:effectLst/>
                      </a:endParaRPr>
                    </a:p>
                  </a:txBody>
                  <a:tcPr marL="79841" marR="79841" marT="39921" marB="39921" anchor="ctr"/>
                </a:tc>
                <a:tc>
                  <a:txBody>
                    <a:bodyPr/>
                    <a:lstStyle/>
                    <a:p>
                      <a:pPr algn="l"/>
                      <a:r>
                        <a:rPr lang="en-IN" sz="1400" dirty="0">
                          <a:effectLst/>
                        </a:rPr>
                        <a:t>Example</a:t>
                      </a:r>
                      <a:endParaRPr lang="en-IN" sz="1400" b="1" dirty="0">
                        <a:effectLst/>
                      </a:endParaRPr>
                    </a:p>
                  </a:txBody>
                  <a:tcPr marL="79841" marR="79841" marT="39921" marB="39921" anchor="ctr"/>
                </a:tc>
              </a:tr>
              <a:tr h="414115">
                <a:tc>
                  <a:txBody>
                    <a:bodyPr/>
                    <a:lstStyle/>
                    <a:p>
                      <a:r>
                        <a:rPr lang="en-IN" sz="1400" dirty="0">
                          <a:effectLst/>
                        </a:rPr>
                        <a:t>+</a:t>
                      </a:r>
                    </a:p>
                  </a:txBody>
                  <a:tcPr marL="79841" marR="79841" marT="39921" marB="39921" anchor="ctr"/>
                </a:tc>
                <a:tc>
                  <a:txBody>
                    <a:bodyPr/>
                    <a:lstStyle/>
                    <a:p>
                      <a:r>
                        <a:rPr lang="en-US" sz="1400" dirty="0">
                          <a:effectLst/>
                        </a:rPr>
                        <a:t>Add two operands or unary plus</a:t>
                      </a:r>
                    </a:p>
                  </a:txBody>
                  <a:tcPr marL="79841" marR="79841" marT="39921" marB="39921" anchor="ctr"/>
                </a:tc>
                <a:tc>
                  <a:txBody>
                    <a:bodyPr/>
                    <a:lstStyle/>
                    <a:p>
                      <a:r>
                        <a:rPr lang="en-IN" sz="1400">
                          <a:effectLst/>
                        </a:rPr>
                        <a:t>x + y+ 2</a:t>
                      </a:r>
                    </a:p>
                  </a:txBody>
                  <a:tcPr marL="79841" marR="79841" marT="39921" marB="39921" anchor="ctr"/>
                </a:tc>
              </a:tr>
              <a:tr h="527055">
                <a:tc>
                  <a:txBody>
                    <a:bodyPr/>
                    <a:lstStyle/>
                    <a:p>
                      <a:r>
                        <a:rPr lang="en-IN" sz="1400" dirty="0">
                          <a:effectLst/>
                        </a:rPr>
                        <a:t>-</a:t>
                      </a:r>
                    </a:p>
                  </a:txBody>
                  <a:tcPr marL="79841" marR="79841" marT="39921" marB="39921" anchor="ctr"/>
                </a:tc>
                <a:tc>
                  <a:txBody>
                    <a:bodyPr/>
                    <a:lstStyle/>
                    <a:p>
                      <a:r>
                        <a:rPr lang="en-US" sz="1400">
                          <a:effectLst/>
                        </a:rPr>
                        <a:t>Subtract right operand from the left or unary minus</a:t>
                      </a:r>
                    </a:p>
                  </a:txBody>
                  <a:tcPr marL="79841" marR="79841" marT="39921" marB="39921" anchor="ctr"/>
                </a:tc>
                <a:tc>
                  <a:txBody>
                    <a:bodyPr/>
                    <a:lstStyle/>
                    <a:p>
                      <a:r>
                        <a:rPr lang="en-IN" sz="1400">
                          <a:effectLst/>
                        </a:rPr>
                        <a:t>x - y- 2</a:t>
                      </a:r>
                    </a:p>
                  </a:txBody>
                  <a:tcPr marL="79841" marR="79841" marT="39921" marB="39921" anchor="ctr"/>
                </a:tc>
              </a:tr>
              <a:tr h="301175">
                <a:tc>
                  <a:txBody>
                    <a:bodyPr/>
                    <a:lstStyle/>
                    <a:p>
                      <a:r>
                        <a:rPr lang="en-IN" sz="1400">
                          <a:effectLst/>
                        </a:rPr>
                        <a:t>*</a:t>
                      </a:r>
                    </a:p>
                  </a:txBody>
                  <a:tcPr marL="79841" marR="79841" marT="39921" marB="39921" anchor="ctr"/>
                </a:tc>
                <a:tc>
                  <a:txBody>
                    <a:bodyPr/>
                    <a:lstStyle/>
                    <a:p>
                      <a:r>
                        <a:rPr lang="en-IN" sz="1400">
                          <a:effectLst/>
                        </a:rPr>
                        <a:t>Multiply two operands</a:t>
                      </a:r>
                    </a:p>
                  </a:txBody>
                  <a:tcPr marL="79841" marR="79841" marT="39921" marB="39921" anchor="ctr"/>
                </a:tc>
                <a:tc>
                  <a:txBody>
                    <a:bodyPr/>
                    <a:lstStyle/>
                    <a:p>
                      <a:r>
                        <a:rPr lang="en-IN" sz="1400">
                          <a:effectLst/>
                        </a:rPr>
                        <a:t>x * y</a:t>
                      </a:r>
                    </a:p>
                  </a:txBody>
                  <a:tcPr marL="79841" marR="79841" marT="39921" marB="39921" anchor="ctr"/>
                </a:tc>
              </a:tr>
              <a:tr h="583572">
                <a:tc>
                  <a:txBody>
                    <a:bodyPr/>
                    <a:lstStyle/>
                    <a:p>
                      <a:r>
                        <a:rPr lang="en-IN" sz="1400">
                          <a:effectLst/>
                        </a:rPr>
                        <a:t>/</a:t>
                      </a:r>
                    </a:p>
                  </a:txBody>
                  <a:tcPr marL="79841" marR="79841" marT="39921" marB="39921" anchor="ctr"/>
                </a:tc>
                <a:tc>
                  <a:txBody>
                    <a:bodyPr/>
                    <a:lstStyle/>
                    <a:p>
                      <a:r>
                        <a:rPr lang="en-US" sz="1400">
                          <a:effectLst/>
                        </a:rPr>
                        <a:t>Divide left operand by the right one (always results into float)</a:t>
                      </a:r>
                    </a:p>
                  </a:txBody>
                  <a:tcPr marL="79841" marR="79841" marT="39921" marB="39921" anchor="ctr"/>
                </a:tc>
                <a:tc>
                  <a:txBody>
                    <a:bodyPr/>
                    <a:lstStyle/>
                    <a:p>
                      <a:r>
                        <a:rPr lang="en-IN" sz="1400" dirty="0">
                          <a:effectLst/>
                        </a:rPr>
                        <a:t>x / y</a:t>
                      </a:r>
                    </a:p>
                  </a:txBody>
                  <a:tcPr marL="79841" marR="79841" marT="39921" marB="39921" anchor="ctr"/>
                </a:tc>
              </a:tr>
              <a:tr h="678919">
                <a:tc>
                  <a:txBody>
                    <a:bodyPr/>
                    <a:lstStyle/>
                    <a:p>
                      <a:r>
                        <a:rPr lang="en-IN" sz="1400">
                          <a:effectLst/>
                        </a:rPr>
                        <a:t>%</a:t>
                      </a:r>
                    </a:p>
                  </a:txBody>
                  <a:tcPr marL="79841" marR="79841" marT="39921" marB="39921" anchor="ctr"/>
                </a:tc>
                <a:tc>
                  <a:txBody>
                    <a:bodyPr/>
                    <a:lstStyle/>
                    <a:p>
                      <a:r>
                        <a:rPr lang="en-US" sz="1400">
                          <a:effectLst/>
                        </a:rPr>
                        <a:t>Modulus - remainder of the division of left operand by the right</a:t>
                      </a:r>
                    </a:p>
                  </a:txBody>
                  <a:tcPr marL="79841" marR="79841" marT="39921" marB="39921" anchor="ctr"/>
                </a:tc>
                <a:tc>
                  <a:txBody>
                    <a:bodyPr/>
                    <a:lstStyle/>
                    <a:p>
                      <a:r>
                        <a:rPr lang="en-US" sz="1400" dirty="0">
                          <a:effectLst/>
                        </a:rPr>
                        <a:t>x % y (remainder of x/y)</a:t>
                      </a:r>
                    </a:p>
                  </a:txBody>
                  <a:tcPr marL="79841" marR="79841" marT="39921" marB="39921" anchor="ctr"/>
                </a:tc>
              </a:tr>
              <a:tr h="880127">
                <a:tc>
                  <a:txBody>
                    <a:bodyPr/>
                    <a:lstStyle/>
                    <a:p>
                      <a:r>
                        <a:rPr lang="en-IN" sz="1400">
                          <a:effectLst/>
                        </a:rPr>
                        <a:t>//</a:t>
                      </a:r>
                    </a:p>
                  </a:txBody>
                  <a:tcPr marL="79841" marR="79841" marT="39921" marB="39921" anchor="ctr"/>
                </a:tc>
                <a:tc>
                  <a:txBody>
                    <a:bodyPr/>
                    <a:lstStyle/>
                    <a:p>
                      <a:r>
                        <a:rPr lang="en-US" sz="1400">
                          <a:effectLst/>
                        </a:rPr>
                        <a:t>Floor division - division that results into whole number adjusted to the left in the number line</a:t>
                      </a:r>
                    </a:p>
                  </a:txBody>
                  <a:tcPr marL="79841" marR="79841" marT="39921" marB="39921" anchor="ctr"/>
                </a:tc>
                <a:tc>
                  <a:txBody>
                    <a:bodyPr/>
                    <a:lstStyle/>
                    <a:p>
                      <a:r>
                        <a:rPr lang="en-IN" sz="1400">
                          <a:effectLst/>
                        </a:rPr>
                        <a:t>x // y</a:t>
                      </a:r>
                    </a:p>
                  </a:txBody>
                  <a:tcPr marL="79841" marR="79841" marT="39921" marB="39921" anchor="ctr"/>
                </a:tc>
              </a:tr>
              <a:tr h="527055">
                <a:tc>
                  <a:txBody>
                    <a:bodyPr/>
                    <a:lstStyle/>
                    <a:p>
                      <a:r>
                        <a:rPr lang="en-IN" sz="1400" dirty="0">
                          <a:effectLst/>
                        </a:rPr>
                        <a:t>**</a:t>
                      </a:r>
                    </a:p>
                  </a:txBody>
                  <a:tcPr marL="79841" marR="79841" marT="39921" marB="39921" anchor="ctr"/>
                </a:tc>
                <a:tc>
                  <a:txBody>
                    <a:bodyPr/>
                    <a:lstStyle/>
                    <a:p>
                      <a:r>
                        <a:rPr lang="en-US" sz="1400">
                          <a:effectLst/>
                        </a:rPr>
                        <a:t>Exponent - left operand raised to the power of right</a:t>
                      </a:r>
                    </a:p>
                  </a:txBody>
                  <a:tcPr marL="79841" marR="79841" marT="39921" marB="39921" anchor="ctr"/>
                </a:tc>
                <a:tc>
                  <a:txBody>
                    <a:bodyPr/>
                    <a:lstStyle/>
                    <a:p>
                      <a:r>
                        <a:rPr lang="en-US" sz="1400" dirty="0">
                          <a:effectLst/>
                        </a:rPr>
                        <a:t>x**y (x to the power y)</a:t>
                      </a:r>
                    </a:p>
                  </a:txBody>
                  <a:tcPr marL="79841" marR="79841" marT="39921" marB="39921" anchor="ctr"/>
                </a:tc>
              </a:tr>
            </a:tbl>
          </a:graphicData>
        </a:graphic>
      </p:graphicFrame>
      <p:sp>
        <p:nvSpPr>
          <p:cNvPr id="5" name="Title 1"/>
          <p:cNvSpPr txBox="1">
            <a:spLocks/>
          </p:cNvSpPr>
          <p:nvPr/>
        </p:nvSpPr>
        <p:spPr>
          <a:xfrm>
            <a:off x="1129470" y="1180759"/>
            <a:ext cx="10193708" cy="67225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b="1" dirty="0">
                <a:solidFill>
                  <a:srgbClr val="0070C0"/>
                </a:solidFill>
              </a:rPr>
              <a:t>Arithmetic operators are used to perform mathematical operations like addition, subtraction, multiplication, etc.</a:t>
            </a:r>
          </a:p>
        </p:txBody>
      </p:sp>
    </p:spTree>
    <p:extLst>
      <p:ext uri="{BB962C8B-B14F-4D97-AF65-F5344CB8AC3E}">
        <p14:creationId xmlns:p14="http://schemas.microsoft.com/office/powerpoint/2010/main" val="3110397968"/>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horizont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57286" y="199417"/>
            <a:ext cx="7756733" cy="672254"/>
          </a:xfrm>
        </p:spPr>
        <p:txBody>
          <a:bodyPr>
            <a:normAutofit/>
          </a:bodyPr>
          <a:lstStyle/>
          <a:p>
            <a:pPr algn="ctr"/>
            <a:r>
              <a:rPr lang="en-US" sz="2800" b="1" u="sng" dirty="0">
                <a:latin typeface="Castellar" panose="020A0402060406010301" pitchFamily="18" charset="0"/>
              </a:rPr>
              <a:t>Comparison operators</a:t>
            </a:r>
          </a:p>
        </p:txBody>
      </p:sp>
      <p:sp>
        <p:nvSpPr>
          <p:cNvPr id="5" name="Title 1"/>
          <p:cNvSpPr txBox="1">
            <a:spLocks/>
          </p:cNvSpPr>
          <p:nvPr/>
        </p:nvSpPr>
        <p:spPr>
          <a:xfrm>
            <a:off x="2095144" y="1078209"/>
            <a:ext cx="7756733" cy="67225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b="1" dirty="0">
                <a:solidFill>
                  <a:srgbClr val="0070C0"/>
                </a:solidFill>
              </a:rPr>
              <a:t>Comparison operators are used to compare values. It returns either True or False according to the condition.</a:t>
            </a:r>
          </a:p>
        </p:txBody>
      </p:sp>
      <p:graphicFrame>
        <p:nvGraphicFramePr>
          <p:cNvPr id="3" name="Table 2"/>
          <p:cNvGraphicFramePr>
            <a:graphicFrameLocks noGrp="1"/>
          </p:cNvGraphicFramePr>
          <p:nvPr>
            <p:extLst>
              <p:ext uri="{D42A27DB-BD31-4B8C-83A1-F6EECF244321}">
                <p14:modId xmlns:p14="http://schemas.microsoft.com/office/powerpoint/2010/main" val="894346308"/>
              </p:ext>
            </p:extLst>
          </p:nvPr>
        </p:nvGraphicFramePr>
        <p:xfrm>
          <a:off x="2095144" y="2352883"/>
          <a:ext cx="8560035" cy="4347019"/>
        </p:xfrm>
        <a:graphic>
          <a:graphicData uri="http://schemas.openxmlformats.org/drawingml/2006/table">
            <a:tbl>
              <a:tblPr>
                <a:tableStyleId>{327F97BB-C833-4FB7-BDE5-3F7075034690}</a:tableStyleId>
              </a:tblPr>
              <a:tblGrid>
                <a:gridCol w="2662489"/>
                <a:gridCol w="2662489"/>
                <a:gridCol w="3235057"/>
              </a:tblGrid>
              <a:tr h="321370">
                <a:tc>
                  <a:txBody>
                    <a:bodyPr/>
                    <a:lstStyle/>
                    <a:p>
                      <a:pPr algn="l"/>
                      <a:r>
                        <a:rPr lang="en-IN" sz="1400" dirty="0">
                          <a:effectLst/>
                        </a:rPr>
                        <a:t>Operator</a:t>
                      </a:r>
                      <a:endParaRPr lang="en-IN" sz="1400" b="1" dirty="0">
                        <a:effectLst/>
                      </a:endParaRPr>
                    </a:p>
                  </a:txBody>
                  <a:tcPr marL="83680" marR="83680" marT="41840" marB="41840" anchor="ctr"/>
                </a:tc>
                <a:tc>
                  <a:txBody>
                    <a:bodyPr/>
                    <a:lstStyle/>
                    <a:p>
                      <a:pPr algn="l"/>
                      <a:r>
                        <a:rPr lang="en-IN" sz="1400">
                          <a:effectLst/>
                        </a:rPr>
                        <a:t>Meaning</a:t>
                      </a:r>
                      <a:endParaRPr lang="en-IN" sz="1400" b="1">
                        <a:effectLst/>
                      </a:endParaRPr>
                    </a:p>
                  </a:txBody>
                  <a:tcPr marL="83680" marR="83680" marT="41840" marB="41840" anchor="ctr"/>
                </a:tc>
                <a:tc>
                  <a:txBody>
                    <a:bodyPr/>
                    <a:lstStyle/>
                    <a:p>
                      <a:pPr algn="l"/>
                      <a:r>
                        <a:rPr lang="en-IN" sz="1400" dirty="0">
                          <a:effectLst/>
                        </a:rPr>
                        <a:t>Example</a:t>
                      </a:r>
                      <a:endParaRPr lang="en-IN" sz="1400" b="1" dirty="0">
                        <a:effectLst/>
                      </a:endParaRPr>
                    </a:p>
                  </a:txBody>
                  <a:tcPr marL="83680" marR="83680" marT="41840" marB="41840" anchor="ctr"/>
                </a:tc>
              </a:tr>
              <a:tr h="783041">
                <a:tc>
                  <a:txBody>
                    <a:bodyPr/>
                    <a:lstStyle/>
                    <a:p>
                      <a:r>
                        <a:rPr lang="en-IN" sz="1400" dirty="0">
                          <a:effectLst/>
                        </a:rPr>
                        <a:t>&gt;</a:t>
                      </a:r>
                    </a:p>
                  </a:txBody>
                  <a:tcPr marL="83680" marR="83680" marT="41840" marB="41840" anchor="ctr"/>
                </a:tc>
                <a:tc>
                  <a:txBody>
                    <a:bodyPr/>
                    <a:lstStyle/>
                    <a:p>
                      <a:r>
                        <a:rPr lang="en-US" sz="1400">
                          <a:effectLst/>
                        </a:rPr>
                        <a:t>Greater than - True if left operand is greater than the right</a:t>
                      </a:r>
                    </a:p>
                  </a:txBody>
                  <a:tcPr marL="83680" marR="83680" marT="41840" marB="41840" anchor="ctr"/>
                </a:tc>
                <a:tc>
                  <a:txBody>
                    <a:bodyPr/>
                    <a:lstStyle/>
                    <a:p>
                      <a:r>
                        <a:rPr lang="en-IN" sz="1400" dirty="0">
                          <a:effectLst/>
                        </a:rPr>
                        <a:t>x &gt; y</a:t>
                      </a:r>
                    </a:p>
                  </a:txBody>
                  <a:tcPr marL="83680" marR="83680" marT="41840" marB="41840" anchor="ctr"/>
                </a:tc>
              </a:tr>
              <a:tr h="553616">
                <a:tc>
                  <a:txBody>
                    <a:bodyPr/>
                    <a:lstStyle/>
                    <a:p>
                      <a:r>
                        <a:rPr lang="en-IN" sz="1400">
                          <a:effectLst/>
                        </a:rPr>
                        <a:t>&lt;</a:t>
                      </a:r>
                    </a:p>
                  </a:txBody>
                  <a:tcPr marL="83680" marR="83680" marT="41840" marB="41840" anchor="ctr"/>
                </a:tc>
                <a:tc>
                  <a:txBody>
                    <a:bodyPr/>
                    <a:lstStyle/>
                    <a:p>
                      <a:r>
                        <a:rPr lang="en-US" sz="1400">
                          <a:effectLst/>
                        </a:rPr>
                        <a:t>Less than - True if left operand is less than the right</a:t>
                      </a:r>
                    </a:p>
                  </a:txBody>
                  <a:tcPr marL="83680" marR="83680" marT="41840" marB="41840" anchor="ctr"/>
                </a:tc>
                <a:tc>
                  <a:txBody>
                    <a:bodyPr/>
                    <a:lstStyle/>
                    <a:p>
                      <a:r>
                        <a:rPr lang="en-IN" sz="1400">
                          <a:effectLst/>
                        </a:rPr>
                        <a:t>x &lt; y</a:t>
                      </a:r>
                    </a:p>
                  </a:txBody>
                  <a:tcPr marL="83680" marR="83680" marT="41840" marB="41840" anchor="ctr"/>
                </a:tc>
              </a:tr>
              <a:tr h="553616">
                <a:tc>
                  <a:txBody>
                    <a:bodyPr/>
                    <a:lstStyle/>
                    <a:p>
                      <a:r>
                        <a:rPr lang="en-IN" sz="1400">
                          <a:effectLst/>
                        </a:rPr>
                        <a:t>==</a:t>
                      </a:r>
                    </a:p>
                  </a:txBody>
                  <a:tcPr marL="83680" marR="83680" marT="41840" marB="41840" anchor="ctr"/>
                </a:tc>
                <a:tc>
                  <a:txBody>
                    <a:bodyPr/>
                    <a:lstStyle/>
                    <a:p>
                      <a:r>
                        <a:rPr lang="en-US" sz="1400">
                          <a:effectLst/>
                        </a:rPr>
                        <a:t>Equal to - True if both operands are equal</a:t>
                      </a:r>
                    </a:p>
                  </a:txBody>
                  <a:tcPr marL="83680" marR="83680" marT="41840" marB="41840" anchor="ctr"/>
                </a:tc>
                <a:tc>
                  <a:txBody>
                    <a:bodyPr/>
                    <a:lstStyle/>
                    <a:p>
                      <a:r>
                        <a:rPr lang="en-IN" sz="1400">
                          <a:effectLst/>
                        </a:rPr>
                        <a:t>x == y</a:t>
                      </a:r>
                    </a:p>
                  </a:txBody>
                  <a:tcPr marL="83680" marR="83680" marT="41840" marB="41840" anchor="ctr"/>
                </a:tc>
              </a:tr>
              <a:tr h="553616">
                <a:tc>
                  <a:txBody>
                    <a:bodyPr/>
                    <a:lstStyle/>
                    <a:p>
                      <a:r>
                        <a:rPr lang="en-IN" sz="1400">
                          <a:effectLst/>
                        </a:rPr>
                        <a:t>!=</a:t>
                      </a:r>
                    </a:p>
                  </a:txBody>
                  <a:tcPr marL="83680" marR="83680" marT="41840" marB="41840" anchor="ctr"/>
                </a:tc>
                <a:tc>
                  <a:txBody>
                    <a:bodyPr/>
                    <a:lstStyle/>
                    <a:p>
                      <a:r>
                        <a:rPr lang="en-US" sz="1400">
                          <a:effectLst/>
                        </a:rPr>
                        <a:t>Not equal to - True if operands are not equal</a:t>
                      </a:r>
                    </a:p>
                  </a:txBody>
                  <a:tcPr marL="83680" marR="83680" marT="41840" marB="41840" anchor="ctr"/>
                </a:tc>
                <a:tc>
                  <a:txBody>
                    <a:bodyPr/>
                    <a:lstStyle/>
                    <a:p>
                      <a:r>
                        <a:rPr lang="en-IN" sz="1400" dirty="0">
                          <a:effectLst/>
                        </a:rPr>
                        <a:t>x != y</a:t>
                      </a:r>
                    </a:p>
                  </a:txBody>
                  <a:tcPr marL="83680" marR="83680" marT="41840" marB="41840" anchor="ctr"/>
                </a:tc>
              </a:tr>
              <a:tr h="790880">
                <a:tc>
                  <a:txBody>
                    <a:bodyPr/>
                    <a:lstStyle/>
                    <a:p>
                      <a:r>
                        <a:rPr lang="en-IN" sz="1400">
                          <a:effectLst/>
                        </a:rPr>
                        <a:t>&gt;=</a:t>
                      </a:r>
                    </a:p>
                  </a:txBody>
                  <a:tcPr marL="83680" marR="83680" marT="41840" marB="41840" anchor="ctr"/>
                </a:tc>
                <a:tc>
                  <a:txBody>
                    <a:bodyPr/>
                    <a:lstStyle/>
                    <a:p>
                      <a:r>
                        <a:rPr lang="en-US" sz="1400">
                          <a:effectLst/>
                        </a:rPr>
                        <a:t>Greater than or equal to - True if left operand is greater than or equal to the right</a:t>
                      </a:r>
                    </a:p>
                  </a:txBody>
                  <a:tcPr marL="83680" marR="83680" marT="41840" marB="41840" anchor="ctr"/>
                </a:tc>
                <a:tc>
                  <a:txBody>
                    <a:bodyPr/>
                    <a:lstStyle/>
                    <a:p>
                      <a:r>
                        <a:rPr lang="en-IN" sz="1400">
                          <a:effectLst/>
                        </a:rPr>
                        <a:t>x &gt;= y</a:t>
                      </a:r>
                    </a:p>
                  </a:txBody>
                  <a:tcPr marL="83680" marR="83680" marT="41840" marB="41840" anchor="ctr"/>
                </a:tc>
              </a:tr>
              <a:tr h="790880">
                <a:tc>
                  <a:txBody>
                    <a:bodyPr/>
                    <a:lstStyle/>
                    <a:p>
                      <a:r>
                        <a:rPr lang="en-IN" sz="1400">
                          <a:effectLst/>
                        </a:rPr>
                        <a:t>&lt;=</a:t>
                      </a:r>
                    </a:p>
                  </a:txBody>
                  <a:tcPr marL="83680" marR="83680" marT="41840" marB="41840" anchor="ctr"/>
                </a:tc>
                <a:tc>
                  <a:txBody>
                    <a:bodyPr/>
                    <a:lstStyle/>
                    <a:p>
                      <a:r>
                        <a:rPr lang="en-US" sz="1400">
                          <a:effectLst/>
                        </a:rPr>
                        <a:t>Less than or equal to - True if left operand is less than or equal to the right</a:t>
                      </a:r>
                    </a:p>
                  </a:txBody>
                  <a:tcPr marL="83680" marR="83680" marT="41840" marB="41840" anchor="ctr"/>
                </a:tc>
                <a:tc>
                  <a:txBody>
                    <a:bodyPr/>
                    <a:lstStyle/>
                    <a:p>
                      <a:r>
                        <a:rPr lang="en-IN" sz="1400" dirty="0">
                          <a:effectLst/>
                        </a:rPr>
                        <a:t>x &lt;= y</a:t>
                      </a:r>
                    </a:p>
                  </a:txBody>
                  <a:tcPr marL="83680" marR="83680" marT="41840" marB="41840" anchor="ctr"/>
                </a:tc>
              </a:tr>
            </a:tbl>
          </a:graphicData>
        </a:graphic>
      </p:graphicFrame>
    </p:spTree>
    <p:extLst>
      <p:ext uri="{BB962C8B-B14F-4D97-AF65-F5344CB8AC3E}">
        <p14:creationId xmlns:p14="http://schemas.microsoft.com/office/powerpoint/2010/main" val="35826046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70947" y="361787"/>
            <a:ext cx="4552060" cy="672254"/>
          </a:xfrm>
        </p:spPr>
        <p:txBody>
          <a:bodyPr>
            <a:normAutofit/>
          </a:bodyPr>
          <a:lstStyle/>
          <a:p>
            <a:r>
              <a:rPr lang="en-US" sz="2800" b="1" u="sng" dirty="0">
                <a:latin typeface="Castellar" panose="020A0402060406010301" pitchFamily="18" charset="0"/>
              </a:rPr>
              <a:t>Logical operators</a:t>
            </a:r>
          </a:p>
        </p:txBody>
      </p:sp>
      <p:sp>
        <p:nvSpPr>
          <p:cNvPr id="5" name="Title 1"/>
          <p:cNvSpPr txBox="1">
            <a:spLocks/>
          </p:cNvSpPr>
          <p:nvPr/>
        </p:nvSpPr>
        <p:spPr>
          <a:xfrm>
            <a:off x="2368611" y="1189305"/>
            <a:ext cx="7756733" cy="67225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b="1" dirty="0">
                <a:solidFill>
                  <a:srgbClr val="0070C0"/>
                </a:solidFill>
              </a:rPr>
              <a:t>Logical operators are the and, or, not operators.</a:t>
            </a:r>
          </a:p>
        </p:txBody>
      </p:sp>
      <p:graphicFrame>
        <p:nvGraphicFramePr>
          <p:cNvPr id="4" name="Table 3"/>
          <p:cNvGraphicFramePr>
            <a:graphicFrameLocks noGrp="1"/>
          </p:cNvGraphicFramePr>
          <p:nvPr>
            <p:extLst>
              <p:ext uri="{D42A27DB-BD31-4B8C-83A1-F6EECF244321}">
                <p14:modId xmlns:p14="http://schemas.microsoft.com/office/powerpoint/2010/main" val="3860158148"/>
              </p:ext>
            </p:extLst>
          </p:nvPr>
        </p:nvGraphicFramePr>
        <p:xfrm>
          <a:off x="838200" y="2675414"/>
          <a:ext cx="10515600" cy="2926080"/>
        </p:xfrm>
        <a:graphic>
          <a:graphicData uri="http://schemas.openxmlformats.org/drawingml/2006/table">
            <a:tbl>
              <a:tblPr/>
              <a:tblGrid>
                <a:gridCol w="3505200"/>
                <a:gridCol w="3505200"/>
                <a:gridCol w="3505200"/>
              </a:tblGrid>
              <a:tr h="0">
                <a:tc>
                  <a:txBody>
                    <a:bodyPr/>
                    <a:lstStyle/>
                    <a:p>
                      <a:pPr algn="l"/>
                      <a:r>
                        <a:rPr lang="en-IN" b="1" dirty="0">
                          <a:effectLst/>
                        </a:rPr>
                        <a:t>Operator</a:t>
                      </a:r>
                    </a:p>
                  </a:txBody>
                  <a:tcPr marL="182880" marR="182880" marT="91440" marB="91440" anchor="ctr">
                    <a:lnL>
                      <a:noFill/>
                    </a:lnL>
                    <a:lnR>
                      <a:noFill/>
                    </a:lnR>
                    <a:lnT>
                      <a:noFill/>
                    </a:lnT>
                    <a:lnB>
                      <a:noFill/>
                    </a:lnB>
                    <a:solidFill>
                      <a:srgbClr val="F8FAFF"/>
                    </a:solidFill>
                  </a:tcPr>
                </a:tc>
                <a:tc>
                  <a:txBody>
                    <a:bodyPr/>
                    <a:lstStyle/>
                    <a:p>
                      <a:pPr algn="l"/>
                      <a:r>
                        <a:rPr lang="en-IN" b="1">
                          <a:effectLst/>
                        </a:rPr>
                        <a:t>Meaning</a:t>
                      </a:r>
                    </a:p>
                  </a:txBody>
                  <a:tcPr marL="182880" marR="182880" marT="91440" marB="91440" anchor="ctr">
                    <a:lnL>
                      <a:noFill/>
                    </a:lnL>
                    <a:lnR>
                      <a:noFill/>
                    </a:lnR>
                    <a:lnT>
                      <a:noFill/>
                    </a:lnT>
                    <a:lnB>
                      <a:noFill/>
                    </a:lnB>
                    <a:solidFill>
                      <a:srgbClr val="F8FAFF"/>
                    </a:solidFill>
                  </a:tcPr>
                </a:tc>
                <a:tc>
                  <a:txBody>
                    <a:bodyPr/>
                    <a:lstStyle/>
                    <a:p>
                      <a:pPr algn="l"/>
                      <a:r>
                        <a:rPr lang="en-IN" b="1" dirty="0">
                          <a:effectLst/>
                        </a:rPr>
                        <a:t>Example</a:t>
                      </a:r>
                    </a:p>
                  </a:txBody>
                  <a:tcPr marL="182880" marR="182880" marT="91440" marB="91440" anchor="ctr">
                    <a:lnL>
                      <a:noFill/>
                    </a:lnL>
                    <a:lnR>
                      <a:noFill/>
                    </a:lnR>
                    <a:lnT>
                      <a:noFill/>
                    </a:lnT>
                    <a:lnB>
                      <a:noFill/>
                    </a:lnB>
                    <a:solidFill>
                      <a:srgbClr val="F8FAFF"/>
                    </a:solidFill>
                  </a:tcPr>
                </a:tc>
              </a:tr>
              <a:tr h="0">
                <a:tc>
                  <a:txBody>
                    <a:bodyPr/>
                    <a:lstStyle/>
                    <a:p>
                      <a:r>
                        <a:rPr lang="en-IN" dirty="0">
                          <a:effectLst/>
                        </a:rPr>
                        <a:t>and</a:t>
                      </a:r>
                    </a:p>
                  </a:txBody>
                  <a:tcPr marL="182880" marR="182880" marT="91440" marB="91440" anchor="ctr">
                    <a:lnL>
                      <a:noFill/>
                    </a:lnL>
                    <a:lnR>
                      <a:noFill/>
                    </a:lnR>
                    <a:lnT>
                      <a:noFill/>
                    </a:lnT>
                    <a:lnB>
                      <a:noFill/>
                    </a:lnB>
                    <a:solidFill>
                      <a:srgbClr val="F8FAFF"/>
                    </a:solidFill>
                  </a:tcPr>
                </a:tc>
                <a:tc>
                  <a:txBody>
                    <a:bodyPr/>
                    <a:lstStyle/>
                    <a:p>
                      <a:r>
                        <a:rPr lang="en-US">
                          <a:effectLst/>
                        </a:rPr>
                        <a:t>True if both the operands are true</a:t>
                      </a:r>
                    </a:p>
                  </a:txBody>
                  <a:tcPr marL="182880" marR="182880" marT="91440" marB="91440" anchor="ctr">
                    <a:lnL>
                      <a:noFill/>
                    </a:lnL>
                    <a:lnR>
                      <a:noFill/>
                    </a:lnR>
                    <a:lnT>
                      <a:noFill/>
                    </a:lnT>
                    <a:lnB>
                      <a:noFill/>
                    </a:lnB>
                    <a:solidFill>
                      <a:srgbClr val="F8FAFF"/>
                    </a:solidFill>
                  </a:tcPr>
                </a:tc>
                <a:tc>
                  <a:txBody>
                    <a:bodyPr/>
                    <a:lstStyle/>
                    <a:p>
                      <a:r>
                        <a:rPr lang="en-IN">
                          <a:effectLst/>
                        </a:rPr>
                        <a:t>x and y</a:t>
                      </a:r>
                    </a:p>
                  </a:txBody>
                  <a:tcPr marL="182880" marR="182880" marT="91440" marB="91440" anchor="ctr">
                    <a:lnL>
                      <a:noFill/>
                    </a:lnL>
                    <a:lnR>
                      <a:noFill/>
                    </a:lnR>
                    <a:lnT>
                      <a:noFill/>
                    </a:lnT>
                    <a:lnB>
                      <a:noFill/>
                    </a:lnB>
                    <a:solidFill>
                      <a:srgbClr val="F8FAFF"/>
                    </a:solidFill>
                  </a:tcPr>
                </a:tc>
              </a:tr>
              <a:tr h="0">
                <a:tc>
                  <a:txBody>
                    <a:bodyPr/>
                    <a:lstStyle/>
                    <a:p>
                      <a:r>
                        <a:rPr lang="en-IN">
                          <a:effectLst/>
                        </a:rPr>
                        <a:t>or</a:t>
                      </a:r>
                    </a:p>
                  </a:txBody>
                  <a:tcPr marL="182880" marR="182880" marT="91440" marB="91440" anchor="ctr">
                    <a:lnL>
                      <a:noFill/>
                    </a:lnL>
                    <a:lnR>
                      <a:noFill/>
                    </a:lnR>
                    <a:lnT>
                      <a:noFill/>
                    </a:lnT>
                    <a:lnB>
                      <a:noFill/>
                    </a:lnB>
                    <a:solidFill>
                      <a:srgbClr val="F8FAFF"/>
                    </a:solidFill>
                  </a:tcPr>
                </a:tc>
                <a:tc>
                  <a:txBody>
                    <a:bodyPr/>
                    <a:lstStyle/>
                    <a:p>
                      <a:r>
                        <a:rPr lang="en-US" dirty="0">
                          <a:effectLst/>
                        </a:rPr>
                        <a:t>True if either of the operands is true</a:t>
                      </a:r>
                    </a:p>
                  </a:txBody>
                  <a:tcPr marL="182880" marR="182880" marT="91440" marB="91440" anchor="ctr">
                    <a:lnL>
                      <a:noFill/>
                    </a:lnL>
                    <a:lnR>
                      <a:noFill/>
                    </a:lnR>
                    <a:lnT>
                      <a:noFill/>
                    </a:lnT>
                    <a:lnB>
                      <a:noFill/>
                    </a:lnB>
                    <a:solidFill>
                      <a:srgbClr val="F8FAFF"/>
                    </a:solidFill>
                  </a:tcPr>
                </a:tc>
                <a:tc>
                  <a:txBody>
                    <a:bodyPr/>
                    <a:lstStyle/>
                    <a:p>
                      <a:r>
                        <a:rPr lang="en-IN">
                          <a:effectLst/>
                        </a:rPr>
                        <a:t>x or y</a:t>
                      </a:r>
                    </a:p>
                  </a:txBody>
                  <a:tcPr marL="182880" marR="182880" marT="91440" marB="91440" anchor="ctr">
                    <a:lnL>
                      <a:noFill/>
                    </a:lnL>
                    <a:lnR>
                      <a:noFill/>
                    </a:lnR>
                    <a:lnT>
                      <a:noFill/>
                    </a:lnT>
                    <a:lnB>
                      <a:noFill/>
                    </a:lnB>
                    <a:solidFill>
                      <a:srgbClr val="F8FAFF"/>
                    </a:solidFill>
                  </a:tcPr>
                </a:tc>
              </a:tr>
              <a:tr h="0">
                <a:tc>
                  <a:txBody>
                    <a:bodyPr/>
                    <a:lstStyle/>
                    <a:p>
                      <a:r>
                        <a:rPr lang="en-IN">
                          <a:effectLst/>
                        </a:rPr>
                        <a:t>not</a:t>
                      </a:r>
                    </a:p>
                  </a:txBody>
                  <a:tcPr marL="182880" marR="182880" marT="91440" marB="91440" anchor="ctr">
                    <a:lnL>
                      <a:noFill/>
                    </a:lnL>
                    <a:lnR>
                      <a:noFill/>
                    </a:lnR>
                    <a:lnT>
                      <a:noFill/>
                    </a:lnT>
                    <a:lnB>
                      <a:noFill/>
                    </a:lnB>
                    <a:solidFill>
                      <a:srgbClr val="F8FAFF"/>
                    </a:solidFill>
                  </a:tcPr>
                </a:tc>
                <a:tc>
                  <a:txBody>
                    <a:bodyPr/>
                    <a:lstStyle/>
                    <a:p>
                      <a:r>
                        <a:rPr lang="en-US">
                          <a:effectLst/>
                        </a:rPr>
                        <a:t>True if operand is false (complements the operand)</a:t>
                      </a:r>
                    </a:p>
                  </a:txBody>
                  <a:tcPr marL="182880" marR="182880" marT="91440" marB="91440" anchor="ctr">
                    <a:lnL>
                      <a:noFill/>
                    </a:lnL>
                    <a:lnR>
                      <a:noFill/>
                    </a:lnR>
                    <a:lnT>
                      <a:noFill/>
                    </a:lnT>
                    <a:lnB>
                      <a:noFill/>
                    </a:lnB>
                    <a:solidFill>
                      <a:srgbClr val="F8FAFF"/>
                    </a:solidFill>
                  </a:tcPr>
                </a:tc>
                <a:tc>
                  <a:txBody>
                    <a:bodyPr/>
                    <a:lstStyle/>
                    <a:p>
                      <a:r>
                        <a:rPr lang="en-IN" dirty="0">
                          <a:effectLst/>
                        </a:rPr>
                        <a:t>not x</a:t>
                      </a:r>
                    </a:p>
                  </a:txBody>
                  <a:tcPr marL="182880" marR="182880" marT="91440" marB="91440" anchor="ctr">
                    <a:lnL>
                      <a:noFill/>
                    </a:lnL>
                    <a:lnR>
                      <a:noFill/>
                    </a:lnR>
                    <a:lnT>
                      <a:noFill/>
                    </a:lnT>
                    <a:lnB>
                      <a:noFill/>
                    </a:lnB>
                    <a:solidFill>
                      <a:srgbClr val="F8FAFF"/>
                    </a:solidFill>
                  </a:tcPr>
                </a:tc>
              </a:tr>
            </a:tbl>
          </a:graphicData>
        </a:graphic>
      </p:graphicFrame>
    </p:spTree>
    <p:extLst>
      <p:ext uri="{BB962C8B-B14F-4D97-AF65-F5344CB8AC3E}">
        <p14:creationId xmlns:p14="http://schemas.microsoft.com/office/powerpoint/2010/main" val="1965150641"/>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 calcmode="lin" valueType="num">
                                      <p:cBhvr>
                                        <p:cTn id="21" dur="1000" fill="hold"/>
                                        <p:tgtEl>
                                          <p:spTgt spid="4"/>
                                        </p:tgtEl>
                                        <p:attrNameLst>
                                          <p:attrName>style.rotation</p:attrName>
                                        </p:attrNameLst>
                                      </p:cBhvr>
                                      <p:tavLst>
                                        <p:tav tm="0">
                                          <p:val>
                                            <p:fltVal val="90"/>
                                          </p:val>
                                        </p:tav>
                                        <p:tav tm="100000">
                                          <p:val>
                                            <p:fltVal val="0"/>
                                          </p:val>
                                        </p:tav>
                                      </p:tavLst>
                                    </p:anim>
                                    <p:animEffect transition="in" filter="fade">
                                      <p:cBhvr>
                                        <p:cTn id="2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1366</TotalTime>
  <Words>1024</Words>
  <Application>Microsoft Office PowerPoint</Application>
  <PresentationFormat>Widescreen</PresentationFormat>
  <Paragraphs>216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Castellar</vt:lpstr>
      <vt:lpstr>Century Gothic</vt:lpstr>
      <vt:lpstr>Wingdings</vt:lpstr>
      <vt:lpstr>Wingdings 3</vt:lpstr>
      <vt:lpstr>Wisp</vt:lpstr>
      <vt:lpstr>   Python Indentation </vt:lpstr>
      <vt:lpstr>   Python Comments</vt:lpstr>
      <vt:lpstr>   Docstrings in Python</vt:lpstr>
      <vt:lpstr>Data Types</vt:lpstr>
      <vt:lpstr>Basic Types</vt:lpstr>
      <vt:lpstr>Variable Types and Assignment</vt:lpstr>
      <vt:lpstr>Arithmetic Operators</vt:lpstr>
      <vt:lpstr>Comparison operators</vt:lpstr>
      <vt:lpstr>Logical operators</vt:lpstr>
      <vt:lpstr>Bitwise operators</vt:lpstr>
      <vt:lpstr>Assignment operators</vt:lpstr>
      <vt:lpstr>Special operators</vt:lpstr>
      <vt:lpstr>Special operators</vt:lpstr>
      <vt:lpstr>Conversion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Keywords and Identifiers</dc:title>
  <dc:creator>LENOVO</dc:creator>
  <cp:lastModifiedBy>LENOVO</cp:lastModifiedBy>
  <cp:revision>141</cp:revision>
  <dcterms:created xsi:type="dcterms:W3CDTF">2022-04-23T13:52:47Z</dcterms:created>
  <dcterms:modified xsi:type="dcterms:W3CDTF">2022-05-04T02:17:26Z</dcterms:modified>
</cp:coreProperties>
</file>