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75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67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722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511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024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156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70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004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83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2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54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77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21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32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61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26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1CC33-C1E3-43D5-954C-D3879CCC99B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0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01CC33-C1E3-43D5-954C-D3879CCC99B6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0A393-CD7A-45A1-9433-308CC08C2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921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7286" y="199417"/>
            <a:ext cx="7756733" cy="672254"/>
          </a:xfrm>
        </p:spPr>
        <p:txBody>
          <a:bodyPr>
            <a:normAutofit fontScale="90000"/>
          </a:bodyPr>
          <a:lstStyle/>
          <a:p>
            <a:r>
              <a:rPr lang="en-IN" sz="3600" b="1" u="sng" dirty="0">
                <a:latin typeface="Algerian" panose="04020705040A02060702" pitchFamily="82" charset="0"/>
              </a:rPr>
              <a:t>Python Keywords and Identifiers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234" y="1025495"/>
            <a:ext cx="9930214" cy="295684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Python is a case sensitive language.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Python </a:t>
            </a:r>
            <a:r>
              <a:rPr lang="en-US" sz="1800" dirty="0"/>
              <a:t>Keywords are special reserved words that convey a special meaning to the compiler/interpreter</a:t>
            </a:r>
            <a:r>
              <a:rPr lang="en-US" sz="18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Each keyword has a special meaning and a specific operation</a:t>
            </a:r>
            <a:r>
              <a:rPr lang="en-US" sz="18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We cannot use a keyword as a </a:t>
            </a:r>
            <a:r>
              <a:rPr lang="en-US" sz="1800" dirty="0" smtClean="0"/>
              <a:t>variable</a:t>
            </a:r>
            <a:r>
              <a:rPr lang="en-US" sz="1800" dirty="0"/>
              <a:t> name, </a:t>
            </a:r>
            <a:r>
              <a:rPr lang="en-US" sz="1800" dirty="0" smtClean="0"/>
              <a:t>function</a:t>
            </a:r>
            <a:r>
              <a:rPr lang="en-US" sz="1800" dirty="0"/>
              <a:t> name or any other identifier</a:t>
            </a:r>
            <a:r>
              <a:rPr lang="en-US" sz="18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They are used to define the syntax and structure of the Python language</a:t>
            </a:r>
            <a:r>
              <a:rPr lang="en-US" sz="18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In Python, keywords are case </a:t>
            </a:r>
            <a:r>
              <a:rPr lang="en-US" sz="1800" dirty="0" smtClean="0"/>
              <a:t>sensitive.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12866"/>
              </p:ext>
            </p:extLst>
          </p:nvPr>
        </p:nvGraphicFramePr>
        <p:xfrm>
          <a:off x="1486016" y="4136164"/>
          <a:ext cx="8811665" cy="261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333"/>
                <a:gridCol w="1762333"/>
                <a:gridCol w="1762333"/>
                <a:gridCol w="1762333"/>
                <a:gridCol w="1762333"/>
              </a:tblGrid>
              <a:tr h="430849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IN" dirty="0"/>
                    </a:p>
                  </a:txBody>
                  <a:tcPr/>
                </a:tc>
              </a:tr>
              <a:tr h="436833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elif</a:t>
                      </a:r>
                      <a:endParaRPr lang="en-IN" dirty="0"/>
                    </a:p>
                  </a:txBody>
                  <a:tcPr/>
                </a:tc>
              </a:tr>
              <a:tr h="436833">
                <a:tc>
                  <a:txBody>
                    <a:bodyPr/>
                    <a:lstStyle/>
                    <a:p>
                      <a:r>
                        <a:rPr lang="en-US" dirty="0" smtClean="0"/>
                        <a:t>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endParaRPr lang="en-IN" dirty="0"/>
                    </a:p>
                  </a:txBody>
                  <a:tcPr/>
                </a:tc>
              </a:tr>
              <a:tr h="436833">
                <a:tc>
                  <a:txBody>
                    <a:bodyPr/>
                    <a:lstStyle/>
                    <a:p>
                      <a:r>
                        <a:rPr lang="en-US" dirty="0" smtClean="0"/>
                        <a:t>raise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IN" dirty="0"/>
                    </a:p>
                  </a:txBody>
                  <a:tcPr/>
                </a:tc>
              </a:tr>
              <a:tr h="436833"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IN" dirty="0"/>
                    </a:p>
                  </a:txBody>
                  <a:tcPr/>
                </a:tc>
              </a:tr>
              <a:tr h="436833"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6091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5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7343" y="122504"/>
            <a:ext cx="4552060" cy="672254"/>
          </a:xfrm>
        </p:spPr>
        <p:txBody>
          <a:bodyPr>
            <a:normAutofit fontScale="90000"/>
          </a:bodyPr>
          <a:lstStyle/>
          <a:p>
            <a:r>
              <a:rPr lang="en-IN" sz="3600" b="1" u="sng" dirty="0" smtClean="0">
                <a:latin typeface="Algerian" panose="04020705040A02060702" pitchFamily="82" charset="0"/>
              </a:rPr>
              <a:t>Python Identifiers</a:t>
            </a:r>
            <a:endParaRPr lang="en-IN" sz="3600" b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740" y="940036"/>
            <a:ext cx="11699193" cy="5802595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 smtClean="0"/>
              <a:t>Python identifier is a name used to identify variable, functions, class and other objects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 smtClean="0"/>
              <a:t>An </a:t>
            </a:r>
            <a:r>
              <a:rPr lang="en-US" sz="1800" dirty="0"/>
              <a:t>identifier is a name given to entities like class, functions, variables, </a:t>
            </a:r>
            <a:r>
              <a:rPr lang="en-US" sz="1800" dirty="0" err="1"/>
              <a:t>etc</a:t>
            </a: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 It helps to differentiate one entity from another.</a:t>
            </a: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1" dirty="0"/>
              <a:t>Rules for writing identifiers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/>
              <a:t>Start with alphabets or an underscore.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Identifiers can be a combination of letters in lowercase </a:t>
            </a:r>
            <a:r>
              <a:rPr lang="en-US" sz="1800" b="1" dirty="0"/>
              <a:t>(a to z)</a:t>
            </a:r>
            <a:r>
              <a:rPr lang="en-US" sz="1800" dirty="0"/>
              <a:t> or uppercase </a:t>
            </a:r>
            <a:r>
              <a:rPr lang="en-US" sz="1800" b="1" dirty="0"/>
              <a:t>(A to Z)</a:t>
            </a:r>
            <a:r>
              <a:rPr lang="en-US" sz="1800" dirty="0"/>
              <a:t> or digits </a:t>
            </a:r>
            <a:r>
              <a:rPr lang="en-US" sz="1800" b="1" dirty="0"/>
              <a:t>(0 to 9)</a:t>
            </a:r>
            <a:r>
              <a:rPr lang="en-US" sz="1800" dirty="0"/>
              <a:t> or an underscore </a:t>
            </a:r>
            <a:r>
              <a:rPr lang="en-US" sz="1800" b="1" dirty="0" smtClean="0"/>
              <a:t>_</a:t>
            </a:r>
            <a:endParaRPr lang="en-US" sz="18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Keywords cannot be used as </a:t>
            </a:r>
            <a:r>
              <a:rPr lang="en-US" sz="1800" dirty="0" smtClean="0"/>
              <a:t>identifier.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We cannot use special symbols like </a:t>
            </a:r>
            <a:r>
              <a:rPr lang="en-US" sz="1800" b="1" dirty="0"/>
              <a:t>!</a:t>
            </a:r>
            <a:r>
              <a:rPr lang="en-US" sz="1800" dirty="0"/>
              <a:t>, </a:t>
            </a:r>
            <a:r>
              <a:rPr lang="en-US" sz="1800" b="1" dirty="0"/>
              <a:t>@</a:t>
            </a:r>
            <a:r>
              <a:rPr lang="en-US" sz="1800" dirty="0"/>
              <a:t>, </a:t>
            </a:r>
            <a:r>
              <a:rPr lang="en-US" sz="1800" b="1" dirty="0"/>
              <a:t>#</a:t>
            </a:r>
            <a:r>
              <a:rPr lang="en-US" sz="1800" dirty="0"/>
              <a:t>, </a:t>
            </a:r>
            <a:r>
              <a:rPr lang="en-US" sz="1800" b="1" dirty="0"/>
              <a:t>$</a:t>
            </a:r>
            <a:r>
              <a:rPr lang="en-US" sz="1800" dirty="0"/>
              <a:t>, </a:t>
            </a:r>
            <a:r>
              <a:rPr lang="en-US" sz="1800" b="1" dirty="0"/>
              <a:t>%</a:t>
            </a:r>
            <a:r>
              <a:rPr lang="en-US" sz="1800" dirty="0"/>
              <a:t> etc. in our </a:t>
            </a:r>
            <a:r>
              <a:rPr lang="en-US" sz="1800" dirty="0" err="1" smtClean="0"/>
              <a:t>identifie</a:t>
            </a:r>
            <a:endParaRPr lang="en-US" sz="1800" dirty="0" smtClean="0"/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An identifier can be of any length.</a:t>
            </a:r>
          </a:p>
          <a:p>
            <a:pPr algn="l"/>
            <a:r>
              <a:rPr lang="en-US" b="1" u="sng" dirty="0" smtClean="0">
                <a:solidFill>
                  <a:srgbClr val="FF0000"/>
                </a:solidFill>
              </a:rPr>
              <a:t> Note  :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/>
              <a:t>Python is a case-sensitive </a:t>
            </a:r>
            <a:r>
              <a:rPr lang="en-US" sz="1800" dirty="0" smtClean="0"/>
              <a:t>language.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 smtClean="0"/>
              <a:t>This means, </a:t>
            </a:r>
            <a:r>
              <a:rPr lang="en-US" sz="1800" b="1" dirty="0" smtClean="0"/>
              <a:t>Person</a:t>
            </a:r>
            <a:r>
              <a:rPr lang="en-US" sz="1800" dirty="0" smtClean="0"/>
              <a:t> and </a:t>
            </a:r>
            <a:r>
              <a:rPr lang="en-US" sz="1800" b="1" dirty="0" smtClean="0"/>
              <a:t>person</a:t>
            </a:r>
            <a:r>
              <a:rPr lang="en-US" sz="1800" dirty="0" smtClean="0"/>
              <a:t> are not the same.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800" dirty="0"/>
              <a:t>Always give the identifiers a name that makes sense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58779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6089" y="367469"/>
            <a:ext cx="7756733" cy="529839"/>
          </a:xfrm>
        </p:spPr>
        <p:txBody>
          <a:bodyPr>
            <a:noAutofit/>
          </a:bodyPr>
          <a:lstStyle/>
          <a:p>
            <a:r>
              <a:rPr lang="en-IN" sz="2800" u="sng" dirty="0" smtClean="0">
                <a:latin typeface="Algerian" panose="04020705040A02060702" pitchFamily="82" charset="0"/>
              </a:rPr>
              <a:t/>
            </a:r>
            <a:br>
              <a:rPr lang="en-IN" sz="2800" u="sng" dirty="0" smtClean="0">
                <a:latin typeface="Algerian" panose="04020705040A02060702" pitchFamily="82" charset="0"/>
              </a:rPr>
            </a:br>
            <a:r>
              <a:rPr lang="en-IN" sz="2800" u="sng" dirty="0" smtClean="0">
                <a:latin typeface="Algerian" panose="04020705040A02060702" pitchFamily="82" charset="0"/>
              </a:rPr>
              <a:t/>
            </a:r>
            <a:br>
              <a:rPr lang="en-IN" sz="2800" u="sng" dirty="0" smtClean="0">
                <a:latin typeface="Algerian" panose="04020705040A02060702" pitchFamily="82" charset="0"/>
              </a:rPr>
            </a:br>
            <a:r>
              <a:rPr lang="en-IN" sz="2800" u="sng" dirty="0" smtClean="0">
                <a:latin typeface="Algerian" panose="04020705040A02060702" pitchFamily="82" charset="0"/>
              </a:rPr>
              <a:t/>
            </a:r>
            <a:br>
              <a:rPr lang="en-IN" sz="2800" u="sng" dirty="0" smtClean="0">
                <a:latin typeface="Algerian" panose="04020705040A02060702" pitchFamily="82" charset="0"/>
              </a:rPr>
            </a:br>
            <a:r>
              <a:rPr lang="en-IN" sz="2800" b="1" u="sng" dirty="0">
                <a:latin typeface="Algerian" panose="04020705040A02060702" pitchFamily="82" charset="0"/>
              </a:rPr>
              <a:t>Python </a:t>
            </a:r>
            <a:r>
              <a:rPr lang="en-IN" sz="2800" b="1" u="sng" dirty="0" smtClean="0">
                <a:latin typeface="Algerian" panose="04020705040A02060702" pitchFamily="82" charset="0"/>
              </a:rPr>
              <a:t>Variables &amp; Constants</a:t>
            </a:r>
            <a:endParaRPr lang="en-US" sz="2800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22" y="1230594"/>
            <a:ext cx="11929928" cy="5503492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A variable is a named location used to store data in the memory. It is helpful to think of variables as a container that holds data that can be changed later in the program</a:t>
            </a:r>
            <a:r>
              <a:rPr lang="en-US" sz="1800" dirty="0" smtClean="0"/>
              <a:t>.</a:t>
            </a:r>
          </a:p>
          <a:p>
            <a:pPr algn="l"/>
            <a:r>
              <a:rPr lang="en-US" sz="1800" dirty="0" smtClean="0"/>
              <a:t>Note: Python is a type-inferred language, so you don't have to explicitly define the variable type. It automatically knows that apple.com is a string and declares the website variable as a string.</a:t>
            </a:r>
          </a:p>
          <a:p>
            <a:pPr algn="l"/>
            <a:r>
              <a:rPr lang="en-IN" sz="1800" b="1" dirty="0"/>
              <a:t>Assigning multiple values to multiple variables</a:t>
            </a:r>
          </a:p>
          <a:p>
            <a:pPr algn="l"/>
            <a:r>
              <a:rPr lang="it-IT" sz="1800" dirty="0" smtClean="0"/>
              <a:t>a, b, c = 5, 3.2, "Hello«</a:t>
            </a:r>
          </a:p>
          <a:p>
            <a:pPr algn="l"/>
            <a:r>
              <a:rPr lang="en-US" sz="1800" dirty="0" smtClean="0"/>
              <a:t>x = y = z = "same“</a:t>
            </a:r>
          </a:p>
          <a:p>
            <a:pPr algn="l"/>
            <a:endParaRPr lang="en-US" sz="1800" dirty="0"/>
          </a:p>
          <a:p>
            <a:pPr algn="l"/>
            <a:r>
              <a:rPr lang="en-IN" sz="1800" b="1" dirty="0" smtClean="0"/>
              <a:t>Constants</a:t>
            </a:r>
            <a:r>
              <a:rPr lang="en-US" sz="1800" dirty="0" smtClean="0"/>
              <a:t>:</a:t>
            </a:r>
          </a:p>
          <a:p>
            <a:pPr algn="l"/>
            <a:r>
              <a:rPr lang="en-US" sz="1800" dirty="0"/>
              <a:t>A constant is a type of variable whose value cannot be changed. It is helpful to think of constants as containers that hold information which cannot be changed </a:t>
            </a:r>
            <a:r>
              <a:rPr lang="en-US" sz="1800" dirty="0" smtClean="0"/>
              <a:t>later.</a:t>
            </a:r>
          </a:p>
          <a:p>
            <a:pPr algn="l"/>
            <a:r>
              <a:rPr lang="en-US" sz="1800" dirty="0" smtClean="0"/>
              <a:t>constants are written in all capital letters and underscores separating the words.</a:t>
            </a:r>
          </a:p>
          <a:p>
            <a:pPr algn="l"/>
            <a:r>
              <a:rPr lang="en-IN" sz="1800" b="1" dirty="0" smtClean="0"/>
              <a:t>PI = 3.14</a:t>
            </a:r>
          </a:p>
          <a:p>
            <a:pPr algn="l"/>
            <a:r>
              <a:rPr lang="en-IN" sz="1800" b="1" dirty="0" smtClean="0"/>
              <a:t>GRAVITY = 9.8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4219298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9053" y="284875"/>
            <a:ext cx="3743060" cy="67225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Python </a:t>
            </a:r>
            <a:r>
              <a:rPr lang="en-US" sz="2800" b="1" dirty="0" smtClean="0">
                <a:latin typeface="Algerian" panose="04020705040A02060702" pitchFamily="82" charset="0"/>
              </a:rPr>
              <a:t>Statement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465" y="1034041"/>
            <a:ext cx="11246265" cy="5614587"/>
          </a:xfrm>
        </p:spPr>
        <p:txBody>
          <a:bodyPr>
            <a:noAutofit/>
          </a:bodyPr>
          <a:lstStyle/>
          <a:p>
            <a:pPr algn="l"/>
            <a:r>
              <a:rPr lang="en-IN" sz="1800" b="1" dirty="0"/>
              <a:t>Python </a:t>
            </a:r>
            <a:r>
              <a:rPr lang="en-IN" sz="1800" b="1" dirty="0" smtClean="0"/>
              <a:t>Statement</a:t>
            </a:r>
            <a:r>
              <a:rPr lang="en-US" sz="1800" dirty="0" smtClean="0"/>
              <a:t>:</a:t>
            </a:r>
          </a:p>
          <a:p>
            <a:pPr algn="l"/>
            <a:r>
              <a:rPr lang="en-US" sz="1800" dirty="0" smtClean="0"/>
              <a:t>Instructions </a:t>
            </a:r>
            <a:r>
              <a:rPr lang="en-US" sz="1800" dirty="0"/>
              <a:t>that a Python interpreter can execute are called </a:t>
            </a:r>
            <a:r>
              <a:rPr lang="en-US" sz="1800" dirty="0" smtClean="0"/>
              <a:t>statements</a:t>
            </a:r>
          </a:p>
          <a:p>
            <a:pPr algn="l"/>
            <a:r>
              <a:rPr lang="en-IN" sz="1800" dirty="0"/>
              <a:t>For </a:t>
            </a:r>
            <a:r>
              <a:rPr lang="en-IN" sz="1800" dirty="0" smtClean="0"/>
              <a:t>example: </a:t>
            </a:r>
            <a:r>
              <a:rPr lang="en-IN" sz="1800" b="1" dirty="0" smtClean="0"/>
              <a:t>a=1</a:t>
            </a:r>
            <a:r>
              <a:rPr lang="en-IN" sz="1800" dirty="0" smtClean="0"/>
              <a:t> </a:t>
            </a:r>
            <a:r>
              <a:rPr lang="en-IN" sz="1800" dirty="0"/>
              <a:t>is an assignment </a:t>
            </a:r>
            <a:r>
              <a:rPr lang="en-IN" sz="1800" dirty="0" smtClean="0"/>
              <a:t>statement, </a:t>
            </a:r>
            <a:r>
              <a:rPr lang="en-IN" sz="1800" b="1" dirty="0" smtClean="0"/>
              <a:t>if </a:t>
            </a:r>
            <a:r>
              <a:rPr lang="en-IN" sz="1800" dirty="0" smtClean="0"/>
              <a:t>statement</a:t>
            </a:r>
            <a:r>
              <a:rPr lang="en-IN" sz="1800" b="1" dirty="0" smtClean="0"/>
              <a:t>, while</a:t>
            </a:r>
            <a:r>
              <a:rPr lang="en-IN" sz="1800" dirty="0" smtClean="0"/>
              <a:t> statement.</a:t>
            </a:r>
          </a:p>
          <a:p>
            <a:pPr algn="l"/>
            <a:r>
              <a:rPr lang="en-IN" sz="1800" b="1" dirty="0"/>
              <a:t>Multi-line </a:t>
            </a:r>
            <a:r>
              <a:rPr lang="en-IN" sz="1800" b="1" dirty="0" smtClean="0"/>
              <a:t>statement:</a:t>
            </a:r>
          </a:p>
          <a:p>
            <a:pPr algn="l"/>
            <a:r>
              <a:rPr lang="en-US" sz="1800" dirty="0"/>
              <a:t>In Python, the end of a statement is marked by a newline character. But we can make a statement extend over multiple lines with the line continuation character </a:t>
            </a:r>
            <a:r>
              <a:rPr lang="en-US" sz="1800" dirty="0" smtClean="0"/>
              <a:t>(\).</a:t>
            </a:r>
          </a:p>
          <a:p>
            <a:pPr algn="l"/>
            <a:r>
              <a:rPr lang="pt-BR" sz="1800" b="1" dirty="0" smtClean="0"/>
              <a:t>star = 1 + 2 + 3 + \</a:t>
            </a:r>
          </a:p>
          <a:p>
            <a:pPr algn="l"/>
            <a:r>
              <a:rPr lang="pt-BR" sz="1800" b="1" dirty="0" smtClean="0"/>
              <a:t>    4 + 5 + 6 + \</a:t>
            </a:r>
          </a:p>
          <a:p>
            <a:pPr algn="l"/>
            <a:r>
              <a:rPr lang="pt-BR" sz="1800" b="1" dirty="0" smtClean="0"/>
              <a:t>    7 + 8 + 9 </a:t>
            </a:r>
          </a:p>
          <a:p>
            <a:pPr algn="l"/>
            <a:r>
              <a:rPr lang="en-US" sz="1800" dirty="0"/>
              <a:t>This is an explicit line </a:t>
            </a:r>
            <a:r>
              <a:rPr lang="en-US" sz="1800" dirty="0" smtClean="0"/>
              <a:t>continuation.</a:t>
            </a:r>
          </a:p>
          <a:p>
            <a:pPr algn="l"/>
            <a:r>
              <a:rPr lang="en-US" sz="1800" dirty="0"/>
              <a:t>In Python, line continuation is implied inside parentheses ( ), brackets [ ], and braces { </a:t>
            </a:r>
            <a:r>
              <a:rPr lang="en-US" sz="1800" dirty="0" smtClean="0"/>
              <a:t>}</a:t>
            </a:r>
          </a:p>
          <a:p>
            <a:pPr algn="l"/>
            <a:r>
              <a:rPr lang="pt-BR" sz="1800" b="1" dirty="0" smtClean="0"/>
              <a:t>colors = ['red',</a:t>
            </a:r>
          </a:p>
          <a:p>
            <a:pPr algn="l"/>
            <a:r>
              <a:rPr lang="pt-BR" sz="1800" b="1" dirty="0" smtClean="0"/>
              <a:t>          'blue',</a:t>
            </a:r>
          </a:p>
          <a:p>
            <a:pPr algn="l"/>
            <a:r>
              <a:rPr lang="pt-BR" sz="1800" b="1" dirty="0" smtClean="0"/>
              <a:t>          'green']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8291284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3452" y="239283"/>
            <a:ext cx="2221907" cy="837488"/>
          </a:xfrm>
        </p:spPr>
        <p:txBody>
          <a:bodyPr>
            <a:noAutofit/>
          </a:bodyPr>
          <a:lstStyle/>
          <a:p>
            <a:pPr algn="ctr"/>
            <a:r>
              <a:rPr lang="en-IN" sz="2800" b="1" u="sng" dirty="0" smtClean="0">
                <a:latin typeface="Algerian" panose="04020705040A02060702" pitchFamily="82" charset="0"/>
              </a:rPr>
              <a:t/>
            </a:r>
            <a:br>
              <a:rPr lang="en-IN" sz="2800" b="1" u="sng" dirty="0" smtClean="0">
                <a:latin typeface="Algerian" panose="04020705040A02060702" pitchFamily="82" charset="0"/>
              </a:rPr>
            </a:br>
            <a:r>
              <a:rPr lang="en-IN" sz="2800" b="1" u="sng" dirty="0" smtClean="0">
                <a:latin typeface="Algerian" panose="04020705040A02060702" pitchFamily="82" charset="0"/>
              </a:rPr>
              <a:t/>
            </a:r>
            <a:br>
              <a:rPr lang="en-IN" sz="2800" b="1" u="sng" dirty="0" smtClean="0">
                <a:latin typeface="Algerian" panose="04020705040A02060702" pitchFamily="82" charset="0"/>
              </a:rPr>
            </a:br>
            <a:r>
              <a:rPr lang="en-IN" sz="2800" b="1" u="sng" dirty="0" smtClean="0">
                <a:latin typeface="Algerian" panose="04020705040A02060702" pitchFamily="82" charset="0"/>
              </a:rPr>
              <a:t/>
            </a:r>
            <a:br>
              <a:rPr lang="en-IN" sz="2800" b="1" u="sng" dirty="0" smtClean="0">
                <a:latin typeface="Algerian" panose="04020705040A02060702" pitchFamily="82" charset="0"/>
              </a:rPr>
            </a:br>
            <a:r>
              <a:rPr lang="en-IN" sz="2800" b="1" u="sng" dirty="0" smtClean="0">
                <a:latin typeface="Algerian" panose="04020705040A02060702" pitchFamily="82" charset="0"/>
              </a:rPr>
              <a:t>Literals</a:t>
            </a:r>
            <a:endParaRPr lang="en-US" sz="2800" b="1" u="sng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333" y="1452784"/>
            <a:ext cx="9930214" cy="3520867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Literal is a raw data given in a variable or </a:t>
            </a:r>
            <a:r>
              <a:rPr lang="en-US" sz="1800" dirty="0" smtClean="0"/>
              <a:t>constant</a:t>
            </a:r>
          </a:p>
          <a:p>
            <a:pPr algn="l"/>
            <a:r>
              <a:rPr lang="en-US" sz="1800" dirty="0"/>
              <a:t>Generally, literals are a notation for representing a fixed value in source </a:t>
            </a:r>
            <a:r>
              <a:rPr lang="en-US" sz="1800" dirty="0" smtClean="0"/>
              <a:t>code</a:t>
            </a:r>
          </a:p>
          <a:p>
            <a:pPr algn="l"/>
            <a:r>
              <a:rPr lang="en-US" sz="1800" dirty="0" smtClean="0"/>
              <a:t>There </a:t>
            </a:r>
            <a:r>
              <a:rPr lang="en-US" sz="1800" dirty="0"/>
              <a:t>are various types of literals they are as follows</a:t>
            </a:r>
            <a:r>
              <a:rPr lang="en-US" sz="1800" dirty="0" smtClean="0"/>
              <a:t>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1" dirty="0"/>
              <a:t>Numeric </a:t>
            </a:r>
            <a:r>
              <a:rPr lang="en-IN" sz="1800" b="1" dirty="0" smtClean="0"/>
              <a:t>Literals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1" dirty="0"/>
              <a:t>String literals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1" dirty="0"/>
              <a:t>Boolean literals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1" dirty="0"/>
              <a:t>Special literals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b="1" dirty="0"/>
              <a:t>Literal Collections</a:t>
            </a:r>
          </a:p>
          <a:p>
            <a:pPr algn="l"/>
            <a:endParaRPr lang="en-US" sz="1800" dirty="0" smtClean="0"/>
          </a:p>
          <a:p>
            <a:pPr algn="l"/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99099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333" y="324740"/>
            <a:ext cx="7756733" cy="743484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Algerian" panose="04020705040A02060702" pitchFamily="82" charset="0"/>
              </a:rPr>
              <a:t/>
            </a:r>
            <a:br>
              <a:rPr lang="en-IN" sz="2800" dirty="0" smtClean="0">
                <a:latin typeface="Algerian" panose="04020705040A02060702" pitchFamily="82" charset="0"/>
              </a:rPr>
            </a:br>
            <a:r>
              <a:rPr lang="en-IN" sz="2800" dirty="0" smtClean="0">
                <a:latin typeface="Algerian" panose="04020705040A02060702" pitchFamily="82" charset="0"/>
              </a:rPr>
              <a:t/>
            </a:r>
            <a:br>
              <a:rPr lang="en-IN" sz="2800" dirty="0" smtClean="0">
                <a:latin typeface="Algerian" panose="04020705040A02060702" pitchFamily="82" charset="0"/>
              </a:rPr>
            </a:br>
            <a:r>
              <a:rPr lang="en-IN" sz="2800" dirty="0" smtClean="0">
                <a:latin typeface="Algerian" panose="04020705040A02060702" pitchFamily="82" charset="0"/>
              </a:rPr>
              <a:t>Numeric, String, Boolean Literal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055" y="1260503"/>
            <a:ext cx="9930214" cy="1944169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Numeric Literals are immutable (</a:t>
            </a:r>
            <a:r>
              <a:rPr lang="en-US" sz="1800" dirty="0" smtClean="0"/>
              <a:t>unchangeable).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Numeric literals can belong to 3 different numerical types: Integer, Float, and </a:t>
            </a:r>
            <a:r>
              <a:rPr lang="en-US" sz="1800" dirty="0" smtClean="0"/>
              <a:t>Complex.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A string literal is a sequence of characters surrounded by </a:t>
            </a:r>
            <a:r>
              <a:rPr lang="en-US" sz="1800" dirty="0" smtClean="0"/>
              <a:t>quotes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We can use both single, double, or triple quotes for a string</a:t>
            </a: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A Boolean literal can have any of the two values: True or </a:t>
            </a:r>
            <a:r>
              <a:rPr lang="en-US" sz="1800" dirty="0" smtClean="0"/>
              <a:t>False.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dirty="0"/>
              <a:t>Python contains one special literal (None). </a:t>
            </a:r>
            <a:r>
              <a:rPr lang="en-US" sz="1800" b="1" dirty="0"/>
              <a:t>‘None’</a:t>
            </a:r>
            <a:r>
              <a:rPr lang="en-US" sz="1800" dirty="0"/>
              <a:t> is used to define a null variable</a:t>
            </a:r>
            <a:endParaRPr lang="en-US" sz="1800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l"/>
            <a:endParaRPr lang="en-US" sz="1800" b="1" dirty="0" smtClean="0"/>
          </a:p>
          <a:p>
            <a:pPr algn="l"/>
            <a:endParaRPr lang="en-IN" sz="18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83889" y="3204672"/>
            <a:ext cx="9914548" cy="310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 smtClean="0"/>
          </a:p>
          <a:p>
            <a:pPr algn="l"/>
            <a:endParaRPr lang="en-IN" sz="1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12216"/>
              </p:ext>
            </p:extLst>
          </p:nvPr>
        </p:nvGraphicFramePr>
        <p:xfrm>
          <a:off x="786212" y="3204672"/>
          <a:ext cx="10417324" cy="3452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331"/>
                <a:gridCol w="2604331"/>
                <a:gridCol w="2604331"/>
                <a:gridCol w="2604331"/>
              </a:tblGrid>
              <a:tr h="43747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Numeric  Literal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String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Boolean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 literal</a:t>
                      </a:r>
                      <a:endParaRPr lang="en-IN" dirty="0"/>
                    </a:p>
                  </a:txBody>
                  <a:tcPr/>
                </a:tc>
              </a:tr>
              <a:tr h="3015024">
                <a:tc>
                  <a:txBody>
                    <a:bodyPr/>
                    <a:lstStyle/>
                    <a:p>
                      <a:r>
                        <a:rPr lang="en-IN" dirty="0" smtClean="0"/>
                        <a:t>a = 0b1010 #Binary Literals</a:t>
                      </a:r>
                    </a:p>
                    <a:p>
                      <a:r>
                        <a:rPr lang="en-IN" dirty="0" smtClean="0"/>
                        <a:t>b = 100 #Decimal</a:t>
                      </a:r>
                    </a:p>
                    <a:p>
                      <a:r>
                        <a:rPr lang="en-IN" dirty="0" smtClean="0"/>
                        <a:t>c = 0o310 #Octal</a:t>
                      </a:r>
                    </a:p>
                    <a:p>
                      <a:r>
                        <a:rPr lang="en-IN" dirty="0" smtClean="0"/>
                        <a:t>d = 0x12c #Hexadecimal </a:t>
                      </a:r>
                    </a:p>
                    <a:p>
                      <a:r>
                        <a:rPr lang="en-IN" dirty="0" smtClean="0"/>
                        <a:t>float_1 = 10.5</a:t>
                      </a:r>
                    </a:p>
                    <a:p>
                      <a:r>
                        <a:rPr lang="en-IN" dirty="0" smtClean="0"/>
                        <a:t>float_2= 1.5e2</a:t>
                      </a:r>
                    </a:p>
                    <a:p>
                      <a:r>
                        <a:rPr lang="en-IN" dirty="0" smtClean="0"/>
                        <a:t>x = 3.14j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strings = "This is Python“</a:t>
                      </a:r>
                    </a:p>
                    <a:p>
                      <a:r>
                        <a:rPr lang="en-IN" dirty="0" smtClean="0"/>
                        <a:t>char = "C“</a:t>
                      </a:r>
                    </a:p>
                    <a:p>
                      <a:r>
                        <a:rPr lang="en-US" dirty="0" err="1" smtClean="0"/>
                        <a:t>multi_line</a:t>
                      </a:r>
                      <a:r>
                        <a:rPr lang="en-US" dirty="0" smtClean="0"/>
                        <a:t> = """This is a multiline""“</a:t>
                      </a:r>
                    </a:p>
                    <a:p>
                      <a:r>
                        <a:rPr lang="en-US" dirty="0" err="1" smtClean="0"/>
                        <a:t>w_str</a:t>
                      </a:r>
                      <a:r>
                        <a:rPr lang="en-US" dirty="0" smtClean="0"/>
                        <a:t> = </a:t>
                      </a:r>
                      <a:r>
                        <a:rPr lang="en-US" dirty="0" err="1" smtClean="0"/>
                        <a:t>r"raw</a:t>
                      </a:r>
                      <a:r>
                        <a:rPr lang="en-US" dirty="0" smtClean="0"/>
                        <a:t> \n string"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 = (1 == True)</a:t>
                      </a:r>
                    </a:p>
                    <a:p>
                      <a:r>
                        <a:rPr lang="en-IN" dirty="0" smtClean="0"/>
                        <a:t>y = (1 == False)</a:t>
                      </a:r>
                    </a:p>
                    <a:p>
                      <a:r>
                        <a:rPr lang="en-IN" dirty="0" smtClean="0"/>
                        <a:t>a = True + 4</a:t>
                      </a:r>
                    </a:p>
                    <a:p>
                      <a:r>
                        <a:rPr lang="en-IN" dirty="0" smtClean="0"/>
                        <a:t>b = False + 10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food = None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988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5391" y="162371"/>
            <a:ext cx="5483550" cy="743484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Algerian" panose="04020705040A02060702" pitchFamily="82" charset="0"/>
              </a:rPr>
              <a:t/>
            </a:r>
            <a:br>
              <a:rPr lang="en-IN" sz="2800" dirty="0" smtClean="0">
                <a:latin typeface="Algerian" panose="04020705040A02060702" pitchFamily="82" charset="0"/>
              </a:rPr>
            </a:br>
            <a:r>
              <a:rPr lang="en-IN" sz="2800" dirty="0" smtClean="0">
                <a:latin typeface="Algerian" panose="04020705040A02060702" pitchFamily="82" charset="0"/>
              </a:rPr>
              <a:t/>
            </a:r>
            <a:br>
              <a:rPr lang="en-IN" sz="2800" dirty="0" smtClean="0">
                <a:latin typeface="Algerian" panose="04020705040A02060702" pitchFamily="82" charset="0"/>
              </a:rPr>
            </a:br>
            <a:r>
              <a:rPr lang="en-IN" sz="2800" b="1" dirty="0" smtClean="0">
                <a:latin typeface="Algerian" panose="04020705040A02060702" pitchFamily="82" charset="0"/>
              </a:rPr>
              <a:t> </a:t>
            </a:r>
            <a:r>
              <a:rPr lang="en-IN" sz="2800" b="1" dirty="0">
                <a:latin typeface="Algerian" panose="04020705040A02060702" pitchFamily="82" charset="0"/>
              </a:rPr>
              <a:t>Literal </a:t>
            </a:r>
            <a:r>
              <a:rPr lang="en-IN" sz="2800" b="1" dirty="0" smtClean="0">
                <a:latin typeface="Algerian" panose="04020705040A02060702" pitchFamily="82" charset="0"/>
              </a:rPr>
              <a:t>Collections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216" y="982764"/>
            <a:ext cx="9930214" cy="1965534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There are four different types of literal </a:t>
            </a:r>
            <a:r>
              <a:rPr lang="en-US" sz="1800" dirty="0" smtClean="0"/>
              <a:t>collections.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List literals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Tuple literals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err="1"/>
              <a:t>Dict</a:t>
            </a:r>
            <a:r>
              <a:rPr lang="en-US" sz="1800" dirty="0"/>
              <a:t> literals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Set literals</a:t>
            </a:r>
            <a:endParaRPr lang="en-US" sz="1800" dirty="0" smtClean="0"/>
          </a:p>
          <a:p>
            <a:pPr algn="l"/>
            <a:endParaRPr lang="en-IN" sz="18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83889" y="2948298"/>
            <a:ext cx="9930214" cy="335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 smtClean="0"/>
          </a:p>
          <a:p>
            <a:pPr algn="l"/>
            <a:endParaRPr lang="en-IN" sz="1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32192"/>
              </p:ext>
            </p:extLst>
          </p:nvPr>
        </p:nvGraphicFramePr>
        <p:xfrm>
          <a:off x="341831" y="3597779"/>
          <a:ext cx="11143718" cy="297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5930"/>
                <a:gridCol w="2340841"/>
                <a:gridCol w="3231017"/>
                <a:gridCol w="2785930"/>
              </a:tblGrid>
              <a:tr h="59623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/>
                        <a:t>List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Tuple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Dictionary literals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Set literals</a:t>
                      </a:r>
                      <a:endParaRPr lang="en-IN" dirty="0"/>
                    </a:p>
                  </a:txBody>
                  <a:tcPr/>
                </a:tc>
              </a:tr>
              <a:tr h="2377705">
                <a:tc>
                  <a:txBody>
                    <a:bodyPr/>
                    <a:lstStyle/>
                    <a:p>
                      <a:r>
                        <a:rPr lang="en-US" dirty="0" smtClean="0"/>
                        <a:t>numb = [1, 2, 3, 4, 5]</a:t>
                      </a:r>
                    </a:p>
                    <a:p>
                      <a:r>
                        <a:rPr lang="en-US" dirty="0" smtClean="0"/>
                        <a:t>name = ['A', 'B', 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Tuple literals</a:t>
                      </a:r>
                    </a:p>
                    <a:p>
                      <a:r>
                        <a:rPr lang="en-US" dirty="0" smtClean="0"/>
                        <a:t>even = (2, 4, 6, 8)</a:t>
                      </a:r>
                    </a:p>
                    <a:p>
                      <a:r>
                        <a:rPr lang="en-US" dirty="0" smtClean="0"/>
                        <a:t>odd = (1, 3, 5, 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alph</a:t>
                      </a:r>
                      <a:r>
                        <a:rPr lang="en-IN" dirty="0" smtClean="0"/>
                        <a:t> = {'a': ‘A', '</a:t>
                      </a:r>
                      <a:r>
                        <a:rPr lang="en-IN" dirty="0" err="1" smtClean="0"/>
                        <a:t>b':‘B</a:t>
                      </a:r>
                      <a:r>
                        <a:rPr lang="en-IN" dirty="0" smtClean="0"/>
                        <a:t>',}</a:t>
                      </a:r>
                    </a:p>
                    <a:p>
                      <a:r>
                        <a:rPr lang="en-IN" dirty="0" smtClean="0"/>
                        <a:t>info = {‘n': '</a:t>
                      </a:r>
                      <a:r>
                        <a:rPr lang="en-IN" dirty="0" err="1" smtClean="0"/>
                        <a:t>amit</a:t>
                      </a:r>
                      <a:r>
                        <a:rPr lang="en-IN" dirty="0" smtClean="0"/>
                        <a:t>', ‘g': 20}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vowels = {'a', 'e', '</a:t>
                      </a:r>
                      <a:r>
                        <a:rPr lang="en-IN" dirty="0" err="1" smtClean="0"/>
                        <a:t>i</a:t>
                      </a:r>
                      <a:r>
                        <a:rPr lang="en-IN" dirty="0" smtClean="0"/>
                        <a:t>', 'o', 'u'}</a:t>
                      </a:r>
                    </a:p>
                    <a:p>
                      <a:r>
                        <a:rPr lang="en-IN" dirty="0" smtClean="0"/>
                        <a:t>fruits = {"apple", "banana", "cherry"}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687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9331" y="2025144"/>
            <a:ext cx="3216588" cy="1400530"/>
          </a:xfrm>
        </p:spPr>
        <p:txBody>
          <a:bodyPr/>
          <a:lstStyle/>
          <a:p>
            <a:r>
              <a:rPr lang="en-US" b="1" u="sng" dirty="0" smtClean="0">
                <a:latin typeface="Algerian" panose="04020705040A02060702" pitchFamily="82" charset="0"/>
              </a:rPr>
              <a:t>Thank you</a:t>
            </a:r>
            <a:endParaRPr lang="en-IN" b="1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0795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</TotalTime>
  <Words>695</Words>
  <Application>Microsoft Office PowerPoint</Application>
  <PresentationFormat>Widescreen</PresentationFormat>
  <Paragraphs>134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Century Gothic</vt:lpstr>
      <vt:lpstr>Wingdings</vt:lpstr>
      <vt:lpstr>Wingdings 3</vt:lpstr>
      <vt:lpstr>Ion</vt:lpstr>
      <vt:lpstr>Python Keywords and Identifiers</vt:lpstr>
      <vt:lpstr>Python Identifiers</vt:lpstr>
      <vt:lpstr>   Python Variables &amp; Constants</vt:lpstr>
      <vt:lpstr>Python Statement</vt:lpstr>
      <vt:lpstr>   Literals</vt:lpstr>
      <vt:lpstr>  Numeric, String, Boolean Literal</vt:lpstr>
      <vt:lpstr>   Literal Collections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Keywords and Identifiers</dc:title>
  <dc:creator>LENOVO</dc:creator>
  <cp:lastModifiedBy>LENOVO</cp:lastModifiedBy>
  <cp:revision>92</cp:revision>
  <dcterms:created xsi:type="dcterms:W3CDTF">2022-04-23T13:52:47Z</dcterms:created>
  <dcterms:modified xsi:type="dcterms:W3CDTF">2022-05-03T11:43:02Z</dcterms:modified>
</cp:coreProperties>
</file>