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40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35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83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3430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47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382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075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42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52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42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09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56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16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06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09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36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F0247C-C51D-4EF6-BD3D-5C448355D9A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326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set/intersection" TargetMode="External"/><Relationship Id="rId13" Type="http://schemas.openxmlformats.org/officeDocument/2006/relationships/hyperlink" Target="https://www.programiz.com/python-programming/methods/set/pop" TargetMode="External"/><Relationship Id="rId3" Type="http://schemas.openxmlformats.org/officeDocument/2006/relationships/hyperlink" Target="https://www.programiz.com/python-programming/methods/set/clear" TargetMode="External"/><Relationship Id="rId7" Type="http://schemas.openxmlformats.org/officeDocument/2006/relationships/hyperlink" Target="https://www.programiz.com/python-programming/methods/set/discard" TargetMode="External"/><Relationship Id="rId12" Type="http://schemas.openxmlformats.org/officeDocument/2006/relationships/hyperlink" Target="https://www.programiz.com/python-programming/methods/set/issuperset" TargetMode="External"/><Relationship Id="rId2" Type="http://schemas.openxmlformats.org/officeDocument/2006/relationships/hyperlink" Target="https://www.programiz.com/python-programming/methods/set/ad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rogramiz.com/python-programming/methods/set/remove" TargetMode="External"/><Relationship Id="rId11" Type="http://schemas.openxmlformats.org/officeDocument/2006/relationships/hyperlink" Target="https://www.programiz.com/python-programming/methods/set/issubset" TargetMode="External"/><Relationship Id="rId5" Type="http://schemas.openxmlformats.org/officeDocument/2006/relationships/hyperlink" Target="https://www.programiz.com/python-programming/methods/set/difference" TargetMode="External"/><Relationship Id="rId10" Type="http://schemas.openxmlformats.org/officeDocument/2006/relationships/hyperlink" Target="https://www.programiz.com/python-programming/methods/set/isdisjoint" TargetMode="External"/><Relationship Id="rId4" Type="http://schemas.openxmlformats.org/officeDocument/2006/relationships/hyperlink" Target="https://www.programiz.com/python-programming/methods/set/copy" TargetMode="External"/><Relationship Id="rId9" Type="http://schemas.openxmlformats.org/officeDocument/2006/relationships/hyperlink" Target="https://www.programiz.com/python-programming/methods/set/un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25425"/>
            <a:ext cx="4495800" cy="749300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Algerian" panose="04020705040A02060702" pitchFamily="82" charset="0"/>
              </a:rPr>
              <a:t>Dictionary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20788" y="1376363"/>
            <a:ext cx="10971212" cy="494823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Python dictionary is an unordered collection of items. Each item of a dictionary has a key/value </a:t>
            </a:r>
            <a:r>
              <a:rPr lang="en-US" sz="2000" dirty="0" smtClean="0"/>
              <a:t>pair.</a:t>
            </a:r>
          </a:p>
          <a:p>
            <a:pPr algn="l"/>
            <a:r>
              <a:rPr lang="en-US" sz="2000" dirty="0" smtClean="0"/>
              <a:t>A Dictionary contains comma separated </a:t>
            </a:r>
            <a:r>
              <a:rPr lang="en-US" sz="2000" dirty="0" err="1" smtClean="0"/>
              <a:t>key:value</a:t>
            </a:r>
            <a:r>
              <a:rPr lang="en-US" sz="2000" dirty="0" smtClean="0"/>
              <a:t> pairs enclosed within {}</a:t>
            </a:r>
          </a:p>
          <a:p>
            <a:pPr algn="l"/>
            <a:r>
              <a:rPr lang="en-US" sz="2000" dirty="0" smtClean="0"/>
              <a:t>Keys are unique in dictionary while values may not.</a:t>
            </a:r>
          </a:p>
          <a:p>
            <a:pPr algn="l"/>
            <a:r>
              <a:rPr lang="en-US" sz="2000" dirty="0" smtClean="0"/>
              <a:t>Dictionary is mutable, we can change the value of existing item.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Creating </a:t>
            </a:r>
            <a:r>
              <a:rPr lang="en-US" sz="2000" dirty="0"/>
              <a:t>Dictionary</a:t>
            </a:r>
            <a:r>
              <a:rPr lang="en-US" sz="2000" dirty="0" smtClean="0"/>
              <a:t>::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my_dict</a:t>
            </a:r>
            <a:r>
              <a:rPr lang="en-US" sz="2000" dirty="0"/>
              <a:t> = </a:t>
            </a:r>
            <a:r>
              <a:rPr lang="en-US" sz="2000" dirty="0" smtClean="0"/>
              <a:t>{}	</a:t>
            </a:r>
            <a:r>
              <a:rPr lang="en-US" sz="2000" dirty="0"/>
              <a:t> # empty </a:t>
            </a:r>
            <a:r>
              <a:rPr lang="en-US" sz="2000" dirty="0" smtClean="0"/>
              <a:t>dictionary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my_dict</a:t>
            </a:r>
            <a:r>
              <a:rPr lang="en-US" sz="2000" dirty="0" smtClean="0"/>
              <a:t> </a:t>
            </a:r>
            <a:r>
              <a:rPr lang="en-US" sz="2000" dirty="0"/>
              <a:t>= {1: 'apple', 2: 'ball</a:t>
            </a:r>
            <a:r>
              <a:rPr lang="en-US" sz="2000" dirty="0" smtClean="0"/>
              <a:t>'}	</a:t>
            </a:r>
            <a:r>
              <a:rPr lang="en-US" sz="2000" dirty="0"/>
              <a:t># dictionary with integer </a:t>
            </a:r>
            <a:r>
              <a:rPr lang="en-US" sz="2000" dirty="0" smtClean="0"/>
              <a:t>keys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my_dict</a:t>
            </a:r>
            <a:r>
              <a:rPr lang="en-US" sz="2000" dirty="0" smtClean="0"/>
              <a:t> </a:t>
            </a:r>
            <a:r>
              <a:rPr lang="en-US" sz="2000" dirty="0"/>
              <a:t>= {'name': 'John', 1: [2, 4, 3</a:t>
            </a:r>
            <a:r>
              <a:rPr lang="en-US" sz="2000" dirty="0" smtClean="0"/>
              <a:t>]}	</a:t>
            </a:r>
            <a:r>
              <a:rPr lang="en-US" sz="2000" dirty="0"/>
              <a:t># dictionary with mixed </a:t>
            </a:r>
            <a:r>
              <a:rPr lang="en-US" sz="2000" dirty="0" smtClean="0"/>
              <a:t>keys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my_dict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dict</a:t>
            </a:r>
            <a:r>
              <a:rPr lang="en-US" sz="2000" dirty="0"/>
              <a:t>({1:'apple', 2:'ball</a:t>
            </a:r>
            <a:r>
              <a:rPr lang="en-US" sz="2000" dirty="0" smtClean="0"/>
              <a:t>'})	</a:t>
            </a:r>
            <a:r>
              <a:rPr lang="en-US" sz="2000" dirty="0"/>
              <a:t># using </a:t>
            </a:r>
            <a:r>
              <a:rPr lang="en-US" sz="2000" dirty="0" err="1"/>
              <a:t>dict</a:t>
            </a:r>
            <a:r>
              <a:rPr lang="en-US" sz="2000" dirty="0" smtClean="0"/>
              <a:t>()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my_dict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dict</a:t>
            </a:r>
            <a:r>
              <a:rPr lang="en-US" sz="2000" dirty="0"/>
              <a:t>([(1,'apple'), (2,'ball</a:t>
            </a:r>
            <a:r>
              <a:rPr lang="en-US" sz="2000" dirty="0" smtClean="0"/>
              <a:t>')])	</a:t>
            </a:r>
            <a:r>
              <a:rPr lang="en-US" sz="2000" dirty="0"/>
              <a:t># from sequence having each item as a pair</a:t>
            </a:r>
          </a:p>
          <a:p>
            <a:pPr marL="0" indent="0">
              <a:buNone/>
            </a:pPr>
            <a:endParaRPr lang="en-US" sz="2000" dirty="0" smtClean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774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25425"/>
            <a:ext cx="4495800" cy="749300"/>
          </a:xfrm>
        </p:spPr>
        <p:txBody>
          <a:bodyPr>
            <a:normAutofit/>
          </a:bodyPr>
          <a:lstStyle/>
          <a:p>
            <a:r>
              <a:rPr lang="en-US" sz="2000" u="sng" dirty="0" smtClean="0">
                <a:latin typeface="Algerian" panose="04020705040A02060702" pitchFamily="82" charset="0"/>
              </a:rPr>
              <a:t>Built-in function on dictionary</a:t>
            </a:r>
            <a:endParaRPr lang="en-IN" sz="2000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20788" y="1376363"/>
            <a:ext cx="10971212" cy="494823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dirty="0" smtClean="0"/>
          </a:p>
          <a:p>
            <a:pPr algn="l"/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39326"/>
              </p:ext>
            </p:extLst>
          </p:nvPr>
        </p:nvGraphicFramePr>
        <p:xfrm>
          <a:off x="1775626" y="1676795"/>
          <a:ext cx="81280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len</a:t>
                      </a:r>
                      <a:r>
                        <a:rPr lang="en-US" dirty="0" smtClean="0"/>
                        <a:t>(dict1)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number</a:t>
                      </a:r>
                      <a:r>
                        <a:rPr lang="en-US" baseline="0" dirty="0" smtClean="0"/>
                        <a:t> of key-value pair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max(dict1)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maximum</a:t>
                      </a:r>
                      <a:r>
                        <a:rPr lang="en-US" baseline="0" dirty="0" smtClean="0"/>
                        <a:t> key in dictionary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min(dict1)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minimum key in dictionary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sorted(dict1)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sorted list of keys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any(dict1)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True if any</a:t>
                      </a:r>
                      <a:r>
                        <a:rPr lang="en-US" baseline="0" dirty="0" smtClean="0"/>
                        <a:t> key of dictionary is True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all(d)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True if all keys of dictionary are 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reversed(dict1)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used to reverse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dict</a:t>
                      </a:r>
                      <a:r>
                        <a:rPr lang="en-US" baseline="0" dirty="0" smtClean="0"/>
                        <a:t>/keys/values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64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25425"/>
            <a:ext cx="4495800" cy="749300"/>
          </a:xfrm>
        </p:spPr>
        <p:txBody>
          <a:bodyPr>
            <a:normAutofit/>
          </a:bodyPr>
          <a:lstStyle/>
          <a:p>
            <a:r>
              <a:rPr lang="en-US" sz="2000" u="sng" dirty="0" smtClean="0">
                <a:latin typeface="Algerian" panose="04020705040A02060702" pitchFamily="82" charset="0"/>
              </a:rPr>
              <a:t>Built-in function on dictionary</a:t>
            </a:r>
            <a:endParaRPr lang="en-IN" sz="2000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20788" y="1376363"/>
            <a:ext cx="10971212" cy="494823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dirty="0" smtClean="0"/>
          </a:p>
          <a:p>
            <a:pPr algn="l"/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81139"/>
              </p:ext>
            </p:extLst>
          </p:nvPr>
        </p:nvGraphicFramePr>
        <p:xfrm>
          <a:off x="1604710" y="873491"/>
          <a:ext cx="8128000" cy="586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dict1</a:t>
                      </a:r>
                      <a:r>
                        <a:rPr lang="en-US" dirty="0" smtClean="0"/>
                        <a:t>.get(key, default)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value for a key if it exists in the dictionary.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dict1</a:t>
                      </a:r>
                      <a:r>
                        <a:rPr lang="en-US" dirty="0" smtClean="0"/>
                        <a:t>.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list of key-value pairs in a dictionary.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dict1</a:t>
                      </a:r>
                      <a:r>
                        <a:rPr lang="en-US" dirty="0" smtClean="0"/>
                        <a:t>.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list of keys in a dictionary.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dict1</a:t>
                      </a:r>
                      <a:r>
                        <a:rPr lang="en-US" dirty="0" smtClean="0"/>
                        <a:t>.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list of values in a dictionary.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dict1</a:t>
                      </a:r>
                      <a:r>
                        <a:rPr lang="en-US" dirty="0" smtClean="0"/>
                        <a:t>.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Clears a dictionary.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dict1</a:t>
                      </a:r>
                      <a:r>
                        <a:rPr lang="en-US" dirty="0" smtClean="0"/>
                        <a:t>.pop(</a:t>
                      </a:r>
                      <a:r>
                        <a:rPr lang="en-US" dirty="0" err="1" smtClean="0"/>
                        <a:t>key,default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 key from a dictionary, if it is present, and returns its value.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popitem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Removes a key-value pair from a dictionary.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dict1.Update()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Merges a dictionary with another dictionary or with an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key-value pairs.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setdefault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Inserts Key With a Value if Key is not Present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25425"/>
            <a:ext cx="4495800" cy="749300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>
                <a:latin typeface="Algerian" panose="04020705040A02060702" pitchFamily="82" charset="0"/>
              </a:rPr>
              <a:t>SET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20788" y="1376363"/>
            <a:ext cx="10971212" cy="4948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Sets </a:t>
            </a:r>
            <a:r>
              <a:rPr lang="en-IN" sz="2000" dirty="0" smtClean="0"/>
              <a:t>are mutable  unordered collection on items</a:t>
            </a:r>
          </a:p>
          <a:p>
            <a:pPr marL="0" indent="0">
              <a:buNone/>
            </a:pPr>
            <a:r>
              <a:rPr lang="en-US" sz="2000" dirty="0"/>
              <a:t>Set elements are unique. Duplicate elements are not allowed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Every set element is </a:t>
            </a:r>
            <a:r>
              <a:rPr lang="en-US" sz="2000" dirty="0" smtClean="0"/>
              <a:t>unique </a:t>
            </a:r>
            <a:r>
              <a:rPr lang="en-US" sz="2000" dirty="0"/>
              <a:t>(no duplicates) and must be immutable (cannot be changed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r>
              <a:rPr lang="en-US" sz="2000" dirty="0"/>
              <a:t>However, a set itself is mutable. We can add or remove items from it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/>
              <a:t>Creating </a:t>
            </a:r>
            <a:r>
              <a:rPr lang="en-US" sz="2000" b="1" dirty="0" smtClean="0"/>
              <a:t>Sets:</a:t>
            </a:r>
          </a:p>
          <a:p>
            <a:pPr marL="0" indent="0">
              <a:buNone/>
            </a:pPr>
            <a:r>
              <a:rPr lang="en-US" sz="2000" b="1" dirty="0" smtClean="0"/>
              <a:t>set1 </a:t>
            </a:r>
            <a:r>
              <a:rPr lang="en-US" sz="2000" b="1" dirty="0"/>
              <a:t>= {</a:t>
            </a:r>
            <a:r>
              <a:rPr lang="en-US" sz="2000" b="1" dirty="0" smtClean="0"/>
              <a:t>10, 20, 30}</a:t>
            </a:r>
            <a:r>
              <a:rPr lang="en-US" sz="2000" b="1" dirty="0"/>
              <a:t>	        # set of </a:t>
            </a:r>
            <a:r>
              <a:rPr lang="en-US" sz="2000" b="1" dirty="0" smtClean="0"/>
              <a:t>integers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set1 </a:t>
            </a:r>
            <a:r>
              <a:rPr lang="en-US" sz="2000" b="1" dirty="0"/>
              <a:t>= {1.0, "Hello", (1, 2, 3)}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set1 </a:t>
            </a:r>
            <a:r>
              <a:rPr lang="en-US" sz="2000" b="1" dirty="0"/>
              <a:t>= set(['foo', 'bar', '</a:t>
            </a:r>
            <a:r>
              <a:rPr lang="en-US" sz="2000" b="1" dirty="0" err="1"/>
              <a:t>baz</a:t>
            </a:r>
            <a:r>
              <a:rPr lang="en-US" sz="2000" b="1" dirty="0"/>
              <a:t>', 'foo', '</a:t>
            </a:r>
            <a:r>
              <a:rPr lang="en-US" sz="2000" b="1" dirty="0" err="1"/>
              <a:t>qux</a:t>
            </a:r>
            <a:r>
              <a:rPr lang="en-US" sz="2000" b="1" dirty="0" smtClean="0"/>
              <a:t>'])</a:t>
            </a:r>
          </a:p>
          <a:p>
            <a:pPr marL="0" indent="0">
              <a:buNone/>
            </a:pPr>
            <a:r>
              <a:rPr lang="en-US" sz="2000" b="1" dirty="0" smtClean="0"/>
              <a:t>set1 </a:t>
            </a:r>
            <a:r>
              <a:rPr lang="en-US" sz="2000" b="1" dirty="0"/>
              <a:t>= set(('foo', 'bar', '</a:t>
            </a:r>
            <a:r>
              <a:rPr lang="en-US" sz="2000" b="1" dirty="0" err="1"/>
              <a:t>baz</a:t>
            </a:r>
            <a:r>
              <a:rPr lang="en-US" sz="2000" b="1" dirty="0"/>
              <a:t>', 'foo', '</a:t>
            </a:r>
            <a:r>
              <a:rPr lang="en-US" sz="2000" b="1" dirty="0" err="1"/>
              <a:t>qux</a:t>
            </a:r>
            <a:r>
              <a:rPr lang="en-US" sz="2000" b="1" dirty="0"/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10663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25425"/>
            <a:ext cx="4495800" cy="749300"/>
          </a:xfrm>
        </p:spPr>
        <p:txBody>
          <a:bodyPr>
            <a:normAutofit/>
          </a:bodyPr>
          <a:lstStyle/>
          <a:p>
            <a:r>
              <a:rPr lang="en-US" sz="2000" u="sng" dirty="0" smtClean="0">
                <a:latin typeface="Algerian" panose="04020705040A02060702" pitchFamily="82" charset="0"/>
              </a:rPr>
              <a:t>Common Built-in function Set</a:t>
            </a:r>
            <a:endParaRPr lang="en-IN" sz="2000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20788" y="1376363"/>
            <a:ext cx="10971212" cy="494823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dirty="0" smtClean="0"/>
          </a:p>
          <a:p>
            <a:pPr algn="l"/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063177"/>
              </p:ext>
            </p:extLst>
          </p:nvPr>
        </p:nvGraphicFramePr>
        <p:xfrm>
          <a:off x="1638893" y="788033"/>
          <a:ext cx="8128000" cy="5786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u="none" strike="noStrike" dirty="0">
                          <a:solidFill>
                            <a:srgbClr val="0556F3"/>
                          </a:solidFill>
                          <a:effectLst/>
                          <a:hlinkClick r:id="rId2"/>
                        </a:rPr>
                        <a:t>add()</a:t>
                      </a:r>
                      <a:endParaRPr lang="en-IN" sz="1400" dirty="0">
                        <a:effectLst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Adds an element to the set</a:t>
                      </a:r>
                    </a:p>
                  </a:txBody>
                  <a:tcPr marL="51802" marR="51802" marT="25901" marB="2590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u="none" strike="noStrike">
                          <a:solidFill>
                            <a:srgbClr val="0556F3"/>
                          </a:solidFill>
                          <a:effectLst/>
                          <a:hlinkClick r:id="rId3"/>
                        </a:rPr>
                        <a:t>clear()</a:t>
                      </a:r>
                      <a:endParaRPr lang="en-IN" sz="1400">
                        <a:effectLst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Removes all elements from the set</a:t>
                      </a:r>
                    </a:p>
                  </a:txBody>
                  <a:tcPr marL="51802" marR="51802" marT="25901" marB="2590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u="none" strike="noStrike">
                          <a:solidFill>
                            <a:srgbClr val="0556F3"/>
                          </a:solidFill>
                          <a:effectLst/>
                          <a:hlinkClick r:id="rId4"/>
                        </a:rPr>
                        <a:t>copy()</a:t>
                      </a:r>
                      <a:endParaRPr lang="en-IN" sz="1400">
                        <a:effectLst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Returns a copy of the set</a:t>
                      </a:r>
                    </a:p>
                  </a:txBody>
                  <a:tcPr marL="51802" marR="51802" marT="25901" marB="2590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u="none" strike="noStrike" dirty="0">
                          <a:solidFill>
                            <a:srgbClr val="0556F3"/>
                          </a:solidFill>
                          <a:effectLst/>
                          <a:hlinkClick r:id="rId5"/>
                        </a:rPr>
                        <a:t>difference()</a:t>
                      </a:r>
                      <a:endParaRPr lang="en-IN" sz="1400" dirty="0">
                        <a:effectLst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Returns the difference of two or more sets as a new set</a:t>
                      </a:r>
                    </a:p>
                  </a:txBody>
                  <a:tcPr marL="51802" marR="51802" marT="25901" marB="25901" anchor="ctr"/>
                </a:tc>
              </a:tr>
              <a:tr h="463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solidFill>
                            <a:srgbClr val="0556F3"/>
                          </a:solidFill>
                          <a:effectLst/>
                          <a:hlinkClick r:id="rId6"/>
                        </a:rPr>
                        <a:t>remove()</a:t>
                      </a:r>
                      <a:endParaRPr lang="en-IN" sz="1400" dirty="0" smtClean="0">
                        <a:effectLst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Removes an element from the set. If the element is not a member, raises a </a:t>
                      </a:r>
                      <a:r>
                        <a:rPr lang="en-US" sz="1400" dirty="0" err="1" smtClean="0">
                          <a:effectLst/>
                        </a:rPr>
                        <a:t>KeyError</a:t>
                      </a:r>
                      <a:endParaRPr lang="en-US" sz="1400" dirty="0" smtClean="0">
                        <a:effectLst/>
                      </a:endParaRPr>
                    </a:p>
                    <a:p>
                      <a:endParaRPr lang="en-US" sz="1400" dirty="0">
                        <a:effectLst/>
                      </a:endParaRPr>
                    </a:p>
                  </a:txBody>
                  <a:tcPr marL="51802" marR="51802" marT="25901" marB="2590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u="none" strike="noStrike" dirty="0">
                          <a:solidFill>
                            <a:srgbClr val="0556F3"/>
                          </a:solidFill>
                          <a:effectLst/>
                          <a:hlinkClick r:id="rId7"/>
                        </a:rPr>
                        <a:t>discard()</a:t>
                      </a:r>
                      <a:endParaRPr lang="en-IN" sz="1400" dirty="0">
                        <a:effectLst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Removes an element from the set if it is a member. (Do nothing if the element is not in set)</a:t>
                      </a:r>
                    </a:p>
                  </a:txBody>
                  <a:tcPr marL="51802" marR="51802" marT="25901" marB="25901" anchor="ctr"/>
                </a:tc>
              </a:tr>
              <a:tr h="386350">
                <a:tc>
                  <a:txBody>
                    <a:bodyPr/>
                    <a:lstStyle/>
                    <a:p>
                      <a:r>
                        <a:rPr lang="en-IN" sz="1400" u="none" strike="noStrike" dirty="0">
                          <a:solidFill>
                            <a:srgbClr val="0556F3"/>
                          </a:solidFill>
                          <a:effectLst/>
                          <a:hlinkClick r:id="rId8"/>
                        </a:rPr>
                        <a:t>intersection()</a:t>
                      </a:r>
                      <a:endParaRPr lang="en-IN" sz="1400" dirty="0">
                        <a:effectLst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Returns the intersection of two sets as a new set</a:t>
                      </a:r>
                    </a:p>
                  </a:txBody>
                  <a:tcPr marL="51802" marR="51802" marT="25901" marB="2590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u="none" strike="noStrike" dirty="0" smtClean="0">
                          <a:solidFill>
                            <a:srgbClr val="0556F3"/>
                          </a:solidFill>
                          <a:effectLst/>
                          <a:hlinkClick r:id="rId9"/>
                        </a:rPr>
                        <a:t>union()</a:t>
                      </a:r>
                      <a:endParaRPr lang="en-IN" sz="1400" dirty="0">
                        <a:effectLst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Returns the union of sets in a new set</a:t>
                      </a:r>
                    </a:p>
                  </a:txBody>
                  <a:tcPr marL="51802" marR="51802" marT="25901" marB="2590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u="none" strike="noStrike" dirty="0" err="1">
                          <a:solidFill>
                            <a:srgbClr val="0556F3"/>
                          </a:solidFill>
                          <a:effectLst/>
                          <a:hlinkClick r:id="rId10"/>
                        </a:rPr>
                        <a:t>isdisjoint</a:t>
                      </a:r>
                      <a:r>
                        <a:rPr lang="en-IN" sz="1400" u="none" strike="noStrike" dirty="0">
                          <a:solidFill>
                            <a:srgbClr val="0556F3"/>
                          </a:solidFill>
                          <a:effectLst/>
                          <a:hlinkClick r:id="rId10"/>
                        </a:rPr>
                        <a:t>()</a:t>
                      </a:r>
                      <a:endParaRPr lang="en-IN" sz="1400" dirty="0">
                        <a:effectLst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Returns True if two sets have a null intersection</a:t>
                      </a:r>
                    </a:p>
                  </a:txBody>
                  <a:tcPr marL="51802" marR="51802" marT="25901" marB="2590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u="none" strike="noStrike" dirty="0" err="1">
                          <a:solidFill>
                            <a:srgbClr val="0556F3"/>
                          </a:solidFill>
                          <a:effectLst/>
                          <a:hlinkClick r:id="rId11"/>
                        </a:rPr>
                        <a:t>issubset</a:t>
                      </a:r>
                      <a:r>
                        <a:rPr lang="en-IN" sz="1400" u="none" strike="noStrike" dirty="0">
                          <a:solidFill>
                            <a:srgbClr val="0556F3"/>
                          </a:solidFill>
                          <a:effectLst/>
                          <a:hlinkClick r:id="rId11"/>
                        </a:rPr>
                        <a:t>()</a:t>
                      </a:r>
                      <a:endParaRPr lang="en-IN" sz="1400" dirty="0">
                        <a:effectLst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Returns True if another set contains this set</a:t>
                      </a:r>
                    </a:p>
                  </a:txBody>
                  <a:tcPr marL="51802" marR="51802" marT="25901" marB="2590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u="none" strike="noStrike" dirty="0" err="1">
                          <a:solidFill>
                            <a:srgbClr val="0556F3"/>
                          </a:solidFill>
                          <a:effectLst/>
                          <a:hlinkClick r:id="rId12"/>
                        </a:rPr>
                        <a:t>issuperset</a:t>
                      </a:r>
                      <a:r>
                        <a:rPr lang="en-IN" sz="1400" u="none" strike="noStrike" dirty="0">
                          <a:solidFill>
                            <a:srgbClr val="0556F3"/>
                          </a:solidFill>
                          <a:effectLst/>
                          <a:hlinkClick r:id="rId12"/>
                        </a:rPr>
                        <a:t>()</a:t>
                      </a:r>
                      <a:endParaRPr lang="en-IN" sz="1400" dirty="0">
                        <a:effectLst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Returns True if this set contains another set</a:t>
                      </a:r>
                    </a:p>
                  </a:txBody>
                  <a:tcPr marL="51802" marR="51802" marT="25901" marB="2590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u="none" strike="noStrike" dirty="0">
                          <a:solidFill>
                            <a:srgbClr val="0556F3"/>
                          </a:solidFill>
                          <a:effectLst/>
                          <a:hlinkClick r:id="rId13"/>
                        </a:rPr>
                        <a:t>pop()</a:t>
                      </a:r>
                      <a:endParaRPr lang="en-IN" sz="1400" dirty="0">
                        <a:effectLst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Removes and returns an arbitrary set element. Raises </a:t>
                      </a:r>
                      <a:r>
                        <a:rPr lang="en-US" sz="1400" dirty="0" err="1">
                          <a:effectLst/>
                        </a:rPr>
                        <a:t>KeyError</a:t>
                      </a:r>
                      <a:r>
                        <a:rPr lang="en-US" sz="1400" dirty="0">
                          <a:effectLst/>
                        </a:rPr>
                        <a:t> if the set is empty</a:t>
                      </a:r>
                    </a:p>
                  </a:txBody>
                  <a:tcPr marL="51802" marR="51802" marT="25901" marB="2590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99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1153</TotalTime>
  <Words>482</Words>
  <Application>Microsoft Office PowerPoint</Application>
  <PresentationFormat>Widescreen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Century Gothic</vt:lpstr>
      <vt:lpstr>Wingdings 3</vt:lpstr>
      <vt:lpstr>Ion</vt:lpstr>
      <vt:lpstr>Dictionary</vt:lpstr>
      <vt:lpstr>Built-in function on dictionary</vt:lpstr>
      <vt:lpstr>Built-in function on dictionary</vt:lpstr>
      <vt:lpstr>SET</vt:lpstr>
      <vt:lpstr>Common Built-in function Set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26</cp:revision>
  <dcterms:created xsi:type="dcterms:W3CDTF">2022-05-12T22:46:13Z</dcterms:created>
  <dcterms:modified xsi:type="dcterms:W3CDTF">2022-05-16T12:26:20Z</dcterms:modified>
</cp:coreProperties>
</file>