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8" r:id="rId9"/>
    <p:sldId id="269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3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2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17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0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764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319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4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8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2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9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7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46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0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0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25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0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CC33-C1E3-43D5-954C-D3879CCC99B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1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286" y="199417"/>
            <a:ext cx="7756733" cy="672254"/>
          </a:xfrm>
        </p:spPr>
        <p:txBody>
          <a:bodyPr>
            <a:normAutofit fontScale="90000"/>
          </a:bodyPr>
          <a:lstStyle/>
          <a:p>
            <a:r>
              <a:rPr lang="en-IN" sz="3600" b="1" u="sng" dirty="0">
                <a:latin typeface="Algerian" panose="04020705040A02060702" pitchFamily="82" charset="0"/>
              </a:rPr>
              <a:t>Python Keywords and Identifiers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937" y="1008404"/>
            <a:ext cx="9494379" cy="295684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 smtClean="0"/>
              <a:t>Python is a case sensitive language.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 smtClean="0"/>
              <a:t>Python keywords are special reserved words that convey a special meaning to the compiler/interpreter.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 smtClean="0"/>
              <a:t>Each keyword has a special meaning and a specific operation.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 smtClean="0"/>
              <a:t>We cannot use a keyword as a variable name, function name or any other identifier.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 smtClean="0"/>
              <a:t>They are used to define the syntax and structure of the python language.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 smtClean="0"/>
              <a:t>In python, keywords are case sensitive.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cap="none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cap="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12866"/>
              </p:ext>
            </p:extLst>
          </p:nvPr>
        </p:nvGraphicFramePr>
        <p:xfrm>
          <a:off x="1486016" y="4136164"/>
          <a:ext cx="8811665" cy="261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333"/>
                <a:gridCol w="1762333"/>
                <a:gridCol w="1762333"/>
                <a:gridCol w="1762333"/>
                <a:gridCol w="1762333"/>
              </a:tblGrid>
              <a:tr h="430849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IN" dirty="0"/>
                    </a:p>
                  </a:txBody>
                  <a:tcPr/>
                </a:tc>
              </a:tr>
              <a:tr h="43683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elif</a:t>
                      </a:r>
                      <a:endParaRPr lang="en-IN" dirty="0"/>
                    </a:p>
                  </a:txBody>
                  <a:tcPr/>
                </a:tc>
              </a:tr>
              <a:tr h="436833">
                <a:tc>
                  <a:txBody>
                    <a:bodyPr/>
                    <a:lstStyle/>
                    <a:p>
                      <a:r>
                        <a:rPr lang="en-US" dirty="0" smtClean="0"/>
                        <a:t>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IN" dirty="0"/>
                    </a:p>
                  </a:txBody>
                  <a:tcPr/>
                </a:tc>
              </a:tr>
              <a:tr h="436833">
                <a:tc>
                  <a:txBody>
                    <a:bodyPr/>
                    <a:lstStyle/>
                    <a:p>
                      <a:r>
                        <a:rPr lang="en-US" dirty="0" smtClean="0"/>
                        <a:t>raise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</a:tr>
              <a:tr h="436833"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IN" dirty="0"/>
                    </a:p>
                  </a:txBody>
                  <a:tcPr/>
                </a:tc>
              </a:tr>
              <a:tr h="436833"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0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469" y="239282"/>
            <a:ext cx="2409914" cy="897308"/>
          </a:xfrm>
        </p:spPr>
        <p:txBody>
          <a:bodyPr>
            <a:noAutofit/>
          </a:bodyPr>
          <a:lstStyle/>
          <a:p>
            <a:r>
              <a:rPr lang="en-US" sz="3200" b="1" u="sng" dirty="0" smtClean="0"/>
              <a:t>Practice</a:t>
            </a:r>
            <a:endParaRPr lang="en-US" sz="3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481" y="1410055"/>
            <a:ext cx="9238004" cy="4777099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Write a program to receive your city name and display it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Write a program to receive salary of an employee and add 1500 as incentive and display his/her in hand salary.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Write a program to receive employee name, salary and incentive and display them in below format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Employee name 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ahul 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Salary  : 30000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Incentive : 1000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Total : 31000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Write a program to receive a float number and multiply it with 5 and display it.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Write a program to receive three integers using one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input(), add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then and display the result.</a:t>
            </a:r>
            <a:endParaRPr lang="en-US" sz="1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87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9331" y="2025144"/>
            <a:ext cx="3216588" cy="1400530"/>
          </a:xfrm>
        </p:spPr>
        <p:txBody>
          <a:bodyPr/>
          <a:lstStyle/>
          <a:p>
            <a:r>
              <a:rPr lang="en-US" b="1" u="sng" dirty="0" smtClean="0">
                <a:latin typeface="Algerian" panose="04020705040A02060702" pitchFamily="82" charset="0"/>
              </a:rPr>
              <a:t>Thank you</a:t>
            </a:r>
            <a:endParaRPr lang="en-IN" b="1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7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7343" y="122504"/>
            <a:ext cx="4552060" cy="672254"/>
          </a:xfrm>
        </p:spPr>
        <p:txBody>
          <a:bodyPr>
            <a:normAutofit fontScale="90000"/>
          </a:bodyPr>
          <a:lstStyle/>
          <a:p>
            <a:r>
              <a:rPr lang="en-IN" sz="3600" b="1" u="sng" dirty="0" smtClean="0">
                <a:latin typeface="Algerian" panose="04020705040A02060702" pitchFamily="82" charset="0"/>
              </a:rPr>
              <a:t>Python Identifiers</a:t>
            </a:r>
            <a:endParaRPr lang="en-IN" sz="3600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848" y="794758"/>
            <a:ext cx="9075633" cy="580259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Python identifier is a name used to identify variable, functions, class and other objects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An identifier is a name given to entities like class, functions, variables, etc.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 It helps to differentiate one entity from another.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cap="none" dirty="0" smtClean="0"/>
              <a:t>Rules for writing identifiers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smtClean="0"/>
              <a:t>Start with alphabets or an underscore.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smtClean="0"/>
              <a:t>Identifiers can be a combination of letters in lowercase </a:t>
            </a:r>
            <a:r>
              <a:rPr lang="en-US" sz="1800" b="1" cap="none" dirty="0" smtClean="0"/>
              <a:t>(a to z)</a:t>
            </a:r>
            <a:r>
              <a:rPr lang="en-US" sz="1800" cap="none" dirty="0" smtClean="0"/>
              <a:t> or uppercase </a:t>
            </a:r>
            <a:r>
              <a:rPr lang="en-US" sz="1800" b="1" cap="none" dirty="0" smtClean="0"/>
              <a:t>(a to z)</a:t>
            </a:r>
            <a:r>
              <a:rPr lang="en-US" sz="1800" cap="none" dirty="0" smtClean="0"/>
              <a:t> or digits </a:t>
            </a:r>
            <a:r>
              <a:rPr lang="en-US" sz="1800" b="1" cap="none" dirty="0" smtClean="0"/>
              <a:t>(0 to9)</a:t>
            </a:r>
            <a:r>
              <a:rPr lang="en-US" sz="1800" cap="none" dirty="0" smtClean="0"/>
              <a:t> or an underscore </a:t>
            </a:r>
            <a:r>
              <a:rPr lang="en-US" sz="1800" b="1" cap="none" dirty="0" smtClean="0"/>
              <a:t>_</a:t>
            </a:r>
            <a:endParaRPr lang="en-US" sz="1800" cap="none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smtClean="0"/>
              <a:t>Keywords cannot be used as identifier.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smtClean="0"/>
              <a:t>We cannot use special symbols like </a:t>
            </a:r>
            <a:r>
              <a:rPr lang="en-US" sz="1800" b="1" cap="none" dirty="0" smtClean="0"/>
              <a:t>!</a:t>
            </a:r>
            <a:r>
              <a:rPr lang="en-US" sz="1800" cap="none" dirty="0" smtClean="0"/>
              <a:t>, </a:t>
            </a:r>
            <a:r>
              <a:rPr lang="en-US" sz="1800" b="1" cap="none" dirty="0" smtClean="0"/>
              <a:t>@</a:t>
            </a:r>
            <a:r>
              <a:rPr lang="en-US" sz="1800" cap="none" dirty="0" smtClean="0"/>
              <a:t>, </a:t>
            </a:r>
            <a:r>
              <a:rPr lang="en-US" sz="1800" b="1" cap="none" dirty="0" smtClean="0"/>
              <a:t>#</a:t>
            </a:r>
            <a:r>
              <a:rPr lang="en-US" sz="1800" cap="none" dirty="0" smtClean="0"/>
              <a:t>, </a:t>
            </a:r>
            <a:r>
              <a:rPr lang="en-US" sz="1800" b="1" cap="none" dirty="0" smtClean="0"/>
              <a:t>$</a:t>
            </a:r>
            <a:r>
              <a:rPr lang="en-US" sz="1800" cap="none" dirty="0" smtClean="0"/>
              <a:t>, </a:t>
            </a:r>
            <a:r>
              <a:rPr lang="en-US" sz="1800" b="1" cap="none" dirty="0" smtClean="0"/>
              <a:t>%</a:t>
            </a:r>
            <a:r>
              <a:rPr lang="en-US" sz="1800" cap="none" dirty="0" smtClean="0"/>
              <a:t> etc. In our identifier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smtClean="0"/>
              <a:t>An identifier can be of any length.</a:t>
            </a:r>
          </a:p>
          <a:p>
            <a:pPr algn="l"/>
            <a:r>
              <a:rPr lang="en-US" b="1" u="sng" cap="none" dirty="0" smtClean="0">
                <a:solidFill>
                  <a:srgbClr val="FF0000"/>
                </a:solidFill>
              </a:rPr>
              <a:t> Note  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cap="none" dirty="0" smtClean="0"/>
              <a:t>Python is a case-sensitive language.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cap="none" dirty="0" smtClean="0"/>
              <a:t>This means, </a:t>
            </a:r>
            <a:r>
              <a:rPr lang="en-US" sz="1800" b="1" cap="none" dirty="0" smtClean="0"/>
              <a:t>person</a:t>
            </a:r>
            <a:r>
              <a:rPr lang="en-US" sz="1800" cap="none" dirty="0" smtClean="0"/>
              <a:t> </a:t>
            </a:r>
            <a:r>
              <a:rPr lang="en-US" sz="1800" cap="none" smtClean="0"/>
              <a:t>and </a:t>
            </a:r>
            <a:r>
              <a:rPr lang="en-US" b="1" dirty="0"/>
              <a:t>P</a:t>
            </a:r>
            <a:r>
              <a:rPr lang="en-US" sz="1800" b="1" cap="none" smtClean="0"/>
              <a:t>erson</a:t>
            </a:r>
            <a:r>
              <a:rPr lang="en-US" sz="1800" cap="none" smtClean="0"/>
              <a:t> </a:t>
            </a:r>
            <a:r>
              <a:rPr lang="en-US" sz="1800" cap="none" dirty="0" smtClean="0"/>
              <a:t>are not the same.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cap="none" dirty="0" smtClean="0"/>
              <a:t>Always give the identifiers a name that makes sense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306587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6089" y="367469"/>
            <a:ext cx="7756733" cy="529839"/>
          </a:xfrm>
        </p:spPr>
        <p:txBody>
          <a:bodyPr>
            <a:noAutofit/>
          </a:bodyPr>
          <a:lstStyle/>
          <a:p>
            <a:pPr algn="ctr"/>
            <a:r>
              <a:rPr lang="en-IN" sz="2800" u="sng" dirty="0" smtClean="0">
                <a:latin typeface="Algerian" panose="04020705040A02060702" pitchFamily="82" charset="0"/>
              </a:rPr>
              <a:t/>
            </a:r>
            <a:br>
              <a:rPr lang="en-IN" sz="2800" u="sng" dirty="0" smtClean="0">
                <a:latin typeface="Algerian" panose="04020705040A02060702" pitchFamily="82" charset="0"/>
              </a:rPr>
            </a:br>
            <a:r>
              <a:rPr lang="en-IN" sz="2800" u="sng" dirty="0" smtClean="0">
                <a:latin typeface="Algerian" panose="04020705040A02060702" pitchFamily="82" charset="0"/>
              </a:rPr>
              <a:t/>
            </a:r>
            <a:br>
              <a:rPr lang="en-IN" sz="2800" u="sng" dirty="0" smtClean="0">
                <a:latin typeface="Algerian" panose="04020705040A02060702" pitchFamily="82" charset="0"/>
              </a:rPr>
            </a:br>
            <a:r>
              <a:rPr lang="en-IN" sz="2800" u="sng" dirty="0" smtClean="0">
                <a:latin typeface="Algerian" panose="04020705040A02060702" pitchFamily="82" charset="0"/>
              </a:rPr>
              <a:t/>
            </a:r>
            <a:br>
              <a:rPr lang="en-IN" sz="2800" u="sng" dirty="0" smtClean="0">
                <a:latin typeface="Algerian" panose="04020705040A02060702" pitchFamily="82" charset="0"/>
              </a:rPr>
            </a:br>
            <a:r>
              <a:rPr lang="en-IN" sz="2800" b="1" u="sng" dirty="0">
                <a:latin typeface="Algerian" panose="04020705040A02060702" pitchFamily="82" charset="0"/>
              </a:rPr>
              <a:t>Python </a:t>
            </a:r>
            <a:r>
              <a:rPr lang="en-IN" sz="2800" b="1" u="sng" dirty="0" smtClean="0">
                <a:latin typeface="Algerian" panose="04020705040A02060702" pitchFamily="82" charset="0"/>
              </a:rPr>
              <a:t>Variables</a:t>
            </a:r>
            <a:endParaRPr lang="en-US" sz="2800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484" y="1888621"/>
            <a:ext cx="9101271" cy="3683238"/>
          </a:xfrm>
        </p:spPr>
        <p:txBody>
          <a:bodyPr>
            <a:noAutofit/>
          </a:bodyPr>
          <a:lstStyle/>
          <a:p>
            <a:pPr algn="l"/>
            <a:r>
              <a:rPr lang="en-US" sz="1800" cap="none" dirty="0" smtClean="0"/>
              <a:t>A variable is a named location used to store data in the memory. It is helpful to think of variables as a container that holds data that can be changed later in the program.</a:t>
            </a:r>
          </a:p>
          <a:p>
            <a:pPr algn="l"/>
            <a:r>
              <a:rPr lang="en-US" sz="1800" cap="none" dirty="0" smtClean="0"/>
              <a:t>Note: python is a type-inferred language, so you don't have to explicitly define the variable type. It automatically knows that apple.com is a string and declares the website variable as a string.</a:t>
            </a:r>
          </a:p>
          <a:p>
            <a:pPr algn="l"/>
            <a:r>
              <a:rPr lang="en-IN" sz="1800" b="1" cap="none" dirty="0" smtClean="0"/>
              <a:t>Assigning multiple values to multiple variables</a:t>
            </a:r>
          </a:p>
          <a:p>
            <a:pPr algn="l"/>
            <a:r>
              <a:rPr lang="it-IT" sz="1800" cap="none" dirty="0" smtClean="0"/>
              <a:t>A, b, c = 5, 3.2, "hello«</a:t>
            </a:r>
          </a:p>
          <a:p>
            <a:pPr algn="l"/>
            <a:r>
              <a:rPr lang="en-US" sz="1800" cap="none" dirty="0" smtClean="0"/>
              <a:t>X = y = z = "same“</a:t>
            </a:r>
          </a:p>
          <a:p>
            <a:pPr algn="l"/>
            <a:endParaRPr lang="en-US" sz="18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4219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9053" y="284875"/>
            <a:ext cx="3743060" cy="67225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Python </a:t>
            </a:r>
            <a:r>
              <a:rPr lang="en-US" sz="2800" b="1" dirty="0" smtClean="0">
                <a:latin typeface="Algerian" panose="04020705040A02060702" pitchFamily="82" charset="0"/>
              </a:rPr>
              <a:t>Statement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935" y="1051133"/>
            <a:ext cx="9904576" cy="5614587"/>
          </a:xfrm>
        </p:spPr>
        <p:txBody>
          <a:bodyPr>
            <a:noAutofit/>
          </a:bodyPr>
          <a:lstStyle/>
          <a:p>
            <a:pPr algn="l"/>
            <a:r>
              <a:rPr lang="en-IN" sz="1800" b="1" cap="none" dirty="0" smtClean="0"/>
              <a:t>Python statement</a:t>
            </a:r>
            <a:r>
              <a:rPr lang="en-US" sz="1800" cap="none" dirty="0" smtClean="0"/>
              <a:t>:</a:t>
            </a:r>
          </a:p>
          <a:p>
            <a:pPr algn="l"/>
            <a:r>
              <a:rPr lang="en-US" sz="1800" cap="none" dirty="0" smtClean="0"/>
              <a:t>Instructions that a python interpreter can execute are called statements</a:t>
            </a:r>
          </a:p>
          <a:p>
            <a:pPr algn="l"/>
            <a:r>
              <a:rPr lang="en-IN" sz="1800" cap="none" dirty="0" smtClean="0"/>
              <a:t>For example: </a:t>
            </a:r>
            <a:r>
              <a:rPr lang="en-IN" sz="1800" b="1" cap="none" dirty="0" smtClean="0"/>
              <a:t>a=1</a:t>
            </a:r>
            <a:r>
              <a:rPr lang="en-IN" sz="1800" cap="none" dirty="0" smtClean="0"/>
              <a:t> is an assignment statement, </a:t>
            </a:r>
            <a:r>
              <a:rPr lang="en-IN" sz="1800" b="1" cap="none" dirty="0" smtClean="0"/>
              <a:t>if </a:t>
            </a:r>
            <a:r>
              <a:rPr lang="en-IN" sz="1800" cap="none" dirty="0" smtClean="0"/>
              <a:t>statement</a:t>
            </a:r>
            <a:r>
              <a:rPr lang="en-IN" sz="1800" b="1" cap="none" dirty="0" smtClean="0"/>
              <a:t>, while</a:t>
            </a:r>
            <a:r>
              <a:rPr lang="en-IN" sz="1800" cap="none" dirty="0" smtClean="0"/>
              <a:t> statement.</a:t>
            </a:r>
          </a:p>
          <a:p>
            <a:pPr algn="l"/>
            <a:r>
              <a:rPr lang="en-IN" sz="1800" b="1" cap="none" dirty="0" smtClean="0"/>
              <a:t>Multi-line statement:</a:t>
            </a:r>
          </a:p>
          <a:p>
            <a:pPr algn="l"/>
            <a:r>
              <a:rPr lang="en-US" sz="1800" cap="none" dirty="0" smtClean="0"/>
              <a:t>In python, the end of a statement is marked by a newline character. But we can make a statement extend over multiple lines with the line continuation character (\).</a:t>
            </a:r>
          </a:p>
          <a:p>
            <a:pPr algn="l"/>
            <a:r>
              <a:rPr lang="pt-BR" sz="1800" b="1" cap="none" dirty="0" smtClean="0"/>
              <a:t>Star = 1 + 2 + 3 + \</a:t>
            </a:r>
          </a:p>
          <a:p>
            <a:pPr algn="l"/>
            <a:r>
              <a:rPr lang="pt-BR" sz="1800" b="1" cap="none" dirty="0" smtClean="0"/>
              <a:t>    4 + 5 + 6 + \</a:t>
            </a:r>
          </a:p>
          <a:p>
            <a:pPr algn="l"/>
            <a:r>
              <a:rPr lang="pt-BR" sz="1800" b="1" cap="none" dirty="0" smtClean="0"/>
              <a:t>    7 + 8 + 9 </a:t>
            </a:r>
          </a:p>
          <a:p>
            <a:pPr algn="l"/>
            <a:r>
              <a:rPr lang="en-US" sz="1800" cap="none" dirty="0" smtClean="0"/>
              <a:t>This is an explicit line continuation.</a:t>
            </a:r>
          </a:p>
          <a:p>
            <a:pPr algn="l"/>
            <a:r>
              <a:rPr lang="en-US" sz="1800" cap="none" dirty="0" smtClean="0"/>
              <a:t>In python, line continuation is implied inside parentheses ( ), brackets [ ], and braces { }</a:t>
            </a:r>
          </a:p>
          <a:p>
            <a:pPr algn="l"/>
            <a:r>
              <a:rPr lang="pt-BR" sz="1800" b="1" cap="none" dirty="0" smtClean="0"/>
              <a:t>Colors = ['red',</a:t>
            </a:r>
          </a:p>
          <a:p>
            <a:pPr algn="l"/>
            <a:r>
              <a:rPr lang="pt-BR" sz="1800" b="1" cap="none" dirty="0" smtClean="0"/>
              <a:t>          'Blue',</a:t>
            </a:r>
          </a:p>
          <a:p>
            <a:pPr algn="l"/>
            <a:r>
              <a:rPr lang="pt-BR" sz="1800" b="1" cap="none" dirty="0" smtClean="0"/>
              <a:t>          'Green']</a:t>
            </a:r>
            <a:endParaRPr lang="en-US" sz="1800" b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28291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3452" y="239283"/>
            <a:ext cx="2221907" cy="837488"/>
          </a:xfrm>
        </p:spPr>
        <p:txBody>
          <a:bodyPr>
            <a:noAutofit/>
          </a:bodyPr>
          <a:lstStyle/>
          <a:p>
            <a:pPr algn="ctr"/>
            <a:r>
              <a:rPr lang="en-IN" sz="2800" b="1" u="sng" dirty="0" smtClean="0">
                <a:latin typeface="Algerian" panose="04020705040A02060702" pitchFamily="82" charset="0"/>
              </a:rPr>
              <a:t/>
            </a:r>
            <a:br>
              <a:rPr lang="en-IN" sz="2800" b="1" u="sng" dirty="0" smtClean="0">
                <a:latin typeface="Algerian" panose="04020705040A02060702" pitchFamily="82" charset="0"/>
              </a:rPr>
            </a:br>
            <a:r>
              <a:rPr lang="en-IN" sz="2800" b="1" u="sng" dirty="0" smtClean="0">
                <a:latin typeface="Algerian" panose="04020705040A02060702" pitchFamily="82" charset="0"/>
              </a:rPr>
              <a:t/>
            </a:r>
            <a:br>
              <a:rPr lang="en-IN" sz="2800" b="1" u="sng" dirty="0" smtClean="0">
                <a:latin typeface="Algerian" panose="04020705040A02060702" pitchFamily="82" charset="0"/>
              </a:rPr>
            </a:br>
            <a:r>
              <a:rPr lang="en-IN" sz="2800" b="1" u="sng" dirty="0" smtClean="0">
                <a:latin typeface="Algerian" panose="04020705040A02060702" pitchFamily="82" charset="0"/>
              </a:rPr>
              <a:t/>
            </a:r>
            <a:br>
              <a:rPr lang="en-IN" sz="2800" b="1" u="sng" dirty="0" smtClean="0">
                <a:latin typeface="Algerian" panose="04020705040A02060702" pitchFamily="82" charset="0"/>
              </a:rPr>
            </a:br>
            <a:r>
              <a:rPr lang="en-IN" sz="2800" b="1" u="sng" dirty="0" smtClean="0">
                <a:latin typeface="Algerian" panose="04020705040A02060702" pitchFamily="82" charset="0"/>
              </a:rPr>
              <a:t>Literals</a:t>
            </a:r>
            <a:endParaRPr lang="en-US" sz="2800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333" y="1452784"/>
            <a:ext cx="9930214" cy="3520867"/>
          </a:xfrm>
        </p:spPr>
        <p:txBody>
          <a:bodyPr>
            <a:normAutofit/>
          </a:bodyPr>
          <a:lstStyle/>
          <a:p>
            <a:pPr algn="l"/>
            <a:r>
              <a:rPr lang="en-US" sz="1800" cap="none" dirty="0" smtClean="0"/>
              <a:t>Literal is a raw data given in a variable or constant</a:t>
            </a:r>
          </a:p>
          <a:p>
            <a:pPr algn="l"/>
            <a:r>
              <a:rPr lang="en-US" sz="1800" cap="none" dirty="0" smtClean="0"/>
              <a:t>Generally, literals are a notation for representing a fixed value in source code</a:t>
            </a:r>
          </a:p>
          <a:p>
            <a:pPr algn="l"/>
            <a:r>
              <a:rPr lang="en-US" sz="1800" cap="none" dirty="0" smtClean="0"/>
              <a:t>There are various types of literals they are as follows: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cap="none" dirty="0" smtClean="0"/>
              <a:t>Numeric literals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cap="none" dirty="0" smtClean="0"/>
              <a:t>String literals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cap="none" dirty="0" smtClean="0"/>
              <a:t>Boolean literals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cap="none" dirty="0" smtClean="0"/>
              <a:t>Special literals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cap="none" dirty="0" smtClean="0"/>
              <a:t>Literal collections</a:t>
            </a:r>
          </a:p>
          <a:p>
            <a:pPr algn="l"/>
            <a:endParaRPr lang="en-US" sz="1800" cap="none" dirty="0" smtClean="0"/>
          </a:p>
          <a:p>
            <a:pPr algn="l"/>
            <a:endParaRPr lang="en-IN" sz="1800" b="1" cap="none" dirty="0"/>
          </a:p>
        </p:txBody>
      </p:sp>
    </p:spTree>
    <p:extLst>
      <p:ext uri="{BB962C8B-B14F-4D97-AF65-F5344CB8AC3E}">
        <p14:creationId xmlns:p14="http://schemas.microsoft.com/office/powerpoint/2010/main" val="3990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333" y="324740"/>
            <a:ext cx="7756733" cy="743484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Algerian" panose="04020705040A02060702" pitchFamily="82" charset="0"/>
              </a:rPr>
              <a:t/>
            </a:r>
            <a:br>
              <a:rPr lang="en-IN" sz="2800" dirty="0" smtClean="0">
                <a:latin typeface="Algerian" panose="04020705040A02060702" pitchFamily="82" charset="0"/>
              </a:rPr>
            </a:br>
            <a:r>
              <a:rPr lang="en-IN" sz="2800" dirty="0" smtClean="0">
                <a:latin typeface="Algerian" panose="04020705040A02060702" pitchFamily="82" charset="0"/>
              </a:rPr>
              <a:t/>
            </a:r>
            <a:br>
              <a:rPr lang="en-IN" sz="2800" dirty="0" smtClean="0">
                <a:latin typeface="Algerian" panose="04020705040A02060702" pitchFamily="82" charset="0"/>
              </a:rPr>
            </a:br>
            <a:r>
              <a:rPr lang="en-IN" sz="2800" dirty="0" smtClean="0">
                <a:latin typeface="Algerian" panose="04020705040A02060702" pitchFamily="82" charset="0"/>
              </a:rPr>
              <a:t>Numeric, String, Boolean Literal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055" y="1260503"/>
            <a:ext cx="9930214" cy="1944169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Numeric literals are immutable (unchangeable).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Numeric literals can belong to 3 different numerical types: integer, float, and complex.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A string literal is a sequence of characters surrounded by quotes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We can use both single, double, or triple quotes for a string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A </a:t>
            </a:r>
            <a:r>
              <a:rPr lang="en-US" sz="1800" cap="none" dirty="0" err="1" smtClean="0"/>
              <a:t>boolean</a:t>
            </a:r>
            <a:r>
              <a:rPr lang="en-US" sz="1800" cap="none" dirty="0" smtClean="0"/>
              <a:t> literal can have any of the two values: true or false.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Python contains one special literal (none). </a:t>
            </a:r>
            <a:r>
              <a:rPr lang="en-US" sz="1800" b="1" cap="none" dirty="0" smtClean="0"/>
              <a:t>‘None’</a:t>
            </a:r>
            <a:r>
              <a:rPr lang="en-US" sz="1800" cap="none" dirty="0" smtClean="0"/>
              <a:t> is used to define a null variable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800" cap="none" dirty="0" smtClean="0"/>
          </a:p>
          <a:p>
            <a:pPr algn="l"/>
            <a:endParaRPr lang="en-US" sz="1800" b="1" cap="none" dirty="0" smtClean="0"/>
          </a:p>
          <a:p>
            <a:pPr algn="l"/>
            <a:endParaRPr lang="en-IN" sz="1800" b="1" cap="none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83889" y="3204672"/>
            <a:ext cx="9914548" cy="310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 smtClean="0"/>
          </a:p>
          <a:p>
            <a:pPr algn="l"/>
            <a:endParaRPr lang="en-IN" sz="1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12216"/>
              </p:ext>
            </p:extLst>
          </p:nvPr>
        </p:nvGraphicFramePr>
        <p:xfrm>
          <a:off x="786212" y="3204672"/>
          <a:ext cx="10417324" cy="3452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331"/>
                <a:gridCol w="2604331"/>
                <a:gridCol w="2604331"/>
                <a:gridCol w="2604331"/>
              </a:tblGrid>
              <a:tr h="43747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Numeric  Literal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String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Boolean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 literal</a:t>
                      </a:r>
                      <a:endParaRPr lang="en-IN" dirty="0"/>
                    </a:p>
                  </a:txBody>
                  <a:tcPr/>
                </a:tc>
              </a:tr>
              <a:tr h="3015024">
                <a:tc>
                  <a:txBody>
                    <a:bodyPr/>
                    <a:lstStyle/>
                    <a:p>
                      <a:r>
                        <a:rPr lang="en-IN" dirty="0" smtClean="0"/>
                        <a:t>a = 0b1010 #Binary Literals</a:t>
                      </a:r>
                    </a:p>
                    <a:p>
                      <a:r>
                        <a:rPr lang="en-IN" dirty="0" smtClean="0"/>
                        <a:t>b = 100 #Decimal</a:t>
                      </a:r>
                    </a:p>
                    <a:p>
                      <a:r>
                        <a:rPr lang="en-IN" dirty="0" smtClean="0"/>
                        <a:t>c = 0o310 #Octal</a:t>
                      </a:r>
                    </a:p>
                    <a:p>
                      <a:r>
                        <a:rPr lang="en-IN" dirty="0" smtClean="0"/>
                        <a:t>d = 0x12c #Hexadecimal </a:t>
                      </a:r>
                    </a:p>
                    <a:p>
                      <a:r>
                        <a:rPr lang="en-IN" dirty="0" smtClean="0"/>
                        <a:t>float_1 = 10.5</a:t>
                      </a:r>
                    </a:p>
                    <a:p>
                      <a:r>
                        <a:rPr lang="en-IN" dirty="0" smtClean="0"/>
                        <a:t>float_2= 1.5e2</a:t>
                      </a:r>
                    </a:p>
                    <a:p>
                      <a:r>
                        <a:rPr lang="en-IN" dirty="0" smtClean="0"/>
                        <a:t>x = 3.14j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strings = "This is Python“</a:t>
                      </a:r>
                    </a:p>
                    <a:p>
                      <a:r>
                        <a:rPr lang="en-IN" dirty="0" smtClean="0"/>
                        <a:t>char = "C“</a:t>
                      </a:r>
                    </a:p>
                    <a:p>
                      <a:r>
                        <a:rPr lang="en-US" dirty="0" err="1" smtClean="0"/>
                        <a:t>multi_line</a:t>
                      </a:r>
                      <a:r>
                        <a:rPr lang="en-US" dirty="0" smtClean="0"/>
                        <a:t> = """This is a multiline""“</a:t>
                      </a:r>
                    </a:p>
                    <a:p>
                      <a:r>
                        <a:rPr lang="en-US" dirty="0" err="1" smtClean="0"/>
                        <a:t>w_str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r"raw</a:t>
                      </a:r>
                      <a:r>
                        <a:rPr lang="en-US" dirty="0" smtClean="0"/>
                        <a:t> \n string"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 = (1 == True)</a:t>
                      </a:r>
                    </a:p>
                    <a:p>
                      <a:r>
                        <a:rPr lang="en-IN" dirty="0" smtClean="0"/>
                        <a:t>y = (1 == False)</a:t>
                      </a:r>
                    </a:p>
                    <a:p>
                      <a:r>
                        <a:rPr lang="en-IN" dirty="0" smtClean="0"/>
                        <a:t>a = True + 4</a:t>
                      </a:r>
                    </a:p>
                    <a:p>
                      <a:r>
                        <a:rPr lang="en-IN" dirty="0" smtClean="0"/>
                        <a:t>b = False + 10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food = None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9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391" y="162371"/>
            <a:ext cx="5483550" cy="743484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Algerian" panose="04020705040A02060702" pitchFamily="82" charset="0"/>
              </a:rPr>
              <a:t/>
            </a:r>
            <a:br>
              <a:rPr lang="en-IN" sz="2800" dirty="0" smtClean="0">
                <a:latin typeface="Algerian" panose="04020705040A02060702" pitchFamily="82" charset="0"/>
              </a:rPr>
            </a:br>
            <a:r>
              <a:rPr lang="en-IN" sz="2800" dirty="0" smtClean="0">
                <a:latin typeface="Algerian" panose="04020705040A02060702" pitchFamily="82" charset="0"/>
              </a:rPr>
              <a:t/>
            </a:r>
            <a:br>
              <a:rPr lang="en-IN" sz="2800" dirty="0" smtClean="0">
                <a:latin typeface="Algerian" panose="04020705040A02060702" pitchFamily="82" charset="0"/>
              </a:rPr>
            </a:br>
            <a:r>
              <a:rPr lang="en-IN" sz="2800" b="1" dirty="0" smtClean="0">
                <a:latin typeface="Algerian" panose="04020705040A02060702" pitchFamily="82" charset="0"/>
              </a:rPr>
              <a:t> </a:t>
            </a:r>
            <a:r>
              <a:rPr lang="en-IN" sz="2800" b="1" dirty="0">
                <a:latin typeface="Algerian" panose="04020705040A02060702" pitchFamily="82" charset="0"/>
              </a:rPr>
              <a:t>Literal </a:t>
            </a:r>
            <a:r>
              <a:rPr lang="en-IN" sz="2800" b="1" dirty="0" smtClean="0">
                <a:latin typeface="Algerian" panose="04020705040A02060702" pitchFamily="82" charset="0"/>
              </a:rPr>
              <a:t>Collections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216" y="982764"/>
            <a:ext cx="9930214" cy="1965534"/>
          </a:xfrm>
        </p:spPr>
        <p:txBody>
          <a:bodyPr>
            <a:noAutofit/>
          </a:bodyPr>
          <a:lstStyle/>
          <a:p>
            <a:pPr algn="l"/>
            <a:r>
              <a:rPr lang="en-US" sz="1800" cap="none" dirty="0" smtClean="0"/>
              <a:t>There are four different types of literal collections.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smtClean="0"/>
              <a:t>List literals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smtClean="0"/>
              <a:t>Tuple literals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err="1" smtClean="0"/>
              <a:t>Dict</a:t>
            </a:r>
            <a:r>
              <a:rPr lang="en-US" sz="1800" cap="none" dirty="0" smtClean="0"/>
              <a:t> literals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smtClean="0"/>
              <a:t>Set literals</a:t>
            </a:r>
          </a:p>
          <a:p>
            <a:pPr algn="l"/>
            <a:endParaRPr lang="en-IN" sz="1800" b="1" cap="none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83889" y="2948298"/>
            <a:ext cx="9930214" cy="335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 smtClean="0"/>
          </a:p>
          <a:p>
            <a:pPr algn="l"/>
            <a:endParaRPr lang="en-IN" sz="1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32192"/>
              </p:ext>
            </p:extLst>
          </p:nvPr>
        </p:nvGraphicFramePr>
        <p:xfrm>
          <a:off x="341831" y="3597779"/>
          <a:ext cx="11143718" cy="297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930"/>
                <a:gridCol w="2340841"/>
                <a:gridCol w="3231017"/>
                <a:gridCol w="2785930"/>
              </a:tblGrid>
              <a:tr h="59623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List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Tuple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Dictionary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Set literals</a:t>
                      </a:r>
                      <a:endParaRPr lang="en-IN" dirty="0"/>
                    </a:p>
                  </a:txBody>
                  <a:tcPr/>
                </a:tc>
              </a:tr>
              <a:tr h="2377705">
                <a:tc>
                  <a:txBody>
                    <a:bodyPr/>
                    <a:lstStyle/>
                    <a:p>
                      <a:r>
                        <a:rPr lang="en-US" dirty="0" smtClean="0"/>
                        <a:t>numb = [1, 2, 3, 4, 5]</a:t>
                      </a:r>
                    </a:p>
                    <a:p>
                      <a:r>
                        <a:rPr lang="en-US" dirty="0" smtClean="0"/>
                        <a:t>name = ['A', 'B', 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Tuple literals</a:t>
                      </a:r>
                    </a:p>
                    <a:p>
                      <a:r>
                        <a:rPr lang="en-US" dirty="0" smtClean="0"/>
                        <a:t>even = (2, 4, 6, 8)</a:t>
                      </a:r>
                    </a:p>
                    <a:p>
                      <a:r>
                        <a:rPr lang="en-US" dirty="0" smtClean="0"/>
                        <a:t>odd = (1, 3, 5, 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alph</a:t>
                      </a:r>
                      <a:r>
                        <a:rPr lang="en-IN" dirty="0" smtClean="0"/>
                        <a:t> = {'a': ‘A', '</a:t>
                      </a:r>
                      <a:r>
                        <a:rPr lang="en-IN" dirty="0" err="1" smtClean="0"/>
                        <a:t>b':‘B</a:t>
                      </a:r>
                      <a:r>
                        <a:rPr lang="en-IN" dirty="0" smtClean="0"/>
                        <a:t>',}</a:t>
                      </a:r>
                    </a:p>
                    <a:p>
                      <a:r>
                        <a:rPr lang="en-IN" dirty="0" smtClean="0"/>
                        <a:t>info = {‘n': '</a:t>
                      </a:r>
                      <a:r>
                        <a:rPr lang="en-IN" dirty="0" err="1" smtClean="0"/>
                        <a:t>amit</a:t>
                      </a:r>
                      <a:r>
                        <a:rPr lang="en-IN" dirty="0" smtClean="0"/>
                        <a:t>', ‘g': 20}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vowels = {'a', 'e', '</a:t>
                      </a:r>
                      <a:r>
                        <a:rPr lang="en-IN" dirty="0" err="1" smtClean="0"/>
                        <a:t>i</a:t>
                      </a:r>
                      <a:r>
                        <a:rPr lang="en-IN" dirty="0" smtClean="0"/>
                        <a:t>', 'o', 'u'}</a:t>
                      </a:r>
                    </a:p>
                    <a:p>
                      <a:r>
                        <a:rPr lang="en-IN" dirty="0" smtClean="0"/>
                        <a:t>fruits = {"apple", "banana", "cherry"}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42" y="282011"/>
            <a:ext cx="5631678" cy="589660"/>
          </a:xfrm>
        </p:spPr>
        <p:txBody>
          <a:bodyPr>
            <a:noAutofit/>
          </a:bodyPr>
          <a:lstStyle/>
          <a:p>
            <a:r>
              <a:rPr lang="en-IN" sz="2800" b="1" u="sng" dirty="0" smtClean="0">
                <a:solidFill>
                  <a:schemeClr val="accent6"/>
                </a:solidFill>
              </a:rPr>
              <a:t/>
            </a:r>
            <a:br>
              <a:rPr lang="en-IN" sz="2800" b="1" u="sng" dirty="0" smtClean="0">
                <a:solidFill>
                  <a:schemeClr val="accent6"/>
                </a:solidFill>
              </a:rPr>
            </a:br>
            <a:r>
              <a:rPr lang="en-IN" sz="2800" b="1" u="sng" dirty="0">
                <a:solidFill>
                  <a:schemeClr val="accent6"/>
                </a:solidFill>
              </a:rPr>
              <a:t/>
            </a:r>
            <a:br>
              <a:rPr lang="en-IN" sz="2800" b="1" u="sng" dirty="0">
                <a:solidFill>
                  <a:schemeClr val="accent6"/>
                </a:solidFill>
              </a:rPr>
            </a:br>
            <a:r>
              <a:rPr lang="en-IN" sz="2800" b="1" u="sng" dirty="0" smtClean="0">
                <a:solidFill>
                  <a:schemeClr val="accent6"/>
                </a:solidFill>
              </a:rPr>
              <a:t/>
            </a:r>
            <a:br>
              <a:rPr lang="en-IN" sz="2800" b="1" u="sng" dirty="0" smtClean="0">
                <a:solidFill>
                  <a:schemeClr val="accent6"/>
                </a:solidFill>
              </a:rPr>
            </a:br>
            <a:r>
              <a:rPr lang="en-IN" sz="2800" b="1" u="sng" dirty="0" smtClean="0">
                <a:solidFill>
                  <a:schemeClr val="accent6"/>
                </a:solidFill>
              </a:rPr>
              <a:t>Console </a:t>
            </a:r>
            <a:r>
              <a:rPr lang="en-IN" sz="2800" b="1" u="sng" dirty="0" err="1" smtClean="0">
                <a:solidFill>
                  <a:schemeClr val="accent6"/>
                </a:solidFill>
              </a:rPr>
              <a:t>Input/Output</a:t>
            </a:r>
            <a:endParaRPr lang="en-US" sz="2800" b="1" u="sn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42" y="1102407"/>
            <a:ext cx="9255095" cy="4700186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Console Input /output means get input from keyboard and output to scree.</a:t>
            </a:r>
          </a:p>
          <a:p>
            <a:pPr algn="l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Console Input:</a:t>
            </a:r>
          </a:p>
          <a:p>
            <a:pPr algn="l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Console input can be received using the built-in function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input().</a:t>
            </a:r>
          </a:p>
          <a:p>
            <a:pPr algn="l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Name = input(“enter your name”)</a:t>
            </a:r>
          </a:p>
          <a:p>
            <a:pPr algn="l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nput()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returns string, if 123 entered,’123’ will be return.</a:t>
            </a:r>
          </a:p>
          <a:p>
            <a:pPr algn="l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Split()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with input().</a:t>
            </a:r>
          </a:p>
          <a:p>
            <a:pPr algn="l"/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Console Output:</a:t>
            </a:r>
          </a:p>
          <a:p>
            <a:pPr algn="l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Built-in function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print()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is used to send output to screen.</a:t>
            </a:r>
          </a:p>
          <a:p>
            <a:pPr algn="l"/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358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333" y="230736"/>
            <a:ext cx="3868396" cy="897308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Formatted Printing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333" y="1452785"/>
            <a:ext cx="9930214" cy="4127619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Using formatted string literals OR using </a:t>
            </a: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</a:rPr>
              <a:t>fstring</a:t>
            </a:r>
            <a:endParaRPr lang="en-US" sz="1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Using the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format()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method.</a:t>
            </a:r>
          </a:p>
          <a:p>
            <a:pPr algn="l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Example: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name : Rohan</a:t>
            </a:r>
          </a:p>
          <a:p>
            <a:pPr algn="l"/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rint(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f“My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name is {name})</a:t>
            </a:r>
          </a:p>
          <a:p>
            <a:pPr algn="l"/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rint(“My name is {name}”.format(name = name)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(“My name is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}”.format(name)</a:t>
            </a:r>
          </a:p>
        </p:txBody>
      </p:sp>
    </p:spTree>
    <p:extLst>
      <p:ext uri="{BB962C8B-B14F-4D97-AF65-F5344CB8AC3E}">
        <p14:creationId xmlns:p14="http://schemas.microsoft.com/office/powerpoint/2010/main" val="4178663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861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Trebuchet MS</vt:lpstr>
      <vt:lpstr>Wingdings</vt:lpstr>
      <vt:lpstr>Wingdings 3</vt:lpstr>
      <vt:lpstr>Facet</vt:lpstr>
      <vt:lpstr>Python Keywords and Identifiers</vt:lpstr>
      <vt:lpstr>Python Identifiers</vt:lpstr>
      <vt:lpstr>   Python Variables</vt:lpstr>
      <vt:lpstr>Python Statement</vt:lpstr>
      <vt:lpstr>   Literals</vt:lpstr>
      <vt:lpstr>  Numeric, String, Boolean Literal</vt:lpstr>
      <vt:lpstr>   Literal Collections</vt:lpstr>
      <vt:lpstr>   Console Input/Output</vt:lpstr>
      <vt:lpstr>Formatted Printing</vt:lpstr>
      <vt:lpstr>Practice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Keywords and Identifiers</dc:title>
  <dc:creator>LENOVO</dc:creator>
  <cp:lastModifiedBy>LENOVO</cp:lastModifiedBy>
  <cp:revision>101</cp:revision>
  <dcterms:created xsi:type="dcterms:W3CDTF">2022-04-23T13:52:47Z</dcterms:created>
  <dcterms:modified xsi:type="dcterms:W3CDTF">2022-05-09T06:14:37Z</dcterms:modified>
</cp:coreProperties>
</file>