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8" d="100"/>
          <a:sy n="98" d="100"/>
        </p:scale>
        <p:origin x="82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D7E25-1705-40BC-8884-02E8A962B309}" type="datetimeFigureOut">
              <a:rPr lang="en-IN" smtClean="0"/>
              <a:t>01-07-2022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5C373-443C-4E1A-AFF8-65EFB8BF5076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2667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D7E25-1705-40BC-8884-02E8A962B309}" type="datetimeFigureOut">
              <a:rPr lang="en-IN" smtClean="0"/>
              <a:t>01-07-2022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5C373-443C-4E1A-AFF8-65EFB8BF50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1967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D7E25-1705-40BC-8884-02E8A962B309}" type="datetimeFigureOut">
              <a:rPr lang="en-IN" smtClean="0"/>
              <a:t>01-07-2022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5C373-443C-4E1A-AFF8-65EFB8BF50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693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D7E25-1705-40BC-8884-02E8A962B309}" type="datetimeFigureOut">
              <a:rPr lang="en-IN" smtClean="0"/>
              <a:t>01-07-2022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5C373-443C-4E1A-AFF8-65EFB8BF50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7502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D7E25-1705-40BC-8884-02E8A962B309}" type="datetimeFigureOut">
              <a:rPr lang="en-IN" smtClean="0"/>
              <a:t>01-07-2022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5C373-443C-4E1A-AFF8-65EFB8BF5076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3551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D7E25-1705-40BC-8884-02E8A962B309}" type="datetimeFigureOut">
              <a:rPr lang="en-IN" smtClean="0"/>
              <a:t>01-07-2022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5C373-443C-4E1A-AFF8-65EFB8BF50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9888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D7E25-1705-40BC-8884-02E8A962B309}" type="datetimeFigureOut">
              <a:rPr lang="en-IN" smtClean="0"/>
              <a:t>01-07-2022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5C373-443C-4E1A-AFF8-65EFB8BF50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6992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D7E25-1705-40BC-8884-02E8A962B309}" type="datetimeFigureOut">
              <a:rPr lang="en-IN" smtClean="0"/>
              <a:t>01-07-2022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5C373-443C-4E1A-AFF8-65EFB8BF50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715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D7E25-1705-40BC-8884-02E8A962B309}" type="datetimeFigureOut">
              <a:rPr lang="en-IN" smtClean="0"/>
              <a:t>01-07-2022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5C373-443C-4E1A-AFF8-65EFB8BF50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0760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60D7E25-1705-40BC-8884-02E8A962B309}" type="datetimeFigureOut">
              <a:rPr lang="en-IN" smtClean="0"/>
              <a:t>01-07-2022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975C373-443C-4E1A-AFF8-65EFB8BF50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2214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D7E25-1705-40BC-8884-02E8A962B309}" type="datetimeFigureOut">
              <a:rPr lang="en-IN" smtClean="0"/>
              <a:t>01-07-2022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5C373-443C-4E1A-AFF8-65EFB8BF50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6605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60D7E25-1705-40BC-8884-02E8A962B309}" type="datetimeFigureOut">
              <a:rPr lang="en-IN" smtClean="0"/>
              <a:t>01-07-2022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975C373-443C-4E1A-AFF8-65EFB8BF5076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6540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airflow.apache.org/docs/apache-airflow/stable/start/index.html" TargetMode="Externa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airflow.apache.org/docs/apache-airflow/2.3.2/docker-compose.yaml" TargetMode="Externa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0/" TargetMode="Externa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1" y="873125"/>
            <a:ext cx="4664990" cy="1033463"/>
          </a:xfrm>
        </p:spPr>
        <p:txBody>
          <a:bodyPr>
            <a:normAutofit/>
          </a:bodyPr>
          <a:lstStyle/>
          <a:p>
            <a:pPr algn="ctr"/>
            <a:r>
              <a:rPr lang="en-US" b="1" u="sng" dirty="0" smtClean="0">
                <a:latin typeface="Bahnschrift SemiLight" panose="020B0502040204020203" pitchFamily="34" charset="0"/>
              </a:rPr>
              <a:t>Airflow</a:t>
            </a:r>
            <a:endParaRPr lang="en-IN" b="1" u="sng" dirty="0">
              <a:latin typeface="Bahnschrift SemiLight" panose="020B05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1317356" y="2212598"/>
            <a:ext cx="8943975" cy="3292475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latin typeface="Bahnschrift SemiLight" panose="020B0502040204020203" pitchFamily="34" charset="0"/>
              </a:rPr>
              <a:t>Airflow is a platform to programmatically develop, schedule and monitor workflows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latin typeface="Bahnschrift SemiLight" panose="020B0502040204020203" pitchFamily="34" charset="0"/>
              </a:rPr>
              <a:t>Apache Airflow is an open-source platform to run any type of workflow.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latin typeface="Bahnschrift SemiLight" panose="020B0502040204020203" pitchFamily="34" charset="0"/>
              </a:rPr>
              <a:t>Airflow is using the Python programming language to define the pipelines.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latin typeface="Bahnschrift SemiLight" panose="020B0502040204020203" pitchFamily="34" charset="0"/>
              </a:rPr>
              <a:t>It is mainly designed to orchestrate and handle complex pipelines of data.</a:t>
            </a:r>
            <a:endParaRPr lang="en-IN" dirty="0">
              <a:latin typeface="Bahnschrift Semi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45048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4021810" y="196850"/>
            <a:ext cx="3915690" cy="752475"/>
          </a:xfrm>
        </p:spPr>
        <p:txBody>
          <a:bodyPr>
            <a:normAutofit/>
          </a:bodyPr>
          <a:lstStyle/>
          <a:p>
            <a:r>
              <a:rPr lang="en-US" sz="4400" b="1" u="sng" dirty="0" smtClean="0"/>
              <a:t>Operators</a:t>
            </a:r>
            <a:endParaRPr lang="en-IN" sz="4400" b="1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1325105" y="1425710"/>
            <a:ext cx="8945563" cy="4324350"/>
          </a:xfrm>
        </p:spPr>
        <p:txBody>
          <a:bodyPr>
            <a:normAutofit fontScale="92500"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smtClean="0"/>
              <a:t>Operators determine what actually gets done by task.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smtClean="0"/>
              <a:t>DAG not perform any actual computation. Instead, operators determine what actually gets done.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smtClean="0"/>
              <a:t>An operators describe a single task in a workflow.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smtClean="0"/>
              <a:t>The DAG will make sure that operators run in the correct order, other than those dependencies.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smtClean="0"/>
              <a:t>Operators generally run independently.</a:t>
            </a:r>
          </a:p>
          <a:p>
            <a:pPr algn="l"/>
            <a:r>
              <a:rPr lang="en-US" sz="1800" b="1" dirty="0" smtClean="0"/>
              <a:t>Common Operators: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1" dirty="0" err="1" smtClean="0"/>
              <a:t>BashOperators</a:t>
            </a:r>
            <a:r>
              <a:rPr lang="en-US" sz="1800" b="1" dirty="0" smtClean="0"/>
              <a:t>: </a:t>
            </a:r>
            <a:r>
              <a:rPr lang="en-US" sz="1800" dirty="0" smtClean="0"/>
              <a:t>execute a bash command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1" dirty="0" err="1" smtClean="0"/>
              <a:t>PythonOperator</a:t>
            </a:r>
            <a:r>
              <a:rPr lang="en-US" sz="1800" b="1" dirty="0" smtClean="0"/>
              <a:t>: </a:t>
            </a:r>
            <a:r>
              <a:rPr lang="en-US" sz="1800" dirty="0" smtClean="0"/>
              <a:t>call an arbitrary Python function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1" dirty="0" err="1" smtClean="0"/>
              <a:t>EmailOperator</a:t>
            </a:r>
            <a:r>
              <a:rPr lang="en-US" sz="1800" b="1" dirty="0" smtClean="0"/>
              <a:t>: </a:t>
            </a:r>
            <a:r>
              <a:rPr lang="en-US" sz="1800" dirty="0" smtClean="0"/>
              <a:t>Send an email.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1" dirty="0" err="1" smtClean="0"/>
              <a:t>MysqlOperator</a:t>
            </a:r>
            <a:r>
              <a:rPr lang="en-US" sz="1800" b="1" dirty="0" smtClean="0"/>
              <a:t>, </a:t>
            </a:r>
            <a:r>
              <a:rPr lang="en-US" sz="1800" b="1" dirty="0" err="1" smtClean="0"/>
              <a:t>SqliteOperator,PostgresOperator</a:t>
            </a:r>
            <a:r>
              <a:rPr lang="en-US" sz="1800" b="1" dirty="0" smtClean="0"/>
              <a:t>, </a:t>
            </a:r>
            <a:r>
              <a:rPr lang="en-US" sz="1800" b="1" dirty="0" err="1" smtClean="0"/>
              <a:t>OracleOperator</a:t>
            </a:r>
            <a:r>
              <a:rPr lang="en-US" sz="1800" b="1" dirty="0" smtClean="0"/>
              <a:t>, </a:t>
            </a:r>
            <a:r>
              <a:rPr lang="en-US" sz="1800" b="1" dirty="0" err="1" smtClean="0"/>
              <a:t>etc</a:t>
            </a:r>
            <a:endParaRPr lang="en-US" sz="1800" b="1" dirty="0" smtClean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dirty="0" smtClean="0"/>
          </a:p>
          <a:p>
            <a:pPr algn="l"/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4156583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1348353" y="1425844"/>
            <a:ext cx="10843647" cy="4206606"/>
          </a:xfrm>
        </p:spPr>
        <p:txBody>
          <a:bodyPr>
            <a:normAutofit/>
          </a:bodyPr>
          <a:lstStyle/>
          <a:p>
            <a:pPr algn="l"/>
            <a:r>
              <a:rPr lang="en-US" sz="2800" b="1" u="sng" dirty="0" smtClean="0"/>
              <a:t>Hooks:</a:t>
            </a:r>
          </a:p>
          <a:p>
            <a:pPr algn="l"/>
            <a:r>
              <a:rPr lang="en-US" sz="1800" dirty="0" smtClean="0"/>
              <a:t>Hooks enable Airflow to interface with third-party </a:t>
            </a:r>
            <a:r>
              <a:rPr lang="en-US" sz="1800" dirty="0" err="1" smtClean="0"/>
              <a:t>system,With</a:t>
            </a:r>
            <a:r>
              <a:rPr lang="en-US" sz="1800" dirty="0" smtClean="0"/>
              <a:t> them, you can effortlessly connect with the outside APIs and database.</a:t>
            </a:r>
          </a:p>
          <a:p>
            <a:pPr algn="l"/>
            <a:r>
              <a:rPr lang="en-US" sz="2400" b="1" u="sng" dirty="0" smtClean="0"/>
              <a:t>Sensor: </a:t>
            </a:r>
            <a:r>
              <a:rPr lang="en-US" sz="1800" dirty="0" smtClean="0"/>
              <a:t>Sensors are a special type of Operator that are design to do exactly one thing-wait for something to occur.</a:t>
            </a:r>
          </a:p>
          <a:p>
            <a:pPr algn="l"/>
            <a:r>
              <a:rPr lang="en-US" b="1" u="sng" dirty="0" smtClean="0"/>
              <a:t>Relationships:</a:t>
            </a:r>
            <a:r>
              <a:rPr lang="en-US" u="sng" dirty="0" smtClean="0"/>
              <a:t> </a:t>
            </a:r>
            <a:r>
              <a:rPr lang="en-US" sz="1800" dirty="0" smtClean="0"/>
              <a:t>It represent relationships between tasks, airflow exceeds at defining complicated relationships.</a:t>
            </a:r>
          </a:p>
          <a:p>
            <a:pPr algn="l"/>
            <a:r>
              <a:rPr lang="en-US" sz="1800" b="1" dirty="0" smtClean="0"/>
              <a:t>T2 &lt;&lt; T1</a:t>
            </a:r>
          </a:p>
          <a:p>
            <a:pPr algn="l"/>
            <a:r>
              <a:rPr lang="en-US" sz="1800" b="1" dirty="0" smtClean="0"/>
              <a:t>T1 &gt;&gt; T3</a:t>
            </a:r>
            <a:endParaRPr lang="en-US" sz="1800" b="1" dirty="0" smtClean="0"/>
          </a:p>
          <a:p>
            <a:pPr algn="l"/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432692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2464231" y="499067"/>
            <a:ext cx="7937500" cy="752475"/>
          </a:xfrm>
        </p:spPr>
        <p:txBody>
          <a:bodyPr>
            <a:normAutofit/>
          </a:bodyPr>
          <a:lstStyle/>
          <a:p>
            <a:r>
              <a:rPr lang="en-US" sz="4400" b="1" dirty="0" smtClean="0"/>
              <a:t>Installation</a:t>
            </a:r>
            <a:endParaRPr lang="en-IN" sz="4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1681566" y="1650436"/>
            <a:ext cx="7834313" cy="2649537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3200" dirty="0" smtClean="0"/>
              <a:t>Using Pip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3200" dirty="0" smtClean="0"/>
              <a:t>Using Docker</a:t>
            </a:r>
          </a:p>
          <a:p>
            <a:pPr algn="l"/>
            <a:r>
              <a:rPr lang="en-US" sz="3200" dirty="0" smtClean="0">
                <a:hlinkClick r:id="rId2"/>
              </a:rPr>
              <a:t>Airflow Installation Guide</a:t>
            </a:r>
            <a:endParaRPr lang="en-US" sz="3200" dirty="0" smtClean="0"/>
          </a:p>
          <a:p>
            <a:pPr algn="l"/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446725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1828800" y="162734"/>
            <a:ext cx="7935913" cy="604434"/>
          </a:xfrm>
        </p:spPr>
        <p:txBody>
          <a:bodyPr>
            <a:normAutofit fontScale="90000"/>
          </a:bodyPr>
          <a:lstStyle/>
          <a:p>
            <a:r>
              <a:rPr lang="en-US" sz="4400" b="1" u="sng" dirty="0" smtClean="0"/>
              <a:t>Installation With Docker</a:t>
            </a:r>
            <a:endParaRPr lang="en-IN" sz="4400" b="1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511444" y="825043"/>
            <a:ext cx="10117138" cy="5591255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sz="1800" dirty="0" smtClean="0"/>
              <a:t>Required: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smtClean="0"/>
              <a:t>Python: &gt;=3.7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smtClean="0"/>
              <a:t>Docker or Docker Desktop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smtClean="0"/>
              <a:t>Docker-compose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smtClean="0"/>
              <a:t>Ram : 4GB or more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smtClean="0"/>
              <a:t>CPUs: 2 or more</a:t>
            </a:r>
          </a:p>
          <a:p>
            <a:pPr marL="342900" indent="-342900" algn="l">
              <a:buAutoNum type="arabicPeriod"/>
            </a:pPr>
            <a:r>
              <a:rPr lang="en-US" sz="1800" dirty="0" smtClean="0"/>
              <a:t>Create a folder and get into created folder.</a:t>
            </a:r>
          </a:p>
          <a:p>
            <a:pPr marL="342900" indent="-342900" algn="l">
              <a:buAutoNum type="arabicPeriod"/>
            </a:pPr>
            <a:r>
              <a:rPr lang="en-US" sz="1800" dirty="0"/>
              <a:t>Create below directories that are require for synching. Run bellow command to create directories.</a:t>
            </a:r>
          </a:p>
          <a:p>
            <a:pPr lvl="1" algn="l"/>
            <a:r>
              <a:rPr lang="en-US" sz="1400" b="1" dirty="0" err="1"/>
              <a:t>mkdir</a:t>
            </a:r>
            <a:r>
              <a:rPr lang="en-US" sz="1400" b="1" dirty="0"/>
              <a:t>  </a:t>
            </a:r>
            <a:r>
              <a:rPr lang="en-US" sz="1400" b="1" dirty="0" err="1"/>
              <a:t>dags,plugins,logs</a:t>
            </a:r>
            <a:endParaRPr lang="en-US" sz="1400" b="1" dirty="0"/>
          </a:p>
          <a:p>
            <a:pPr algn="l"/>
            <a:r>
              <a:rPr lang="en-US" sz="1800" dirty="0" smtClean="0"/>
              <a:t>3. Download </a:t>
            </a:r>
            <a:r>
              <a:rPr lang="en-US" sz="1800" dirty="0" err="1" smtClean="0"/>
              <a:t>docker</a:t>
            </a:r>
            <a:r>
              <a:rPr lang="en-US" sz="1800" dirty="0" smtClean="0"/>
              <a:t>-compose file:</a:t>
            </a:r>
          </a:p>
          <a:p>
            <a:pPr algn="l"/>
            <a:r>
              <a:rPr lang="en-US" sz="1800" b="1" dirty="0" smtClean="0"/>
              <a:t>Invoke-</a:t>
            </a:r>
            <a:r>
              <a:rPr lang="en-US" sz="1800" b="1" dirty="0" err="1" smtClean="0"/>
              <a:t>WebRequest</a:t>
            </a:r>
            <a:r>
              <a:rPr lang="en-US" sz="1800" b="1" dirty="0" smtClean="0"/>
              <a:t> </a:t>
            </a:r>
            <a:r>
              <a:rPr lang="en-US" sz="1800" b="1" dirty="0" smtClean="0">
                <a:hlinkClick r:id="rId2"/>
              </a:rPr>
              <a:t>https://airflow.apache.org/docs/apache-airflow/2.3.2/docker-compose.yaml</a:t>
            </a:r>
            <a:endParaRPr lang="en-US" sz="1800" b="1" dirty="0" smtClean="0"/>
          </a:p>
          <a:p>
            <a:pPr algn="l"/>
            <a:r>
              <a:rPr lang="en-US" sz="1800" dirty="0" smtClean="0"/>
              <a:t>4. Run below </a:t>
            </a:r>
            <a:r>
              <a:rPr lang="en-US" sz="1800" dirty="0" err="1" smtClean="0"/>
              <a:t>docker</a:t>
            </a:r>
            <a:r>
              <a:rPr lang="en-US" sz="1800" dirty="0" smtClean="0"/>
              <a:t> command to get image and initialize database.</a:t>
            </a:r>
          </a:p>
          <a:p>
            <a:pPr algn="l"/>
            <a:r>
              <a:rPr lang="en-US" sz="1800" dirty="0"/>
              <a:t>	</a:t>
            </a:r>
            <a:r>
              <a:rPr lang="en-US" sz="1800" b="1" dirty="0" err="1" smtClean="0"/>
              <a:t>docker</a:t>
            </a:r>
            <a:r>
              <a:rPr lang="en-US" sz="1800" b="1" dirty="0" smtClean="0"/>
              <a:t>-compose up airflow-</a:t>
            </a:r>
            <a:r>
              <a:rPr lang="en-US" sz="1800" b="1" dirty="0" err="1" smtClean="0"/>
              <a:t>init</a:t>
            </a:r>
            <a:endParaRPr lang="en-US" sz="1800" b="1" dirty="0" smtClean="0"/>
          </a:p>
          <a:p>
            <a:pPr algn="l"/>
            <a:r>
              <a:rPr lang="en-US" sz="1800" dirty="0" smtClean="0"/>
              <a:t>5. Run Airflow</a:t>
            </a:r>
          </a:p>
          <a:p>
            <a:pPr marL="0" lvl="1" algn="l">
              <a:spcBef>
                <a:spcPts val="1000"/>
              </a:spcBef>
            </a:pPr>
            <a:r>
              <a:rPr lang="en-US" sz="1800" b="1" dirty="0" smtClean="0"/>
              <a:t>	Docker-compose </a:t>
            </a:r>
            <a:r>
              <a:rPr lang="en-US" sz="1800" b="1" dirty="0"/>
              <a:t>up</a:t>
            </a:r>
          </a:p>
          <a:p>
            <a:pPr algn="l"/>
            <a:endParaRPr lang="en-US" sz="1800" dirty="0" smtClean="0"/>
          </a:p>
          <a:p>
            <a:pPr marL="342900" indent="-342900" algn="l">
              <a:buAutoNum type="arabicPeriod"/>
            </a:pPr>
            <a:endParaRPr lang="en-US" sz="1800" dirty="0" smtClean="0"/>
          </a:p>
          <a:p>
            <a:pPr algn="l"/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445127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2247254" y="54244"/>
            <a:ext cx="7935913" cy="752475"/>
          </a:xfrm>
        </p:spPr>
        <p:txBody>
          <a:bodyPr>
            <a:normAutofit/>
          </a:bodyPr>
          <a:lstStyle/>
          <a:p>
            <a:r>
              <a:rPr lang="en-US" sz="4400" b="1" u="sng" dirty="0" smtClean="0"/>
              <a:t>Brief about Docker Compose</a:t>
            </a:r>
            <a:endParaRPr lang="en-IN" sz="4400" b="1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0" y="871538"/>
            <a:ext cx="10117138" cy="5632450"/>
          </a:xfrm>
        </p:spPr>
        <p:txBody>
          <a:bodyPr>
            <a:normAutofit/>
          </a:bodyPr>
          <a:lstStyle/>
          <a:p>
            <a:pPr algn="l"/>
            <a:r>
              <a:rPr lang="en-US" sz="1800" dirty="0" smtClean="0"/>
              <a:t>It allows you to run  multiple application.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1800" b="1" u="sng" dirty="0" smtClean="0"/>
              <a:t>airflow-scheduler -</a:t>
            </a:r>
            <a:r>
              <a:rPr lang="en-US" sz="1800" dirty="0" smtClean="0"/>
              <a:t> The scheduler monitors all tasks and DAGs, then triggers the task instances once their dependencies are complete.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1800" b="1" u="sng" dirty="0"/>
              <a:t>a</a:t>
            </a:r>
            <a:r>
              <a:rPr lang="en-US" sz="1800" b="1" u="sng" dirty="0" smtClean="0"/>
              <a:t>irflow-webserver</a:t>
            </a:r>
            <a:r>
              <a:rPr lang="en-US" sz="1800" b="1" dirty="0" smtClean="0"/>
              <a:t>-</a:t>
            </a:r>
            <a:r>
              <a:rPr lang="en-US" sz="1800" dirty="0" smtClean="0"/>
              <a:t> the webserver is available at </a:t>
            </a:r>
            <a:r>
              <a:rPr lang="en-US" sz="1800" dirty="0" smtClean="0">
                <a:hlinkClick r:id="rId2"/>
              </a:rPr>
              <a:t>http://localhost:8080</a:t>
            </a:r>
            <a:endParaRPr lang="en-US" sz="1800" dirty="0" smtClean="0"/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1800" b="1" u="sng" dirty="0"/>
              <a:t>a</a:t>
            </a:r>
            <a:r>
              <a:rPr lang="en-US" sz="1800" b="1" u="sng" dirty="0" smtClean="0"/>
              <a:t>irflow – worker – </a:t>
            </a:r>
            <a:r>
              <a:rPr lang="en-US" sz="1800" dirty="0" smtClean="0"/>
              <a:t>The worker that executes the tasks given by the scheduler .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1800" b="1" u="sng" dirty="0"/>
              <a:t>a</a:t>
            </a:r>
            <a:r>
              <a:rPr lang="en-US" sz="1800" b="1" u="sng" dirty="0" smtClean="0"/>
              <a:t>irflow-</a:t>
            </a:r>
            <a:r>
              <a:rPr lang="en-US" sz="1800" b="1" u="sng" dirty="0" err="1" smtClean="0"/>
              <a:t>init</a:t>
            </a:r>
            <a:r>
              <a:rPr lang="en-US" sz="1800" b="1" u="sng" dirty="0" smtClean="0"/>
              <a:t>-</a:t>
            </a:r>
            <a:r>
              <a:rPr lang="en-US" sz="1800" dirty="0" smtClean="0"/>
              <a:t> The initializing service .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1800" b="1" u="sng" dirty="0" err="1"/>
              <a:t>p</a:t>
            </a:r>
            <a:r>
              <a:rPr lang="en-US" sz="1800" b="1" u="sng" dirty="0" err="1" smtClean="0"/>
              <a:t>ostgres</a:t>
            </a:r>
            <a:r>
              <a:rPr lang="en-US" sz="1800" b="1" u="sng" dirty="0" smtClean="0"/>
              <a:t>- </a:t>
            </a:r>
            <a:r>
              <a:rPr lang="en-US" sz="1800" dirty="0" smtClean="0"/>
              <a:t>The database.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1800" b="1" u="sng" dirty="0" err="1"/>
              <a:t>r</a:t>
            </a:r>
            <a:r>
              <a:rPr lang="en-US" sz="1800" b="1" u="sng" dirty="0" err="1" smtClean="0"/>
              <a:t>edis</a:t>
            </a:r>
            <a:r>
              <a:rPr lang="en-US" sz="1800" b="1" u="sng" dirty="0" smtClean="0"/>
              <a:t>- </a:t>
            </a:r>
            <a:r>
              <a:rPr lang="en-US" sz="1800" dirty="0" smtClean="0"/>
              <a:t>The </a:t>
            </a:r>
            <a:r>
              <a:rPr lang="en-US" sz="1800" dirty="0" err="1" smtClean="0"/>
              <a:t>redis</a:t>
            </a:r>
            <a:r>
              <a:rPr lang="en-US" sz="1800" dirty="0" smtClean="0"/>
              <a:t>- broker that forwards messages from scheduler to work.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1800" dirty="0" smtClean="0"/>
              <a:t>Description of Directory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1800" b="1" dirty="0" smtClean="0"/>
              <a:t>/</a:t>
            </a:r>
            <a:r>
              <a:rPr lang="en-US" sz="1800" b="1" dirty="0" err="1" smtClean="0"/>
              <a:t>dags</a:t>
            </a:r>
            <a:r>
              <a:rPr lang="en-US" sz="1800" b="1" dirty="0" smtClean="0"/>
              <a:t> – </a:t>
            </a:r>
            <a:r>
              <a:rPr lang="en-US" sz="1800" dirty="0" smtClean="0"/>
              <a:t>you can put your DAG files here.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1800" b="1" dirty="0" smtClean="0"/>
              <a:t>./logs- </a:t>
            </a:r>
            <a:r>
              <a:rPr lang="en-US" sz="1800" dirty="0" smtClean="0"/>
              <a:t>contains logs from task execution and scheduler .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1800" b="1" dirty="0" smtClean="0"/>
              <a:t>./plugins- </a:t>
            </a:r>
            <a:r>
              <a:rPr lang="en-US" sz="1800" dirty="0" smtClean="0"/>
              <a:t>you can put your custom plugins here.</a:t>
            </a:r>
          </a:p>
          <a:p>
            <a:pPr algn="l"/>
            <a:r>
              <a:rPr lang="en-US" sz="1800" dirty="0" smtClean="0"/>
              <a:t> </a:t>
            </a:r>
          </a:p>
          <a:p>
            <a:pPr marL="342900" indent="-342900" algn="l">
              <a:buAutoNum type="arabicPeriod"/>
            </a:pPr>
            <a:endParaRPr lang="en-US" sz="1800" dirty="0" smtClean="0"/>
          </a:p>
          <a:p>
            <a:pPr algn="l"/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4080607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184900" y="635430"/>
            <a:ext cx="4504841" cy="853322"/>
          </a:xfrm>
        </p:spPr>
        <p:txBody>
          <a:bodyPr/>
          <a:lstStyle/>
          <a:p>
            <a:r>
              <a:rPr lang="en-US" b="1" u="sng" dirty="0" smtClean="0"/>
              <a:t>Scheduling</a:t>
            </a:r>
            <a:endParaRPr lang="en-IN" b="1" u="sng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066381208"/>
              </p:ext>
            </p:extLst>
          </p:nvPr>
        </p:nvGraphicFramePr>
        <p:xfrm>
          <a:off x="684508" y="1815266"/>
          <a:ext cx="10058400" cy="43129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352800"/>
                <a:gridCol w="3352800"/>
                <a:gridCol w="3352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Preset</a:t>
                      </a:r>
                      <a:endParaRPr lang="en-IN" dirty="0"/>
                    </a:p>
                  </a:txBody>
                  <a:tcPr marL="87464" marR="87464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 </a:t>
                      </a:r>
                      <a:endParaRPr lang="en-IN" dirty="0"/>
                    </a:p>
                  </a:txBody>
                  <a:tcPr marL="87464" marR="87464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Crone</a:t>
                      </a:r>
                      <a:endParaRPr lang="en-IN" dirty="0"/>
                    </a:p>
                  </a:txBody>
                  <a:tcPr marL="87464" marR="87464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None</a:t>
                      </a:r>
                      <a:endParaRPr lang="en-IN" dirty="0"/>
                    </a:p>
                  </a:txBody>
                  <a:tcPr marL="87464" marR="87464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Don’t schedule use for externally trigger DAG</a:t>
                      </a:r>
                      <a:endParaRPr lang="en-IN" dirty="0"/>
                    </a:p>
                  </a:txBody>
                  <a:tcPr marL="87464" marR="87464"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marL="87464" marR="87464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@once</a:t>
                      </a:r>
                      <a:endParaRPr lang="en-IN" dirty="0"/>
                    </a:p>
                  </a:txBody>
                  <a:tcPr marL="87464" marR="87464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Schedule once and</a:t>
                      </a:r>
                      <a:r>
                        <a:rPr lang="en-US" baseline="0" dirty="0" smtClean="0"/>
                        <a:t> only once</a:t>
                      </a:r>
                      <a:endParaRPr lang="en-IN" dirty="0"/>
                    </a:p>
                  </a:txBody>
                  <a:tcPr marL="87464" marR="87464"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marL="87464" marR="87464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@hourly</a:t>
                      </a:r>
                      <a:endParaRPr lang="en-IN" dirty="0"/>
                    </a:p>
                  </a:txBody>
                  <a:tcPr marL="87464" marR="87464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Run once an hour at begging of the hour</a:t>
                      </a:r>
                      <a:endParaRPr lang="en-IN" dirty="0"/>
                    </a:p>
                  </a:txBody>
                  <a:tcPr marL="87464" marR="87464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 * * * *</a:t>
                      </a:r>
                      <a:endParaRPr lang="en-IN" dirty="0"/>
                    </a:p>
                  </a:txBody>
                  <a:tcPr marL="87464" marR="87464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@daily</a:t>
                      </a:r>
                      <a:r>
                        <a:rPr lang="en-US" baseline="0" dirty="0" smtClean="0"/>
                        <a:t> </a:t>
                      </a:r>
                      <a:endParaRPr lang="en-IN" dirty="0"/>
                    </a:p>
                  </a:txBody>
                  <a:tcPr marL="87464" marR="87464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Run once a day in midnight</a:t>
                      </a:r>
                      <a:endParaRPr lang="en-IN" dirty="0"/>
                    </a:p>
                  </a:txBody>
                  <a:tcPr marL="87464" marR="87464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 * * *</a:t>
                      </a:r>
                      <a:endParaRPr lang="en-IN" dirty="0"/>
                    </a:p>
                  </a:txBody>
                  <a:tcPr marL="87464" marR="87464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@weekly</a:t>
                      </a:r>
                      <a:endParaRPr lang="en-IN" dirty="0"/>
                    </a:p>
                  </a:txBody>
                  <a:tcPr marL="87464" marR="87464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Run once a week at midnight on Sunday Morning .</a:t>
                      </a:r>
                      <a:endParaRPr lang="en-IN" dirty="0"/>
                    </a:p>
                  </a:txBody>
                  <a:tcPr marL="87464" marR="87464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 0 * * 0</a:t>
                      </a:r>
                      <a:endParaRPr lang="en-IN" dirty="0"/>
                    </a:p>
                  </a:txBody>
                  <a:tcPr marL="87464" marR="87464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@monthly </a:t>
                      </a:r>
                      <a:endParaRPr lang="en-IN" dirty="0"/>
                    </a:p>
                  </a:txBody>
                  <a:tcPr marL="87464" marR="87464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Run once a month at midnight</a:t>
                      </a:r>
                      <a:r>
                        <a:rPr lang="en-US" baseline="0" dirty="0" smtClean="0"/>
                        <a:t> of the first day of the month</a:t>
                      </a:r>
                      <a:endParaRPr lang="en-IN" dirty="0"/>
                    </a:p>
                  </a:txBody>
                  <a:tcPr marL="87464" marR="87464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 0 1 * *</a:t>
                      </a:r>
                      <a:endParaRPr lang="en-IN" dirty="0"/>
                    </a:p>
                  </a:txBody>
                  <a:tcPr marL="87464" marR="87464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@yearly</a:t>
                      </a:r>
                      <a:endParaRPr lang="en-IN" dirty="0"/>
                    </a:p>
                  </a:txBody>
                  <a:tcPr marL="87464" marR="87464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Run once a year at midnight</a:t>
                      </a:r>
                      <a:r>
                        <a:rPr lang="en-US" baseline="0" dirty="0" smtClean="0"/>
                        <a:t> of </a:t>
                      </a:r>
                      <a:r>
                        <a:rPr lang="en-US" baseline="0" dirty="0" err="1" smtClean="0"/>
                        <a:t>Jaunpour</a:t>
                      </a:r>
                      <a:r>
                        <a:rPr lang="en-US" baseline="0" dirty="0" smtClean="0"/>
                        <a:t> 1</a:t>
                      </a:r>
                      <a:endParaRPr lang="en-IN" dirty="0"/>
                    </a:p>
                  </a:txBody>
                  <a:tcPr marL="87464" marR="87464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 0 1 1 *</a:t>
                      </a:r>
                      <a:endParaRPr lang="en-IN" dirty="0"/>
                    </a:p>
                  </a:txBody>
                  <a:tcPr marL="87464" marR="87464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5520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133600" y="287338"/>
            <a:ext cx="10058400" cy="1449387"/>
          </a:xfrm>
        </p:spPr>
        <p:txBody>
          <a:bodyPr/>
          <a:lstStyle/>
          <a:p>
            <a:r>
              <a:rPr lang="en-US" b="1" u="sng" dirty="0" smtClean="0"/>
              <a:t>Airflow CLI</a:t>
            </a:r>
            <a:endParaRPr lang="en-IN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133600" y="1846263"/>
            <a:ext cx="10058400" cy="402272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Airflow version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Airflow- h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Airflow </a:t>
            </a:r>
            <a:r>
              <a:rPr lang="en-US" dirty="0" err="1" smtClean="0"/>
              <a:t>dags</a:t>
            </a:r>
            <a:r>
              <a:rPr lang="en-US" dirty="0" smtClean="0"/>
              <a:t> list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Airflow tasks list my sample dag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82616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641350"/>
            <a:ext cx="8748713" cy="1033463"/>
          </a:xfrm>
        </p:spPr>
        <p:txBody>
          <a:bodyPr>
            <a:normAutofit/>
          </a:bodyPr>
          <a:lstStyle/>
          <a:p>
            <a:pPr algn="ctr"/>
            <a:r>
              <a:rPr lang="en-US" b="1" u="sng" dirty="0" smtClean="0"/>
              <a:t>Features of Airflow</a:t>
            </a:r>
            <a:endParaRPr lang="en-IN" b="1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480447" y="1794843"/>
            <a:ext cx="8943975" cy="4324350"/>
          </a:xfrm>
        </p:spPr>
        <p:txBody>
          <a:bodyPr>
            <a:normAutofit/>
          </a:bodyPr>
          <a:lstStyle/>
          <a:p>
            <a:pPr algn="l">
              <a:buFont typeface="Wingdings" panose="05000000000000000000" pitchFamily="2" charset="2"/>
              <a:buChar char="§"/>
            </a:pPr>
            <a:r>
              <a:rPr lang="en-US" dirty="0" smtClean="0"/>
              <a:t>Airflow help us to schedule all of the jobs and its historical status.</a:t>
            </a:r>
          </a:p>
          <a:p>
            <a:pPr algn="l">
              <a:buFont typeface="Wingdings" panose="05000000000000000000" pitchFamily="2" charset="2"/>
              <a:buChar char="§"/>
            </a:pPr>
            <a:r>
              <a:rPr lang="en-US" dirty="0" smtClean="0"/>
              <a:t>Airflow helps us to view Directed Acyclic Graphs and its relation and dependencies.</a:t>
            </a:r>
          </a:p>
          <a:p>
            <a:pPr algn="l">
              <a:buFont typeface="Wingdings" panose="05000000000000000000" pitchFamily="2" charset="2"/>
              <a:buChar char="§"/>
            </a:pPr>
            <a:r>
              <a:rPr lang="en-US" dirty="0" smtClean="0"/>
              <a:t>Airflow helps in supporting execution by using Web UI and CRUD Operations on DAG</a:t>
            </a:r>
          </a:p>
          <a:p>
            <a:pPr algn="l">
              <a:buFont typeface="Wingdings" panose="05000000000000000000" pitchFamily="2" charset="2"/>
              <a:buChar char="§"/>
            </a:pPr>
            <a:r>
              <a:rPr lang="en-US" dirty="0" smtClean="0"/>
              <a:t>Failure: Airflow helps in checking retrying if any failure happen.</a:t>
            </a:r>
          </a:p>
          <a:p>
            <a:pPr algn="l">
              <a:buFont typeface="Wingdings" panose="05000000000000000000" pitchFamily="2" charset="2"/>
              <a:buChar char="§"/>
            </a:pPr>
            <a:r>
              <a:rPr lang="en-US" dirty="0" smtClean="0"/>
              <a:t>Monitoring: Airflow help in checking if the status fails or success.</a:t>
            </a:r>
          </a:p>
          <a:p>
            <a:pPr algn="l">
              <a:buFont typeface="Wingdings" panose="05000000000000000000" pitchFamily="2" charset="2"/>
              <a:buChar char="§"/>
            </a:pPr>
            <a:r>
              <a:rPr lang="en-US" dirty="0" smtClean="0"/>
              <a:t>Dependency- Airflow help in tackling the dependencies.</a:t>
            </a:r>
          </a:p>
          <a:p>
            <a:pPr algn="l">
              <a:buFont typeface="Wingdings" panose="05000000000000000000" pitchFamily="2" charset="2"/>
              <a:buChar char="§"/>
            </a:pPr>
            <a:r>
              <a:rPr lang="en-US" dirty="0" smtClean="0"/>
              <a:t>Processing History Data: Help in backfilling historical data.</a:t>
            </a:r>
          </a:p>
          <a:p>
            <a:pPr algn="l"/>
            <a:endParaRPr lang="en-US" dirty="0" smtClean="0"/>
          </a:p>
          <a:p>
            <a:pPr algn="l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1767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2061275" y="742089"/>
            <a:ext cx="8748713" cy="1033463"/>
          </a:xfrm>
        </p:spPr>
        <p:txBody>
          <a:bodyPr>
            <a:normAutofit/>
          </a:bodyPr>
          <a:lstStyle/>
          <a:p>
            <a:r>
              <a:rPr lang="en-US" sz="4400" b="1" u="sng" dirty="0" smtClean="0"/>
              <a:t>Common Terminology</a:t>
            </a:r>
            <a:endParaRPr lang="en-IN" sz="4400" b="1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2231756" y="1980824"/>
            <a:ext cx="8943975" cy="4324350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 smtClean="0"/>
              <a:t>DAG(Directed Acyclic Graph)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 smtClean="0"/>
              <a:t>DAG Run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 smtClean="0"/>
              <a:t>Task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 smtClean="0"/>
              <a:t>Task Instance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 smtClean="0"/>
              <a:t>Task Lifecycle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 smtClean="0"/>
              <a:t>Operators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 smtClean="0"/>
              <a:t>Execution Date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 smtClean="0"/>
              <a:t>Relationships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 smtClean="0"/>
              <a:t>Hooks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 smtClean="0"/>
              <a:t>Sensor</a:t>
            </a:r>
          </a:p>
          <a:p>
            <a:pPr algn="l"/>
            <a:endParaRPr lang="en-US" sz="1800" dirty="0" smtClean="0"/>
          </a:p>
          <a:p>
            <a:pPr algn="l"/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474779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294467" y="641349"/>
            <a:ext cx="3518115" cy="1033463"/>
          </a:xfrm>
        </p:spPr>
        <p:txBody>
          <a:bodyPr>
            <a:normAutofit/>
          </a:bodyPr>
          <a:lstStyle/>
          <a:p>
            <a:r>
              <a:rPr lang="en-US" sz="4400" b="1" u="sng" dirty="0" smtClean="0"/>
              <a:t>Graph</a:t>
            </a:r>
            <a:endParaRPr lang="en-IN" sz="4400" b="1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208530" y="1973074"/>
            <a:ext cx="4967207" cy="2149475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/>
              <a:t>Graph Solves many real-time problems.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dirty="0" smtClean="0"/>
              <a:t>Undirected Graph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dirty="0" smtClean="0"/>
              <a:t>Directed Graph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 smtClean="0"/>
              <a:t>Cyclic Graph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 smtClean="0"/>
              <a:t>Acyclic Graph</a:t>
            </a:r>
          </a:p>
          <a:p>
            <a:pPr algn="l"/>
            <a:endParaRPr lang="en-IN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5737" y="641349"/>
            <a:ext cx="5859056" cy="5333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492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767166" y="103188"/>
            <a:ext cx="7979959" cy="1033462"/>
          </a:xfrm>
        </p:spPr>
        <p:txBody>
          <a:bodyPr>
            <a:normAutofit/>
          </a:bodyPr>
          <a:lstStyle/>
          <a:p>
            <a:r>
              <a:rPr lang="en-US" b="1" u="sng" dirty="0" smtClean="0"/>
              <a:t>Airflow DAG</a:t>
            </a:r>
            <a:endParaRPr lang="en-IN" b="1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5633635" y="953145"/>
            <a:ext cx="6488624" cy="5315919"/>
          </a:xfrm>
        </p:spPr>
        <p:txBody>
          <a:bodyPr>
            <a:normAutofit/>
          </a:bodyPr>
          <a:lstStyle/>
          <a:p>
            <a:pPr algn="l">
              <a:buFont typeface="Wingdings" panose="05000000000000000000" pitchFamily="2" charset="2"/>
              <a:buChar char="ü"/>
            </a:pPr>
            <a:r>
              <a:rPr lang="en-US" dirty="0" smtClean="0"/>
              <a:t>DAG(Directed Acyclic Graph) is a collection of all tasks that you want to run, organized in way that reflects their relationships and dependencies.</a:t>
            </a:r>
          </a:p>
          <a:p>
            <a:pPr algn="l">
              <a:buFont typeface="Wingdings" panose="05000000000000000000" pitchFamily="2" charset="2"/>
              <a:buChar char="ü"/>
            </a:pPr>
            <a:r>
              <a:rPr lang="en-US" dirty="0" smtClean="0"/>
              <a:t>A Dag is defined in a Python Script, which represent the DAG structure(tasks and their relationships) as code.</a:t>
            </a:r>
          </a:p>
          <a:p>
            <a:pPr algn="l">
              <a:buFont typeface="Wingdings" panose="05000000000000000000" pitchFamily="2" charset="2"/>
              <a:buChar char="ü"/>
            </a:pPr>
            <a:r>
              <a:rPr lang="en-US" dirty="0" smtClean="0"/>
              <a:t>It is useful to represent a complex data flow using a Graph</a:t>
            </a:r>
          </a:p>
          <a:p>
            <a:pPr algn="l">
              <a:buFont typeface="Wingdings" panose="05000000000000000000" pitchFamily="2" charset="2"/>
              <a:buChar char="ü"/>
            </a:pPr>
            <a:r>
              <a:rPr lang="en-US" dirty="0" smtClean="0"/>
              <a:t>Each Node in the graph is a task.</a:t>
            </a:r>
          </a:p>
          <a:p>
            <a:pPr algn="l">
              <a:buFont typeface="Wingdings" panose="05000000000000000000" pitchFamily="2" charset="2"/>
              <a:buChar char="ü"/>
            </a:pPr>
            <a:r>
              <a:rPr lang="en-US" dirty="0" smtClean="0"/>
              <a:t>The edge represent dependencies among the tasks.</a:t>
            </a:r>
          </a:p>
          <a:p>
            <a:pPr algn="l">
              <a:buFont typeface="Wingdings" panose="05000000000000000000" pitchFamily="2" charset="2"/>
              <a:buChar char="ü"/>
            </a:pPr>
            <a:r>
              <a:rPr lang="en-US" dirty="0" smtClean="0"/>
              <a:t>The Graphs are called computation graph or Data flow Graph and it transform data as it flow through the graph and enable very complex numeric computations.</a:t>
            </a:r>
          </a:p>
          <a:p>
            <a:pPr algn="l">
              <a:buFont typeface="Wingdings" panose="05000000000000000000" pitchFamily="2" charset="2"/>
              <a:buChar char="ü"/>
            </a:pPr>
            <a:r>
              <a:rPr lang="en-US" dirty="0" smtClean="0"/>
              <a:t>Given that data only needs to be computed once on a given task and the computation then carries forward , the graph is directed and acyclic. This is why Airflow jobs are commonly referred to as </a:t>
            </a:r>
            <a:r>
              <a:rPr lang="en-US" b="1" dirty="0" smtClean="0"/>
              <a:t>DAG</a:t>
            </a:r>
            <a:r>
              <a:rPr lang="en-US" dirty="0" smtClean="0"/>
              <a:t> </a:t>
            </a:r>
          </a:p>
          <a:p>
            <a:pPr algn="l"/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8611"/>
            <a:ext cx="5509647" cy="4638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84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4424766" y="290513"/>
            <a:ext cx="4322359" cy="1033462"/>
          </a:xfrm>
        </p:spPr>
        <p:txBody>
          <a:bodyPr>
            <a:normAutofit/>
          </a:bodyPr>
          <a:lstStyle/>
          <a:p>
            <a:r>
              <a:rPr lang="en-US" sz="4400" b="1" u="sng" dirty="0" smtClean="0"/>
              <a:t>Is this </a:t>
            </a:r>
            <a:r>
              <a:rPr lang="en-US" sz="4400" b="1" u="sng" dirty="0" smtClean="0"/>
              <a:t>DAG ?</a:t>
            </a:r>
            <a:endParaRPr lang="en-IN" sz="4400" b="1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0" y="1722438"/>
            <a:ext cx="6300788" cy="4324350"/>
          </a:xfrm>
        </p:spPr>
        <p:txBody>
          <a:bodyPr>
            <a:normAutofit/>
          </a:bodyPr>
          <a:lstStyle/>
          <a:p>
            <a:pPr algn="l"/>
            <a:endParaRPr lang="en-US" sz="1800" dirty="0" smtClean="0"/>
          </a:p>
          <a:p>
            <a:pPr algn="l"/>
            <a:endParaRPr lang="en-IN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7612" y="1722392"/>
            <a:ext cx="6086747" cy="4193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446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495944" y="232663"/>
            <a:ext cx="2322567" cy="752475"/>
          </a:xfrm>
        </p:spPr>
        <p:txBody>
          <a:bodyPr>
            <a:normAutofit/>
          </a:bodyPr>
          <a:lstStyle/>
          <a:p>
            <a:r>
              <a:rPr lang="en-US" sz="4400" b="1" u="sng" dirty="0" smtClean="0"/>
              <a:t>DAG Runs</a:t>
            </a:r>
            <a:endParaRPr lang="en-IN" sz="4400" b="1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402956" y="1298898"/>
            <a:ext cx="11251769" cy="4324350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smtClean="0"/>
              <a:t>A DAG Rub is an object representing an instantiation of the DAG in time. Any time the DAG is executed , a DAG Run is created and all tasks inside it are executed . The status of the DAG Run depends on the task’s states.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1" dirty="0" smtClean="0"/>
              <a:t>Task: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smtClean="0"/>
              <a:t>A Task defines a unit of work within a DAG , it is represented as a node in the DAG graph, and it is written in python.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1" dirty="0" smtClean="0"/>
              <a:t>Task Instance:</a:t>
            </a:r>
          </a:p>
          <a:p>
            <a:pPr algn="l"/>
            <a:r>
              <a:rPr lang="en-US" sz="1800" dirty="0" smtClean="0"/>
              <a:t>A Task instance represents a specific run of a task </a:t>
            </a:r>
          </a:p>
          <a:p>
            <a:pPr algn="l"/>
            <a:r>
              <a:rPr lang="en-US" sz="1800" dirty="0" smtClean="0"/>
              <a:t>Task instances also have indicative state which could be “running”, “success”, ”skipped” etc.</a:t>
            </a:r>
          </a:p>
          <a:p>
            <a:pPr algn="l"/>
            <a:endParaRPr lang="en-US" sz="1800" dirty="0" smtClean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dirty="0" smtClean="0"/>
          </a:p>
          <a:p>
            <a:pPr algn="l"/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1260380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1728060" y="290513"/>
            <a:ext cx="8128861" cy="752475"/>
          </a:xfrm>
        </p:spPr>
        <p:txBody>
          <a:bodyPr>
            <a:normAutofit/>
          </a:bodyPr>
          <a:lstStyle/>
          <a:p>
            <a:r>
              <a:rPr lang="en-US" sz="4400" b="1" u="sng" dirty="0" smtClean="0"/>
              <a:t>High Level States of Task Instance</a:t>
            </a:r>
            <a:endParaRPr lang="en-IN" sz="4400" b="1" u="sn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3294" y="1479666"/>
            <a:ext cx="9407495" cy="3471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688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3456122" y="72365"/>
            <a:ext cx="4030663" cy="752475"/>
          </a:xfrm>
        </p:spPr>
        <p:txBody>
          <a:bodyPr>
            <a:normAutofit/>
          </a:bodyPr>
          <a:lstStyle/>
          <a:p>
            <a:r>
              <a:rPr lang="en-US" sz="4400" b="1" u="sng" dirty="0" smtClean="0"/>
              <a:t>Instance Lifecycle</a:t>
            </a:r>
            <a:endParaRPr lang="en-IN" sz="4400" b="1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1433594" y="855046"/>
            <a:ext cx="8943975" cy="750887"/>
          </a:xfrm>
        </p:spPr>
        <p:txBody>
          <a:bodyPr>
            <a:normAutofit/>
          </a:bodyPr>
          <a:lstStyle/>
          <a:p>
            <a:pPr algn="l"/>
            <a:r>
              <a:rPr lang="en-US" sz="1800" dirty="0"/>
              <a:t>A task goes through various stages from start to completion. In the Airflow UI (graph and tree views), these stages are displayed by a color representing each stage:</a:t>
            </a:r>
            <a:endParaRPr lang="en-IN" sz="18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866" y="1451051"/>
            <a:ext cx="9784934" cy="77940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866" y="2230453"/>
            <a:ext cx="9784934" cy="408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706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1090</TotalTime>
  <Words>937</Words>
  <Application>Microsoft Office PowerPoint</Application>
  <PresentationFormat>Widescreen</PresentationFormat>
  <Paragraphs>129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Bahnschrift SemiLight</vt:lpstr>
      <vt:lpstr>Calibri</vt:lpstr>
      <vt:lpstr>Calibri Light</vt:lpstr>
      <vt:lpstr>Wingdings</vt:lpstr>
      <vt:lpstr>Retrospect</vt:lpstr>
      <vt:lpstr>Airflow</vt:lpstr>
      <vt:lpstr>Features of Airflow</vt:lpstr>
      <vt:lpstr>Common Terminology</vt:lpstr>
      <vt:lpstr>Graph</vt:lpstr>
      <vt:lpstr>Airflow DAG</vt:lpstr>
      <vt:lpstr>Is this DAG ?</vt:lpstr>
      <vt:lpstr>DAG Runs</vt:lpstr>
      <vt:lpstr>High Level States of Task Instance</vt:lpstr>
      <vt:lpstr>Instance Lifecycle</vt:lpstr>
      <vt:lpstr>Operators</vt:lpstr>
      <vt:lpstr>PowerPoint Presentation</vt:lpstr>
      <vt:lpstr>Installation</vt:lpstr>
      <vt:lpstr>Installation With Docker</vt:lpstr>
      <vt:lpstr>Brief about Docker Compose</vt:lpstr>
      <vt:lpstr>Scheduling</vt:lpstr>
      <vt:lpstr>Airflow CLI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Airflow</dc:title>
  <dc:creator>LENOVO</dc:creator>
  <cp:lastModifiedBy>LENOVO</cp:lastModifiedBy>
  <cp:revision>40</cp:revision>
  <dcterms:created xsi:type="dcterms:W3CDTF">2022-06-30T13:40:21Z</dcterms:created>
  <dcterms:modified xsi:type="dcterms:W3CDTF">2022-07-01T08:42:23Z</dcterms:modified>
</cp:coreProperties>
</file>