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1" r:id="rId2"/>
    <p:sldMasterId id="2147483688" r:id="rId3"/>
  </p:sldMasterIdLst>
  <p:notesMasterIdLst>
    <p:notesMasterId r:id="rId33"/>
  </p:notesMasterIdLst>
  <p:handoutMasterIdLst>
    <p:handoutMasterId r:id="rId34"/>
  </p:handoutMasterIdLst>
  <p:sldIdLst>
    <p:sldId id="257" r:id="rId4"/>
    <p:sldId id="268" r:id="rId5"/>
    <p:sldId id="285" r:id="rId6"/>
    <p:sldId id="260" r:id="rId7"/>
    <p:sldId id="269" r:id="rId8"/>
    <p:sldId id="258" r:id="rId9"/>
    <p:sldId id="263" r:id="rId10"/>
    <p:sldId id="270" r:id="rId11"/>
    <p:sldId id="264" r:id="rId12"/>
    <p:sldId id="259" r:id="rId13"/>
    <p:sldId id="265" r:id="rId14"/>
    <p:sldId id="284" r:id="rId15"/>
    <p:sldId id="271" r:id="rId16"/>
    <p:sldId id="283" r:id="rId17"/>
    <p:sldId id="262" r:id="rId18"/>
    <p:sldId id="272" r:id="rId19"/>
    <p:sldId id="267" r:id="rId20"/>
    <p:sldId id="266" r:id="rId21"/>
    <p:sldId id="273" r:id="rId22"/>
    <p:sldId id="261" r:id="rId23"/>
    <p:sldId id="274" r:id="rId24"/>
    <p:sldId id="282" r:id="rId25"/>
    <p:sldId id="275" r:id="rId26"/>
    <p:sldId id="276" r:id="rId27"/>
    <p:sldId id="277" r:id="rId28"/>
    <p:sldId id="278" r:id="rId29"/>
    <p:sldId id="279" r:id="rId30"/>
    <p:sldId id="280" r:id="rId31"/>
    <p:sldId id="286" r:id="rId32"/>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Calibri Light" panose="020F0302020204030204" pitchFamily="34" charset="0"/>
      <p:regular r:id="rId39"/>
      <p:italic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376AD4-358C-4A17-B1CA-AC72EF2AF94E}" v="493" dt="2021-07-01T02:48:53.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115" d="100"/>
          <a:sy n="115" d="100"/>
        </p:scale>
        <p:origin x="448"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handoutMaster" Target="handoutMasters/handoutMaster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1133CD-5A8D-4D02-A369-C4F9AF7C2DD4}" type="datetimeFigureOut">
              <a:rPr lang="en-AU" smtClean="0"/>
              <a:t>9/8/21</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AU"/>
              <a:t>Dr Sarah Hook 2018</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727E0E-ED81-4436-850C-DF09D644D608}" type="slidenum">
              <a:rPr lang="en-AU" smtClean="0"/>
              <a:t>‹#›</a:t>
            </a:fld>
            <a:endParaRPr lang="en-AU"/>
          </a:p>
        </p:txBody>
      </p:sp>
    </p:spTree>
    <p:extLst>
      <p:ext uri="{BB962C8B-B14F-4D97-AF65-F5344CB8AC3E}">
        <p14:creationId xmlns:p14="http://schemas.microsoft.com/office/powerpoint/2010/main" val="19382335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487E3-259E-4628-BB8D-6E70E2B60907}" type="datetimeFigureOut">
              <a:rPr lang="en-AU" smtClean="0"/>
              <a:t>9/8/21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Dr Sarah Hook 2018</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63771-C41D-48F0-A0BD-04B5EAC24B81}" type="slidenum">
              <a:rPr lang="en-AU" smtClean="0"/>
              <a:t>‹#›</a:t>
            </a:fld>
            <a:endParaRPr lang="en-AU"/>
          </a:p>
        </p:txBody>
      </p:sp>
    </p:spTree>
    <p:extLst>
      <p:ext uri="{BB962C8B-B14F-4D97-AF65-F5344CB8AC3E}">
        <p14:creationId xmlns:p14="http://schemas.microsoft.com/office/powerpoint/2010/main" val="1757446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a:t>
            </a:fld>
            <a:endParaRPr lang="en-AU"/>
          </a:p>
        </p:txBody>
      </p:sp>
    </p:spTree>
    <p:extLst>
      <p:ext uri="{BB962C8B-B14F-4D97-AF65-F5344CB8AC3E}">
        <p14:creationId xmlns:p14="http://schemas.microsoft.com/office/powerpoint/2010/main" val="1812948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10</a:t>
            </a:fld>
            <a:endParaRPr lang="en-AU"/>
          </a:p>
        </p:txBody>
      </p:sp>
    </p:spTree>
    <p:extLst>
      <p:ext uri="{BB962C8B-B14F-4D97-AF65-F5344CB8AC3E}">
        <p14:creationId xmlns:p14="http://schemas.microsoft.com/office/powerpoint/2010/main" val="319298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11</a:t>
            </a:fld>
            <a:endParaRPr lang="en-AU"/>
          </a:p>
        </p:txBody>
      </p:sp>
    </p:spTree>
    <p:extLst>
      <p:ext uri="{BB962C8B-B14F-4D97-AF65-F5344CB8AC3E}">
        <p14:creationId xmlns:p14="http://schemas.microsoft.com/office/powerpoint/2010/main" val="3987892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13</a:t>
            </a:fld>
            <a:endParaRPr lang="en-AU"/>
          </a:p>
        </p:txBody>
      </p:sp>
    </p:spTree>
    <p:extLst>
      <p:ext uri="{BB962C8B-B14F-4D97-AF65-F5344CB8AC3E}">
        <p14:creationId xmlns:p14="http://schemas.microsoft.com/office/powerpoint/2010/main" val="3096390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15</a:t>
            </a:fld>
            <a:endParaRPr lang="en-AU"/>
          </a:p>
        </p:txBody>
      </p:sp>
    </p:spTree>
    <p:extLst>
      <p:ext uri="{BB962C8B-B14F-4D97-AF65-F5344CB8AC3E}">
        <p14:creationId xmlns:p14="http://schemas.microsoft.com/office/powerpoint/2010/main" val="2187703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16</a:t>
            </a:fld>
            <a:endParaRPr lang="en-AU"/>
          </a:p>
        </p:txBody>
      </p:sp>
    </p:spTree>
    <p:extLst>
      <p:ext uri="{BB962C8B-B14F-4D97-AF65-F5344CB8AC3E}">
        <p14:creationId xmlns:p14="http://schemas.microsoft.com/office/powerpoint/2010/main" val="277515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17</a:t>
            </a:fld>
            <a:endParaRPr lang="en-AU"/>
          </a:p>
        </p:txBody>
      </p:sp>
    </p:spTree>
    <p:extLst>
      <p:ext uri="{BB962C8B-B14F-4D97-AF65-F5344CB8AC3E}">
        <p14:creationId xmlns:p14="http://schemas.microsoft.com/office/powerpoint/2010/main" val="1103337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18</a:t>
            </a:fld>
            <a:endParaRPr lang="en-AU"/>
          </a:p>
        </p:txBody>
      </p:sp>
    </p:spTree>
    <p:extLst>
      <p:ext uri="{BB962C8B-B14F-4D97-AF65-F5344CB8AC3E}">
        <p14:creationId xmlns:p14="http://schemas.microsoft.com/office/powerpoint/2010/main" val="2368064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19</a:t>
            </a:fld>
            <a:endParaRPr lang="en-AU"/>
          </a:p>
        </p:txBody>
      </p:sp>
    </p:spTree>
    <p:extLst>
      <p:ext uri="{BB962C8B-B14F-4D97-AF65-F5344CB8AC3E}">
        <p14:creationId xmlns:p14="http://schemas.microsoft.com/office/powerpoint/2010/main" val="3638299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20</a:t>
            </a:fld>
            <a:endParaRPr lang="en-AU"/>
          </a:p>
        </p:txBody>
      </p:sp>
    </p:spTree>
    <p:extLst>
      <p:ext uri="{BB962C8B-B14F-4D97-AF65-F5344CB8AC3E}">
        <p14:creationId xmlns:p14="http://schemas.microsoft.com/office/powerpoint/2010/main" val="406704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21</a:t>
            </a:fld>
            <a:endParaRPr lang="en-AU"/>
          </a:p>
        </p:txBody>
      </p:sp>
    </p:spTree>
    <p:extLst>
      <p:ext uri="{BB962C8B-B14F-4D97-AF65-F5344CB8AC3E}">
        <p14:creationId xmlns:p14="http://schemas.microsoft.com/office/powerpoint/2010/main" val="71001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Please acknowledge country if you wish</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AECFAF-2644-4BEF-8A0B-0CE93B4694BC}"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053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23</a:t>
            </a:fld>
            <a:endParaRPr lang="en-AU"/>
          </a:p>
        </p:txBody>
      </p:sp>
    </p:spTree>
    <p:extLst>
      <p:ext uri="{BB962C8B-B14F-4D97-AF65-F5344CB8AC3E}">
        <p14:creationId xmlns:p14="http://schemas.microsoft.com/office/powerpoint/2010/main" val="2482562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24</a:t>
            </a:fld>
            <a:endParaRPr lang="en-AU"/>
          </a:p>
        </p:txBody>
      </p:sp>
    </p:spTree>
    <p:extLst>
      <p:ext uri="{BB962C8B-B14F-4D97-AF65-F5344CB8AC3E}">
        <p14:creationId xmlns:p14="http://schemas.microsoft.com/office/powerpoint/2010/main" val="1437472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25</a:t>
            </a:fld>
            <a:endParaRPr lang="en-AU"/>
          </a:p>
        </p:txBody>
      </p:sp>
    </p:spTree>
    <p:extLst>
      <p:ext uri="{BB962C8B-B14F-4D97-AF65-F5344CB8AC3E}">
        <p14:creationId xmlns:p14="http://schemas.microsoft.com/office/powerpoint/2010/main" val="733937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26</a:t>
            </a:fld>
            <a:endParaRPr lang="en-AU"/>
          </a:p>
        </p:txBody>
      </p:sp>
    </p:spTree>
    <p:extLst>
      <p:ext uri="{BB962C8B-B14F-4D97-AF65-F5344CB8AC3E}">
        <p14:creationId xmlns:p14="http://schemas.microsoft.com/office/powerpoint/2010/main" val="1328834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27</a:t>
            </a:fld>
            <a:endParaRPr lang="en-AU"/>
          </a:p>
        </p:txBody>
      </p:sp>
    </p:spTree>
    <p:extLst>
      <p:ext uri="{BB962C8B-B14F-4D97-AF65-F5344CB8AC3E}">
        <p14:creationId xmlns:p14="http://schemas.microsoft.com/office/powerpoint/2010/main" val="3029350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28</a:t>
            </a:fld>
            <a:endParaRPr lang="en-AU"/>
          </a:p>
        </p:txBody>
      </p:sp>
    </p:spTree>
    <p:extLst>
      <p:ext uri="{BB962C8B-B14F-4D97-AF65-F5344CB8AC3E}">
        <p14:creationId xmlns:p14="http://schemas.microsoft.com/office/powerpoint/2010/main" val="1248913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29</a:t>
            </a:fld>
            <a:endParaRPr lang="en-AU"/>
          </a:p>
        </p:txBody>
      </p:sp>
    </p:spTree>
    <p:extLst>
      <p:ext uri="{BB962C8B-B14F-4D97-AF65-F5344CB8AC3E}">
        <p14:creationId xmlns:p14="http://schemas.microsoft.com/office/powerpoint/2010/main" val="379452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Please acknowledge country if you wish</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AECFAF-2644-4BEF-8A0B-0CE93B4694BC}"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768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DC63771-C41D-48F0-A0BD-04B5EAC24B81}" type="slidenum">
              <a:rPr lang="en-AU" smtClean="0"/>
              <a:t>4</a:t>
            </a:fld>
            <a:endParaRPr lang="en-AU"/>
          </a:p>
        </p:txBody>
      </p:sp>
      <p:sp>
        <p:nvSpPr>
          <p:cNvPr id="5" name="Footer Placeholder 4"/>
          <p:cNvSpPr>
            <a:spLocks noGrp="1"/>
          </p:cNvSpPr>
          <p:nvPr>
            <p:ph type="ftr" sz="quarter" idx="11"/>
          </p:nvPr>
        </p:nvSpPr>
        <p:spPr/>
        <p:txBody>
          <a:bodyPr/>
          <a:lstStyle/>
          <a:p>
            <a:r>
              <a:rPr lang="en-AU"/>
              <a:t>Dr Sarah Hook 2018</a:t>
            </a:r>
          </a:p>
        </p:txBody>
      </p:sp>
    </p:spTree>
    <p:extLst>
      <p:ext uri="{BB962C8B-B14F-4D97-AF65-F5344CB8AC3E}">
        <p14:creationId xmlns:p14="http://schemas.microsoft.com/office/powerpoint/2010/main" val="688385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DC63771-C41D-48F0-A0BD-04B5EAC24B81}" type="slidenum">
              <a:rPr lang="en-AU" smtClean="0"/>
              <a:t>5</a:t>
            </a:fld>
            <a:endParaRPr lang="en-AU"/>
          </a:p>
        </p:txBody>
      </p:sp>
      <p:sp>
        <p:nvSpPr>
          <p:cNvPr id="5" name="Footer Placeholder 4"/>
          <p:cNvSpPr>
            <a:spLocks noGrp="1"/>
          </p:cNvSpPr>
          <p:nvPr>
            <p:ph type="ftr" sz="quarter" idx="11"/>
          </p:nvPr>
        </p:nvSpPr>
        <p:spPr/>
        <p:txBody>
          <a:bodyPr/>
          <a:lstStyle/>
          <a:p>
            <a:r>
              <a:rPr lang="en-AU"/>
              <a:t>Dr Sarah Hook 2018</a:t>
            </a:r>
          </a:p>
        </p:txBody>
      </p:sp>
    </p:spTree>
    <p:extLst>
      <p:ext uri="{BB962C8B-B14F-4D97-AF65-F5344CB8AC3E}">
        <p14:creationId xmlns:p14="http://schemas.microsoft.com/office/powerpoint/2010/main" val="160090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6</a:t>
            </a:fld>
            <a:endParaRPr lang="en-AU"/>
          </a:p>
        </p:txBody>
      </p:sp>
    </p:spTree>
    <p:extLst>
      <p:ext uri="{BB962C8B-B14F-4D97-AF65-F5344CB8AC3E}">
        <p14:creationId xmlns:p14="http://schemas.microsoft.com/office/powerpoint/2010/main" val="3196758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7</a:t>
            </a:fld>
            <a:endParaRPr lang="en-AU"/>
          </a:p>
        </p:txBody>
      </p:sp>
    </p:spTree>
    <p:extLst>
      <p:ext uri="{BB962C8B-B14F-4D97-AF65-F5344CB8AC3E}">
        <p14:creationId xmlns:p14="http://schemas.microsoft.com/office/powerpoint/2010/main" val="32210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8</a:t>
            </a:fld>
            <a:endParaRPr lang="en-AU"/>
          </a:p>
        </p:txBody>
      </p:sp>
    </p:spTree>
    <p:extLst>
      <p:ext uri="{BB962C8B-B14F-4D97-AF65-F5344CB8AC3E}">
        <p14:creationId xmlns:p14="http://schemas.microsoft.com/office/powerpoint/2010/main" val="260589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p:txBody>
          <a:bodyPr/>
          <a:lstStyle/>
          <a:p>
            <a:r>
              <a:rPr lang="en-AU"/>
              <a:t>Dr Sarah Hook 2018</a:t>
            </a:r>
          </a:p>
        </p:txBody>
      </p:sp>
      <p:sp>
        <p:nvSpPr>
          <p:cNvPr id="5" name="Slide Number Placeholder 4"/>
          <p:cNvSpPr>
            <a:spLocks noGrp="1"/>
          </p:cNvSpPr>
          <p:nvPr>
            <p:ph type="sldNum" sz="quarter" idx="11"/>
          </p:nvPr>
        </p:nvSpPr>
        <p:spPr/>
        <p:txBody>
          <a:bodyPr/>
          <a:lstStyle/>
          <a:p>
            <a:fld id="{FDC63771-C41D-48F0-A0BD-04B5EAC24B81}" type="slidenum">
              <a:rPr lang="en-AU" smtClean="0"/>
              <a:t>9</a:t>
            </a:fld>
            <a:endParaRPr lang="en-AU"/>
          </a:p>
        </p:txBody>
      </p:sp>
    </p:spTree>
    <p:extLst>
      <p:ext uri="{BB962C8B-B14F-4D97-AF65-F5344CB8AC3E}">
        <p14:creationId xmlns:p14="http://schemas.microsoft.com/office/powerpoint/2010/main" val="23896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5EC162A3-26AA-DA4F-9DAA-A14CA7F89E06}" type="datetime1">
              <a:rPr lang="en-AU" smtClean="0"/>
              <a:t>9/8/21</a:t>
            </a:fld>
            <a:endParaRPr lang="en-AU"/>
          </a:p>
        </p:txBody>
      </p:sp>
      <p:sp>
        <p:nvSpPr>
          <p:cNvPr id="5" name="Footer Placeholder 4"/>
          <p:cNvSpPr>
            <a:spLocks noGrp="1"/>
          </p:cNvSpPr>
          <p:nvPr>
            <p:ph type="ftr" sz="quarter" idx="11"/>
          </p:nvPr>
        </p:nvSpPr>
        <p:spPr/>
        <p:txBody>
          <a:bodyPr/>
          <a:lstStyle/>
          <a:p>
            <a:r>
              <a:rPr lang="en-AU"/>
              <a:t>Government and Public Law: Reception of English Law</a:t>
            </a:r>
          </a:p>
        </p:txBody>
      </p:sp>
      <p:sp>
        <p:nvSpPr>
          <p:cNvPr id="6" name="Slide Number Placeholder 5"/>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333200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764268F-C3A9-D241-BD9C-642D8F701E00}" type="datetime1">
              <a:rPr lang="en-AU" smtClean="0"/>
              <a:t>9/8/21</a:t>
            </a:fld>
            <a:endParaRPr lang="en-AU"/>
          </a:p>
        </p:txBody>
      </p:sp>
      <p:sp>
        <p:nvSpPr>
          <p:cNvPr id="5" name="Footer Placeholder 4"/>
          <p:cNvSpPr>
            <a:spLocks noGrp="1"/>
          </p:cNvSpPr>
          <p:nvPr>
            <p:ph type="ftr" sz="quarter" idx="11"/>
          </p:nvPr>
        </p:nvSpPr>
        <p:spPr/>
        <p:txBody>
          <a:bodyPr/>
          <a:lstStyle/>
          <a:p>
            <a:r>
              <a:rPr lang="en-AU"/>
              <a:t>Government and Public Law: Reception of English Law</a:t>
            </a:r>
          </a:p>
        </p:txBody>
      </p:sp>
      <p:sp>
        <p:nvSpPr>
          <p:cNvPr id="6" name="Slide Number Placeholder 5"/>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269377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E59592B-AB74-D149-A5CF-69A684DCA28C}" type="datetime1">
              <a:rPr lang="en-AU" smtClean="0"/>
              <a:t>9/8/21</a:t>
            </a:fld>
            <a:endParaRPr lang="en-AU"/>
          </a:p>
        </p:txBody>
      </p:sp>
      <p:sp>
        <p:nvSpPr>
          <p:cNvPr id="5" name="Footer Placeholder 4"/>
          <p:cNvSpPr>
            <a:spLocks noGrp="1"/>
          </p:cNvSpPr>
          <p:nvPr>
            <p:ph type="ftr" sz="quarter" idx="11"/>
          </p:nvPr>
        </p:nvSpPr>
        <p:spPr/>
        <p:txBody>
          <a:bodyPr/>
          <a:lstStyle/>
          <a:p>
            <a:r>
              <a:rPr lang="en-AU"/>
              <a:t>Government and Public Law: Reception of English Law</a:t>
            </a:r>
          </a:p>
        </p:txBody>
      </p:sp>
      <p:sp>
        <p:nvSpPr>
          <p:cNvPr id="6" name="Slide Number Placeholder 5"/>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1824807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5545393"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78341" y="391884"/>
            <a:ext cx="1623863" cy="522517"/>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082404" y="1634834"/>
            <a:ext cx="3946560" cy="3614060"/>
          </a:xfrm>
          <a:prstGeom prst="rect">
            <a:avLst/>
          </a:prstGeom>
        </p:spPr>
      </p:pic>
    </p:spTree>
    <p:extLst>
      <p:ext uri="{BB962C8B-B14F-4D97-AF65-F5344CB8AC3E}">
        <p14:creationId xmlns:p14="http://schemas.microsoft.com/office/powerpoint/2010/main" val="3939768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931" y="5466306"/>
            <a:ext cx="11226140" cy="1065126"/>
          </a:xfrm>
        </p:spPr>
        <p:txBody>
          <a:bodyPr anchor="t">
            <a:noAutofit/>
          </a:bodyPr>
          <a:lstStyle>
            <a:lvl1pPr algn="ctr">
              <a:lnSpc>
                <a:spcPts val="2625"/>
              </a:lnSpc>
              <a:defRPr sz="2625">
                <a:solidFill>
                  <a:schemeClr val="bg1"/>
                </a:solidFill>
                <a:latin typeface="Chronicle Text G1" pitchFamily="50" charset="0"/>
              </a:defRPr>
            </a:lvl1pPr>
          </a:lstStyle>
          <a:p>
            <a:r>
              <a:rPr lang="en-AU" dirty="0"/>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02205" y="1400037"/>
            <a:ext cx="4609171" cy="3931462"/>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79361" y="388914"/>
            <a:ext cx="1607992" cy="517410"/>
          </a:xfrm>
          <a:prstGeom prst="rect">
            <a:avLst/>
          </a:prstGeom>
        </p:spPr>
      </p:pic>
    </p:spTree>
    <p:extLst>
      <p:ext uri="{BB962C8B-B14F-4D97-AF65-F5344CB8AC3E}">
        <p14:creationId xmlns:p14="http://schemas.microsoft.com/office/powerpoint/2010/main" val="148775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5545393"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78341" y="391884"/>
            <a:ext cx="1623863" cy="522517"/>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082404" y="1634834"/>
            <a:ext cx="3946560" cy="3614060"/>
          </a:xfrm>
          <a:prstGeom prst="rect">
            <a:avLst/>
          </a:prstGeom>
        </p:spPr>
      </p:pic>
    </p:spTree>
    <p:extLst>
      <p:ext uri="{BB962C8B-B14F-4D97-AF65-F5344CB8AC3E}">
        <p14:creationId xmlns:p14="http://schemas.microsoft.com/office/powerpoint/2010/main" val="2841544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35698"/>
          </a:xfrm>
          <a:prstGeom prst="rect">
            <a:avLst/>
          </a:prstGeom>
        </p:spPr>
      </p:pic>
      <p:sp>
        <p:nvSpPr>
          <p:cNvPr id="2" name="Title 1"/>
          <p:cNvSpPr>
            <a:spLocks noGrp="1"/>
          </p:cNvSpPr>
          <p:nvPr>
            <p:ph type="ctrTitle"/>
          </p:nvPr>
        </p:nvSpPr>
        <p:spPr>
          <a:xfrm>
            <a:off x="658814" y="5466306"/>
            <a:ext cx="10874375" cy="1065126"/>
          </a:xfrm>
        </p:spPr>
        <p:txBody>
          <a:bodyPr anchor="t">
            <a:noAutofit/>
          </a:bodyPr>
          <a:lstStyle>
            <a:lvl1pPr algn="ctr">
              <a:lnSpc>
                <a:spcPts val="2625"/>
              </a:lnSpc>
              <a:defRPr sz="2625">
                <a:solidFill>
                  <a:schemeClr val="bg1"/>
                </a:solidFill>
                <a:latin typeface="Chronicle Text G1" pitchFamily="50" charset="0"/>
              </a:defRPr>
            </a:lvl1pPr>
          </a:lstStyle>
          <a:p>
            <a:r>
              <a:rPr lang="en-AU" dirty="0"/>
              <a:t>Click to edit Master 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082404" y="1634834"/>
            <a:ext cx="3946560" cy="361406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79361" y="388914"/>
            <a:ext cx="1607992" cy="517410"/>
          </a:xfrm>
          <a:prstGeom prst="rect">
            <a:avLst/>
          </a:prstGeom>
        </p:spPr>
      </p:pic>
    </p:spTree>
    <p:extLst>
      <p:ext uri="{BB962C8B-B14F-4D97-AF65-F5344CB8AC3E}">
        <p14:creationId xmlns:p14="http://schemas.microsoft.com/office/powerpoint/2010/main" val="642341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8814" y="5466306"/>
            <a:ext cx="10874375" cy="1065126"/>
          </a:xfrm>
        </p:spPr>
        <p:txBody>
          <a:bodyPr anchor="t">
            <a:noAutofit/>
          </a:bodyPr>
          <a:lstStyle>
            <a:lvl1pPr algn="ctr">
              <a:lnSpc>
                <a:spcPts val="2625"/>
              </a:lnSpc>
              <a:defRPr sz="2625">
                <a:solidFill>
                  <a:schemeClr val="bg1"/>
                </a:solidFill>
                <a:latin typeface="Chronicle Text G1" pitchFamily="50" charset="0"/>
              </a:defRPr>
            </a:lvl1pPr>
          </a:lstStyle>
          <a:p>
            <a:r>
              <a:rPr lang="en-AU" dirty="0"/>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82404" y="1634834"/>
            <a:ext cx="3946560" cy="361406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79361" y="388914"/>
            <a:ext cx="1607992" cy="517410"/>
          </a:xfrm>
          <a:prstGeom prst="rect">
            <a:avLst/>
          </a:prstGeom>
        </p:spPr>
      </p:pic>
    </p:spTree>
    <p:extLst>
      <p:ext uri="{BB962C8B-B14F-4D97-AF65-F5344CB8AC3E}">
        <p14:creationId xmlns:p14="http://schemas.microsoft.com/office/powerpoint/2010/main" val="4240745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8814" y="5466306"/>
            <a:ext cx="10874375" cy="1065126"/>
          </a:xfrm>
        </p:spPr>
        <p:txBody>
          <a:bodyPr anchor="t">
            <a:noAutofit/>
          </a:bodyPr>
          <a:lstStyle>
            <a:lvl1pPr algn="ctr">
              <a:lnSpc>
                <a:spcPts val="2625"/>
              </a:lnSpc>
              <a:defRPr sz="2625">
                <a:solidFill>
                  <a:schemeClr val="bg1"/>
                </a:solidFill>
                <a:latin typeface="Chronicle Text G1" pitchFamily="50" charset="0"/>
              </a:defRPr>
            </a:lvl1pPr>
          </a:lstStyle>
          <a:p>
            <a:r>
              <a:rPr lang="en-AU" dirty="0"/>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82404" y="1634834"/>
            <a:ext cx="3946560" cy="36140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79361" y="388914"/>
            <a:ext cx="1607992" cy="517410"/>
          </a:xfrm>
          <a:prstGeom prst="rect">
            <a:avLst/>
          </a:prstGeom>
        </p:spPr>
      </p:pic>
    </p:spTree>
    <p:extLst>
      <p:ext uri="{BB962C8B-B14F-4D97-AF65-F5344CB8AC3E}">
        <p14:creationId xmlns:p14="http://schemas.microsoft.com/office/powerpoint/2010/main" val="1955346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8814" y="5466306"/>
            <a:ext cx="10874375" cy="1065126"/>
          </a:xfrm>
        </p:spPr>
        <p:txBody>
          <a:bodyPr anchor="t">
            <a:noAutofit/>
          </a:bodyPr>
          <a:lstStyle>
            <a:lvl1pPr algn="ctr">
              <a:lnSpc>
                <a:spcPts val="2625"/>
              </a:lnSpc>
              <a:defRPr sz="2625">
                <a:solidFill>
                  <a:schemeClr val="tx2"/>
                </a:solidFill>
                <a:latin typeface="Chronicle Text G1" pitchFamily="50" charset="0"/>
              </a:defRPr>
            </a:lvl1pPr>
          </a:lstStyle>
          <a:p>
            <a:r>
              <a:rPr lang="en-AU" dirty="0"/>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78341" y="391884"/>
            <a:ext cx="1623863" cy="522517"/>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082404" y="1634834"/>
            <a:ext cx="3946560" cy="3614060"/>
          </a:xfrm>
          <a:prstGeom prst="rect">
            <a:avLst/>
          </a:prstGeom>
        </p:spPr>
      </p:pic>
    </p:spTree>
    <p:extLst>
      <p:ext uri="{BB962C8B-B14F-4D97-AF65-F5344CB8AC3E}">
        <p14:creationId xmlns:p14="http://schemas.microsoft.com/office/powerpoint/2010/main" val="3276428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8814" y="1701801"/>
            <a:ext cx="5184775" cy="4495801"/>
          </a:xfrm>
        </p:spPr>
        <p:txBody>
          <a:bodyPr anchor="t">
            <a:noAutofit/>
          </a:bodyPr>
          <a:lstStyle>
            <a:lvl1pPr algn="l">
              <a:lnSpc>
                <a:spcPts val="4875"/>
              </a:lnSpc>
              <a:defRPr sz="4875" b="1" i="0">
                <a:solidFill>
                  <a:schemeClr val="accent1"/>
                </a:solidFill>
                <a:latin typeface="Gotham Narrow Bold" pitchFamily="50" charset="0"/>
                <a:ea typeface="Gotham Narrow Bold" pitchFamily="50" charset="0"/>
                <a:cs typeface="Gotham Narrow Bold" pitchFamily="50" charset="0"/>
              </a:defRPr>
            </a:lvl1pPr>
          </a:lstStyle>
          <a:p>
            <a:r>
              <a:rPr lang="en-AU" dirty="0"/>
              <a:t>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12673" y="388914"/>
            <a:ext cx="1607992" cy="517410"/>
          </a:xfrm>
          <a:prstGeom prst="rect">
            <a:avLst/>
          </a:prstGeom>
        </p:spPr>
      </p:pic>
    </p:spTree>
    <p:extLst>
      <p:ext uri="{BB962C8B-B14F-4D97-AF65-F5344CB8AC3E}">
        <p14:creationId xmlns:p14="http://schemas.microsoft.com/office/powerpoint/2010/main" val="390272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C683819-3644-704B-BE7B-99036702923F}" type="datetime1">
              <a:rPr lang="en-AU" smtClean="0"/>
              <a:t>9/8/21</a:t>
            </a:fld>
            <a:endParaRPr lang="en-AU"/>
          </a:p>
        </p:txBody>
      </p:sp>
      <p:sp>
        <p:nvSpPr>
          <p:cNvPr id="5" name="Footer Placeholder 4"/>
          <p:cNvSpPr>
            <a:spLocks noGrp="1"/>
          </p:cNvSpPr>
          <p:nvPr>
            <p:ph type="ftr" sz="quarter" idx="11"/>
          </p:nvPr>
        </p:nvSpPr>
        <p:spPr/>
        <p:txBody>
          <a:bodyPr/>
          <a:lstStyle/>
          <a:p>
            <a:r>
              <a:rPr lang="en-AU"/>
              <a:t>Government and Public Law: Reception of English Law</a:t>
            </a:r>
          </a:p>
        </p:txBody>
      </p:sp>
      <p:sp>
        <p:nvSpPr>
          <p:cNvPr id="6" name="Slide Number Placeholder 5"/>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3354336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8814" y="1701800"/>
            <a:ext cx="5184775" cy="4495800"/>
          </a:xfrm>
        </p:spPr>
        <p:txBody>
          <a:bodyPr anchor="t">
            <a:noAutofit/>
          </a:bodyPr>
          <a:lstStyle>
            <a:lvl1pPr algn="l">
              <a:lnSpc>
                <a:spcPts val="4875"/>
              </a:lnSpc>
              <a:defRPr sz="4875" b="1" i="0">
                <a:solidFill>
                  <a:schemeClr val="tx2"/>
                </a:solidFill>
                <a:latin typeface="Gotham Narrow Bold" pitchFamily="50" charset="0"/>
                <a:ea typeface="Gotham Narrow Bold" pitchFamily="50" charset="0"/>
                <a:cs typeface="Gotham Narrow Bold" pitchFamily="50" charset="0"/>
              </a:defRPr>
            </a:lvl1pPr>
          </a:lstStyle>
          <a:p>
            <a:r>
              <a:rPr lang="en-AU" dirty="0"/>
              <a:t>EDIT MASTER </a:t>
            </a:r>
            <a:br>
              <a:rPr lang="en-AU" dirty="0"/>
            </a:br>
            <a:r>
              <a:rPr lang="en-AU" dirty="0"/>
              <a:t>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07738" y="391884"/>
            <a:ext cx="1623863" cy="522517"/>
          </a:xfrm>
          <a:prstGeom prst="rect">
            <a:avLst/>
          </a:prstGeom>
        </p:spPr>
      </p:pic>
    </p:spTree>
    <p:extLst>
      <p:ext uri="{BB962C8B-B14F-4D97-AF65-F5344CB8AC3E}">
        <p14:creationId xmlns:p14="http://schemas.microsoft.com/office/powerpoint/2010/main" val="4232745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8814" y="1701800"/>
            <a:ext cx="5184775" cy="4495800"/>
          </a:xfrm>
        </p:spPr>
        <p:txBody>
          <a:bodyPr anchor="t">
            <a:noAutofit/>
          </a:bodyPr>
          <a:lstStyle>
            <a:lvl1pPr algn="l">
              <a:lnSpc>
                <a:spcPts val="4875"/>
              </a:lnSpc>
              <a:defRPr sz="4875" b="1" i="0">
                <a:solidFill>
                  <a:schemeClr val="bg1"/>
                </a:solidFill>
                <a:latin typeface="Gotham Narrow Bold" pitchFamily="50" charset="0"/>
                <a:ea typeface="Gotham Narrow Bold" pitchFamily="50" charset="0"/>
                <a:cs typeface="Gotham Narrow Bold" pitchFamily="50" charset="0"/>
              </a:defRPr>
            </a:lvl1pPr>
          </a:lstStyle>
          <a:p>
            <a:r>
              <a:rPr lang="en-AU" dirty="0"/>
              <a:t>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12673" y="388914"/>
            <a:ext cx="1607992" cy="517410"/>
          </a:xfrm>
          <a:prstGeom prst="rect">
            <a:avLst/>
          </a:prstGeom>
        </p:spPr>
      </p:pic>
    </p:spTree>
    <p:extLst>
      <p:ext uri="{BB962C8B-B14F-4D97-AF65-F5344CB8AC3E}">
        <p14:creationId xmlns:p14="http://schemas.microsoft.com/office/powerpoint/2010/main" val="3621161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8814" y="1701801"/>
            <a:ext cx="5184775" cy="4495800"/>
          </a:xfrm>
        </p:spPr>
        <p:txBody>
          <a:bodyPr anchor="t">
            <a:noAutofit/>
          </a:bodyPr>
          <a:lstStyle>
            <a:lvl1pPr algn="l">
              <a:lnSpc>
                <a:spcPts val="4875"/>
              </a:lnSpc>
              <a:defRPr sz="4875" b="1" i="0">
                <a:solidFill>
                  <a:schemeClr val="bg1"/>
                </a:solidFill>
                <a:latin typeface="Gotham Narrow Bold" pitchFamily="50" charset="0"/>
                <a:ea typeface="Gotham Narrow Bold" pitchFamily="50" charset="0"/>
                <a:cs typeface="Gotham Narrow Bold" pitchFamily="50" charset="0"/>
              </a:defRPr>
            </a:lvl1pPr>
          </a:lstStyle>
          <a:p>
            <a:r>
              <a:rPr lang="en-AU" dirty="0"/>
              <a:t>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12673" y="388914"/>
            <a:ext cx="1607992" cy="517410"/>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84473" y="320530"/>
            <a:ext cx="4467200" cy="797071"/>
          </a:xfrm>
          <a:prstGeom prst="rect">
            <a:avLst/>
          </a:prstGeom>
        </p:spPr>
      </p:pic>
    </p:spTree>
    <p:extLst>
      <p:ext uri="{BB962C8B-B14F-4D97-AF65-F5344CB8AC3E}">
        <p14:creationId xmlns:p14="http://schemas.microsoft.com/office/powerpoint/2010/main" val="677988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1_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8814" y="1701800"/>
            <a:ext cx="5184775" cy="4495800"/>
          </a:xfrm>
        </p:spPr>
        <p:txBody>
          <a:bodyPr anchor="t">
            <a:noAutofit/>
          </a:bodyPr>
          <a:lstStyle>
            <a:lvl1pPr algn="l">
              <a:lnSpc>
                <a:spcPts val="4875"/>
              </a:lnSpc>
              <a:defRPr sz="4875" b="1" i="0">
                <a:solidFill>
                  <a:schemeClr val="bg1"/>
                </a:solidFill>
                <a:latin typeface="Gotham Narrow Bold" pitchFamily="50" charset="0"/>
                <a:ea typeface="Gotham Narrow Bold" pitchFamily="50" charset="0"/>
                <a:cs typeface="Gotham Narrow Bold" pitchFamily="50" charset="0"/>
              </a:defRPr>
            </a:lvl1pPr>
          </a:lstStyle>
          <a:p>
            <a:r>
              <a:rPr lang="en-AU" dirty="0"/>
              <a:t>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12673" y="388914"/>
            <a:ext cx="1607992" cy="517410"/>
          </a:xfrm>
          <a:prstGeom prst="rect">
            <a:avLst/>
          </a:prstGeom>
        </p:spPr>
      </p:pic>
    </p:spTree>
    <p:extLst>
      <p:ext uri="{BB962C8B-B14F-4D97-AF65-F5344CB8AC3E}">
        <p14:creationId xmlns:p14="http://schemas.microsoft.com/office/powerpoint/2010/main" val="4234457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2_Title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8814" y="1701800"/>
            <a:ext cx="5184775" cy="4495800"/>
          </a:xfrm>
        </p:spPr>
        <p:txBody>
          <a:bodyPr anchor="t">
            <a:noAutofit/>
          </a:bodyPr>
          <a:lstStyle>
            <a:lvl1pPr algn="l">
              <a:lnSpc>
                <a:spcPts val="4875"/>
              </a:lnSpc>
              <a:defRPr sz="4875" b="1" i="0">
                <a:solidFill>
                  <a:schemeClr val="bg1"/>
                </a:solidFill>
                <a:latin typeface="Gotham Narrow Bold" pitchFamily="50" charset="0"/>
                <a:ea typeface="Gotham Narrow Bold" pitchFamily="50" charset="0"/>
                <a:cs typeface="Gotham Narrow Bold" pitchFamily="50" charset="0"/>
              </a:defRPr>
            </a:lvl1pPr>
          </a:lstStyle>
          <a:p>
            <a:r>
              <a:rPr lang="en-AU" dirty="0"/>
              <a:t>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12673" y="388914"/>
            <a:ext cx="1607992" cy="517410"/>
          </a:xfrm>
          <a:prstGeom prst="rect">
            <a:avLst/>
          </a:prstGeom>
        </p:spPr>
      </p:pic>
    </p:spTree>
    <p:extLst>
      <p:ext uri="{BB962C8B-B14F-4D97-AF65-F5344CB8AC3E}">
        <p14:creationId xmlns:p14="http://schemas.microsoft.com/office/powerpoint/2010/main" val="3385501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rgbClr val="F0D7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nSpc>
                <a:spcPts val="2625"/>
              </a:lnSpc>
              <a:defRPr sz="2625" b="1" i="0">
                <a:latin typeface="Gotham Narrow Bold" pitchFamily="50" charset="0"/>
                <a:ea typeface="Gotham Narrow Bold" pitchFamily="50" charset="0"/>
                <a:cs typeface="Gotham Narrow Bold"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658813" y="1871498"/>
            <a:ext cx="10872787" cy="4326102"/>
          </a:xfrm>
        </p:spPr>
        <p:txBody>
          <a:bodyPr/>
          <a:lstStyle>
            <a:lvl1pPr>
              <a:lnSpc>
                <a:spcPts val="1275"/>
              </a:lnSpc>
              <a:spcAft>
                <a:spcPts val="0"/>
              </a:spcAft>
              <a:defRPr lang="en-AU" sz="1125" b="1" i="0" kern="1200" dirty="0" smtClean="0">
                <a:solidFill>
                  <a:schemeClr val="tx2"/>
                </a:solidFill>
                <a:latin typeface="Gotham Narrow Bold" pitchFamily="50" charset="0"/>
                <a:ea typeface="Gotham Narrow Bold" pitchFamily="50" charset="0"/>
                <a:cs typeface="Gotham Narrow Bold" pitchFamily="50" charset="0"/>
              </a:defRPr>
            </a:lvl1pPr>
            <a:lvl2pPr marL="161925" indent="0">
              <a:lnSpc>
                <a:spcPts val="1275"/>
              </a:lnSpc>
              <a:spcAft>
                <a:spcPts val="638"/>
              </a:spcAft>
              <a:tabLst/>
              <a:defRPr lang="en-AU" sz="1125" b="0" i="0" kern="1200" dirty="0" smtClean="0">
                <a:solidFill>
                  <a:schemeClr val="tx2"/>
                </a:solidFill>
                <a:latin typeface="Gotham Narrow Light" charset="0"/>
                <a:ea typeface="Gotham Narrow Light" charset="0"/>
                <a:cs typeface="Gotham Narrow Light" charset="0"/>
              </a:defRPr>
            </a:lvl2pPr>
            <a:lvl3pPr>
              <a:defRPr b="0" i="0">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DE29E0BC-6F8D-5545-8C9D-34951D222F7C}"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Tree>
    <p:extLst>
      <p:ext uri="{BB962C8B-B14F-4D97-AF65-F5344CB8AC3E}">
        <p14:creationId xmlns:p14="http://schemas.microsoft.com/office/powerpoint/2010/main" val="2803473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bg>
      <p:bgPr>
        <a:solidFill>
          <a:schemeClr val="tx2"/>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58813" y="1867584"/>
            <a:ext cx="10872787" cy="4330017"/>
          </a:xfrm>
        </p:spPr>
        <p:txBody>
          <a:bodyPr/>
          <a:lstStyle>
            <a:lvl1pPr>
              <a:lnSpc>
                <a:spcPts val="2625"/>
              </a:lnSpc>
              <a:defRPr sz="2625" b="1" i="0">
                <a:solidFill>
                  <a:schemeClr val="accent1"/>
                </a:solidFill>
                <a:latin typeface="Gotham Narrow Bold" pitchFamily="50" charset="0"/>
                <a:ea typeface="Gotham Narrow Bold" pitchFamily="50" charset="0"/>
                <a:cs typeface="Gotham Narrow Bold" pitchFamily="50" charset="0"/>
              </a:defRPr>
            </a:lvl1pPr>
            <a:lvl2pPr>
              <a:lnSpc>
                <a:spcPts val="2625"/>
              </a:lnSpc>
              <a:spcAft>
                <a:spcPts val="450"/>
              </a:spcAft>
              <a:defRPr sz="2625" b="1" i="0">
                <a:solidFill>
                  <a:schemeClr val="bg1"/>
                </a:solidFill>
                <a:latin typeface="Gotham Narrow Bold" pitchFamily="50" charset="0"/>
                <a:ea typeface="Gotham Narrow Bold" pitchFamily="50" charset="0"/>
                <a:cs typeface="Gotham Narrow Bold" pitchFamily="50" charset="0"/>
              </a:defRPr>
            </a:lvl2pPr>
            <a:lvl3pPr>
              <a:lnSpc>
                <a:spcPts val="1650"/>
              </a:lnSpc>
              <a:defRPr sz="1500" b="0" i="0">
                <a:solidFill>
                  <a:schemeClr val="bg1"/>
                </a:solidFill>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a:t>
            </a:r>
          </a:p>
          <a:p>
            <a:pPr lvl="1"/>
            <a:r>
              <a:rPr lang="en-AU" dirty="0"/>
              <a:t>SECOND </a:t>
            </a:r>
            <a:br>
              <a:rPr lang="en-AU" dirty="0"/>
            </a:br>
            <a:r>
              <a:rPr lang="en-AU" dirty="0"/>
              <a:t>LEVEL</a:t>
            </a:r>
          </a:p>
          <a:p>
            <a:pPr lvl="2"/>
            <a:r>
              <a:rPr lang="en-AU" dirty="0"/>
              <a:t>Third level</a:t>
            </a:r>
          </a:p>
        </p:txBody>
      </p:sp>
      <p:sp>
        <p:nvSpPr>
          <p:cNvPr id="4" name="Date Placeholder 3"/>
          <p:cNvSpPr>
            <a:spLocks noGrp="1"/>
          </p:cNvSpPr>
          <p:nvPr>
            <p:ph type="dt" sz="half" idx="10"/>
          </p:nvPr>
        </p:nvSpPr>
        <p:spPr/>
        <p:txBody>
          <a:bodyPr/>
          <a:lstStyle>
            <a:lvl1pPr>
              <a:defRPr b="1" i="0">
                <a:solidFill>
                  <a:schemeClr val="bg1"/>
                </a:solidFill>
                <a:latin typeface="Gotham Narrow Bold" pitchFamily="50" charset="0"/>
                <a:ea typeface="Gotham Narrow Bold" pitchFamily="50" charset="0"/>
                <a:cs typeface="Gotham Narrow Bold" pitchFamily="50" charset="0"/>
              </a:defRPr>
            </a:lvl1pPr>
          </a:lstStyle>
          <a:p>
            <a:fld id="{DAFAFC58-680C-2445-A52C-38D7954C3FDD}"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solidFill>
                  <a:schemeClr val="accent1"/>
                </a:solidFill>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defRPr b="1" i="0">
                <a:solidFill>
                  <a:schemeClr val="bg1"/>
                </a:solidFill>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12673" y="388914"/>
            <a:ext cx="1607992" cy="517410"/>
          </a:xfrm>
          <a:prstGeom prst="rect">
            <a:avLst/>
          </a:prstGeom>
        </p:spPr>
      </p:pic>
    </p:spTree>
    <p:extLst>
      <p:ext uri="{BB962C8B-B14F-4D97-AF65-F5344CB8AC3E}">
        <p14:creationId xmlns:p14="http://schemas.microsoft.com/office/powerpoint/2010/main" val="31542418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2771" y="1854200"/>
            <a:ext cx="8268029" cy="4343400"/>
          </a:xfrm>
        </p:spPr>
        <p:txBody>
          <a:bodyPr/>
          <a:lstStyle>
            <a:lvl1pPr>
              <a:lnSpc>
                <a:spcPts val="4875"/>
              </a:lnSpc>
              <a:defRPr lang="en-US" sz="4875" b="1" i="0" kern="1200" dirty="0">
                <a:solidFill>
                  <a:schemeClr val="bg1"/>
                </a:solidFill>
                <a:latin typeface="Gotham Narrow Bold" pitchFamily="50" charset="0"/>
                <a:ea typeface="Gotham Narrow Bold" pitchFamily="50" charset="0"/>
                <a:cs typeface="Gotham Narrow Bold" pitchFamily="50" charset="0"/>
              </a:defRPr>
            </a:lvl1pPr>
          </a:lstStyle>
          <a:p>
            <a:r>
              <a:rPr lang="en-AU" dirty="0"/>
              <a:t>CLICK TO EDIT MASTER TITLE STYLE</a:t>
            </a:r>
            <a:endParaRPr lang="en-US" dirty="0"/>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728C4AE3-6DBA-1C46-BBE6-0A8959EEA539}"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a:xfrm>
            <a:off x="8788400" y="6519865"/>
            <a:ext cx="2743200" cy="201613"/>
          </a:xfrm>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Tree>
    <p:extLst>
      <p:ext uri="{BB962C8B-B14F-4D97-AF65-F5344CB8AC3E}">
        <p14:creationId xmlns:p14="http://schemas.microsoft.com/office/powerpoint/2010/main" val="3269679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660072" y="1871498"/>
            <a:ext cx="5099379" cy="4338802"/>
          </a:xfrm>
        </p:spPr>
        <p:txBody>
          <a:bodyPr/>
          <a:lstStyle>
            <a:lvl1pPr>
              <a:defRPr>
                <a:latin typeface="Chronicle Text G1" pitchFamily="50" charset="0"/>
              </a:defRPr>
            </a:lvl1pPr>
            <a:lvl2pPr>
              <a:defRPr b="1" i="0">
                <a:latin typeface="Gotham Narrow Bold" pitchFamily="50" charset="0"/>
                <a:ea typeface="Gotham Narrow Bold" pitchFamily="50" charset="0"/>
                <a:cs typeface="Gotham Narrow Bold" pitchFamily="50" charset="0"/>
              </a:defRPr>
            </a:lvl2pPr>
            <a:lvl3pPr>
              <a:defRPr b="0" i="0">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a:p>
            <a:pPr lvl="2"/>
            <a:r>
              <a:rPr lang="en-AU" dirty="0"/>
              <a:t>Third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2AF70411-F406-1749-BC2A-CF4754F3D037}"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r>
              <a:rPr lang="en-AU" dirty="0">
                <a:latin typeface="Gotham Narrow Bold" pitchFamily="50" charset="0"/>
              </a:rPr>
              <a:t>R</a:t>
            </a:r>
          </a:p>
        </p:txBody>
      </p:sp>
      <p:sp>
        <p:nvSpPr>
          <p:cNvPr id="8" name="Content Placeholder 2"/>
          <p:cNvSpPr>
            <a:spLocks noGrp="1"/>
          </p:cNvSpPr>
          <p:nvPr>
            <p:ph idx="13"/>
          </p:nvPr>
        </p:nvSpPr>
        <p:spPr>
          <a:xfrm>
            <a:off x="6432550" y="1871498"/>
            <a:ext cx="5099049" cy="4338802"/>
          </a:xfrm>
        </p:spPr>
        <p:txBody>
          <a:bodyPr/>
          <a:lstStyle>
            <a:lvl1pPr>
              <a:defRPr>
                <a:latin typeface="Chronicle Text G1" pitchFamily="50" charset="0"/>
              </a:defRPr>
            </a:lvl1pPr>
            <a:lvl2pPr>
              <a:defRPr b="1" i="0">
                <a:latin typeface="Gotham Narrow Bold" pitchFamily="50" charset="0"/>
                <a:ea typeface="Gotham Narrow Bold" pitchFamily="50" charset="0"/>
                <a:cs typeface="Gotham Narrow Bold" pitchFamily="50" charset="0"/>
              </a:defRPr>
            </a:lvl2pPr>
            <a:lvl3pPr>
              <a:defRPr b="0" i="0">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a:p>
            <a:pPr lvl="2"/>
            <a:r>
              <a:rPr lang="en-AU" dirty="0"/>
              <a:t>Third level</a:t>
            </a:r>
          </a:p>
        </p:txBody>
      </p:sp>
    </p:spTree>
    <p:extLst>
      <p:ext uri="{BB962C8B-B14F-4D97-AF65-F5344CB8AC3E}">
        <p14:creationId xmlns:p14="http://schemas.microsoft.com/office/powerpoint/2010/main" val="22053552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660072" y="1871498"/>
            <a:ext cx="5099379" cy="4326102"/>
          </a:xfrm>
        </p:spPr>
        <p:txBody>
          <a:bodyPr/>
          <a:lstStyle>
            <a:lvl1pPr>
              <a:defRPr>
                <a:latin typeface="Chronicle Text G1" pitchFamily="50" charset="0"/>
              </a:defRPr>
            </a:lvl1pPr>
            <a:lvl2pPr>
              <a:defRPr b="1" i="0">
                <a:latin typeface="Gotham Narrow Bold" pitchFamily="50" charset="0"/>
                <a:ea typeface="Gotham Narrow Bold" pitchFamily="50" charset="0"/>
                <a:cs typeface="Gotham Narrow Bold" pitchFamily="50" charset="0"/>
              </a:defRPr>
            </a:lvl2pPr>
            <a:lvl3pPr>
              <a:defRPr b="0" i="0">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a:p>
            <a:pPr lvl="2"/>
            <a:r>
              <a:rPr lang="en-AU" dirty="0"/>
              <a:t>Third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3564DEA7-2AE3-934F-A4EC-C3475EB75730}"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
        <p:nvSpPr>
          <p:cNvPr id="10" name="Picture Placeholder 9"/>
          <p:cNvSpPr>
            <a:spLocks noGrp="1"/>
          </p:cNvSpPr>
          <p:nvPr>
            <p:ph type="pic" sz="quarter" idx="13"/>
          </p:nvPr>
        </p:nvSpPr>
        <p:spPr>
          <a:xfrm>
            <a:off x="6432550" y="1871665"/>
            <a:ext cx="5099049" cy="4325937"/>
          </a:xfrm>
        </p:spPr>
        <p:txBody>
          <a:bodyPr anchor="ctr"/>
          <a:lstStyle>
            <a:lvl1pPr algn="ctr">
              <a:defRPr/>
            </a:lvl1pPr>
          </a:lstStyle>
          <a:p>
            <a:endParaRPr lang="en-US"/>
          </a:p>
        </p:txBody>
      </p:sp>
    </p:spTree>
    <p:extLst>
      <p:ext uri="{BB962C8B-B14F-4D97-AF65-F5344CB8AC3E}">
        <p14:creationId xmlns:p14="http://schemas.microsoft.com/office/powerpoint/2010/main" val="123703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C6FD32-432F-2545-8B62-3EA0C8BC0FED}" type="datetime1">
              <a:rPr lang="en-AU" smtClean="0"/>
              <a:t>9/8/21</a:t>
            </a:fld>
            <a:endParaRPr lang="en-AU"/>
          </a:p>
        </p:txBody>
      </p:sp>
      <p:sp>
        <p:nvSpPr>
          <p:cNvPr id="5" name="Footer Placeholder 4"/>
          <p:cNvSpPr>
            <a:spLocks noGrp="1"/>
          </p:cNvSpPr>
          <p:nvPr>
            <p:ph type="ftr" sz="quarter" idx="11"/>
          </p:nvPr>
        </p:nvSpPr>
        <p:spPr/>
        <p:txBody>
          <a:bodyPr/>
          <a:lstStyle/>
          <a:p>
            <a:r>
              <a:rPr lang="en-AU"/>
              <a:t>Government and Public Law: Reception of English Law</a:t>
            </a:r>
          </a:p>
        </p:txBody>
      </p:sp>
      <p:sp>
        <p:nvSpPr>
          <p:cNvPr id="6" name="Slide Number Placeholder 5"/>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10666970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660072" y="1871498"/>
            <a:ext cx="5099379" cy="4326102"/>
          </a:xfrm>
        </p:spPr>
        <p:txBody>
          <a:bodyPr/>
          <a:lstStyle>
            <a:lvl1pPr marL="0">
              <a:lnSpc>
                <a:spcPts val="1050"/>
              </a:lnSpc>
              <a:spcAft>
                <a:spcPts val="638"/>
              </a:spcAft>
              <a:defRPr sz="900" b="1" i="0">
                <a:solidFill>
                  <a:schemeClr val="tx2"/>
                </a:solidFill>
                <a:latin typeface="Gotham Narrow Bold" pitchFamily="50" charset="0"/>
                <a:ea typeface="Gotham Narrow Bold" pitchFamily="50" charset="0"/>
                <a:cs typeface="Gotham Narrow Bold" pitchFamily="50" charset="0"/>
              </a:defRPr>
            </a:lvl1pPr>
            <a:lvl2pPr marL="95250" indent="-95250">
              <a:lnSpc>
                <a:spcPts val="1050"/>
              </a:lnSpc>
              <a:spcAft>
                <a:spcPts val="638"/>
              </a:spcAft>
              <a:buFont typeface="Arial" charset="0"/>
              <a:buChar char="•"/>
              <a:tabLst/>
              <a:defRPr sz="900" b="0" i="0">
                <a:solidFill>
                  <a:schemeClr val="tx1"/>
                </a:solidFill>
                <a:latin typeface="Gotham Narrow Light" charset="0"/>
                <a:ea typeface="Gotham Narrow Light" charset="0"/>
                <a:cs typeface="Gotham Narrow Light" charset="0"/>
              </a:defRPr>
            </a:lvl2pPr>
            <a:lvl3pPr marL="0">
              <a:lnSpc>
                <a:spcPts val="1050"/>
              </a:lnSpc>
              <a:spcAft>
                <a:spcPts val="225"/>
              </a:spcAft>
              <a:defRPr sz="900" b="0" i="0">
                <a:latin typeface="Gotham Narrow Book" charset="0"/>
                <a:ea typeface="Gotham Narrow Book" charset="0"/>
                <a:cs typeface="Gotham Narrow Book"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85F680FA-70CC-D946-BBF6-E0862D9C6106}"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
        <p:nvSpPr>
          <p:cNvPr id="10" name="Picture Placeholder 9"/>
          <p:cNvSpPr>
            <a:spLocks noGrp="1"/>
          </p:cNvSpPr>
          <p:nvPr>
            <p:ph type="pic" sz="quarter" idx="13"/>
          </p:nvPr>
        </p:nvSpPr>
        <p:spPr>
          <a:xfrm>
            <a:off x="6432550" y="1871664"/>
            <a:ext cx="5099049" cy="4325940"/>
          </a:xfrm>
        </p:spPr>
        <p:txBody>
          <a:bodyPr anchor="ctr"/>
          <a:lstStyle>
            <a:lvl1pPr algn="ctr">
              <a:defRPr/>
            </a:lvl1pPr>
          </a:lstStyle>
          <a:p>
            <a:endParaRPr lang="en-US"/>
          </a:p>
        </p:txBody>
      </p:sp>
    </p:spTree>
    <p:extLst>
      <p:ext uri="{BB962C8B-B14F-4D97-AF65-F5344CB8AC3E}">
        <p14:creationId xmlns:p14="http://schemas.microsoft.com/office/powerpoint/2010/main" val="2006650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660072" y="1871498"/>
            <a:ext cx="5099379" cy="4326102"/>
          </a:xfrm>
        </p:spPr>
        <p:txBody>
          <a:bodyPr/>
          <a:lstStyle>
            <a:lvl1pPr marL="0">
              <a:lnSpc>
                <a:spcPts val="1050"/>
              </a:lnSpc>
              <a:spcAft>
                <a:spcPts val="0"/>
              </a:spcAft>
              <a:defRPr sz="900" b="1" i="0">
                <a:solidFill>
                  <a:schemeClr val="tx2"/>
                </a:solidFill>
                <a:latin typeface="Gotham Narrow Bold" pitchFamily="50" charset="0"/>
                <a:ea typeface="Gotham Narrow Bold" pitchFamily="50" charset="0"/>
                <a:cs typeface="Gotham Narrow Bold" pitchFamily="50" charset="0"/>
              </a:defRPr>
            </a:lvl1pPr>
            <a:lvl2pPr marL="0" indent="0">
              <a:lnSpc>
                <a:spcPts val="1050"/>
              </a:lnSpc>
              <a:spcAft>
                <a:spcPts val="638"/>
              </a:spcAft>
              <a:buFont typeface="Arial" charset="0"/>
              <a:buNone/>
              <a:tabLst/>
              <a:defRPr sz="900" b="0" i="0">
                <a:solidFill>
                  <a:schemeClr val="tx1"/>
                </a:solidFill>
                <a:latin typeface="Gotham Narrow Light" charset="0"/>
                <a:ea typeface="Gotham Narrow Light" charset="0"/>
                <a:cs typeface="Gotham Narrow Light" charset="0"/>
              </a:defRPr>
            </a:lvl2pPr>
            <a:lvl3pPr marL="0">
              <a:lnSpc>
                <a:spcPts val="1050"/>
              </a:lnSpc>
              <a:spcAft>
                <a:spcPts val="225"/>
              </a:spcAft>
              <a:defRPr sz="900" b="0" i="0">
                <a:latin typeface="Gotham Narrow Book" charset="0"/>
                <a:ea typeface="Gotham Narrow Book" charset="0"/>
                <a:cs typeface="Gotham Narrow Book"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5D9A15ED-B469-3F4A-8F47-180F73168D60}"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
        <p:nvSpPr>
          <p:cNvPr id="10" name="Picture Placeholder 9"/>
          <p:cNvSpPr>
            <a:spLocks noGrp="1"/>
          </p:cNvSpPr>
          <p:nvPr>
            <p:ph type="pic" sz="quarter" idx="13"/>
          </p:nvPr>
        </p:nvSpPr>
        <p:spPr>
          <a:xfrm>
            <a:off x="6432552" y="1871664"/>
            <a:ext cx="5099048" cy="4325940"/>
          </a:xfrm>
        </p:spPr>
        <p:txBody>
          <a:bodyPr anchor="ctr"/>
          <a:lstStyle>
            <a:lvl1pPr algn="ctr">
              <a:defRPr/>
            </a:lvl1pPr>
          </a:lstStyle>
          <a:p>
            <a:endParaRPr lang="en-US"/>
          </a:p>
        </p:txBody>
      </p:sp>
    </p:spTree>
    <p:extLst>
      <p:ext uri="{BB962C8B-B14F-4D97-AF65-F5344CB8AC3E}">
        <p14:creationId xmlns:p14="http://schemas.microsoft.com/office/powerpoint/2010/main" val="14510392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660073" y="1871498"/>
            <a:ext cx="10871529" cy="4326102"/>
          </a:xfrm>
        </p:spPr>
        <p:txBody>
          <a:bodyPr/>
          <a:lstStyle>
            <a:lvl1pPr marL="0">
              <a:lnSpc>
                <a:spcPts val="1200"/>
              </a:lnSpc>
              <a:spcAft>
                <a:spcPts val="1125"/>
              </a:spcAft>
              <a:defRPr sz="1350" b="1" i="0">
                <a:solidFill>
                  <a:schemeClr val="tx2"/>
                </a:solidFill>
                <a:latin typeface="Gotham Narrow Bold" pitchFamily="50" charset="0"/>
                <a:ea typeface="Gotham Narrow Bold" pitchFamily="50" charset="0"/>
                <a:cs typeface="Gotham Narrow Bold" pitchFamily="50" charset="0"/>
              </a:defRPr>
            </a:lvl1pPr>
            <a:lvl2pPr marL="133350" indent="-133350">
              <a:lnSpc>
                <a:spcPts val="1500"/>
              </a:lnSpc>
              <a:spcAft>
                <a:spcPts val="1125"/>
              </a:spcAft>
              <a:buFont typeface="Arial" charset="0"/>
              <a:buChar char="•"/>
              <a:tabLst/>
              <a:defRPr sz="1350" b="0" i="0">
                <a:solidFill>
                  <a:schemeClr val="tx1"/>
                </a:solidFill>
                <a:latin typeface="Gotham Narrow Light" charset="0"/>
                <a:ea typeface="Gotham Narrow Light" charset="0"/>
                <a:cs typeface="Gotham Narrow Light" charset="0"/>
              </a:defRPr>
            </a:lvl2pPr>
            <a:lvl3pPr marL="0">
              <a:lnSpc>
                <a:spcPts val="1050"/>
              </a:lnSpc>
              <a:spcAft>
                <a:spcPts val="225"/>
              </a:spcAft>
              <a:defRPr sz="900" b="0" i="0">
                <a:latin typeface="Gotham Narrow Book" charset="0"/>
                <a:ea typeface="Gotham Narrow Book" charset="0"/>
                <a:cs typeface="Gotham Narrow Book"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6CC9C536-5670-9148-8998-27869CC3F4D4}"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Tree>
    <p:extLst>
      <p:ext uri="{BB962C8B-B14F-4D97-AF65-F5344CB8AC3E}">
        <p14:creationId xmlns:p14="http://schemas.microsoft.com/office/powerpoint/2010/main" val="42153069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11" name="Rectangle 10"/>
          <p:cNvSpPr/>
          <p:nvPr userDrawn="1"/>
        </p:nvSpPr>
        <p:spPr>
          <a:xfrm>
            <a:off x="4773613" y="1871498"/>
            <a:ext cx="6757987" cy="4326102"/>
          </a:xfrm>
          <a:prstGeom prst="rect">
            <a:avLst/>
          </a:prstGeom>
          <a:solidFill>
            <a:srgbClr val="F0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660073" y="1871498"/>
            <a:ext cx="3886529" cy="4326102"/>
          </a:xfrm>
        </p:spPr>
        <p:txBody>
          <a:bodyPr/>
          <a:lstStyle>
            <a:lvl1pPr marL="0">
              <a:lnSpc>
                <a:spcPts val="1050"/>
              </a:lnSpc>
              <a:spcAft>
                <a:spcPts val="0"/>
              </a:spcAft>
              <a:defRPr sz="900" b="1" i="0">
                <a:solidFill>
                  <a:schemeClr val="tx2"/>
                </a:solidFill>
                <a:latin typeface="Gotham Narrow Bold" pitchFamily="50" charset="0"/>
                <a:ea typeface="Gotham Narrow Bold" pitchFamily="50" charset="0"/>
                <a:cs typeface="Gotham Narrow Bold" pitchFamily="50" charset="0"/>
              </a:defRPr>
            </a:lvl1pPr>
            <a:lvl2pPr marL="0" indent="0">
              <a:lnSpc>
                <a:spcPts val="1050"/>
              </a:lnSpc>
              <a:spcAft>
                <a:spcPts val="638"/>
              </a:spcAft>
              <a:buFont typeface="Arial" charset="0"/>
              <a:buNone/>
              <a:tabLst/>
              <a:defRPr sz="900" b="0" i="0">
                <a:solidFill>
                  <a:schemeClr val="tx1"/>
                </a:solidFill>
                <a:latin typeface="Gotham Narrow Light" charset="0"/>
                <a:ea typeface="Gotham Narrow Light" charset="0"/>
                <a:cs typeface="Gotham Narrow Light" charset="0"/>
              </a:defRPr>
            </a:lvl2pPr>
            <a:lvl3pPr marL="0">
              <a:lnSpc>
                <a:spcPts val="1050"/>
              </a:lnSpc>
              <a:spcAft>
                <a:spcPts val="225"/>
              </a:spcAft>
              <a:defRPr sz="900" b="0" i="0">
                <a:latin typeface="Gotham Narrow Book" charset="0"/>
                <a:ea typeface="Gotham Narrow Book" charset="0"/>
                <a:cs typeface="Gotham Narrow Book"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F0D7ADD0-09F4-2649-B69D-B4C22DF0A855}"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
        <p:nvSpPr>
          <p:cNvPr id="9" name="Table Placeholder 8"/>
          <p:cNvSpPr>
            <a:spLocks noGrp="1"/>
          </p:cNvSpPr>
          <p:nvPr>
            <p:ph type="tbl" sz="quarter" idx="13"/>
          </p:nvPr>
        </p:nvSpPr>
        <p:spPr>
          <a:xfrm>
            <a:off x="4978400" y="2134263"/>
            <a:ext cx="6197600" cy="3847438"/>
          </a:xfrm>
        </p:spPr>
        <p:txBody>
          <a:bodyPr/>
          <a:lstStyle/>
          <a:p>
            <a:endParaRPr lang="en-US"/>
          </a:p>
        </p:txBody>
      </p:sp>
    </p:spTree>
    <p:extLst>
      <p:ext uri="{BB962C8B-B14F-4D97-AF65-F5344CB8AC3E}">
        <p14:creationId xmlns:p14="http://schemas.microsoft.com/office/powerpoint/2010/main" val="2843296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11" name="Rectangle 10"/>
          <p:cNvSpPr/>
          <p:nvPr userDrawn="1"/>
        </p:nvSpPr>
        <p:spPr>
          <a:xfrm>
            <a:off x="4773613" y="1871498"/>
            <a:ext cx="6757987" cy="4326102"/>
          </a:xfrm>
          <a:prstGeom prst="rect">
            <a:avLst/>
          </a:prstGeom>
          <a:solidFill>
            <a:srgbClr val="F0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660073" y="1871498"/>
            <a:ext cx="3886529" cy="4326102"/>
          </a:xfrm>
        </p:spPr>
        <p:txBody>
          <a:bodyPr/>
          <a:lstStyle>
            <a:lvl1pPr marL="0">
              <a:lnSpc>
                <a:spcPts val="1050"/>
              </a:lnSpc>
              <a:spcAft>
                <a:spcPts val="638"/>
              </a:spcAft>
              <a:defRPr sz="900" b="1" i="0">
                <a:solidFill>
                  <a:schemeClr val="tx2"/>
                </a:solidFill>
                <a:latin typeface="Gotham Narrow Bold" pitchFamily="50" charset="0"/>
                <a:ea typeface="Gotham Narrow Bold" pitchFamily="50" charset="0"/>
                <a:cs typeface="Gotham Narrow Bold" pitchFamily="50" charset="0"/>
              </a:defRPr>
            </a:lvl1pPr>
            <a:lvl2pPr marL="128588" indent="-128588">
              <a:lnSpc>
                <a:spcPts val="1050"/>
              </a:lnSpc>
              <a:spcAft>
                <a:spcPts val="638"/>
              </a:spcAft>
              <a:buFont typeface="Arial" charset="0"/>
              <a:buChar char="•"/>
              <a:tabLst/>
              <a:defRPr sz="900" b="0" i="0">
                <a:solidFill>
                  <a:schemeClr val="tx1"/>
                </a:solidFill>
                <a:latin typeface="Gotham Narrow Light" charset="0"/>
                <a:ea typeface="Gotham Narrow Light" charset="0"/>
                <a:cs typeface="Gotham Narrow Light" charset="0"/>
              </a:defRPr>
            </a:lvl2pPr>
            <a:lvl3pPr marL="0">
              <a:lnSpc>
                <a:spcPts val="1050"/>
              </a:lnSpc>
              <a:spcAft>
                <a:spcPts val="225"/>
              </a:spcAft>
              <a:defRPr sz="900" b="0" i="0">
                <a:latin typeface="Gotham Narrow Book" charset="0"/>
                <a:ea typeface="Gotham Narrow Book" charset="0"/>
                <a:cs typeface="Gotham Narrow Book"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785500DB-2A95-8345-B14B-8688E0E6A5BC}"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
        <p:nvSpPr>
          <p:cNvPr id="10" name="Chart Placeholder 9"/>
          <p:cNvSpPr>
            <a:spLocks noGrp="1"/>
          </p:cNvSpPr>
          <p:nvPr>
            <p:ph type="chart" sz="quarter" idx="14"/>
          </p:nvPr>
        </p:nvSpPr>
        <p:spPr>
          <a:xfrm>
            <a:off x="4953000" y="2120900"/>
            <a:ext cx="6248400" cy="3873500"/>
          </a:xfrm>
        </p:spPr>
        <p:txBody>
          <a:bodyPr/>
          <a:lstStyle/>
          <a:p>
            <a:endParaRPr lang="en-US"/>
          </a:p>
        </p:txBody>
      </p:sp>
    </p:spTree>
    <p:extLst>
      <p:ext uri="{BB962C8B-B14F-4D97-AF65-F5344CB8AC3E}">
        <p14:creationId xmlns:p14="http://schemas.microsoft.com/office/powerpoint/2010/main" val="18022762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_Title and Content">
    <p:bg>
      <p:bgPr>
        <a:solidFill>
          <a:srgbClr val="F0D7D7"/>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72" y="1044577"/>
            <a:ext cx="5183517" cy="5165725"/>
          </a:xfrm>
        </p:spPr>
        <p:txBody>
          <a:bodyPr/>
          <a:lstStyle>
            <a:lvl1pPr>
              <a:defRPr>
                <a:solidFill>
                  <a:schemeClr val="tx2"/>
                </a:solidFill>
                <a:latin typeface="Chronicle Text G1" pitchFamily="50" charset="0"/>
              </a:defRPr>
            </a:lvl1pPr>
            <a:lvl2pPr>
              <a:defRPr b="1" i="0">
                <a:latin typeface="Gotham Narrow Bold" pitchFamily="50" charset="0"/>
                <a:ea typeface="Gotham Narrow Bold" pitchFamily="50" charset="0"/>
                <a:cs typeface="Gotham Narrow Bold" pitchFamily="50" charset="0"/>
              </a:defRPr>
            </a:lvl2pPr>
            <a:lvl3pPr>
              <a:defRPr b="0" i="0">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a:p>
            <a:pPr lvl="2"/>
            <a:r>
              <a:rPr lang="en-AU" dirty="0"/>
              <a:t>Third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41374D2C-D5FD-A847-BB6C-7625099ED169}"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r>
              <a:rPr lang="en-AU" dirty="0">
                <a:latin typeface="Gotham Narrow Bold" pitchFamily="50" charset="0"/>
              </a:rPr>
              <a:t>R</a:t>
            </a:r>
          </a:p>
        </p:txBody>
      </p:sp>
      <p:sp>
        <p:nvSpPr>
          <p:cNvPr id="10" name="Chart Placeholder 9"/>
          <p:cNvSpPr>
            <a:spLocks noGrp="1"/>
          </p:cNvSpPr>
          <p:nvPr>
            <p:ph type="chart" sz="quarter" idx="13"/>
          </p:nvPr>
        </p:nvSpPr>
        <p:spPr>
          <a:xfrm>
            <a:off x="6348413" y="1044577"/>
            <a:ext cx="5183187" cy="5165725"/>
          </a:xfrm>
        </p:spPr>
        <p:txBody>
          <a:bodyPr/>
          <a:lstStyle/>
          <a:p>
            <a:endParaRPr lang="en-US"/>
          </a:p>
        </p:txBody>
      </p:sp>
    </p:spTree>
    <p:extLst>
      <p:ext uri="{BB962C8B-B14F-4D97-AF65-F5344CB8AC3E}">
        <p14:creationId xmlns:p14="http://schemas.microsoft.com/office/powerpoint/2010/main" val="904732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3" name="Content Placeholder 2"/>
          <p:cNvSpPr>
            <a:spLocks noGrp="1"/>
          </p:cNvSpPr>
          <p:nvPr>
            <p:ph idx="1"/>
          </p:nvPr>
        </p:nvSpPr>
        <p:spPr>
          <a:xfrm>
            <a:off x="4381171" y="1871498"/>
            <a:ext cx="7150428" cy="1227302"/>
          </a:xfrm>
        </p:spPr>
        <p:txBody>
          <a:bodyPr/>
          <a:lstStyle>
            <a:lvl1pPr>
              <a:defRPr>
                <a:latin typeface="Chronicle Text G1" pitchFamily="50" charset="0"/>
              </a:defRPr>
            </a:lvl1pPr>
            <a:lvl2pPr>
              <a:defRPr b="1" i="0">
                <a:latin typeface="Gotham Narrow Bold" pitchFamily="50" charset="0"/>
                <a:ea typeface="Gotham Narrow Bold" pitchFamily="50" charset="0"/>
                <a:cs typeface="Gotham Narrow Bold" pitchFamily="50" charset="0"/>
              </a:defRPr>
            </a:lvl2pPr>
            <a:lvl3pPr>
              <a:defRPr b="0" i="0">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a:p>
            <a:pPr lvl="2"/>
            <a:r>
              <a:rPr lang="en-AU" dirty="0"/>
              <a:t>Third level</a:t>
            </a:r>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70806AF5-43F2-4B43-AA21-1C6D06CD0F23}"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
        <p:nvSpPr>
          <p:cNvPr id="10" name="Picture Placeholder 9"/>
          <p:cNvSpPr>
            <a:spLocks noGrp="1"/>
          </p:cNvSpPr>
          <p:nvPr>
            <p:ph type="pic" sz="quarter" idx="13"/>
          </p:nvPr>
        </p:nvSpPr>
        <p:spPr>
          <a:xfrm>
            <a:off x="660401" y="1871665"/>
            <a:ext cx="3568699" cy="2865437"/>
          </a:xfrm>
        </p:spPr>
        <p:txBody>
          <a:bodyPr anchor="ctr"/>
          <a:lstStyle>
            <a:lvl1pPr algn="ctr">
              <a:defRPr/>
            </a:lvl1pPr>
          </a:lstStyle>
          <a:p>
            <a:endParaRPr lang="en-US"/>
          </a:p>
        </p:txBody>
      </p:sp>
      <p:sp>
        <p:nvSpPr>
          <p:cNvPr id="9" name="Content Placeholder 2"/>
          <p:cNvSpPr>
            <a:spLocks noGrp="1"/>
          </p:cNvSpPr>
          <p:nvPr>
            <p:ph idx="14"/>
          </p:nvPr>
        </p:nvSpPr>
        <p:spPr>
          <a:xfrm>
            <a:off x="4381173" y="3370099"/>
            <a:ext cx="3403929" cy="2827503"/>
          </a:xfrm>
        </p:spPr>
        <p:txBody>
          <a:bodyPr/>
          <a:lstStyle>
            <a:lvl1pPr>
              <a:defRPr>
                <a:latin typeface="Chronicle Text G1" pitchFamily="50" charset="0"/>
              </a:defRPr>
            </a:lvl1pPr>
            <a:lvl2pPr>
              <a:defRPr b="1" i="0">
                <a:latin typeface="Gotham Narrow Bold" pitchFamily="50" charset="0"/>
                <a:ea typeface="Gotham Narrow Bold" pitchFamily="50" charset="0"/>
                <a:cs typeface="Gotham Narrow Bold" pitchFamily="50" charset="0"/>
              </a:defRPr>
            </a:lvl2pPr>
            <a:lvl3pPr>
              <a:defRPr b="0" i="0">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a:p>
            <a:pPr lvl="2"/>
            <a:r>
              <a:rPr lang="en-AU" dirty="0"/>
              <a:t>Third level</a:t>
            </a:r>
          </a:p>
        </p:txBody>
      </p:sp>
      <p:sp>
        <p:nvSpPr>
          <p:cNvPr id="12" name="Content Placeholder 2"/>
          <p:cNvSpPr>
            <a:spLocks noGrp="1"/>
          </p:cNvSpPr>
          <p:nvPr>
            <p:ph idx="15"/>
          </p:nvPr>
        </p:nvSpPr>
        <p:spPr>
          <a:xfrm>
            <a:off x="8127673" y="3370099"/>
            <a:ext cx="3403929" cy="2827503"/>
          </a:xfrm>
        </p:spPr>
        <p:txBody>
          <a:bodyPr/>
          <a:lstStyle>
            <a:lvl1pPr>
              <a:defRPr>
                <a:latin typeface="Chronicle Text G1" pitchFamily="50" charset="0"/>
              </a:defRPr>
            </a:lvl1pPr>
            <a:lvl2pPr>
              <a:defRPr b="1" i="0">
                <a:latin typeface="Gotham Narrow Bold" pitchFamily="50" charset="0"/>
                <a:ea typeface="Gotham Narrow Bold" pitchFamily="50" charset="0"/>
                <a:cs typeface="Gotham Narrow Bold" pitchFamily="50" charset="0"/>
              </a:defRPr>
            </a:lvl2pPr>
            <a:lvl3pPr>
              <a:defRPr b="0" i="0">
                <a:latin typeface="Gotham Narrow Light" charset="0"/>
                <a:ea typeface="Gotham Narrow Light" charset="0"/>
                <a:cs typeface="Gotham Narrow Light" charset="0"/>
              </a:defRPr>
            </a:lvl3pPr>
            <a:lvl4pPr>
              <a:defRPr>
                <a:latin typeface="Chronicle Text G1 Roman" charset="0"/>
              </a:defRPr>
            </a:lvl4pPr>
            <a:lvl5pPr>
              <a:defRPr>
                <a:latin typeface="Chronicle Text G1 Roman" charset="0"/>
              </a:defRPr>
            </a:lvl5pPr>
          </a:lstStyle>
          <a:p>
            <a:pPr lvl="0"/>
            <a:r>
              <a:rPr lang="en-AU" dirty="0"/>
              <a:t>Click to edit Master text styles</a:t>
            </a:r>
          </a:p>
          <a:p>
            <a:pPr lvl="1"/>
            <a:r>
              <a:rPr lang="en-AU" dirty="0"/>
              <a:t>Second level</a:t>
            </a:r>
          </a:p>
          <a:p>
            <a:pPr lvl="2"/>
            <a:r>
              <a:rPr lang="en-AU" dirty="0"/>
              <a:t>Third level</a:t>
            </a:r>
          </a:p>
        </p:txBody>
      </p:sp>
    </p:spTree>
    <p:extLst>
      <p:ext uri="{BB962C8B-B14F-4D97-AF65-F5344CB8AC3E}">
        <p14:creationId xmlns:p14="http://schemas.microsoft.com/office/powerpoint/2010/main" val="19695752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hronicle Text G1" pitchFamily="50" charset="0"/>
              </a:defRPr>
            </a:lvl1pPr>
          </a:lstStyle>
          <a:p>
            <a:r>
              <a:rPr lang="en-AU" dirty="0"/>
              <a:t>Click to edit Master title style</a:t>
            </a:r>
            <a:endParaRPr lang="en-US" dirty="0"/>
          </a:p>
        </p:txBody>
      </p:sp>
      <p:sp>
        <p:nvSpPr>
          <p:cNvPr id="4" name="Date Placeholder 3"/>
          <p:cNvSpPr>
            <a:spLocks noGrp="1"/>
          </p:cNvSpPr>
          <p:nvPr>
            <p:ph type="dt" sz="half" idx="10"/>
          </p:nvPr>
        </p:nvSpPr>
        <p:spPr/>
        <p:txBody>
          <a:bodyPr/>
          <a:lstStyle>
            <a:lvl1pPr>
              <a:defRPr b="1" i="0">
                <a:latin typeface="Gotham Narrow Bold" pitchFamily="50" charset="0"/>
                <a:ea typeface="Gotham Narrow Bold" pitchFamily="50" charset="0"/>
                <a:cs typeface="Gotham Narrow Bold" pitchFamily="50" charset="0"/>
              </a:defRPr>
            </a:lvl1pPr>
          </a:lstStyle>
          <a:p>
            <a:fld id="{13141494-4181-7F47-B1EF-7ED54D1FF007}" type="datetime1">
              <a:rPr lang="en-AU" smtClean="0"/>
              <a:t>9/8/21</a:t>
            </a:fld>
            <a:endParaRPr lang="en-US" dirty="0"/>
          </a:p>
        </p:txBody>
      </p:sp>
      <p:sp>
        <p:nvSpPr>
          <p:cNvPr id="5" name="Footer Placeholder 4"/>
          <p:cNvSpPr>
            <a:spLocks noGrp="1"/>
          </p:cNvSpPr>
          <p:nvPr>
            <p:ph type="ftr" sz="quarter" idx="11"/>
          </p:nvPr>
        </p:nvSpPr>
        <p:spPr/>
        <p:txBody>
          <a:bodyPr/>
          <a:lstStyle>
            <a:lvl1pPr>
              <a:defRPr b="1" i="0">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lvl1pPr algn="r">
              <a:defRPr b="1" i="0">
                <a:latin typeface="Gotham Narrow" charset="0"/>
                <a:ea typeface="Gotham Narrow" charset="0"/>
                <a:cs typeface="Gotham Narrow" charset="0"/>
              </a:defRPr>
            </a:lvl1pPr>
          </a:lstStyle>
          <a:p>
            <a:r>
              <a:rPr lang="en-AU" dirty="0">
                <a:latin typeface="Gotham Narrow Bold" pitchFamily="50" charset="0"/>
              </a:rPr>
              <a:t>PAGE </a:t>
            </a:r>
            <a:fld id="{C9EE3F8F-BFD3-9842-9D76-CADACBFBDD00}" type="slidenum">
              <a:rPr lang="en-AU" smtClean="0">
                <a:latin typeface="Gotham Narrow Bold" pitchFamily="50" charset="0"/>
              </a:rPr>
              <a:pPr/>
              <a:t>‹#›</a:t>
            </a:fld>
            <a:endParaRPr lang="en-AU" dirty="0">
              <a:latin typeface="Gotham Narrow Bold" pitchFamily="50" charset="0"/>
            </a:endParaRPr>
          </a:p>
        </p:txBody>
      </p:sp>
      <p:sp>
        <p:nvSpPr>
          <p:cNvPr id="10" name="Picture Placeholder 9"/>
          <p:cNvSpPr>
            <a:spLocks noGrp="1"/>
          </p:cNvSpPr>
          <p:nvPr>
            <p:ph type="pic" sz="quarter" idx="13"/>
          </p:nvPr>
        </p:nvSpPr>
        <p:spPr>
          <a:xfrm>
            <a:off x="660401" y="1871665"/>
            <a:ext cx="3568699" cy="1252537"/>
          </a:xfrm>
        </p:spPr>
        <p:txBody>
          <a:bodyPr anchor="ctr"/>
          <a:lstStyle>
            <a:lvl1pPr algn="ctr">
              <a:defRPr/>
            </a:lvl1pPr>
          </a:lstStyle>
          <a:p>
            <a:endParaRPr lang="en-US"/>
          </a:p>
        </p:txBody>
      </p:sp>
      <p:sp>
        <p:nvSpPr>
          <p:cNvPr id="11" name="Picture Placeholder 9"/>
          <p:cNvSpPr>
            <a:spLocks noGrp="1"/>
          </p:cNvSpPr>
          <p:nvPr>
            <p:ph type="pic" sz="quarter" idx="14"/>
          </p:nvPr>
        </p:nvSpPr>
        <p:spPr>
          <a:xfrm>
            <a:off x="660401" y="3268665"/>
            <a:ext cx="3568699" cy="2979737"/>
          </a:xfrm>
        </p:spPr>
        <p:txBody>
          <a:bodyPr anchor="ctr"/>
          <a:lstStyle>
            <a:lvl1pPr algn="ctr">
              <a:defRPr/>
            </a:lvl1pPr>
          </a:lstStyle>
          <a:p>
            <a:endParaRPr lang="en-US"/>
          </a:p>
        </p:txBody>
      </p:sp>
      <p:sp>
        <p:nvSpPr>
          <p:cNvPr id="14" name="Picture Placeholder 9"/>
          <p:cNvSpPr>
            <a:spLocks noGrp="1"/>
          </p:cNvSpPr>
          <p:nvPr>
            <p:ph type="pic" sz="quarter" idx="15"/>
          </p:nvPr>
        </p:nvSpPr>
        <p:spPr>
          <a:xfrm>
            <a:off x="4394201" y="1871665"/>
            <a:ext cx="3390899" cy="2662237"/>
          </a:xfrm>
        </p:spPr>
        <p:txBody>
          <a:bodyPr anchor="ctr"/>
          <a:lstStyle>
            <a:lvl1pPr algn="ctr">
              <a:defRPr/>
            </a:lvl1pPr>
          </a:lstStyle>
          <a:p>
            <a:endParaRPr lang="en-US"/>
          </a:p>
        </p:txBody>
      </p:sp>
      <p:sp>
        <p:nvSpPr>
          <p:cNvPr id="15" name="Picture Placeholder 9"/>
          <p:cNvSpPr>
            <a:spLocks noGrp="1"/>
          </p:cNvSpPr>
          <p:nvPr>
            <p:ph type="pic" sz="quarter" idx="16"/>
          </p:nvPr>
        </p:nvSpPr>
        <p:spPr>
          <a:xfrm>
            <a:off x="4394201" y="4673600"/>
            <a:ext cx="3390899" cy="1574800"/>
          </a:xfrm>
        </p:spPr>
        <p:txBody>
          <a:bodyPr anchor="ctr"/>
          <a:lstStyle>
            <a:lvl1pPr algn="ctr">
              <a:defRPr/>
            </a:lvl1pPr>
          </a:lstStyle>
          <a:p>
            <a:endParaRPr lang="en-US"/>
          </a:p>
        </p:txBody>
      </p:sp>
      <p:sp>
        <p:nvSpPr>
          <p:cNvPr id="16" name="Picture Placeholder 9"/>
          <p:cNvSpPr>
            <a:spLocks noGrp="1"/>
          </p:cNvSpPr>
          <p:nvPr>
            <p:ph type="pic" sz="quarter" idx="17"/>
          </p:nvPr>
        </p:nvSpPr>
        <p:spPr>
          <a:xfrm>
            <a:off x="7950202" y="1871665"/>
            <a:ext cx="3581399" cy="4376737"/>
          </a:xfrm>
        </p:spPr>
        <p:txBody>
          <a:bodyPr anchor="ctr"/>
          <a:lstStyle>
            <a:lvl1pPr algn="ctr">
              <a:defRPr/>
            </a:lvl1pPr>
          </a:lstStyle>
          <a:p>
            <a:endParaRPr lang="en-US"/>
          </a:p>
        </p:txBody>
      </p:sp>
    </p:spTree>
    <p:extLst>
      <p:ext uri="{BB962C8B-B14F-4D97-AF65-F5344CB8AC3E}">
        <p14:creationId xmlns:p14="http://schemas.microsoft.com/office/powerpoint/2010/main" val="4340570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3_Title Slide">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12864"/>
            <a:ext cx="587354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03565" y="356258"/>
            <a:ext cx="1205995" cy="517410"/>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263901" y="1224148"/>
            <a:ext cx="3526312" cy="4010428"/>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278341" y="391884"/>
            <a:ext cx="1623863" cy="52251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4082404" y="1634834"/>
            <a:ext cx="3946560" cy="3614060"/>
          </a:xfrm>
          <a:prstGeom prst="rect">
            <a:avLst/>
          </a:prstGeom>
        </p:spPr>
      </p:pic>
    </p:spTree>
    <p:extLst>
      <p:ext uri="{BB962C8B-B14F-4D97-AF65-F5344CB8AC3E}">
        <p14:creationId xmlns:p14="http://schemas.microsoft.com/office/powerpoint/2010/main" val="5885502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1859384"/>
            <a:ext cx="10972800" cy="834302"/>
          </a:xfrm>
          <a:prstGeom prst="rect">
            <a:avLst/>
          </a:prstGeom>
        </p:spPr>
        <p:txBody>
          <a:bodyPr vert="horz" lIns="91440" tIns="45720" rIns="91440" bIns="45720" rtlCol="0" anchor="ctr">
            <a:normAutofit/>
          </a:bodyPr>
          <a:lstStyle/>
          <a:p>
            <a:r>
              <a:rPr lang="en-AU" dirty="0"/>
              <a:t>Click to edit Master title style</a:t>
            </a:r>
            <a:endParaRPr lang="en-US" dirty="0"/>
          </a:p>
        </p:txBody>
      </p:sp>
      <p:sp>
        <p:nvSpPr>
          <p:cNvPr id="8" name="Text Placeholder 2"/>
          <p:cNvSpPr>
            <a:spLocks noGrp="1"/>
          </p:cNvSpPr>
          <p:nvPr>
            <p:ph idx="1"/>
          </p:nvPr>
        </p:nvSpPr>
        <p:spPr>
          <a:xfrm>
            <a:off x="609600" y="2789077"/>
            <a:ext cx="10972800" cy="3337086"/>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78582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4E0252E0-A6BF-B442-ACD8-0CF6682F047A}" type="datetime1">
              <a:rPr lang="en-AU" smtClean="0"/>
              <a:t>9/8/21</a:t>
            </a:fld>
            <a:endParaRPr lang="en-AU"/>
          </a:p>
        </p:txBody>
      </p:sp>
      <p:sp>
        <p:nvSpPr>
          <p:cNvPr id="6" name="Footer Placeholder 5"/>
          <p:cNvSpPr>
            <a:spLocks noGrp="1"/>
          </p:cNvSpPr>
          <p:nvPr>
            <p:ph type="ftr" sz="quarter" idx="11"/>
          </p:nvPr>
        </p:nvSpPr>
        <p:spPr/>
        <p:txBody>
          <a:bodyPr/>
          <a:lstStyle/>
          <a:p>
            <a:r>
              <a:rPr lang="en-AU"/>
              <a:t>Government and Public Law: Reception of English Law</a:t>
            </a:r>
          </a:p>
        </p:txBody>
      </p:sp>
      <p:sp>
        <p:nvSpPr>
          <p:cNvPr id="7" name="Slide Number Placeholder 6"/>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1029390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AU"/>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94FD32B8-C356-5743-8EA0-B2DCDEBE62EA}" type="datetime1">
              <a:rPr lang="en-AU" smtClean="0"/>
              <a:t>9/8/21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Government and Public Law: Reception of English Law</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D4ADBF4-6495-9445-BC39-2A2653C73E1A}" type="slidenum">
              <a:rPr lang="en-US" smtClean="0"/>
              <a:pPr/>
              <a:t>‹#›</a:t>
            </a:fld>
            <a:endParaRPr lang="en-US"/>
          </a:p>
        </p:txBody>
      </p:sp>
    </p:spTree>
    <p:extLst>
      <p:ext uri="{BB962C8B-B14F-4D97-AF65-F5344CB8AC3E}">
        <p14:creationId xmlns:p14="http://schemas.microsoft.com/office/powerpoint/2010/main" val="29551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CA4E53-1551-EF4B-BFAA-28D3E9F1B515}" type="datetime1">
              <a:rPr lang="en-AU" smtClean="0"/>
              <a:t>9/8/21</a:t>
            </a:fld>
            <a:endParaRPr lang="en-AU"/>
          </a:p>
        </p:txBody>
      </p:sp>
      <p:sp>
        <p:nvSpPr>
          <p:cNvPr id="8" name="Footer Placeholder 7"/>
          <p:cNvSpPr>
            <a:spLocks noGrp="1"/>
          </p:cNvSpPr>
          <p:nvPr>
            <p:ph type="ftr" sz="quarter" idx="11"/>
          </p:nvPr>
        </p:nvSpPr>
        <p:spPr/>
        <p:txBody>
          <a:bodyPr/>
          <a:lstStyle/>
          <a:p>
            <a:r>
              <a:rPr lang="en-AU"/>
              <a:t>Government and Public Law: Reception of English Law</a:t>
            </a:r>
          </a:p>
        </p:txBody>
      </p:sp>
      <p:sp>
        <p:nvSpPr>
          <p:cNvPr id="9" name="Slide Number Placeholder 8"/>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310401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62C939E-618B-6447-93FD-E7DE8AC3B562}" type="datetime1">
              <a:rPr lang="en-AU" smtClean="0"/>
              <a:t>9/8/21</a:t>
            </a:fld>
            <a:endParaRPr lang="en-AU"/>
          </a:p>
        </p:txBody>
      </p:sp>
      <p:sp>
        <p:nvSpPr>
          <p:cNvPr id="4" name="Footer Placeholder 3"/>
          <p:cNvSpPr>
            <a:spLocks noGrp="1"/>
          </p:cNvSpPr>
          <p:nvPr>
            <p:ph type="ftr" sz="quarter" idx="11"/>
          </p:nvPr>
        </p:nvSpPr>
        <p:spPr/>
        <p:txBody>
          <a:bodyPr/>
          <a:lstStyle/>
          <a:p>
            <a:r>
              <a:rPr lang="en-AU"/>
              <a:t>Government and Public Law: Reception of English Law</a:t>
            </a:r>
          </a:p>
        </p:txBody>
      </p:sp>
      <p:sp>
        <p:nvSpPr>
          <p:cNvPr id="5" name="Slide Number Placeholder 4"/>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48820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4BA2E-A82F-EC40-B578-CE9119234B0A}" type="datetime1">
              <a:rPr lang="en-AU" smtClean="0"/>
              <a:t>9/8/21</a:t>
            </a:fld>
            <a:endParaRPr lang="en-AU"/>
          </a:p>
        </p:txBody>
      </p:sp>
      <p:sp>
        <p:nvSpPr>
          <p:cNvPr id="3" name="Footer Placeholder 2"/>
          <p:cNvSpPr>
            <a:spLocks noGrp="1"/>
          </p:cNvSpPr>
          <p:nvPr>
            <p:ph type="ftr" sz="quarter" idx="11"/>
          </p:nvPr>
        </p:nvSpPr>
        <p:spPr/>
        <p:txBody>
          <a:bodyPr/>
          <a:lstStyle/>
          <a:p>
            <a:r>
              <a:rPr lang="en-AU"/>
              <a:t>Government and Public Law: Reception of English Law</a:t>
            </a:r>
          </a:p>
        </p:txBody>
      </p:sp>
      <p:sp>
        <p:nvSpPr>
          <p:cNvPr id="4" name="Slide Number Placeholder 3"/>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399481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C9F464-7363-A448-BB01-E569754BA997}" type="datetime1">
              <a:rPr lang="en-AU" smtClean="0"/>
              <a:t>9/8/21</a:t>
            </a:fld>
            <a:endParaRPr lang="en-AU"/>
          </a:p>
        </p:txBody>
      </p:sp>
      <p:sp>
        <p:nvSpPr>
          <p:cNvPr id="6" name="Footer Placeholder 5"/>
          <p:cNvSpPr>
            <a:spLocks noGrp="1"/>
          </p:cNvSpPr>
          <p:nvPr>
            <p:ph type="ftr" sz="quarter" idx="11"/>
          </p:nvPr>
        </p:nvSpPr>
        <p:spPr/>
        <p:txBody>
          <a:bodyPr/>
          <a:lstStyle/>
          <a:p>
            <a:r>
              <a:rPr lang="en-AU"/>
              <a:t>Government and Public Law: Reception of English Law</a:t>
            </a:r>
          </a:p>
        </p:txBody>
      </p:sp>
      <p:sp>
        <p:nvSpPr>
          <p:cNvPr id="7" name="Slide Number Placeholder 6"/>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184998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E3FED9-339C-3A47-81CD-A2256085CB26}" type="datetime1">
              <a:rPr lang="en-AU" smtClean="0"/>
              <a:t>9/8/21</a:t>
            </a:fld>
            <a:endParaRPr lang="en-AU"/>
          </a:p>
        </p:txBody>
      </p:sp>
      <p:sp>
        <p:nvSpPr>
          <p:cNvPr id="6" name="Footer Placeholder 5"/>
          <p:cNvSpPr>
            <a:spLocks noGrp="1"/>
          </p:cNvSpPr>
          <p:nvPr>
            <p:ph type="ftr" sz="quarter" idx="11"/>
          </p:nvPr>
        </p:nvSpPr>
        <p:spPr/>
        <p:txBody>
          <a:bodyPr/>
          <a:lstStyle/>
          <a:p>
            <a:r>
              <a:rPr lang="en-AU"/>
              <a:t>Government and Public Law: Reception of English Law</a:t>
            </a:r>
          </a:p>
        </p:txBody>
      </p:sp>
      <p:sp>
        <p:nvSpPr>
          <p:cNvPr id="7" name="Slide Number Placeholder 6"/>
          <p:cNvSpPr>
            <a:spLocks noGrp="1"/>
          </p:cNvSpPr>
          <p:nvPr>
            <p:ph type="sldNum" sz="quarter" idx="12"/>
          </p:nvPr>
        </p:nvSpPr>
        <p:spPr/>
        <p:txBody>
          <a:bodyPr/>
          <a:lstStyle/>
          <a:p>
            <a:fld id="{0302F9B8-E085-4E01-8649-9DEF40A915FA}" type="slidenum">
              <a:rPr lang="en-AU" smtClean="0"/>
              <a:t>‹#›</a:t>
            </a:fld>
            <a:endParaRPr lang="en-AU"/>
          </a:p>
        </p:txBody>
      </p:sp>
    </p:spTree>
    <p:extLst>
      <p:ext uri="{BB962C8B-B14F-4D97-AF65-F5344CB8AC3E}">
        <p14:creationId xmlns:p14="http://schemas.microsoft.com/office/powerpoint/2010/main" val="111161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image" Target="../media/image2.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6D5FB-1928-D84C-BCFE-E9EF43F3019F}" type="datetime1">
              <a:rPr lang="en-AU" smtClean="0"/>
              <a:t>9/8/21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Government and Public Law: Reception of English Law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2F9B8-E085-4E01-8649-9DEF40A915FA}" type="slidenum">
              <a:rPr lang="en-AU" smtClean="0"/>
              <a:t>‹#›</a:t>
            </a:fld>
            <a:endParaRPr lang="en-AU"/>
          </a:p>
        </p:txBody>
      </p:sp>
    </p:spTree>
    <p:extLst>
      <p:ext uri="{BB962C8B-B14F-4D97-AF65-F5344CB8AC3E}">
        <p14:creationId xmlns:p14="http://schemas.microsoft.com/office/powerpoint/2010/main" val="179213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72" y="1010537"/>
            <a:ext cx="10871529" cy="687634"/>
          </a:xfrm>
          <a:prstGeom prst="rect">
            <a:avLst/>
          </a:prstGeom>
        </p:spPr>
        <p:txBody>
          <a:bodyPr vert="horz" lIns="0" tIns="0" rIns="0" bIns="0" rtlCol="0" anchor="t">
            <a:noAutofit/>
          </a:bodyPr>
          <a:lstStyle/>
          <a:p>
            <a:r>
              <a:rPr lang="en-AU" dirty="0"/>
              <a:t>Click to edit Master title style</a:t>
            </a:r>
            <a:endParaRPr lang="en-US" dirty="0"/>
          </a:p>
        </p:txBody>
      </p:sp>
      <p:sp>
        <p:nvSpPr>
          <p:cNvPr id="3" name="Text Placeholder 2"/>
          <p:cNvSpPr>
            <a:spLocks noGrp="1"/>
          </p:cNvSpPr>
          <p:nvPr>
            <p:ph type="body" idx="1"/>
          </p:nvPr>
        </p:nvSpPr>
        <p:spPr>
          <a:xfrm>
            <a:off x="660072" y="1871498"/>
            <a:ext cx="10871529" cy="4308410"/>
          </a:xfrm>
          <a:prstGeom prst="rect">
            <a:avLst/>
          </a:prstGeom>
        </p:spPr>
        <p:txBody>
          <a:bodyPr vert="horz" lIns="0" tIns="0" rIns="0" bIns="0" rtlCol="0">
            <a:noAutofit/>
          </a:bodyPr>
          <a:lstStyle/>
          <a:p>
            <a:pPr lvl="0"/>
            <a:r>
              <a:rPr lang="en-AU" dirty="0"/>
              <a:t>Click to edit Master text styles</a:t>
            </a:r>
          </a:p>
          <a:p>
            <a:pPr lvl="1"/>
            <a:r>
              <a:rPr lang="en-AU" dirty="0"/>
              <a:t>Second level</a:t>
            </a:r>
          </a:p>
          <a:p>
            <a:pPr lvl="2"/>
            <a:r>
              <a:rPr lang="en-AU" dirty="0"/>
              <a:t>Third level</a:t>
            </a:r>
          </a:p>
        </p:txBody>
      </p:sp>
      <p:sp>
        <p:nvSpPr>
          <p:cNvPr id="4" name="Date Placeholder 3"/>
          <p:cNvSpPr>
            <a:spLocks noGrp="1"/>
          </p:cNvSpPr>
          <p:nvPr>
            <p:ph type="dt" sz="half" idx="2"/>
          </p:nvPr>
        </p:nvSpPr>
        <p:spPr>
          <a:xfrm>
            <a:off x="658813" y="6519864"/>
            <a:ext cx="2743200" cy="201612"/>
          </a:xfrm>
          <a:prstGeom prst="rect">
            <a:avLst/>
          </a:prstGeom>
        </p:spPr>
        <p:txBody>
          <a:bodyPr vert="horz" lIns="0" tIns="0" rIns="0" bIns="0" rtlCol="0" anchor="t" anchorCtr="0"/>
          <a:lstStyle>
            <a:lvl1pPr algn="l">
              <a:defRPr sz="525" b="1" i="0">
                <a:solidFill>
                  <a:schemeClr val="tx2"/>
                </a:solidFill>
                <a:latin typeface="Gotham Narrow Bold" pitchFamily="50" charset="0"/>
                <a:ea typeface="Gotham Narrow Bold" pitchFamily="50" charset="0"/>
                <a:cs typeface="Gotham Narrow Bold" pitchFamily="50" charset="0"/>
              </a:defRPr>
            </a:lvl1pPr>
          </a:lstStyle>
          <a:p>
            <a:fld id="{AC6606AE-BAA0-D047-A330-110F5A0486A7}" type="datetime1">
              <a:rPr lang="en-AU" smtClean="0"/>
              <a:t>9/8/21</a:t>
            </a:fld>
            <a:endParaRPr lang="en-US" dirty="0"/>
          </a:p>
        </p:txBody>
      </p:sp>
      <p:sp>
        <p:nvSpPr>
          <p:cNvPr id="5" name="Footer Placeholder 4"/>
          <p:cNvSpPr>
            <a:spLocks noGrp="1"/>
          </p:cNvSpPr>
          <p:nvPr>
            <p:ph type="ftr" sz="quarter" idx="3"/>
          </p:nvPr>
        </p:nvSpPr>
        <p:spPr>
          <a:xfrm>
            <a:off x="658813" y="391883"/>
            <a:ext cx="4114800" cy="182562"/>
          </a:xfrm>
          <a:prstGeom prst="rect">
            <a:avLst/>
          </a:prstGeom>
        </p:spPr>
        <p:txBody>
          <a:bodyPr vert="horz" lIns="0" tIns="0" rIns="0" bIns="0" rtlCol="0" anchor="b" anchorCtr="0"/>
          <a:lstStyle>
            <a:lvl1pPr algn="l">
              <a:defRPr lang="en-US" sz="525" b="1" i="0" kern="1200" dirty="0">
                <a:solidFill>
                  <a:schemeClr val="tx2"/>
                </a:solidFill>
                <a:latin typeface="Gotham Narrow Bold" pitchFamily="50" charset="0"/>
                <a:ea typeface="Gotham Narrow Bold" pitchFamily="50" charset="0"/>
                <a:cs typeface="Gotham Narrow Bold" pitchFamily="50" charset="0"/>
              </a:defRPr>
            </a:lvl1pPr>
          </a:lstStyle>
          <a:p>
            <a:r>
              <a:rPr lang="en-AU"/>
              <a:t>Government and Public Law: Reception of English Law</a:t>
            </a:r>
            <a:endParaRPr lang="en-AU" dirty="0"/>
          </a:p>
        </p:txBody>
      </p:sp>
      <p:sp>
        <p:nvSpPr>
          <p:cNvPr id="6" name="Slide Number Placeholder 5"/>
          <p:cNvSpPr>
            <a:spLocks noGrp="1"/>
          </p:cNvSpPr>
          <p:nvPr>
            <p:ph type="sldNum" sz="quarter" idx="4"/>
          </p:nvPr>
        </p:nvSpPr>
        <p:spPr>
          <a:xfrm>
            <a:off x="8788400" y="6519865"/>
            <a:ext cx="2743200" cy="201613"/>
          </a:xfrm>
          <a:prstGeom prst="rect">
            <a:avLst/>
          </a:prstGeom>
        </p:spPr>
        <p:txBody>
          <a:bodyPr vert="horz" lIns="0" tIns="0" rIns="0" bIns="0" rtlCol="0" anchor="t" anchorCtr="0"/>
          <a:lstStyle>
            <a:lvl1pPr algn="r">
              <a:defRPr lang="en-US" sz="525" b="1" i="0" kern="1200" smtClean="0">
                <a:solidFill>
                  <a:schemeClr val="tx2"/>
                </a:solidFill>
                <a:latin typeface="Gotham Narrow Book" charset="0"/>
                <a:ea typeface="Gotham Narrow Book" charset="0"/>
                <a:cs typeface="Gotham Narrow Book" charset="0"/>
              </a:defRPr>
            </a:lvl1pPr>
          </a:lstStyle>
          <a:p>
            <a:r>
              <a:rPr lang="en-US"/>
              <a:t>PAGE </a:t>
            </a:r>
            <a:fld id="{C9EE3F8F-BFD3-9842-9D76-CADACBFBDD00}" type="slidenum">
              <a:rPr lang="en-US" smtClean="0"/>
              <a:pPr/>
              <a:t>‹#›</a:t>
            </a:fld>
            <a:endParaRPr lang="en-US" dirty="0"/>
          </a:p>
        </p:txBody>
      </p:sp>
      <p:pic>
        <p:nvPicPr>
          <p:cNvPr id="8" name="Picture 7"/>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a:off x="9907738" y="391884"/>
            <a:ext cx="1623863" cy="522517"/>
          </a:xfrm>
          <a:prstGeom prst="rect">
            <a:avLst/>
          </a:prstGeom>
        </p:spPr>
      </p:pic>
    </p:spTree>
    <p:extLst>
      <p:ext uri="{BB962C8B-B14F-4D97-AF65-F5344CB8AC3E}">
        <p14:creationId xmlns:p14="http://schemas.microsoft.com/office/powerpoint/2010/main" val="32173805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Lst>
  <p:hf sldNum="0" hdr="0" dt="0"/>
  <p:txStyles>
    <p:titleStyle>
      <a:lvl1pPr algn="l" defTabSz="685800" rtl="0" eaLnBrk="1" latinLnBrk="0" hangingPunct="1">
        <a:lnSpc>
          <a:spcPts val="2025"/>
        </a:lnSpc>
        <a:spcBef>
          <a:spcPct val="0"/>
        </a:spcBef>
        <a:buNone/>
        <a:defRPr sz="1875" kern="1200">
          <a:solidFill>
            <a:schemeClr val="tx2"/>
          </a:solidFill>
          <a:latin typeface="Chronicle Text G1" pitchFamily="50" charset="0"/>
          <a:ea typeface="+mj-ea"/>
          <a:cs typeface="+mj-cs"/>
        </a:defRPr>
      </a:lvl1pPr>
    </p:titleStyle>
    <p:bodyStyle>
      <a:lvl1pPr marL="0" indent="0" algn="l" defTabSz="685800" rtl="0" eaLnBrk="1" latinLnBrk="0" hangingPunct="1">
        <a:lnSpc>
          <a:spcPts val="1650"/>
        </a:lnSpc>
        <a:spcBef>
          <a:spcPts val="0"/>
        </a:spcBef>
        <a:spcAft>
          <a:spcPts val="975"/>
        </a:spcAft>
        <a:buFont typeface="Arial"/>
        <a:buNone/>
        <a:defRPr sz="1500" kern="1200">
          <a:solidFill>
            <a:schemeClr val="accent1"/>
          </a:solidFill>
          <a:latin typeface="Chronicle Text G1" pitchFamily="50" charset="0"/>
          <a:ea typeface="+mn-ea"/>
          <a:cs typeface="+mn-cs"/>
        </a:defRPr>
      </a:lvl1pPr>
      <a:lvl2pPr marL="0" indent="0" algn="l" defTabSz="685800" rtl="0" eaLnBrk="1" latinLnBrk="0" hangingPunct="1">
        <a:lnSpc>
          <a:spcPts val="1050"/>
        </a:lnSpc>
        <a:spcBef>
          <a:spcPts val="0"/>
        </a:spcBef>
        <a:buFont typeface="Arial"/>
        <a:buNone/>
        <a:tabLst/>
        <a:defRPr sz="900" b="1" i="0" kern="1200">
          <a:solidFill>
            <a:schemeClr val="tx2"/>
          </a:solidFill>
          <a:latin typeface="Gotham Narrow Bold" pitchFamily="50" charset="0"/>
          <a:ea typeface="Gotham Narrow Bold" pitchFamily="50" charset="0"/>
          <a:cs typeface="Gotham Narrow Bold" pitchFamily="50" charset="0"/>
        </a:defRPr>
      </a:lvl2pPr>
      <a:lvl3pPr marL="8335" indent="0" algn="l" defTabSz="685800" rtl="0" eaLnBrk="1" latinLnBrk="0" hangingPunct="1">
        <a:lnSpc>
          <a:spcPts val="1050"/>
        </a:lnSpc>
        <a:spcBef>
          <a:spcPts val="0"/>
        </a:spcBef>
        <a:spcAft>
          <a:spcPts val="638"/>
        </a:spcAft>
        <a:buFont typeface="Arial"/>
        <a:buNone/>
        <a:tabLst/>
        <a:defRPr sz="900" b="0" i="0" kern="1200">
          <a:solidFill>
            <a:schemeClr val="tx1"/>
          </a:solidFill>
          <a:latin typeface="Gotham Narrow Light" charset="0"/>
          <a:ea typeface="Gotham Narrow Light" charset="0"/>
          <a:cs typeface="Gotham Narrow Light" charset="0"/>
        </a:defRPr>
      </a:lvl3pPr>
      <a:lvl4pPr marL="1028700" indent="0" algn="l" defTabSz="685800" rtl="0" eaLnBrk="1" latinLnBrk="0" hangingPunct="1">
        <a:lnSpc>
          <a:spcPct val="90000"/>
        </a:lnSpc>
        <a:spcBef>
          <a:spcPts val="375"/>
        </a:spcBef>
        <a:buFont typeface="Arial"/>
        <a:buNone/>
        <a:defRPr sz="1350" kern="1200">
          <a:solidFill>
            <a:schemeClr val="tx1"/>
          </a:solidFill>
          <a:latin typeface="Chronicle Text G1 Roman" charset="0"/>
          <a:ea typeface="+mn-ea"/>
          <a:cs typeface="+mn-cs"/>
        </a:defRPr>
      </a:lvl4pPr>
      <a:lvl5pPr marL="1371600" indent="0" algn="l" defTabSz="685800" rtl="0" eaLnBrk="1" latinLnBrk="0" hangingPunct="1">
        <a:lnSpc>
          <a:spcPct val="90000"/>
        </a:lnSpc>
        <a:spcBef>
          <a:spcPts val="375"/>
        </a:spcBef>
        <a:buFont typeface="Arial"/>
        <a:buNone/>
        <a:defRPr sz="1350" kern="1200">
          <a:solidFill>
            <a:schemeClr val="tx1"/>
          </a:solidFill>
          <a:latin typeface="Chronicle Text G1 Roman"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8">
          <p15:clr>
            <a:srgbClr val="F26B43"/>
          </p15:clr>
        </p15:guide>
        <p15:guide id="2" pos="317">
          <p15:clr>
            <a:srgbClr val="F26B43"/>
          </p15:clr>
        </p15:guide>
        <p15:guide id="3" orient="horz" pos="4107">
          <p15:clr>
            <a:srgbClr val="F26B43"/>
          </p15:clr>
        </p15:guide>
        <p15:guide id="4" orient="horz" pos="640">
          <p15:clr>
            <a:srgbClr val="F26B43"/>
          </p15:clr>
        </p15:guide>
        <p15:guide id="5" pos="5443">
          <p15:clr>
            <a:srgbClr val="F26B43"/>
          </p15:clr>
        </p15:guide>
        <p15:guide id="6" pos="2721">
          <p15:clr>
            <a:srgbClr val="F26B43"/>
          </p15:clr>
        </p15:guide>
        <p15:guide id="7" pos="3039">
          <p15:clr>
            <a:srgbClr val="F26B43"/>
          </p15:clr>
        </p15:guide>
        <p15:guide id="8" orient="horz" pos="3904">
          <p15:clr>
            <a:srgbClr val="F26B43"/>
          </p15:clr>
        </p15:guide>
        <p15:guide id="9" orient="horz" pos="1072">
          <p15:clr>
            <a:srgbClr val="F26B43"/>
          </p15:clr>
        </p15:guide>
        <p15:guide id="10" orient="horz" pos="11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ADBF4-6495-9445-BC39-2A2653C73E1A}" type="slidenum">
              <a:rPr lang="en-US" smtClean="0"/>
              <a:pPr/>
              <a:t>‹#›</a:t>
            </a:fld>
            <a:endParaRPr lang="en-US"/>
          </a:p>
        </p:txBody>
      </p:sp>
      <p:sp>
        <p:nvSpPr>
          <p:cNvPr id="13" name="Title Placeholder 1"/>
          <p:cNvSpPr>
            <a:spLocks noGrp="1"/>
          </p:cNvSpPr>
          <p:nvPr>
            <p:ph type="title"/>
          </p:nvPr>
        </p:nvSpPr>
        <p:spPr>
          <a:xfrm>
            <a:off x="609600" y="396535"/>
            <a:ext cx="9152728" cy="939668"/>
          </a:xfrm>
          <a:prstGeom prst="rect">
            <a:avLst/>
          </a:prstGeom>
        </p:spPr>
        <p:txBody>
          <a:bodyPr vert="horz" lIns="91440" tIns="45720" rIns="91440" bIns="45720" rtlCol="0" anchor="ctr">
            <a:normAutofit/>
          </a:bodyPr>
          <a:lstStyle/>
          <a:p>
            <a:r>
              <a:rPr lang="en-AU" dirty="0"/>
              <a:t>Click to edit Master title style</a:t>
            </a:r>
            <a:endParaRPr lang="en-US" dirty="0"/>
          </a:p>
        </p:txBody>
      </p:sp>
      <p:sp>
        <p:nvSpPr>
          <p:cNvPr id="14" name="Text Placeholder 2"/>
          <p:cNvSpPr>
            <a:spLocks noGrp="1"/>
          </p:cNvSpPr>
          <p:nvPr>
            <p:ph type="body" idx="1"/>
          </p:nvPr>
        </p:nvSpPr>
        <p:spPr>
          <a:xfrm>
            <a:off x="609600" y="1451296"/>
            <a:ext cx="10972800" cy="4674868"/>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907738" y="391884"/>
            <a:ext cx="1623863" cy="522517"/>
          </a:xfrm>
          <a:prstGeom prst="rect">
            <a:avLst/>
          </a:prstGeom>
        </p:spPr>
      </p:pic>
    </p:spTree>
    <p:extLst>
      <p:ext uri="{BB962C8B-B14F-4D97-AF65-F5344CB8AC3E}">
        <p14:creationId xmlns:p14="http://schemas.microsoft.com/office/powerpoint/2010/main" val="3925489235"/>
      </p:ext>
    </p:extLst>
  </p:cSld>
  <p:clrMap bg1="lt1" tx1="dk1" bg2="lt2" tx2="dk2" accent1="accent1" accent2="accent2" accent3="accent3" accent4="accent4" accent5="accent5" accent6="accent6" hlink="hlink" folHlink="folHlink"/>
  <p:sldLayoutIdLst>
    <p:sldLayoutId id="2147483689" r:id="rId1"/>
    <p:sldLayoutId id="2147483690" r:id="rId2"/>
  </p:sldLayoutIdLst>
  <p:hf sldNum="0" hdr="0" dt="0"/>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hyperlink" Target="http://www.abc.net.au/radio/programs/rumrebelsratbags/" TargetMode="External"/><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0196" y="857840"/>
            <a:ext cx="8951183" cy="769441"/>
          </a:xfrm>
          <a:prstGeom prst="rect">
            <a:avLst/>
          </a:prstGeom>
          <a:noFill/>
        </p:spPr>
        <p:txBody>
          <a:bodyPr wrap="square" rtlCol="0">
            <a:spAutoFit/>
          </a:bodyPr>
          <a:lstStyle/>
          <a:p>
            <a:pPr algn="ctr"/>
            <a:r>
              <a:rPr lang="en-AU" sz="4400" dirty="0">
                <a:solidFill>
                  <a:srgbClr val="000000"/>
                </a:solidFill>
                <a:latin typeface="Calibri" panose="020F0502020204030204"/>
              </a:rPr>
              <a:t>Government and Public Law 2021</a:t>
            </a:r>
          </a:p>
        </p:txBody>
      </p:sp>
    </p:spTree>
    <p:extLst>
      <p:ext uri="{BB962C8B-B14F-4D97-AF65-F5344CB8AC3E}">
        <p14:creationId xmlns:p14="http://schemas.microsoft.com/office/powerpoint/2010/main" val="3414082087"/>
      </p:ext>
    </p:extLst>
  </p:cSld>
  <p:clrMapOvr>
    <a:masterClrMapping/>
  </p:clrMapOvr>
  <mc:AlternateContent xmlns:mc="http://schemas.openxmlformats.org/markup-compatibility/2006" xmlns:p14="http://schemas.microsoft.com/office/powerpoint/2010/main">
    <mc:Choice Requires="p14">
      <p:transition spd="slow" p14:dur="2000" advTm="13570"/>
    </mc:Choice>
    <mc:Fallback xmlns="">
      <p:transition spd="slow" advTm="1357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798785"/>
            <a:ext cx="10871529" cy="882869"/>
          </a:xfrm>
        </p:spPr>
        <p:txBody>
          <a:bodyPr/>
          <a:lstStyle/>
          <a:p>
            <a:pPr>
              <a:lnSpc>
                <a:spcPct val="100000"/>
              </a:lnSpc>
            </a:pPr>
            <a:r>
              <a:rPr lang="en-AU" sz="3600" b="1" dirty="0">
                <a:latin typeface="+mn-lt"/>
              </a:rPr>
              <a:t>William Blackstone, </a:t>
            </a:r>
            <a:r>
              <a:rPr lang="en-AU" sz="3600" b="1" i="1" dirty="0">
                <a:latin typeface="+mn-lt"/>
              </a:rPr>
              <a:t>Commentaries on the Laws of England </a:t>
            </a:r>
            <a:endParaRPr lang="en-AU" sz="4400" b="1" i="1" dirty="0">
              <a:latin typeface="+mn-lt"/>
            </a:endParaRPr>
          </a:p>
        </p:txBody>
      </p:sp>
      <p:sp>
        <p:nvSpPr>
          <p:cNvPr id="3" name="Content Placeholder 2"/>
          <p:cNvSpPr>
            <a:spLocks noGrp="1"/>
          </p:cNvSpPr>
          <p:nvPr>
            <p:ph idx="1"/>
          </p:nvPr>
        </p:nvSpPr>
        <p:spPr>
          <a:xfrm>
            <a:off x="660073" y="1905993"/>
            <a:ext cx="10871529" cy="4291607"/>
          </a:xfrm>
        </p:spPr>
        <p:txBody>
          <a:bodyPr/>
          <a:lstStyle/>
          <a:p>
            <a:pPr>
              <a:lnSpc>
                <a:spcPct val="100000"/>
              </a:lnSpc>
              <a:spcAft>
                <a:spcPts val="0"/>
              </a:spcAft>
            </a:pPr>
            <a:r>
              <a:rPr lang="en-AU" sz="3200" b="0" dirty="0">
                <a:solidFill>
                  <a:schemeClr val="tx1"/>
                </a:solidFill>
                <a:latin typeface="Times New Roman" panose="02020603050405020304" pitchFamily="18" charset="0"/>
                <a:cs typeface="Times New Roman" panose="02020603050405020304" pitchFamily="18" charset="0"/>
              </a:rPr>
              <a:t>	It hath been held that if an uninhabited country be discovered 	and planted by English subjects all the English laws then in 	being, which are the birthright of every English subject, are 	immediately then in force.</a:t>
            </a:r>
          </a:p>
          <a:p>
            <a:pPr>
              <a:lnSpc>
                <a:spcPct val="100000"/>
              </a:lnSpc>
              <a:spcAft>
                <a:spcPts val="0"/>
              </a:spcAft>
            </a:pPr>
            <a:endParaRPr lang="en-AU" sz="3200" b="0" dirty="0">
              <a:solidFill>
                <a:schemeClr val="tx1"/>
              </a:solidFill>
              <a:latin typeface="Times New Roman" panose="02020603050405020304" pitchFamily="18" charset="0"/>
              <a:cs typeface="Times New Roman" panose="02020603050405020304" pitchFamily="18" charset="0"/>
            </a:endParaRPr>
          </a:p>
          <a:p>
            <a:pPr>
              <a:lnSpc>
                <a:spcPct val="100000"/>
              </a:lnSpc>
              <a:spcAft>
                <a:spcPts val="0"/>
              </a:spcAft>
            </a:pPr>
            <a:r>
              <a:rPr lang="en-AU" sz="3200" b="0" dirty="0">
                <a:solidFill>
                  <a:schemeClr val="tx1"/>
                </a:solidFill>
                <a:latin typeface="Times New Roman" panose="02020603050405020304" pitchFamily="18" charset="0"/>
                <a:cs typeface="Times New Roman" panose="02020603050405020304" pitchFamily="18" charset="0"/>
              </a:rPr>
              <a:t>	But this must be understood with very many and very great 	restrictions. Such colonists carry with them only so much of 	the English law as is applicable to their new situation and the 	condition of an infant colony…</a:t>
            </a:r>
          </a:p>
          <a:p>
            <a:pPr>
              <a:lnSpc>
                <a:spcPct val="100000"/>
              </a:lnSpc>
              <a:spcAft>
                <a:spcPts val="0"/>
              </a:spcAft>
            </a:pPr>
            <a:r>
              <a:rPr lang="en-AU" sz="2000" b="0" dirty="0">
                <a:solidFill>
                  <a:schemeClr val="tx1"/>
                </a:solidFill>
                <a:latin typeface="+mn-lt"/>
              </a:rPr>
              <a:t>(Burn and Williams, 11th ed, 1791, vol 1, 108)</a:t>
            </a:r>
            <a:endParaRPr lang="en-AU" sz="2000" b="0" dirty="0">
              <a:solidFill>
                <a:schemeClr val="tx1"/>
              </a:solidFill>
              <a:latin typeface="+mn-lt"/>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Tree>
    <p:extLst>
      <p:ext uri="{BB962C8B-B14F-4D97-AF65-F5344CB8AC3E}">
        <p14:creationId xmlns:p14="http://schemas.microsoft.com/office/powerpoint/2010/main" val="113603256"/>
      </p:ext>
    </p:extLst>
  </p:cSld>
  <p:clrMapOvr>
    <a:masterClrMapping/>
  </p:clrMapOvr>
  <mc:AlternateContent xmlns:mc="http://schemas.openxmlformats.org/markup-compatibility/2006" xmlns:p14="http://schemas.microsoft.com/office/powerpoint/2010/main">
    <mc:Choice Requires="p14">
      <p:transition spd="slow" p14:dur="2000" advTm="7864"/>
    </mc:Choice>
    <mc:Fallback xmlns="">
      <p:transition spd="slow" advTm="786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788277"/>
            <a:ext cx="10871529" cy="483476"/>
          </a:xfrm>
        </p:spPr>
        <p:txBody>
          <a:bodyPr/>
          <a:lstStyle/>
          <a:p>
            <a:r>
              <a:rPr lang="en-US" sz="4000" b="1" dirty="0">
                <a:latin typeface="+mn-lt"/>
              </a:rPr>
              <a:t>From Imperial restraint to independence </a:t>
            </a:r>
            <a:endParaRPr lang="en-AU" sz="4000" b="1" dirty="0">
              <a:latin typeface="+mn-lt"/>
            </a:endParaRPr>
          </a:p>
        </p:txBody>
      </p:sp>
      <p:sp>
        <p:nvSpPr>
          <p:cNvPr id="3" name="Content Placeholder 2"/>
          <p:cNvSpPr>
            <a:spLocks noGrp="1"/>
          </p:cNvSpPr>
          <p:nvPr>
            <p:ph idx="1"/>
          </p:nvPr>
        </p:nvSpPr>
        <p:spPr>
          <a:xfrm>
            <a:off x="660073" y="1271753"/>
            <a:ext cx="10871529" cy="5118537"/>
          </a:xfrm>
        </p:spPr>
        <p:txBody>
          <a:bodyPr/>
          <a:lstStyle/>
          <a:p>
            <a:pPr marL="285750" indent="-285750">
              <a:lnSpc>
                <a:spcPct val="100000"/>
              </a:lnSpc>
              <a:spcAft>
                <a:spcPts val="0"/>
              </a:spcAft>
              <a:buFontTx/>
              <a:buChar char="-"/>
            </a:pPr>
            <a:r>
              <a:rPr lang="en-US" sz="3600" b="0" i="1" dirty="0">
                <a:solidFill>
                  <a:schemeClr val="tx1"/>
                </a:solidFill>
                <a:latin typeface="+mn-lt"/>
              </a:rPr>
              <a:t>New South Wales Act 1823 </a:t>
            </a:r>
            <a:r>
              <a:rPr lang="en-US" sz="3600" b="0" dirty="0">
                <a:solidFill>
                  <a:schemeClr val="tx1"/>
                </a:solidFill>
                <a:latin typeface="+mn-lt"/>
              </a:rPr>
              <a:t>(Supreme Court, Legislative Council) </a:t>
            </a:r>
          </a:p>
          <a:p>
            <a:pPr marL="285750" indent="-285750">
              <a:lnSpc>
                <a:spcPct val="100000"/>
              </a:lnSpc>
              <a:spcAft>
                <a:spcPts val="0"/>
              </a:spcAft>
              <a:buFontTx/>
              <a:buChar char="-"/>
            </a:pPr>
            <a:r>
              <a:rPr lang="en-US" sz="3600" b="0" i="1" dirty="0">
                <a:solidFill>
                  <a:schemeClr val="tx1"/>
                </a:solidFill>
                <a:latin typeface="+mn-lt"/>
              </a:rPr>
              <a:t>Australian Courts Act 1828 </a:t>
            </a:r>
          </a:p>
          <a:p>
            <a:pPr marL="285750" indent="-285750">
              <a:lnSpc>
                <a:spcPct val="100000"/>
              </a:lnSpc>
              <a:spcAft>
                <a:spcPts val="0"/>
              </a:spcAft>
              <a:buFontTx/>
              <a:buChar char="-"/>
            </a:pPr>
            <a:r>
              <a:rPr lang="en-US" sz="3600" b="0" i="1" dirty="0">
                <a:solidFill>
                  <a:schemeClr val="tx1"/>
                </a:solidFill>
                <a:latin typeface="+mn-lt"/>
              </a:rPr>
              <a:t>Colonial Laws Validity Act 1865 </a:t>
            </a:r>
            <a:r>
              <a:rPr lang="en-US" sz="3600" b="0" dirty="0">
                <a:solidFill>
                  <a:schemeClr val="tx1"/>
                </a:solidFill>
                <a:latin typeface="+mn-lt"/>
              </a:rPr>
              <a:t>(</a:t>
            </a:r>
            <a:r>
              <a:rPr lang="en-US" sz="3600" b="0" i="1" dirty="0">
                <a:solidFill>
                  <a:schemeClr val="tx1"/>
                </a:solidFill>
                <a:latin typeface="+mn-lt"/>
              </a:rPr>
              <a:t>Philips v Eyre</a:t>
            </a:r>
            <a:r>
              <a:rPr lang="en-US" sz="3600" b="0" dirty="0">
                <a:solidFill>
                  <a:schemeClr val="tx1"/>
                </a:solidFill>
                <a:latin typeface="+mn-lt"/>
              </a:rPr>
              <a:t>) </a:t>
            </a:r>
          </a:p>
          <a:p>
            <a:pPr marL="285750" indent="-285750">
              <a:lnSpc>
                <a:spcPct val="100000"/>
              </a:lnSpc>
              <a:spcAft>
                <a:spcPts val="0"/>
              </a:spcAft>
              <a:buFontTx/>
              <a:buChar char="-"/>
            </a:pPr>
            <a:r>
              <a:rPr lang="en-US" sz="3600" b="0" dirty="0">
                <a:solidFill>
                  <a:schemeClr val="tx1"/>
                </a:solidFill>
                <a:latin typeface="+mn-lt"/>
              </a:rPr>
              <a:t>Balfour Declaration </a:t>
            </a:r>
            <a:r>
              <a:rPr lang="en-US" sz="3600" b="0" dirty="0">
                <a:solidFill>
                  <a:schemeClr val="tx1"/>
                </a:solidFill>
                <a:latin typeface="+mn-lt"/>
                <a:sym typeface="Wingdings" panose="05000000000000000000" pitchFamily="2" charset="2"/>
              </a:rPr>
              <a:t></a:t>
            </a:r>
            <a:r>
              <a:rPr lang="en-US" sz="3600" b="0" dirty="0">
                <a:solidFill>
                  <a:schemeClr val="tx1"/>
                </a:solidFill>
                <a:latin typeface="+mn-lt"/>
              </a:rPr>
              <a:t> </a:t>
            </a:r>
            <a:r>
              <a:rPr lang="en-US" sz="3600" b="0" i="1" dirty="0">
                <a:solidFill>
                  <a:schemeClr val="tx1"/>
                </a:solidFill>
                <a:latin typeface="+mn-lt"/>
              </a:rPr>
              <a:t>Statute of Westminster 1931 </a:t>
            </a:r>
          </a:p>
          <a:p>
            <a:pPr marL="285750" indent="-285750">
              <a:lnSpc>
                <a:spcPct val="100000"/>
              </a:lnSpc>
              <a:spcAft>
                <a:spcPts val="0"/>
              </a:spcAft>
              <a:buFontTx/>
              <a:buChar char="-"/>
            </a:pPr>
            <a:r>
              <a:rPr lang="en-US" sz="3600" b="0" i="1" dirty="0">
                <a:solidFill>
                  <a:schemeClr val="tx1"/>
                </a:solidFill>
                <a:latin typeface="+mn-lt"/>
              </a:rPr>
              <a:t>Statute of Westminster Adoption Act 1942 </a:t>
            </a:r>
            <a:r>
              <a:rPr lang="en-US" sz="3600" b="0" dirty="0">
                <a:solidFill>
                  <a:schemeClr val="tx1"/>
                </a:solidFill>
                <a:latin typeface="+mn-lt"/>
              </a:rPr>
              <a:t>(abolished repugnancy for Commonwealth laws)</a:t>
            </a:r>
          </a:p>
          <a:p>
            <a:pPr marL="285750" indent="-285750">
              <a:lnSpc>
                <a:spcPct val="100000"/>
              </a:lnSpc>
              <a:spcAft>
                <a:spcPts val="0"/>
              </a:spcAft>
              <a:buFontTx/>
              <a:buChar char="-"/>
            </a:pPr>
            <a:r>
              <a:rPr lang="en-US" sz="3600" b="0" i="1" dirty="0">
                <a:solidFill>
                  <a:schemeClr val="tx1"/>
                </a:solidFill>
                <a:latin typeface="+mn-lt"/>
              </a:rPr>
              <a:t>Australia Act 1986 </a:t>
            </a:r>
            <a:r>
              <a:rPr lang="en-US" sz="3600" b="0" dirty="0">
                <a:solidFill>
                  <a:schemeClr val="tx1"/>
                </a:solidFill>
                <a:latin typeface="+mn-lt"/>
              </a:rPr>
              <a:t>(abolished remaining repugnancy, abolished appeals to Privy Council)</a:t>
            </a:r>
            <a:endParaRPr lang="en-AU" sz="3600" b="0" dirty="0">
              <a:solidFill>
                <a:schemeClr val="tx1"/>
              </a:solidFill>
              <a:latin typeface="+mn-lt"/>
            </a:endParaRPr>
          </a:p>
        </p:txBody>
      </p:sp>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spTree>
    <p:extLst>
      <p:ext uri="{BB962C8B-B14F-4D97-AF65-F5344CB8AC3E}">
        <p14:creationId xmlns:p14="http://schemas.microsoft.com/office/powerpoint/2010/main" val="3977484210"/>
      </p:ext>
    </p:extLst>
  </p:cSld>
  <p:clrMapOvr>
    <a:masterClrMapping/>
  </p:clrMapOvr>
  <mc:AlternateContent xmlns:mc="http://schemas.openxmlformats.org/markup-compatibility/2006" xmlns:p14="http://schemas.microsoft.com/office/powerpoint/2010/main">
    <mc:Choice Requires="p14">
      <p:transition spd="slow" p14:dur="2000" advTm="2080"/>
    </mc:Choice>
    <mc:Fallback xmlns="">
      <p:transition spd="slow" advTm="2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047C-1D96-418C-9B52-77797F824B7E}"/>
              </a:ext>
            </a:extLst>
          </p:cNvPr>
          <p:cNvSpPr>
            <a:spLocks noGrp="1"/>
          </p:cNvSpPr>
          <p:nvPr>
            <p:ph type="title"/>
          </p:nvPr>
        </p:nvSpPr>
        <p:spPr/>
        <p:txBody>
          <a:bodyPr/>
          <a:lstStyle/>
          <a:p>
            <a:r>
              <a:rPr lang="en-AU" sz="4000" b="1" dirty="0">
                <a:latin typeface="+mn-lt"/>
              </a:rPr>
              <a:t>So what about the Queen?</a:t>
            </a:r>
          </a:p>
        </p:txBody>
      </p:sp>
      <p:sp>
        <p:nvSpPr>
          <p:cNvPr id="3" name="Content Placeholder 2">
            <a:extLst>
              <a:ext uri="{FF2B5EF4-FFF2-40B4-BE49-F238E27FC236}">
                <a16:creationId xmlns:a16="http://schemas.microsoft.com/office/drawing/2014/main" id="{80234702-103A-4C13-95A5-AA9178DD8B8D}"/>
              </a:ext>
            </a:extLst>
          </p:cNvPr>
          <p:cNvSpPr>
            <a:spLocks noGrp="1"/>
          </p:cNvSpPr>
          <p:nvPr>
            <p:ph idx="1"/>
          </p:nvPr>
        </p:nvSpPr>
        <p:spPr/>
        <p:txBody>
          <a:bodyPr/>
          <a:lstStyle/>
          <a:p>
            <a:pPr marL="571500" indent="-571500">
              <a:lnSpc>
                <a:spcPts val="3600"/>
              </a:lnSpc>
              <a:buFont typeface="Arial" panose="020B0604020202020204" pitchFamily="34" charset="0"/>
              <a:buChar char="•"/>
            </a:pPr>
            <a:r>
              <a:rPr lang="en-AU" sz="3600" b="0" dirty="0">
                <a:solidFill>
                  <a:schemeClr val="tx1"/>
                </a:solidFill>
                <a:latin typeface="+mn-lt"/>
              </a:rPr>
              <a:t>Status as Queen of Australia separate from being Queen of Britain</a:t>
            </a:r>
          </a:p>
          <a:p>
            <a:pPr marL="571500" indent="-571500">
              <a:lnSpc>
                <a:spcPts val="3600"/>
              </a:lnSpc>
              <a:buFont typeface="Arial" panose="020B0604020202020204" pitchFamily="34" charset="0"/>
              <a:buChar char="•"/>
            </a:pPr>
            <a:r>
              <a:rPr lang="en-AU" sz="3600" b="0" dirty="0">
                <a:solidFill>
                  <a:schemeClr val="tx1"/>
                </a:solidFill>
                <a:latin typeface="+mn-lt"/>
              </a:rPr>
              <a:t>Australian Head of State?</a:t>
            </a:r>
          </a:p>
          <a:p>
            <a:pPr marL="571500" indent="-571500">
              <a:lnSpc>
                <a:spcPts val="3600"/>
              </a:lnSpc>
              <a:buFont typeface="Arial" panose="020B0604020202020204" pitchFamily="34" charset="0"/>
              <a:buChar char="•"/>
            </a:pPr>
            <a:r>
              <a:rPr lang="en-AU" sz="3600" b="0" dirty="0">
                <a:solidFill>
                  <a:schemeClr val="tx1"/>
                </a:solidFill>
                <a:latin typeface="+mn-lt"/>
              </a:rPr>
              <a:t>Section 7 of </a:t>
            </a:r>
            <a:r>
              <a:rPr lang="en-AU" sz="3600" b="0" i="1" dirty="0">
                <a:solidFill>
                  <a:schemeClr val="tx1"/>
                </a:solidFill>
                <a:latin typeface="+mn-lt"/>
              </a:rPr>
              <a:t>Australia Act</a:t>
            </a:r>
            <a:r>
              <a:rPr lang="en-AU" sz="3600" b="0" dirty="0">
                <a:solidFill>
                  <a:schemeClr val="tx1"/>
                </a:solidFill>
                <a:latin typeface="+mn-lt"/>
              </a:rPr>
              <a:t>: role of Governors</a:t>
            </a:r>
          </a:p>
        </p:txBody>
      </p:sp>
      <p:sp>
        <p:nvSpPr>
          <p:cNvPr id="4" name="Footer Placeholder 3">
            <a:extLst>
              <a:ext uri="{FF2B5EF4-FFF2-40B4-BE49-F238E27FC236}">
                <a16:creationId xmlns:a16="http://schemas.microsoft.com/office/drawing/2014/main" id="{9506EA0E-8F3E-4DCF-844A-6EEB7AF08392}"/>
              </a:ext>
            </a:extLst>
          </p:cNvPr>
          <p:cNvSpPr>
            <a:spLocks noGrp="1"/>
          </p:cNvSpPr>
          <p:nvPr>
            <p:ph type="ftr" sz="quarter" idx="11"/>
          </p:nvPr>
        </p:nvSpPr>
        <p:spPr/>
        <p:txBody>
          <a:bodyPr/>
          <a:lstStyle/>
          <a:p>
            <a:r>
              <a:rPr lang="en-AU"/>
              <a:t>Government and Public Law: Reception of English Law</a:t>
            </a:r>
            <a:endParaRPr lang="en-AU" dirty="0"/>
          </a:p>
        </p:txBody>
      </p:sp>
    </p:spTree>
    <p:extLst>
      <p:ext uri="{BB962C8B-B14F-4D97-AF65-F5344CB8AC3E}">
        <p14:creationId xmlns:p14="http://schemas.microsoft.com/office/powerpoint/2010/main" val="57959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Unity of the common law</a:t>
            </a:r>
            <a:endParaRPr lang="en-AU" sz="4000" b="1" dirty="0"/>
          </a:p>
        </p:txBody>
      </p:sp>
      <p:pic>
        <p:nvPicPr>
          <p:cNvPr id="4" name="Content Placeholder 3">
            <a:extLst>
              <a:ext uri="{FF2B5EF4-FFF2-40B4-BE49-F238E27FC236}">
                <a16:creationId xmlns:a16="http://schemas.microsoft.com/office/drawing/2014/main" id="{C4F9B076-0F70-CE43-8C7E-0EFAE1DFAA3F}"/>
              </a:ext>
            </a:extLst>
          </p:cNvPr>
          <p:cNvPicPr>
            <a:picLocks noGrp="1" noChangeAspect="1"/>
          </p:cNvPicPr>
          <p:nvPr>
            <p:ph idx="1"/>
          </p:nvPr>
        </p:nvPicPr>
        <p:blipFill>
          <a:blip r:embed="rId3"/>
          <a:stretch>
            <a:fillRect/>
          </a:stretch>
        </p:blipFill>
        <p:spPr>
          <a:xfrm>
            <a:off x="8845551" y="1480478"/>
            <a:ext cx="2686050" cy="1795816"/>
          </a:xfrm>
          <a:prstGeom prst="rect">
            <a:avLst/>
          </a:prstGeom>
        </p:spPr>
      </p:pic>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sp>
        <p:nvSpPr>
          <p:cNvPr id="6" name="TextBox 5">
            <a:extLst>
              <a:ext uri="{FF2B5EF4-FFF2-40B4-BE49-F238E27FC236}">
                <a16:creationId xmlns:a16="http://schemas.microsoft.com/office/drawing/2014/main" id="{CE67913D-28D5-8E4A-BCE5-BF05B01205E8}"/>
              </a:ext>
            </a:extLst>
          </p:cNvPr>
          <p:cNvSpPr txBox="1"/>
          <p:nvPr/>
        </p:nvSpPr>
        <p:spPr>
          <a:xfrm>
            <a:off x="993912" y="1908313"/>
            <a:ext cx="8087025" cy="2862322"/>
          </a:xfrm>
          <a:prstGeom prst="rect">
            <a:avLst/>
          </a:prstGeom>
          <a:noFill/>
        </p:spPr>
        <p:txBody>
          <a:bodyPr wrap="square" rtlCol="0">
            <a:spAutoFit/>
          </a:bodyPr>
          <a:lstStyle/>
          <a:p>
            <a:pPr marL="285750" indent="-285750">
              <a:buFontTx/>
              <a:buChar char="-"/>
            </a:pPr>
            <a:r>
              <a:rPr lang="en-US" sz="3600" dirty="0"/>
              <a:t>Same common law as England? </a:t>
            </a:r>
          </a:p>
          <a:p>
            <a:pPr marL="285750" indent="-285750">
              <a:buFontTx/>
              <a:buChar char="-"/>
            </a:pPr>
            <a:r>
              <a:rPr lang="en-US" sz="3600" dirty="0"/>
              <a:t>One common law across all colonies? </a:t>
            </a:r>
          </a:p>
          <a:p>
            <a:pPr marL="285750" indent="-285750">
              <a:buFontTx/>
              <a:buChar char="-"/>
            </a:pPr>
            <a:r>
              <a:rPr lang="en-US" sz="3600" dirty="0"/>
              <a:t>States all have the same common law? </a:t>
            </a:r>
          </a:p>
          <a:p>
            <a:pPr marL="285750" indent="-285750">
              <a:buFontTx/>
              <a:buChar char="-"/>
            </a:pPr>
            <a:r>
              <a:rPr lang="en-US" sz="3600" dirty="0"/>
              <a:t>Common hierarchy of appeals to Privy Council </a:t>
            </a:r>
          </a:p>
        </p:txBody>
      </p:sp>
    </p:spTree>
    <p:extLst>
      <p:ext uri="{BB962C8B-B14F-4D97-AF65-F5344CB8AC3E}">
        <p14:creationId xmlns:p14="http://schemas.microsoft.com/office/powerpoint/2010/main" val="3249245642"/>
      </p:ext>
    </p:extLst>
  </p:cSld>
  <p:clrMapOvr>
    <a:masterClrMapping/>
  </p:clrMapOvr>
  <mc:AlternateContent xmlns:mc="http://schemas.openxmlformats.org/markup-compatibility/2006" xmlns:p14="http://schemas.microsoft.com/office/powerpoint/2010/main">
    <mc:Choice Requires="p14">
      <p:transition spd="slow" p14:dur="2000" advTm="2080"/>
    </mc:Choice>
    <mc:Fallback xmlns="">
      <p:transition spd="slow" advTm="2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C170-FC14-4DE3-BA36-81E677A257D9}"/>
              </a:ext>
            </a:extLst>
          </p:cNvPr>
          <p:cNvSpPr>
            <a:spLocks noGrp="1"/>
          </p:cNvSpPr>
          <p:nvPr>
            <p:ph type="title"/>
          </p:nvPr>
        </p:nvSpPr>
        <p:spPr/>
        <p:txBody>
          <a:bodyPr/>
          <a:lstStyle/>
          <a:p>
            <a:r>
              <a:rPr lang="en-AU" sz="4000" b="1" dirty="0">
                <a:latin typeface="+mn-lt"/>
              </a:rPr>
              <a:t>The certainty of statute law</a:t>
            </a:r>
          </a:p>
        </p:txBody>
      </p:sp>
      <p:sp>
        <p:nvSpPr>
          <p:cNvPr id="3" name="Content Placeholder 2">
            <a:extLst>
              <a:ext uri="{FF2B5EF4-FFF2-40B4-BE49-F238E27FC236}">
                <a16:creationId xmlns:a16="http://schemas.microsoft.com/office/drawing/2014/main" id="{CF8092E7-6CFC-455A-9725-4EA0F1046C93}"/>
              </a:ext>
            </a:extLst>
          </p:cNvPr>
          <p:cNvSpPr>
            <a:spLocks noGrp="1"/>
          </p:cNvSpPr>
          <p:nvPr>
            <p:ph idx="1"/>
          </p:nvPr>
        </p:nvSpPr>
        <p:spPr/>
        <p:txBody>
          <a:bodyPr/>
          <a:lstStyle/>
          <a:p>
            <a:pPr marL="285750" indent="-285750">
              <a:lnSpc>
                <a:spcPct val="100000"/>
              </a:lnSpc>
              <a:buFontTx/>
              <a:buChar char="-"/>
            </a:pPr>
            <a:r>
              <a:rPr lang="en-US" sz="3600" b="0" dirty="0">
                <a:solidFill>
                  <a:schemeClr val="tx1"/>
                </a:solidFill>
                <a:latin typeface="+mn-lt"/>
              </a:rPr>
              <a:t>Statute law: set by </a:t>
            </a:r>
            <a:r>
              <a:rPr lang="en-US" sz="3600" b="0" i="1" dirty="0">
                <a:solidFill>
                  <a:schemeClr val="tx1"/>
                </a:solidFill>
                <a:latin typeface="+mn-lt"/>
              </a:rPr>
              <a:t>Colonial Laws Validity Act 1865</a:t>
            </a:r>
          </a:p>
          <a:p>
            <a:pPr marL="285750" indent="-285750">
              <a:lnSpc>
                <a:spcPct val="100000"/>
              </a:lnSpc>
              <a:buFontTx/>
              <a:buChar char="-"/>
            </a:pPr>
            <a:r>
              <a:rPr lang="en-US" sz="3600" b="0" dirty="0">
                <a:solidFill>
                  <a:schemeClr val="tx1"/>
                </a:solidFill>
                <a:latin typeface="+mn-lt"/>
              </a:rPr>
              <a:t>Date of reception (cutoff date): NSW 25 July 1828 </a:t>
            </a:r>
          </a:p>
          <a:p>
            <a:pPr marL="285750" indent="-285750">
              <a:lnSpc>
                <a:spcPct val="100000"/>
              </a:lnSpc>
              <a:buFontTx/>
              <a:buChar char="-"/>
            </a:pPr>
            <a:r>
              <a:rPr lang="en-US" sz="3600" b="0" i="1" dirty="0">
                <a:solidFill>
                  <a:schemeClr val="tx1"/>
                </a:solidFill>
                <a:latin typeface="+mn-lt"/>
              </a:rPr>
              <a:t>Imperial Acts Application Act 1969</a:t>
            </a:r>
          </a:p>
        </p:txBody>
      </p:sp>
      <p:sp>
        <p:nvSpPr>
          <p:cNvPr id="4" name="Footer Placeholder 3">
            <a:extLst>
              <a:ext uri="{FF2B5EF4-FFF2-40B4-BE49-F238E27FC236}">
                <a16:creationId xmlns:a16="http://schemas.microsoft.com/office/drawing/2014/main" id="{39D432D6-89D3-4A6E-B08A-6D36BCE4232D}"/>
              </a:ext>
            </a:extLst>
          </p:cNvPr>
          <p:cNvSpPr>
            <a:spLocks noGrp="1"/>
          </p:cNvSpPr>
          <p:nvPr>
            <p:ph type="ftr" sz="quarter" idx="11"/>
          </p:nvPr>
        </p:nvSpPr>
        <p:spPr/>
        <p:txBody>
          <a:bodyPr/>
          <a:lstStyle/>
          <a:p>
            <a:r>
              <a:rPr lang="en-AU"/>
              <a:t>Government and Public Law: Reception of English Law</a:t>
            </a:r>
            <a:endParaRPr lang="en-AU" dirty="0"/>
          </a:p>
        </p:txBody>
      </p:sp>
    </p:spTree>
    <p:extLst>
      <p:ext uri="{BB962C8B-B14F-4D97-AF65-F5344CB8AC3E}">
        <p14:creationId xmlns:p14="http://schemas.microsoft.com/office/powerpoint/2010/main" val="28010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b="1" dirty="0">
                <a:latin typeface="+mn-lt"/>
              </a:rPr>
              <a:t>Want to read more?</a:t>
            </a:r>
          </a:p>
        </p:txBody>
      </p:sp>
      <p:sp>
        <p:nvSpPr>
          <p:cNvPr id="3" name="Content Placeholder 2"/>
          <p:cNvSpPr>
            <a:spLocks noGrp="1"/>
          </p:cNvSpPr>
          <p:nvPr>
            <p:ph idx="1"/>
          </p:nvPr>
        </p:nvSpPr>
        <p:spPr>
          <a:xfrm>
            <a:off x="660073" y="1619250"/>
            <a:ext cx="10871529" cy="4578350"/>
          </a:xfrm>
        </p:spPr>
        <p:txBody>
          <a:bodyPr/>
          <a:lstStyle/>
          <a:p>
            <a:pPr marL="285750" indent="-285750">
              <a:lnSpc>
                <a:spcPct val="100000"/>
              </a:lnSpc>
              <a:spcAft>
                <a:spcPts val="0"/>
              </a:spcAft>
              <a:buFont typeface="Courier New" panose="02070309020205020404" pitchFamily="49" charset="0"/>
              <a:buChar char="o"/>
            </a:pPr>
            <a:r>
              <a:rPr lang="en-AU" sz="2400" b="0" dirty="0">
                <a:solidFill>
                  <a:schemeClr val="tx1"/>
                </a:solidFill>
                <a:latin typeface="+mn-lt"/>
              </a:rPr>
              <a:t>John </a:t>
            </a:r>
            <a:r>
              <a:rPr lang="en-AU" sz="2400" b="0" dirty="0" err="1">
                <a:solidFill>
                  <a:schemeClr val="tx1"/>
                </a:solidFill>
                <a:latin typeface="+mn-lt"/>
              </a:rPr>
              <a:t>Hirst</a:t>
            </a:r>
            <a:r>
              <a:rPr lang="en-AU" sz="2400" b="0" dirty="0">
                <a:solidFill>
                  <a:schemeClr val="tx1"/>
                </a:solidFill>
                <a:latin typeface="+mn-lt"/>
              </a:rPr>
              <a:t>, </a:t>
            </a:r>
            <a:r>
              <a:rPr lang="en-AU" sz="2400" b="0" i="1" dirty="0">
                <a:solidFill>
                  <a:schemeClr val="tx1"/>
                </a:solidFill>
                <a:latin typeface="+mn-lt"/>
              </a:rPr>
              <a:t>The Strange Birth of Colonial Democracy: New South Wales 1848-1884</a:t>
            </a:r>
            <a:r>
              <a:rPr lang="en-AU" sz="2400" b="0" dirty="0">
                <a:solidFill>
                  <a:schemeClr val="tx1"/>
                </a:solidFill>
                <a:latin typeface="+mn-lt"/>
              </a:rPr>
              <a:t> (Sydney, 1988)</a:t>
            </a:r>
          </a:p>
          <a:p>
            <a:pPr marL="285750" indent="-285750">
              <a:lnSpc>
                <a:spcPct val="100000"/>
              </a:lnSpc>
              <a:spcAft>
                <a:spcPts val="0"/>
              </a:spcAft>
              <a:buFont typeface="Courier New" panose="02070309020205020404" pitchFamily="49" charset="0"/>
              <a:buChar char="o"/>
            </a:pPr>
            <a:r>
              <a:rPr lang="en-AU" sz="2400" b="0" dirty="0">
                <a:solidFill>
                  <a:schemeClr val="tx1"/>
                </a:solidFill>
                <a:latin typeface="+mn-lt"/>
              </a:rPr>
              <a:t>C H Curry, 'Forbes, Sir Francis (1784-1841)', in </a:t>
            </a:r>
            <a:r>
              <a:rPr lang="en-AU" sz="2400" b="0" i="1" dirty="0">
                <a:solidFill>
                  <a:schemeClr val="tx1"/>
                </a:solidFill>
                <a:latin typeface="+mn-lt"/>
              </a:rPr>
              <a:t>Australian Dictionary of Biography</a:t>
            </a:r>
            <a:r>
              <a:rPr lang="en-AU" sz="2400" b="0" dirty="0">
                <a:solidFill>
                  <a:schemeClr val="tx1"/>
                </a:solidFill>
                <a:latin typeface="+mn-lt"/>
              </a:rPr>
              <a:t> (Vol 1, Melbourne, 1966)</a:t>
            </a:r>
          </a:p>
          <a:p>
            <a:pPr marL="285750" indent="-285750">
              <a:lnSpc>
                <a:spcPct val="100000"/>
              </a:lnSpc>
              <a:spcAft>
                <a:spcPts val="0"/>
              </a:spcAft>
              <a:buFont typeface="Courier New" panose="02070309020205020404" pitchFamily="49" charset="0"/>
              <a:buChar char="o"/>
            </a:pPr>
            <a:r>
              <a:rPr lang="en-AU" sz="2400" b="0" dirty="0">
                <a:solidFill>
                  <a:schemeClr val="tx1"/>
                </a:solidFill>
                <a:latin typeface="+mn-lt"/>
              </a:rPr>
              <a:t>John M Bennett, </a:t>
            </a:r>
            <a:r>
              <a:rPr lang="en-AU" sz="2400" b="0" i="1" dirty="0">
                <a:solidFill>
                  <a:schemeClr val="tx1"/>
                </a:solidFill>
                <a:latin typeface="+mn-lt"/>
              </a:rPr>
              <a:t>Sir Francis Forbes</a:t>
            </a:r>
            <a:r>
              <a:rPr lang="en-AU" sz="2400" b="0" dirty="0">
                <a:solidFill>
                  <a:schemeClr val="tx1"/>
                </a:solidFill>
                <a:latin typeface="+mn-lt"/>
              </a:rPr>
              <a:t> (Sydney, 2001)</a:t>
            </a:r>
          </a:p>
          <a:p>
            <a:pPr marL="285750" indent="-285750">
              <a:lnSpc>
                <a:spcPct val="100000"/>
              </a:lnSpc>
              <a:spcAft>
                <a:spcPts val="0"/>
              </a:spcAft>
              <a:buFont typeface="Courier New" panose="02070309020205020404" pitchFamily="49" charset="0"/>
              <a:buChar char="o"/>
            </a:pPr>
            <a:r>
              <a:rPr lang="en-AU" sz="2400" b="0" dirty="0">
                <a:solidFill>
                  <a:schemeClr val="tx1"/>
                </a:solidFill>
                <a:latin typeface="+mn-lt"/>
              </a:rPr>
              <a:t>Terry Irving, </a:t>
            </a:r>
            <a:r>
              <a:rPr lang="en-AU" sz="2400" b="0" i="1" dirty="0">
                <a:solidFill>
                  <a:schemeClr val="tx1"/>
                </a:solidFill>
                <a:latin typeface="+mn-lt"/>
              </a:rPr>
              <a:t>The Southern Tree of Liberty: The Democratic Movement in New South Wales Before 1856</a:t>
            </a:r>
            <a:r>
              <a:rPr lang="en-AU" sz="2400" b="0" dirty="0">
                <a:solidFill>
                  <a:schemeClr val="tx1"/>
                </a:solidFill>
                <a:latin typeface="+mn-lt"/>
              </a:rPr>
              <a:t> (The Federation Press, 2006) </a:t>
            </a:r>
          </a:p>
          <a:p>
            <a:pPr marL="285750" indent="-285750">
              <a:lnSpc>
                <a:spcPct val="100000"/>
              </a:lnSpc>
              <a:spcAft>
                <a:spcPts val="0"/>
              </a:spcAft>
              <a:buFont typeface="Courier New" panose="02070309020205020404" pitchFamily="49" charset="0"/>
              <a:buChar char="o"/>
            </a:pPr>
            <a:r>
              <a:rPr lang="en-AU" sz="2400" b="0" dirty="0">
                <a:solidFill>
                  <a:schemeClr val="tx1"/>
                </a:solidFill>
                <a:latin typeface="+mn-lt"/>
              </a:rPr>
              <a:t>Max M H Thompson, </a:t>
            </a:r>
            <a:r>
              <a:rPr lang="en-AU" sz="2400" b="0" i="1" dirty="0">
                <a:solidFill>
                  <a:schemeClr val="tx1"/>
                </a:solidFill>
                <a:latin typeface="+mn-lt"/>
              </a:rPr>
              <a:t>The Seeds of Democracy: Early Elections in Colonial New South Wales</a:t>
            </a:r>
            <a:r>
              <a:rPr lang="en-AU" sz="2400" b="0" dirty="0">
                <a:solidFill>
                  <a:schemeClr val="tx1"/>
                </a:solidFill>
                <a:latin typeface="+mn-lt"/>
              </a:rPr>
              <a:t> (The Federation Press, 2006)</a:t>
            </a:r>
          </a:p>
          <a:p>
            <a:endParaRPr lang="en-AU" dirty="0"/>
          </a:p>
          <a:p>
            <a:endParaRPr lang="en-AU" sz="2800" dirty="0"/>
          </a:p>
          <a:p>
            <a:r>
              <a:rPr lang="en-AU" sz="2800" dirty="0"/>
              <a:t>PODCAST:</a:t>
            </a:r>
          </a:p>
          <a:p>
            <a:r>
              <a:rPr lang="en-AU" u="sng" dirty="0">
                <a:hlinkClick r:id="rId3"/>
              </a:rPr>
              <a:t>http://www.abc.net.au/radio/programs/rumrebelsratbags/</a:t>
            </a:r>
            <a:endParaRPr lang="en-AU" u="sng" dirty="0"/>
          </a:p>
          <a:p>
            <a:endParaRPr lang="en-AU" dirty="0"/>
          </a:p>
          <a:p>
            <a:endParaRPr lang="en-AU" dirty="0"/>
          </a:p>
          <a:p>
            <a:endParaRPr lang="en-AU" dirty="0"/>
          </a:p>
          <a:p>
            <a:endParaRPr lang="en-AU" dirty="0"/>
          </a:p>
        </p:txBody>
      </p:sp>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spTree>
    <p:extLst>
      <p:ext uri="{BB962C8B-B14F-4D97-AF65-F5344CB8AC3E}">
        <p14:creationId xmlns:p14="http://schemas.microsoft.com/office/powerpoint/2010/main" val="1034057427"/>
      </p:ext>
    </p:extLst>
  </p:cSld>
  <p:clrMapOvr>
    <a:masterClrMapping/>
  </p:clrMapOvr>
  <mc:AlternateContent xmlns:mc="http://schemas.openxmlformats.org/markup-compatibility/2006" xmlns:p14="http://schemas.microsoft.com/office/powerpoint/2010/main">
    <mc:Choice Requires="p14">
      <p:transition spd="slow" p14:dur="2000" advTm="4321"/>
    </mc:Choice>
    <mc:Fallback xmlns="">
      <p:transition spd="slow" advTm="432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2931" y="5004263"/>
            <a:ext cx="11226140" cy="1537854"/>
          </a:xfrm>
        </p:spPr>
        <p:txBody>
          <a:bodyPr/>
          <a:lstStyle/>
          <a:p>
            <a:pPr>
              <a:lnSpc>
                <a:spcPct val="100000"/>
              </a:lnSpc>
            </a:pPr>
            <a:r>
              <a:rPr lang="en-AU" sz="6000" dirty="0"/>
              <a:t>Reception of English Law in Australia</a:t>
            </a:r>
          </a:p>
        </p:txBody>
      </p:sp>
    </p:spTree>
    <p:extLst>
      <p:ext uri="{BB962C8B-B14F-4D97-AF65-F5344CB8AC3E}">
        <p14:creationId xmlns:p14="http://schemas.microsoft.com/office/powerpoint/2010/main" val="2973591001"/>
      </p:ext>
    </p:extLst>
  </p:cSld>
  <p:clrMapOvr>
    <a:masterClrMapping/>
  </p:clrMapOvr>
  <mc:AlternateContent xmlns:mc="http://schemas.openxmlformats.org/markup-compatibility/2006" xmlns:p14="http://schemas.microsoft.com/office/powerpoint/2010/main">
    <mc:Choice Requires="p14">
      <p:transition spd="slow" p14:dur="2000" advTm="3240"/>
    </mc:Choice>
    <mc:Fallback xmlns="">
      <p:transition spd="slow" advTm="324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82" y="1100670"/>
            <a:ext cx="10871529" cy="687634"/>
          </a:xfrm>
        </p:spPr>
        <p:txBody>
          <a:bodyPr/>
          <a:lstStyle/>
          <a:p>
            <a:r>
              <a:rPr lang="en-US" sz="4000" b="1" dirty="0">
                <a:latin typeface="+mn-lt"/>
              </a:rPr>
              <a:t>Key cases</a:t>
            </a:r>
            <a:endParaRPr lang="en-AU" sz="4000" b="1" dirty="0">
              <a:latin typeface="+mn-lt"/>
            </a:endParaRPr>
          </a:p>
        </p:txBody>
      </p:sp>
      <p:sp>
        <p:nvSpPr>
          <p:cNvPr id="3" name="Content Placeholder 2"/>
          <p:cNvSpPr>
            <a:spLocks noGrp="1"/>
          </p:cNvSpPr>
          <p:nvPr>
            <p:ph idx="1"/>
          </p:nvPr>
        </p:nvSpPr>
        <p:spPr>
          <a:xfrm>
            <a:off x="660073" y="1444487"/>
            <a:ext cx="10871529" cy="4753113"/>
          </a:xfrm>
        </p:spPr>
        <p:txBody>
          <a:bodyPr>
            <a:normAutofit fontScale="40000" lnSpcReduction="20000"/>
          </a:bodyPr>
          <a:lstStyle/>
          <a:p>
            <a:pPr marL="285750" indent="-285750">
              <a:lnSpc>
                <a:spcPct val="150000"/>
              </a:lnSpc>
              <a:spcAft>
                <a:spcPts val="0"/>
              </a:spcAft>
              <a:buFontTx/>
              <a:buChar char="-"/>
            </a:pPr>
            <a:endParaRPr lang="en-US" sz="3200" i="1" dirty="0">
              <a:solidFill>
                <a:schemeClr val="tx1"/>
              </a:solidFill>
            </a:endParaRPr>
          </a:p>
          <a:p>
            <a:pPr marL="285750" indent="-285750">
              <a:lnSpc>
                <a:spcPct val="150000"/>
              </a:lnSpc>
              <a:spcAft>
                <a:spcPts val="0"/>
              </a:spcAft>
              <a:buFontTx/>
              <a:buChar char="-"/>
            </a:pPr>
            <a:r>
              <a:rPr lang="en-US" sz="6500" b="0" i="1" dirty="0">
                <a:solidFill>
                  <a:schemeClr val="tx1"/>
                </a:solidFill>
                <a:latin typeface="+mn-lt"/>
              </a:rPr>
              <a:t>Cooper v Stuart </a:t>
            </a:r>
            <a:r>
              <a:rPr lang="en-US" sz="6500" b="0" dirty="0">
                <a:solidFill>
                  <a:schemeClr val="tx1"/>
                </a:solidFill>
                <a:latin typeface="+mn-lt"/>
              </a:rPr>
              <a:t>(1889) 14 AC 286</a:t>
            </a:r>
          </a:p>
          <a:p>
            <a:pPr marL="285750" indent="-285750">
              <a:lnSpc>
                <a:spcPct val="150000"/>
              </a:lnSpc>
              <a:spcAft>
                <a:spcPts val="0"/>
              </a:spcAft>
              <a:buFontTx/>
              <a:buChar char="-"/>
            </a:pPr>
            <a:r>
              <a:rPr lang="en-US" sz="6500" b="0" i="1" dirty="0">
                <a:solidFill>
                  <a:schemeClr val="tx1"/>
                </a:solidFill>
                <a:latin typeface="+mn-lt"/>
              </a:rPr>
              <a:t>State Government Insurance Commission v </a:t>
            </a:r>
            <a:r>
              <a:rPr lang="en-US" sz="6500" b="0" i="1" dirty="0" err="1">
                <a:solidFill>
                  <a:schemeClr val="tx1"/>
                </a:solidFill>
                <a:latin typeface="+mn-lt"/>
              </a:rPr>
              <a:t>Trigwell</a:t>
            </a:r>
            <a:r>
              <a:rPr lang="en-US" sz="6500" b="0" i="1" dirty="0">
                <a:solidFill>
                  <a:schemeClr val="tx1"/>
                </a:solidFill>
                <a:latin typeface="+mn-lt"/>
              </a:rPr>
              <a:t> </a:t>
            </a:r>
            <a:r>
              <a:rPr lang="en-US" sz="6500" b="0" dirty="0">
                <a:solidFill>
                  <a:schemeClr val="tx1"/>
                </a:solidFill>
                <a:latin typeface="+mn-lt"/>
              </a:rPr>
              <a:t>(1979) 142 CLR 617</a:t>
            </a:r>
          </a:p>
          <a:p>
            <a:pPr marL="285750" indent="-285750">
              <a:lnSpc>
                <a:spcPct val="150000"/>
              </a:lnSpc>
              <a:spcAft>
                <a:spcPts val="0"/>
              </a:spcAft>
              <a:buFontTx/>
              <a:buChar char="-"/>
            </a:pPr>
            <a:r>
              <a:rPr lang="en-US" sz="6500" b="0" i="1" dirty="0">
                <a:solidFill>
                  <a:schemeClr val="tx1"/>
                </a:solidFill>
                <a:latin typeface="+mn-lt"/>
              </a:rPr>
              <a:t>Union Steamship Co of New Zealand v Commonwealth </a:t>
            </a:r>
            <a:r>
              <a:rPr lang="en-US" sz="6500" b="0" dirty="0">
                <a:solidFill>
                  <a:schemeClr val="tx1"/>
                </a:solidFill>
                <a:latin typeface="+mn-lt"/>
              </a:rPr>
              <a:t>(1925) 36 CLR 130</a:t>
            </a:r>
          </a:p>
          <a:p>
            <a:pPr marL="285750" indent="-285750">
              <a:lnSpc>
                <a:spcPct val="150000"/>
              </a:lnSpc>
              <a:spcAft>
                <a:spcPts val="0"/>
              </a:spcAft>
              <a:buFontTx/>
              <a:buChar char="-"/>
            </a:pPr>
            <a:r>
              <a:rPr lang="en-US" sz="6500" b="0" i="1" dirty="0" err="1">
                <a:solidFill>
                  <a:schemeClr val="tx1"/>
                </a:solidFill>
                <a:latin typeface="+mn-lt"/>
              </a:rPr>
              <a:t>Bistricic</a:t>
            </a:r>
            <a:r>
              <a:rPr lang="en-US" sz="6500" b="0" i="1" dirty="0">
                <a:solidFill>
                  <a:schemeClr val="tx1"/>
                </a:solidFill>
                <a:latin typeface="+mn-lt"/>
              </a:rPr>
              <a:t> v </a:t>
            </a:r>
            <a:r>
              <a:rPr lang="en-US" sz="6500" b="0" i="1" dirty="0" err="1">
                <a:solidFill>
                  <a:schemeClr val="tx1"/>
                </a:solidFill>
                <a:latin typeface="+mn-lt"/>
              </a:rPr>
              <a:t>Rokov</a:t>
            </a:r>
            <a:r>
              <a:rPr lang="en-US" sz="6500" b="0" i="1" dirty="0">
                <a:solidFill>
                  <a:schemeClr val="tx1"/>
                </a:solidFill>
                <a:latin typeface="+mn-lt"/>
              </a:rPr>
              <a:t> </a:t>
            </a:r>
            <a:r>
              <a:rPr lang="en-US" sz="6500" b="0" dirty="0">
                <a:solidFill>
                  <a:schemeClr val="tx1"/>
                </a:solidFill>
                <a:latin typeface="+mn-lt"/>
              </a:rPr>
              <a:t>(1976) 135 CLR 552 </a:t>
            </a:r>
          </a:p>
          <a:p>
            <a:pPr marL="285750" indent="-285750">
              <a:lnSpc>
                <a:spcPct val="150000"/>
              </a:lnSpc>
              <a:spcAft>
                <a:spcPts val="0"/>
              </a:spcAft>
              <a:buFontTx/>
              <a:buChar char="-"/>
            </a:pPr>
            <a:r>
              <a:rPr lang="en-US" sz="6500" b="0" i="1" dirty="0">
                <a:solidFill>
                  <a:schemeClr val="tx1"/>
                </a:solidFill>
                <a:latin typeface="+mn-lt"/>
              </a:rPr>
              <a:t>China Ocean Shipping Co v South Australia </a:t>
            </a:r>
            <a:r>
              <a:rPr lang="en-US" sz="6500" b="0" dirty="0">
                <a:solidFill>
                  <a:schemeClr val="tx1"/>
                </a:solidFill>
                <a:latin typeface="+mn-lt"/>
              </a:rPr>
              <a:t>(1979) 145 CLR 172 </a:t>
            </a:r>
          </a:p>
          <a:p>
            <a:pPr marL="285750" indent="-285750">
              <a:lnSpc>
                <a:spcPct val="150000"/>
              </a:lnSpc>
              <a:spcAft>
                <a:spcPts val="0"/>
              </a:spcAft>
              <a:buFontTx/>
              <a:buChar char="-"/>
            </a:pPr>
            <a:r>
              <a:rPr lang="en-US" sz="6500" b="0" i="1" dirty="0">
                <a:solidFill>
                  <a:schemeClr val="tx1"/>
                </a:solidFill>
                <a:latin typeface="+mn-lt"/>
              </a:rPr>
              <a:t>Sue v Hill</a:t>
            </a:r>
            <a:r>
              <a:rPr lang="en-US" sz="6500" b="0" dirty="0">
                <a:solidFill>
                  <a:schemeClr val="tx1"/>
                </a:solidFill>
                <a:latin typeface="+mn-lt"/>
              </a:rPr>
              <a:t> (1999) 199 CLR 462</a:t>
            </a:r>
          </a:p>
          <a:p>
            <a:endParaRPr lang="en-AU"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17</a:t>
            </a:fld>
            <a:endParaRPr lang="en-AU" dirty="0">
              <a:latin typeface="Gotham Narrow Bold" pitchFamily="50" charset="0"/>
            </a:endParaRPr>
          </a:p>
        </p:txBody>
      </p:sp>
    </p:spTree>
    <p:extLst>
      <p:ext uri="{BB962C8B-B14F-4D97-AF65-F5344CB8AC3E}">
        <p14:creationId xmlns:p14="http://schemas.microsoft.com/office/powerpoint/2010/main" val="2523306365"/>
      </p:ext>
    </p:extLst>
  </p:cSld>
  <p:clrMapOvr>
    <a:masterClrMapping/>
  </p:clrMapOvr>
  <mc:AlternateContent xmlns:mc="http://schemas.openxmlformats.org/markup-compatibility/2006" xmlns:p14="http://schemas.microsoft.com/office/powerpoint/2010/main">
    <mc:Choice Requires="p14">
      <p:transition spd="slow" p14:dur="2000" advTm="1032"/>
    </mc:Choice>
    <mc:Fallback xmlns="">
      <p:transition spd="slow" advTm="103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b="1" i="1" dirty="0">
                <a:latin typeface="+mn-lt"/>
              </a:rPr>
              <a:t>Cooper v Stuart</a:t>
            </a:r>
            <a:endParaRPr lang="en-AU" sz="4000" b="1" dirty="0">
              <a:latin typeface="+mn-lt"/>
            </a:endParaRPr>
          </a:p>
        </p:txBody>
      </p:sp>
      <p:sp>
        <p:nvSpPr>
          <p:cNvPr id="3" name="Content Placeholder 2"/>
          <p:cNvSpPr>
            <a:spLocks noGrp="1"/>
          </p:cNvSpPr>
          <p:nvPr>
            <p:ph idx="1"/>
          </p:nvPr>
        </p:nvSpPr>
        <p:spPr>
          <a:xfrm>
            <a:off x="660073" y="1587062"/>
            <a:ext cx="10871529" cy="4610538"/>
          </a:xfrm>
        </p:spPr>
        <p:txBody>
          <a:bodyPr>
            <a:noAutofit/>
          </a:bodyPr>
          <a:lstStyle/>
          <a:p>
            <a:pPr indent="0">
              <a:lnSpc>
                <a:spcPct val="100000"/>
              </a:lnSpc>
              <a:spcAft>
                <a:spcPts val="0"/>
              </a:spcAft>
              <a:buNone/>
            </a:pPr>
            <a:r>
              <a:rPr lang="en-AU" sz="3600" b="0" u="sng" dirty="0">
                <a:solidFill>
                  <a:schemeClr val="tx1"/>
                </a:solidFill>
                <a:latin typeface="+mn-lt"/>
              </a:rPr>
              <a:t>Issue</a:t>
            </a:r>
            <a:r>
              <a:rPr lang="en-AU" sz="3600" b="0" dirty="0">
                <a:solidFill>
                  <a:schemeClr val="tx1"/>
                </a:solidFill>
                <a:latin typeface="+mn-lt"/>
              </a:rPr>
              <a:t>: Whether the rule against perpetuities existed in NSW or whether it was inapplicable to a colony</a:t>
            </a:r>
          </a:p>
          <a:p>
            <a:pPr indent="0">
              <a:lnSpc>
                <a:spcPct val="100000"/>
              </a:lnSpc>
              <a:spcAft>
                <a:spcPts val="0"/>
              </a:spcAft>
              <a:buNone/>
            </a:pPr>
            <a:r>
              <a:rPr lang="en-AU" sz="3600" b="0" u="sng" dirty="0">
                <a:solidFill>
                  <a:schemeClr val="tx1"/>
                </a:solidFill>
                <a:latin typeface="+mn-lt"/>
              </a:rPr>
              <a:t>Held</a:t>
            </a:r>
            <a:r>
              <a:rPr lang="en-AU" sz="3600" b="0" dirty="0">
                <a:solidFill>
                  <a:schemeClr val="tx1"/>
                </a:solidFill>
                <a:latin typeface="+mn-lt"/>
              </a:rPr>
              <a:t>: rule inapplicable – distinguish motive of attracting colonists from pecuniary profit; impossible to foresee what public uses such land would be needed for</a:t>
            </a:r>
            <a:br>
              <a:rPr lang="en-AU" sz="3600" b="0" dirty="0">
                <a:solidFill>
                  <a:schemeClr val="tx1"/>
                </a:solidFill>
                <a:latin typeface="+mn-lt"/>
              </a:rPr>
            </a:br>
            <a:r>
              <a:rPr lang="en-AU" sz="3600" b="0" dirty="0">
                <a:solidFill>
                  <a:schemeClr val="tx1"/>
                </a:solidFill>
                <a:latin typeface="+mn-lt"/>
              </a:rPr>
              <a:t>(Note: rule later adopted)</a:t>
            </a:r>
            <a:endParaRPr lang="en-AU" sz="3600" b="0" dirty="0">
              <a:latin typeface="+mn-lt"/>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18</a:t>
            </a:fld>
            <a:endParaRPr lang="en-AU" dirty="0">
              <a:latin typeface="Gotham Narrow Bold" pitchFamily="50" charset="0"/>
            </a:endParaRPr>
          </a:p>
        </p:txBody>
      </p:sp>
    </p:spTree>
    <p:extLst>
      <p:ext uri="{BB962C8B-B14F-4D97-AF65-F5344CB8AC3E}">
        <p14:creationId xmlns:p14="http://schemas.microsoft.com/office/powerpoint/2010/main" val="2634601304"/>
      </p:ext>
    </p:extLst>
  </p:cSld>
  <p:clrMapOvr>
    <a:masterClrMapping/>
  </p:clrMapOvr>
  <mc:AlternateContent xmlns:mc="http://schemas.openxmlformats.org/markup-compatibility/2006" xmlns:p14="http://schemas.microsoft.com/office/powerpoint/2010/main">
    <mc:Choice Requires="p14">
      <p:transition spd="slow" p14:dur="2000" advTm="808"/>
    </mc:Choice>
    <mc:Fallback xmlns="">
      <p:transition spd="slow" advTm="8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b="1" i="1" dirty="0">
                <a:latin typeface="+mn-lt"/>
              </a:rPr>
              <a:t>Cooper v Stuart </a:t>
            </a:r>
            <a:r>
              <a:rPr lang="en-AU" sz="4000" b="1" dirty="0" err="1">
                <a:latin typeface="+mn-lt"/>
              </a:rPr>
              <a:t>cont</a:t>
            </a:r>
            <a:endParaRPr lang="en-AU" sz="4000" b="1" dirty="0">
              <a:latin typeface="+mn-lt"/>
            </a:endParaRPr>
          </a:p>
        </p:txBody>
      </p:sp>
      <p:sp>
        <p:nvSpPr>
          <p:cNvPr id="3" name="Content Placeholder 2"/>
          <p:cNvSpPr>
            <a:spLocks noGrp="1"/>
          </p:cNvSpPr>
          <p:nvPr>
            <p:ph idx="1"/>
          </p:nvPr>
        </p:nvSpPr>
        <p:spPr>
          <a:xfrm>
            <a:off x="660073" y="1608083"/>
            <a:ext cx="10871529" cy="4589517"/>
          </a:xfrm>
        </p:spPr>
        <p:txBody>
          <a:bodyPr/>
          <a:lstStyle/>
          <a:p>
            <a:pPr indent="0">
              <a:lnSpc>
                <a:spcPct val="100000"/>
              </a:lnSpc>
              <a:spcAft>
                <a:spcPts val="0"/>
              </a:spcAft>
              <a:buNone/>
            </a:pPr>
            <a:r>
              <a:rPr lang="en-AU" sz="3600" b="0" i="1" dirty="0">
                <a:solidFill>
                  <a:schemeClr val="tx1"/>
                </a:solidFill>
                <a:latin typeface="+mn-lt"/>
              </a:rPr>
              <a:t>‘</a:t>
            </a:r>
            <a:r>
              <a:rPr lang="en-AU" sz="3600" b="0" dirty="0">
                <a:solidFill>
                  <a:schemeClr val="tx1"/>
                </a:solidFill>
                <a:latin typeface="+mn-lt"/>
              </a:rPr>
              <a:t>There is a very great difference between the case of a Colony acquired by </a:t>
            </a:r>
            <a:r>
              <a:rPr lang="en-AU" sz="3600" dirty="0">
                <a:solidFill>
                  <a:schemeClr val="tx1"/>
                </a:solidFill>
                <a:latin typeface="+mn-lt"/>
              </a:rPr>
              <a:t>conquest or cession</a:t>
            </a:r>
            <a:r>
              <a:rPr lang="en-AU" sz="3600" b="0" dirty="0">
                <a:solidFill>
                  <a:schemeClr val="tx1"/>
                </a:solidFill>
                <a:latin typeface="+mn-lt"/>
              </a:rPr>
              <a:t>, in which there is an established system of law, and that of a Colony which consisted of a tract or territory </a:t>
            </a:r>
            <a:r>
              <a:rPr lang="en-AU" sz="3600" dirty="0">
                <a:solidFill>
                  <a:schemeClr val="tx1"/>
                </a:solidFill>
                <a:latin typeface="+mn-lt"/>
              </a:rPr>
              <a:t>practically unoccupied, without settled inhabitants or settled law</a:t>
            </a:r>
            <a:r>
              <a:rPr lang="en-AU" sz="3600" b="0" dirty="0">
                <a:solidFill>
                  <a:schemeClr val="tx1"/>
                </a:solidFill>
                <a:latin typeface="+mn-lt"/>
              </a:rPr>
              <a:t>, at the time when it was peacefully annexed to the British dominions.  The Colony of New South Wales belongs to the latter class.’ (Lord Watson; emphasis added)</a:t>
            </a:r>
            <a:endParaRPr lang="en-US" sz="3600" b="0" dirty="0">
              <a:solidFill>
                <a:schemeClr val="tx1"/>
              </a:solidFill>
              <a:latin typeface="+mn-lt"/>
            </a:endParaRPr>
          </a:p>
          <a:p>
            <a:endParaRPr lang="en-AU"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19</a:t>
            </a:fld>
            <a:endParaRPr lang="en-AU" dirty="0">
              <a:latin typeface="Gotham Narrow Bold" pitchFamily="50" charset="0"/>
            </a:endParaRPr>
          </a:p>
        </p:txBody>
      </p:sp>
    </p:spTree>
    <p:extLst>
      <p:ext uri="{BB962C8B-B14F-4D97-AF65-F5344CB8AC3E}">
        <p14:creationId xmlns:p14="http://schemas.microsoft.com/office/powerpoint/2010/main" val="4048313725"/>
      </p:ext>
    </p:extLst>
  </p:cSld>
  <p:clrMapOvr>
    <a:masterClrMapping/>
  </p:clrMapOvr>
  <mc:AlternateContent xmlns:mc="http://schemas.openxmlformats.org/markup-compatibility/2006" xmlns:p14="http://schemas.microsoft.com/office/powerpoint/2010/main">
    <mc:Choice Requires="p14">
      <p:transition spd="slow" p14:dur="2000" advTm="808"/>
    </mc:Choice>
    <mc:Fallback xmlns="">
      <p:transition spd="slow" advTm="80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593" y="435429"/>
            <a:ext cx="8931035" cy="834302"/>
          </a:xfrm>
        </p:spPr>
        <p:txBody>
          <a:bodyPr/>
          <a:lstStyle/>
          <a:p>
            <a:pPr algn="l"/>
            <a:r>
              <a:rPr lang="en-AU" b="1" dirty="0">
                <a:solidFill>
                  <a:schemeClr val="accent2">
                    <a:lumMod val="75000"/>
                  </a:schemeClr>
                </a:solidFill>
              </a:rPr>
              <a:t>Acknowledging country</a:t>
            </a:r>
          </a:p>
        </p:txBody>
      </p:sp>
      <p:sp>
        <p:nvSpPr>
          <p:cNvPr id="3" name="Content Placeholder 2"/>
          <p:cNvSpPr>
            <a:spLocks noGrp="1"/>
          </p:cNvSpPr>
          <p:nvPr>
            <p:ph idx="1"/>
          </p:nvPr>
        </p:nvSpPr>
        <p:spPr>
          <a:xfrm>
            <a:off x="1105593" y="1269732"/>
            <a:ext cx="9105207" cy="5194569"/>
          </a:xfrm>
        </p:spPr>
        <p:txBody>
          <a:bodyPr>
            <a:normAutofit/>
          </a:bodyPr>
          <a:lstStyle/>
          <a:p>
            <a:pPr marL="0" indent="0">
              <a:buNone/>
            </a:pPr>
            <a:r>
              <a:rPr lang="en-AU" sz="3600" dirty="0"/>
              <a:t>We recognise that WSU campuses occupy the traditional lands of the </a:t>
            </a:r>
            <a:r>
              <a:rPr lang="en-AU" sz="3600" dirty="0" err="1"/>
              <a:t>Darug</a:t>
            </a:r>
            <a:r>
              <a:rPr lang="en-AU" sz="3600" dirty="0"/>
              <a:t>, </a:t>
            </a:r>
            <a:r>
              <a:rPr lang="en-AU" sz="3600" dirty="0" err="1"/>
              <a:t>Gandangarra</a:t>
            </a:r>
            <a:r>
              <a:rPr lang="en-AU" sz="3600" dirty="0"/>
              <a:t> and </a:t>
            </a:r>
            <a:r>
              <a:rPr lang="en-AU" sz="3600" dirty="0" err="1"/>
              <a:t>Tharawal</a:t>
            </a:r>
            <a:r>
              <a:rPr lang="en-AU" sz="3600" dirty="0"/>
              <a:t> peoples, and that the Law School stands on land of which the </a:t>
            </a:r>
            <a:r>
              <a:rPr lang="en-AU" sz="3600" i="1" dirty="0" err="1"/>
              <a:t>Burramattagal</a:t>
            </a:r>
            <a:r>
              <a:rPr lang="en-AU" sz="3600" dirty="0"/>
              <a:t> clan of the </a:t>
            </a:r>
            <a:r>
              <a:rPr lang="en-AU" sz="3600" dirty="0" err="1"/>
              <a:t>Darug</a:t>
            </a:r>
            <a:r>
              <a:rPr lang="en-AU" sz="3600" dirty="0"/>
              <a:t> nation are traditional custodians.</a:t>
            </a:r>
          </a:p>
          <a:p>
            <a:pPr marL="0" indent="0">
              <a:buNone/>
            </a:pPr>
            <a:r>
              <a:rPr lang="en-AU" sz="3600" dirty="0"/>
              <a:t>We pay respect to their leaders past and present, and extend that respect to other Aboriginal people viewing this presentation.</a:t>
            </a:r>
          </a:p>
          <a:p>
            <a:endParaRPr lang="en-AU" dirty="0"/>
          </a:p>
          <a:p>
            <a:endParaRPr lang="en-AU" dirty="0"/>
          </a:p>
        </p:txBody>
      </p:sp>
    </p:spTree>
    <p:extLst>
      <p:ext uri="{BB962C8B-B14F-4D97-AF65-F5344CB8AC3E}">
        <p14:creationId xmlns:p14="http://schemas.microsoft.com/office/powerpoint/2010/main" val="3325696010"/>
      </p:ext>
    </p:extLst>
  </p:cSld>
  <p:clrMapOvr>
    <a:masterClrMapping/>
  </p:clrMapOvr>
  <mc:AlternateContent xmlns:mc="http://schemas.openxmlformats.org/markup-compatibility/2006" xmlns:p14="http://schemas.microsoft.com/office/powerpoint/2010/main">
    <mc:Choice Requires="p14">
      <p:transition spd="slow" p14:dur="2000" advTm="1124"/>
    </mc:Choice>
    <mc:Fallback xmlns="">
      <p:transition spd="slow" advTm="112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660399"/>
            <a:ext cx="10871529" cy="1491786"/>
          </a:xfrm>
        </p:spPr>
        <p:txBody>
          <a:bodyPr>
            <a:normAutofit/>
          </a:bodyPr>
          <a:lstStyle/>
          <a:p>
            <a:pPr>
              <a:lnSpc>
                <a:spcPct val="100000"/>
              </a:lnSpc>
            </a:pPr>
            <a:r>
              <a:rPr lang="en-AU" sz="4000" b="1" i="1" dirty="0">
                <a:latin typeface="+mn-lt"/>
              </a:rPr>
              <a:t>State Government Insurance Commission v </a:t>
            </a:r>
            <a:br>
              <a:rPr lang="en-AU" sz="4000" b="1" i="1" dirty="0">
                <a:latin typeface="+mn-lt"/>
              </a:rPr>
            </a:br>
            <a:r>
              <a:rPr lang="en-AU" sz="4000" b="1" i="1" dirty="0" err="1">
                <a:latin typeface="+mn-lt"/>
              </a:rPr>
              <a:t>Trigwell</a:t>
            </a:r>
            <a:endParaRPr lang="en-AU" sz="4000" b="1" dirty="0">
              <a:latin typeface="+mn-lt"/>
            </a:endParaRPr>
          </a:p>
        </p:txBody>
      </p:sp>
      <p:sp>
        <p:nvSpPr>
          <p:cNvPr id="3" name="Content Placeholder 2"/>
          <p:cNvSpPr>
            <a:spLocks noGrp="1"/>
          </p:cNvSpPr>
          <p:nvPr>
            <p:ph idx="1"/>
          </p:nvPr>
        </p:nvSpPr>
        <p:spPr>
          <a:xfrm>
            <a:off x="660073" y="1744717"/>
            <a:ext cx="10871529" cy="4452884"/>
          </a:xfrm>
        </p:spPr>
        <p:txBody>
          <a:bodyPr/>
          <a:lstStyle/>
          <a:p>
            <a:pPr indent="0">
              <a:lnSpc>
                <a:spcPct val="100000"/>
              </a:lnSpc>
              <a:spcAft>
                <a:spcPts val="0"/>
              </a:spcAft>
              <a:buNone/>
            </a:pPr>
            <a:r>
              <a:rPr lang="en-AU" sz="3600" b="0" u="sng" dirty="0">
                <a:solidFill>
                  <a:schemeClr val="tx1"/>
                </a:solidFill>
                <a:latin typeface="+mn-lt"/>
                <a:cs typeface="Times New Roman" panose="02020603050405020304" pitchFamily="18" charset="0"/>
              </a:rPr>
              <a:t>Issue</a:t>
            </a:r>
            <a:r>
              <a:rPr lang="en-AU" sz="3600" b="0" dirty="0">
                <a:solidFill>
                  <a:schemeClr val="tx1"/>
                </a:solidFill>
                <a:latin typeface="+mn-lt"/>
                <a:cs typeface="Times New Roman" panose="02020603050405020304" pitchFamily="18" charset="0"/>
              </a:rPr>
              <a:t>: The rule in </a:t>
            </a:r>
            <a:r>
              <a:rPr lang="en-AU" sz="3600" b="0" i="1" dirty="0">
                <a:solidFill>
                  <a:schemeClr val="tx1"/>
                </a:solidFill>
                <a:latin typeface="+mn-lt"/>
                <a:cs typeface="Times New Roman" panose="02020603050405020304" pitchFamily="18" charset="0"/>
              </a:rPr>
              <a:t>Searle v </a:t>
            </a:r>
            <a:r>
              <a:rPr lang="en-AU" sz="3600" b="0" i="1" dirty="0" err="1">
                <a:solidFill>
                  <a:schemeClr val="tx1"/>
                </a:solidFill>
                <a:latin typeface="+mn-lt"/>
                <a:cs typeface="Times New Roman" panose="02020603050405020304" pitchFamily="18" charset="0"/>
              </a:rPr>
              <a:t>Wallbank</a:t>
            </a:r>
            <a:r>
              <a:rPr lang="en-AU" sz="3600" b="0" i="1" dirty="0">
                <a:solidFill>
                  <a:schemeClr val="tx1"/>
                </a:solidFill>
                <a:latin typeface="+mn-lt"/>
                <a:cs typeface="Times New Roman" panose="02020603050405020304" pitchFamily="18" charset="0"/>
              </a:rPr>
              <a:t> </a:t>
            </a:r>
            <a:r>
              <a:rPr lang="en-AU" sz="3600" b="0" dirty="0">
                <a:solidFill>
                  <a:schemeClr val="tx1"/>
                </a:solidFill>
                <a:latin typeface="+mn-lt"/>
                <a:cs typeface="Times New Roman" panose="02020603050405020304" pitchFamily="18" charset="0"/>
              </a:rPr>
              <a:t>held that there was no duty of care to prevent sheep from straying on the highway – did this common law rule apply in South Australia? </a:t>
            </a:r>
          </a:p>
          <a:p>
            <a:pPr indent="0">
              <a:lnSpc>
                <a:spcPct val="100000"/>
              </a:lnSpc>
              <a:spcAft>
                <a:spcPts val="0"/>
              </a:spcAft>
              <a:buNone/>
            </a:pPr>
            <a:r>
              <a:rPr lang="en-AU" sz="3600" b="0" u="sng" dirty="0">
                <a:solidFill>
                  <a:schemeClr val="tx1"/>
                </a:solidFill>
                <a:latin typeface="+mn-lt"/>
                <a:cs typeface="Times New Roman" panose="02020603050405020304" pitchFamily="18" charset="0"/>
              </a:rPr>
              <a:t>Held</a:t>
            </a:r>
            <a:r>
              <a:rPr lang="en-AU" sz="3600" b="0" dirty="0">
                <a:solidFill>
                  <a:schemeClr val="tx1"/>
                </a:solidFill>
                <a:latin typeface="+mn-lt"/>
                <a:cs typeface="Times New Roman" panose="02020603050405020304" pitchFamily="18" charset="0"/>
              </a:rPr>
              <a:t>: The rule had come to apply in South Australia, even if it hadn’t applied in 1836</a:t>
            </a:r>
          </a:p>
          <a:p>
            <a:pPr>
              <a:lnSpc>
                <a:spcPct val="100000"/>
              </a:lnSpc>
              <a:spcAft>
                <a:spcPts val="0"/>
              </a:spcAft>
            </a:pPr>
            <a:r>
              <a:rPr lang="en-AU" sz="3600" b="0" u="sng" dirty="0">
                <a:solidFill>
                  <a:schemeClr val="tx1"/>
                </a:solidFill>
                <a:latin typeface="+mn-lt"/>
                <a:cs typeface="Times New Roman" panose="02020603050405020304" pitchFamily="18" charset="0"/>
              </a:rPr>
              <a:t>Obiter</a:t>
            </a:r>
            <a:r>
              <a:rPr lang="en-AU" sz="3600" b="0" dirty="0">
                <a:solidFill>
                  <a:schemeClr val="tx1"/>
                </a:solidFill>
                <a:latin typeface="+mn-lt"/>
                <a:cs typeface="Times New Roman" panose="02020603050405020304" pitchFamily="18" charset="0"/>
              </a:rPr>
              <a:t>: Difference between common law and statute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20</a:t>
            </a:fld>
            <a:endParaRPr lang="en-AU" dirty="0">
              <a:latin typeface="Gotham Narrow Bold" pitchFamily="50" charset="0"/>
            </a:endParaRPr>
          </a:p>
        </p:txBody>
      </p:sp>
    </p:spTree>
    <p:extLst>
      <p:ext uri="{BB962C8B-B14F-4D97-AF65-F5344CB8AC3E}">
        <p14:creationId xmlns:p14="http://schemas.microsoft.com/office/powerpoint/2010/main" val="3224123456"/>
      </p:ext>
    </p:extLst>
  </p:cSld>
  <p:clrMapOvr>
    <a:masterClrMapping/>
  </p:clrMapOvr>
  <mc:AlternateContent xmlns:mc="http://schemas.openxmlformats.org/markup-compatibility/2006" xmlns:p14="http://schemas.microsoft.com/office/powerpoint/2010/main">
    <mc:Choice Requires="p14">
      <p:transition spd="slow" p14:dur="2000" advTm="1360"/>
    </mc:Choice>
    <mc:Fallback xmlns="">
      <p:transition spd="slow" advTm="1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493985"/>
            <a:ext cx="10871529" cy="810940"/>
          </a:xfrm>
        </p:spPr>
        <p:txBody>
          <a:bodyPr>
            <a:normAutofit/>
          </a:bodyPr>
          <a:lstStyle/>
          <a:p>
            <a:pPr>
              <a:lnSpc>
                <a:spcPct val="100000"/>
              </a:lnSpc>
            </a:pPr>
            <a:r>
              <a:rPr lang="en-AU" sz="4000" b="1" dirty="0">
                <a:latin typeface="+mn-lt"/>
              </a:rPr>
              <a:t>Reception of common law: a one-way process</a:t>
            </a:r>
            <a:endParaRPr lang="en-AU" sz="4000" b="1" i="1" dirty="0">
              <a:latin typeface="+mn-lt"/>
            </a:endParaRPr>
          </a:p>
        </p:txBody>
      </p:sp>
      <p:sp>
        <p:nvSpPr>
          <p:cNvPr id="3" name="Content Placeholder 2"/>
          <p:cNvSpPr>
            <a:spLocks noGrp="1"/>
          </p:cNvSpPr>
          <p:nvPr>
            <p:ph idx="1"/>
          </p:nvPr>
        </p:nvSpPr>
        <p:spPr>
          <a:xfrm>
            <a:off x="660073" y="1429407"/>
            <a:ext cx="10871529" cy="4781446"/>
          </a:xfrm>
        </p:spPr>
        <p:txBody>
          <a:bodyPr>
            <a:noAutofit/>
          </a:bodyPr>
          <a:lstStyle/>
          <a:p>
            <a:pPr indent="0">
              <a:lnSpc>
                <a:spcPct val="100000"/>
              </a:lnSpc>
              <a:spcAft>
                <a:spcPts val="0"/>
              </a:spcAft>
              <a:buNone/>
            </a:pPr>
            <a:r>
              <a:rPr lang="en-AU" sz="2800" b="0" dirty="0">
                <a:solidFill>
                  <a:schemeClr val="tx1"/>
                </a:solidFill>
                <a:latin typeface="+mn-lt"/>
                <a:cs typeface="Times New Roman" panose="02020603050405020304" pitchFamily="18" charset="0"/>
              </a:rPr>
              <a:t>‘Legislation passed after [the date of reception] will of course not be applicable … But </a:t>
            </a:r>
            <a:r>
              <a:rPr lang="en-AU" sz="2800" dirty="0">
                <a:solidFill>
                  <a:schemeClr val="tx1"/>
                </a:solidFill>
                <a:latin typeface="+mn-lt"/>
                <a:cs typeface="Times New Roman" panose="02020603050405020304" pitchFamily="18" charset="0"/>
              </a:rPr>
              <a:t>the common law which was adopted is not frozen </a:t>
            </a:r>
            <a:r>
              <a:rPr lang="en-AU" sz="2800" b="0" dirty="0">
                <a:solidFill>
                  <a:schemeClr val="tx1"/>
                </a:solidFill>
                <a:latin typeface="+mn-lt"/>
                <a:cs typeface="Times New Roman" panose="02020603050405020304" pitchFamily="18" charset="0"/>
              </a:rPr>
              <a:t>in the form which it assumed in 1836. It is the common law rules as expounded from time to time that are to be applied … if it is not right to say that the principle of </a:t>
            </a:r>
            <a:r>
              <a:rPr lang="en-AU" sz="2800" b="0" i="1" dirty="0">
                <a:solidFill>
                  <a:schemeClr val="tx1"/>
                </a:solidFill>
                <a:latin typeface="+mn-lt"/>
                <a:cs typeface="Times New Roman" panose="02020603050405020304" pitchFamily="18" charset="0"/>
              </a:rPr>
              <a:t>Donoghue v Stevenson </a:t>
            </a:r>
            <a:r>
              <a:rPr lang="en-AU" sz="2800" b="0" dirty="0">
                <a:solidFill>
                  <a:schemeClr val="tx1"/>
                </a:solidFill>
                <a:latin typeface="+mn-lt"/>
                <a:cs typeface="Times New Roman" panose="02020603050405020304" pitchFamily="18" charset="0"/>
              </a:rPr>
              <a:t>[1932] AC 562 became part of the law of South Australia in 1836, it is at least true to say that a body of principles, including those that developed into the rule subsequently expressed in that case, formed part of the law of South Australia from 1836 onwards … This … means that parts of the common law which are suitable to a more advanced state </a:t>
            </a:r>
            <a:r>
              <a:rPr lang="en-AU" sz="2800" dirty="0">
                <a:solidFill>
                  <a:schemeClr val="tx1"/>
                </a:solidFill>
                <a:latin typeface="+mn-lt"/>
                <a:cs typeface="Times New Roman" panose="02020603050405020304" pitchFamily="18" charset="0"/>
              </a:rPr>
              <a:t>lie dormant </a:t>
            </a:r>
            <a:r>
              <a:rPr lang="en-AU" sz="2800" b="0" dirty="0">
                <a:solidFill>
                  <a:schemeClr val="tx1"/>
                </a:solidFill>
                <a:latin typeface="+mn-lt"/>
                <a:cs typeface="Times New Roman" panose="02020603050405020304" pitchFamily="18" charset="0"/>
              </a:rPr>
              <a:t>until occasion arises for enforcing them’</a:t>
            </a:r>
            <a:br>
              <a:rPr lang="en-AU" sz="2800" b="0" dirty="0">
                <a:solidFill>
                  <a:schemeClr val="tx1"/>
                </a:solidFill>
                <a:latin typeface="+mn-lt"/>
                <a:cs typeface="Times New Roman" panose="02020603050405020304" pitchFamily="18" charset="0"/>
              </a:rPr>
            </a:br>
            <a:r>
              <a:rPr lang="en-AU" sz="2800" b="0" dirty="0">
                <a:solidFill>
                  <a:schemeClr val="tx1"/>
                </a:solidFill>
                <a:latin typeface="+mn-lt"/>
                <a:cs typeface="Times New Roman" panose="02020603050405020304" pitchFamily="18" charset="0"/>
              </a:rPr>
              <a:t>(625-26; emphasis added)</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21</a:t>
            </a:fld>
            <a:endParaRPr lang="en-AU" dirty="0">
              <a:latin typeface="Gotham Narrow Bold" pitchFamily="50" charset="0"/>
            </a:endParaRPr>
          </a:p>
        </p:txBody>
      </p:sp>
    </p:spTree>
    <p:extLst>
      <p:ext uri="{BB962C8B-B14F-4D97-AF65-F5344CB8AC3E}">
        <p14:creationId xmlns:p14="http://schemas.microsoft.com/office/powerpoint/2010/main" val="4119580835"/>
      </p:ext>
    </p:extLst>
  </p:cSld>
  <p:clrMapOvr>
    <a:masterClrMapping/>
  </p:clrMapOvr>
  <mc:AlternateContent xmlns:mc="http://schemas.openxmlformats.org/markup-compatibility/2006" xmlns:p14="http://schemas.microsoft.com/office/powerpoint/2010/main">
    <mc:Choice Requires="p14">
      <p:transition spd="slow" p14:dur="2000" advTm="1360"/>
    </mc:Choice>
    <mc:Fallback xmlns="">
      <p:transition spd="slow" advTm="136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EAF5-F55D-4945-82A3-D4144D86DB76}"/>
              </a:ext>
            </a:extLst>
          </p:cNvPr>
          <p:cNvSpPr>
            <a:spLocks noGrp="1"/>
          </p:cNvSpPr>
          <p:nvPr>
            <p:ph type="title"/>
          </p:nvPr>
        </p:nvSpPr>
        <p:spPr/>
        <p:txBody>
          <a:bodyPr/>
          <a:lstStyle/>
          <a:p>
            <a:r>
              <a:rPr lang="en-AU" sz="3600" b="1" dirty="0">
                <a:latin typeface="+mn-lt"/>
              </a:rPr>
              <a:t>BUT</a:t>
            </a:r>
          </a:p>
        </p:txBody>
      </p:sp>
      <p:sp>
        <p:nvSpPr>
          <p:cNvPr id="3" name="Content Placeholder 2">
            <a:extLst>
              <a:ext uri="{FF2B5EF4-FFF2-40B4-BE49-F238E27FC236}">
                <a16:creationId xmlns:a16="http://schemas.microsoft.com/office/drawing/2014/main" id="{61B6AD8C-C4D3-4F41-89E0-EE87D62AB36E}"/>
              </a:ext>
            </a:extLst>
          </p:cNvPr>
          <p:cNvSpPr>
            <a:spLocks noGrp="1"/>
          </p:cNvSpPr>
          <p:nvPr>
            <p:ph idx="1"/>
          </p:nvPr>
        </p:nvSpPr>
        <p:spPr>
          <a:xfrm>
            <a:off x="660073" y="1485900"/>
            <a:ext cx="10871529" cy="4711700"/>
          </a:xfrm>
        </p:spPr>
        <p:txBody>
          <a:bodyPr/>
          <a:lstStyle/>
          <a:p>
            <a:pPr>
              <a:lnSpc>
                <a:spcPct val="100000"/>
              </a:lnSpc>
            </a:pPr>
            <a:r>
              <a:rPr lang="en-AU"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a ‘specific common law rule was based on the existence of particular conditions or circumstances, whether social or economic and that they have undergone a radical change, then in a simple or clear case the court may be justified in </a:t>
            </a:r>
            <a:r>
              <a:rPr lang="en-AU"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moulding the rule </a:t>
            </a:r>
            <a:r>
              <a:rPr lang="en-AU"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meet the new conditions and circumstances. But there are </a:t>
            </a:r>
            <a:r>
              <a:rPr lang="en-AU"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powerful reasons why the court should be reluctant</a:t>
            </a:r>
            <a:r>
              <a:rPr lang="en-AU"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engage in such an exercise. The court is neither a legislature nor a law reform agency.’ (para 19; emphasis added)</a:t>
            </a:r>
            <a:endParaRPr lang="en-AU" sz="3600" b="0" dirty="0">
              <a:solidFill>
                <a:schemeClr val="tx1"/>
              </a:solidFill>
            </a:endParaRPr>
          </a:p>
        </p:txBody>
      </p:sp>
      <p:sp>
        <p:nvSpPr>
          <p:cNvPr id="4" name="Footer Placeholder 3">
            <a:extLst>
              <a:ext uri="{FF2B5EF4-FFF2-40B4-BE49-F238E27FC236}">
                <a16:creationId xmlns:a16="http://schemas.microsoft.com/office/drawing/2014/main" id="{005B81CA-DA1B-46B8-8AD9-0FADA1D17177}"/>
              </a:ext>
            </a:extLst>
          </p:cNvPr>
          <p:cNvSpPr>
            <a:spLocks noGrp="1"/>
          </p:cNvSpPr>
          <p:nvPr>
            <p:ph type="ftr" sz="quarter" idx="11"/>
          </p:nvPr>
        </p:nvSpPr>
        <p:spPr/>
        <p:txBody>
          <a:bodyPr/>
          <a:lstStyle/>
          <a:p>
            <a:r>
              <a:rPr lang="en-AU"/>
              <a:t>Government and Public Law: Reception of English Law</a:t>
            </a:r>
            <a:endParaRPr lang="en-AU" dirty="0"/>
          </a:p>
        </p:txBody>
      </p:sp>
    </p:spTree>
    <p:extLst>
      <p:ext uri="{BB962C8B-B14F-4D97-AF65-F5344CB8AC3E}">
        <p14:creationId xmlns:p14="http://schemas.microsoft.com/office/powerpoint/2010/main" val="18504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836341"/>
            <a:ext cx="10871529" cy="866335"/>
          </a:xfrm>
        </p:spPr>
        <p:txBody>
          <a:bodyPr>
            <a:normAutofit/>
          </a:bodyPr>
          <a:lstStyle/>
          <a:p>
            <a:pPr>
              <a:lnSpc>
                <a:spcPct val="100000"/>
              </a:lnSpc>
            </a:pPr>
            <a:r>
              <a:rPr lang="en-AU" sz="4000" b="1" i="1" dirty="0">
                <a:latin typeface="+mn-lt"/>
              </a:rPr>
              <a:t>Union Steamship Co of NZ v </a:t>
            </a:r>
            <a:r>
              <a:rPr lang="en-AU" sz="4000" b="1" i="1" dirty="0" err="1">
                <a:latin typeface="+mn-lt"/>
              </a:rPr>
              <a:t>Cth</a:t>
            </a:r>
            <a:endParaRPr lang="en-AU" sz="4000" b="1" dirty="0">
              <a:latin typeface="+mn-lt"/>
            </a:endParaRPr>
          </a:p>
        </p:txBody>
      </p:sp>
      <p:sp>
        <p:nvSpPr>
          <p:cNvPr id="3" name="Content Placeholder 2"/>
          <p:cNvSpPr>
            <a:spLocks noGrp="1"/>
          </p:cNvSpPr>
          <p:nvPr>
            <p:ph idx="1"/>
          </p:nvPr>
        </p:nvSpPr>
        <p:spPr>
          <a:xfrm>
            <a:off x="660073" y="1849821"/>
            <a:ext cx="10871529" cy="4347780"/>
          </a:xfrm>
        </p:spPr>
        <p:txBody>
          <a:bodyPr>
            <a:normAutofit/>
          </a:bodyPr>
          <a:lstStyle/>
          <a:p>
            <a:pPr indent="0">
              <a:lnSpc>
                <a:spcPct val="100000"/>
              </a:lnSpc>
              <a:spcAft>
                <a:spcPts val="0"/>
              </a:spcAft>
              <a:buNone/>
            </a:pPr>
            <a:r>
              <a:rPr lang="en-AU" sz="3600" b="0" u="sng" dirty="0">
                <a:solidFill>
                  <a:schemeClr val="tx1"/>
                </a:solidFill>
                <a:latin typeface="+mn-lt"/>
                <a:cs typeface="Times New Roman" panose="02020603050405020304" pitchFamily="18" charset="0"/>
              </a:rPr>
              <a:t>Issue</a:t>
            </a:r>
            <a:r>
              <a:rPr lang="en-AU" sz="3600" b="0" dirty="0">
                <a:solidFill>
                  <a:schemeClr val="tx1"/>
                </a:solidFill>
                <a:latin typeface="+mn-lt"/>
                <a:cs typeface="Times New Roman" panose="02020603050405020304" pitchFamily="18" charset="0"/>
              </a:rPr>
              <a:t>: Did the repugnancy doctrine continue to apply after Federation? </a:t>
            </a:r>
          </a:p>
          <a:p>
            <a:pPr indent="0">
              <a:lnSpc>
                <a:spcPct val="100000"/>
              </a:lnSpc>
              <a:spcAft>
                <a:spcPts val="0"/>
              </a:spcAft>
              <a:buNone/>
            </a:pPr>
            <a:r>
              <a:rPr lang="en-AU" sz="3600" b="0" u="sng" dirty="0">
                <a:solidFill>
                  <a:schemeClr val="tx1"/>
                </a:solidFill>
                <a:latin typeface="+mn-lt"/>
                <a:cs typeface="Times New Roman" panose="02020603050405020304" pitchFamily="18" charset="0"/>
              </a:rPr>
              <a:t>Held</a:t>
            </a:r>
            <a:r>
              <a:rPr lang="en-AU" sz="3600" b="0" dirty="0">
                <a:solidFill>
                  <a:schemeClr val="tx1"/>
                </a:solidFill>
                <a:latin typeface="+mn-lt"/>
                <a:cs typeface="Times New Roman" panose="02020603050405020304" pitchFamily="18" charset="0"/>
              </a:rPr>
              <a:t>: Yes, the Constitution did not repeal the </a:t>
            </a:r>
            <a:r>
              <a:rPr lang="en-AU" sz="3600" b="0" i="1" dirty="0">
                <a:solidFill>
                  <a:schemeClr val="tx1"/>
                </a:solidFill>
                <a:latin typeface="+mn-lt"/>
                <a:cs typeface="Times New Roman" panose="02020603050405020304" pitchFamily="18" charset="0"/>
              </a:rPr>
              <a:t>Colonial Laws Validity Act</a:t>
            </a:r>
          </a:p>
          <a:p>
            <a:pPr indent="0">
              <a:lnSpc>
                <a:spcPct val="100000"/>
              </a:lnSpc>
              <a:spcAft>
                <a:spcPts val="0"/>
              </a:spcAft>
              <a:buNone/>
            </a:pPr>
            <a:r>
              <a:rPr lang="en-AU" sz="3600" b="0" u="sng" dirty="0">
                <a:solidFill>
                  <a:schemeClr val="tx1"/>
                </a:solidFill>
                <a:latin typeface="+mn-lt"/>
                <a:cs typeface="Times New Roman" panose="02020603050405020304" pitchFamily="18" charset="0"/>
              </a:rPr>
              <a:t>Later</a:t>
            </a:r>
            <a:r>
              <a:rPr lang="en-AU" sz="3600" b="0" dirty="0">
                <a:solidFill>
                  <a:schemeClr val="tx1"/>
                </a:solidFill>
                <a:latin typeface="+mn-lt"/>
                <a:cs typeface="Times New Roman" panose="02020603050405020304" pitchFamily="18" charset="0"/>
              </a:rPr>
              <a:t>: </a:t>
            </a:r>
            <a:r>
              <a:rPr lang="en-AU" sz="3600" b="0" i="1" dirty="0">
                <a:solidFill>
                  <a:schemeClr val="tx1"/>
                </a:solidFill>
                <a:latin typeface="+mn-lt"/>
                <a:cs typeface="Times New Roman" panose="02020603050405020304" pitchFamily="18" charset="0"/>
              </a:rPr>
              <a:t>Statute of Westminster </a:t>
            </a:r>
            <a:r>
              <a:rPr lang="en-AU" sz="3600" b="0" dirty="0">
                <a:solidFill>
                  <a:schemeClr val="tx1"/>
                </a:solidFill>
                <a:latin typeface="+mn-lt"/>
                <a:cs typeface="Times New Roman" panose="02020603050405020304" pitchFamily="18" charset="0"/>
              </a:rPr>
              <a:t>– Commonwealth parliament unrestrained </a:t>
            </a:r>
          </a:p>
          <a:p>
            <a:pPr indent="0">
              <a:lnSpc>
                <a:spcPct val="100000"/>
              </a:lnSpc>
              <a:spcAft>
                <a:spcPts val="0"/>
              </a:spcAft>
              <a:buNone/>
            </a:pPr>
            <a:r>
              <a:rPr lang="en-AU" sz="3600" b="0" u="sng" dirty="0">
                <a:solidFill>
                  <a:schemeClr val="tx1"/>
                </a:solidFill>
                <a:latin typeface="+mn-lt"/>
                <a:cs typeface="Times New Roman" panose="02020603050405020304" pitchFamily="18" charset="0"/>
              </a:rPr>
              <a:t>Then</a:t>
            </a:r>
            <a:r>
              <a:rPr lang="en-AU" sz="3600" b="0" dirty="0">
                <a:solidFill>
                  <a:schemeClr val="tx1"/>
                </a:solidFill>
                <a:latin typeface="+mn-lt"/>
                <a:cs typeface="Times New Roman" panose="02020603050405020304" pitchFamily="18" charset="0"/>
              </a:rPr>
              <a:t>: </a:t>
            </a:r>
            <a:r>
              <a:rPr lang="en-AU" sz="3600" b="0" i="1" dirty="0">
                <a:solidFill>
                  <a:schemeClr val="tx1"/>
                </a:solidFill>
                <a:latin typeface="+mn-lt"/>
                <a:cs typeface="Times New Roman" panose="02020603050405020304" pitchFamily="18" charset="0"/>
              </a:rPr>
              <a:t>Australia Acts </a:t>
            </a:r>
            <a:r>
              <a:rPr lang="en-AU" sz="3600" b="0" dirty="0">
                <a:solidFill>
                  <a:schemeClr val="tx1"/>
                </a:solidFill>
                <a:latin typeface="+mn-lt"/>
                <a:cs typeface="Times New Roman" panose="02020603050405020304" pitchFamily="18" charset="0"/>
              </a:rPr>
              <a:t>– States unrestrained</a:t>
            </a:r>
          </a:p>
          <a:p>
            <a:pPr indent="0">
              <a:lnSpc>
                <a:spcPct val="100000"/>
              </a:lnSpc>
              <a:spcAft>
                <a:spcPts val="0"/>
              </a:spcAft>
              <a:buNone/>
            </a:pPr>
            <a:endParaRPr lang="en-AU" sz="2400" b="0" dirty="0">
              <a:solidFill>
                <a:schemeClr val="tx1"/>
              </a:solidFill>
              <a:latin typeface="+mn-lt"/>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23</a:t>
            </a:fld>
            <a:endParaRPr lang="en-AU" dirty="0">
              <a:latin typeface="Gotham Narrow Bold" pitchFamily="50" charset="0"/>
            </a:endParaRPr>
          </a:p>
        </p:txBody>
      </p:sp>
    </p:spTree>
    <p:extLst>
      <p:ext uri="{BB962C8B-B14F-4D97-AF65-F5344CB8AC3E}">
        <p14:creationId xmlns:p14="http://schemas.microsoft.com/office/powerpoint/2010/main" val="3591274018"/>
      </p:ext>
    </p:extLst>
  </p:cSld>
  <p:clrMapOvr>
    <a:masterClrMapping/>
  </p:clrMapOvr>
  <mc:AlternateContent xmlns:mc="http://schemas.openxmlformats.org/markup-compatibility/2006" xmlns:p14="http://schemas.microsoft.com/office/powerpoint/2010/main">
    <mc:Choice Requires="p14">
      <p:transition spd="slow" p14:dur="2000" advTm="1360"/>
    </mc:Choice>
    <mc:Fallback xmlns="">
      <p:transition spd="slow" advTm="1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836341"/>
            <a:ext cx="10871529" cy="720072"/>
          </a:xfrm>
        </p:spPr>
        <p:txBody>
          <a:bodyPr>
            <a:normAutofit/>
          </a:bodyPr>
          <a:lstStyle/>
          <a:p>
            <a:pPr>
              <a:lnSpc>
                <a:spcPct val="100000"/>
              </a:lnSpc>
            </a:pPr>
            <a:r>
              <a:rPr lang="en-AU" sz="4000" b="1" i="1" dirty="0" err="1">
                <a:latin typeface="+mn-lt"/>
              </a:rPr>
              <a:t>Bistrcic</a:t>
            </a:r>
            <a:r>
              <a:rPr lang="en-AU" sz="4000" b="1" i="1" dirty="0">
                <a:latin typeface="+mn-lt"/>
              </a:rPr>
              <a:t> v </a:t>
            </a:r>
            <a:r>
              <a:rPr lang="en-AU" sz="4000" b="1" i="1" dirty="0" err="1">
                <a:latin typeface="+mn-lt"/>
              </a:rPr>
              <a:t>Rokov</a:t>
            </a:r>
            <a:endParaRPr lang="en-AU" sz="4000" b="1" dirty="0">
              <a:latin typeface="+mn-lt"/>
            </a:endParaRPr>
          </a:p>
        </p:txBody>
      </p:sp>
      <p:sp>
        <p:nvSpPr>
          <p:cNvPr id="3" name="Content Placeholder 2"/>
          <p:cNvSpPr>
            <a:spLocks noGrp="1"/>
          </p:cNvSpPr>
          <p:nvPr>
            <p:ph idx="1"/>
          </p:nvPr>
        </p:nvSpPr>
        <p:spPr>
          <a:xfrm>
            <a:off x="660073" y="1878677"/>
            <a:ext cx="10871529" cy="4318924"/>
          </a:xfrm>
        </p:spPr>
        <p:txBody>
          <a:bodyPr>
            <a:noAutofit/>
          </a:bodyPr>
          <a:lstStyle/>
          <a:p>
            <a:pPr indent="0">
              <a:lnSpc>
                <a:spcPct val="100000"/>
              </a:lnSpc>
              <a:spcAft>
                <a:spcPts val="0"/>
              </a:spcAft>
              <a:buNone/>
            </a:pPr>
            <a:r>
              <a:rPr lang="en-AU" sz="3600" b="0" u="sng" dirty="0">
                <a:solidFill>
                  <a:schemeClr val="tx1"/>
                </a:solidFill>
                <a:latin typeface="+mn-lt"/>
                <a:cs typeface="Times New Roman" panose="02020603050405020304" pitchFamily="18" charset="0"/>
              </a:rPr>
              <a:t>Issue</a:t>
            </a:r>
            <a:r>
              <a:rPr lang="en-AU" sz="3600" b="0" dirty="0">
                <a:solidFill>
                  <a:schemeClr val="tx1"/>
                </a:solidFill>
                <a:latin typeface="+mn-lt"/>
                <a:cs typeface="Times New Roman" panose="02020603050405020304" pitchFamily="18" charset="0"/>
              </a:rPr>
              <a:t>: Did 1958 amendments to the </a:t>
            </a:r>
            <a:r>
              <a:rPr lang="en-AU" sz="3600" b="0" i="1" dirty="0">
                <a:solidFill>
                  <a:schemeClr val="tx1"/>
                </a:solidFill>
                <a:latin typeface="+mn-lt"/>
                <a:cs typeface="Times New Roman" panose="02020603050405020304" pitchFamily="18" charset="0"/>
              </a:rPr>
              <a:t>Merchant Shipping Act</a:t>
            </a:r>
            <a:r>
              <a:rPr lang="en-AU" sz="3600" b="0" dirty="0">
                <a:solidFill>
                  <a:schemeClr val="tx1"/>
                </a:solidFill>
                <a:latin typeface="+mn-lt"/>
                <a:cs typeface="Times New Roman" panose="02020603050405020304" pitchFamily="18" charset="0"/>
              </a:rPr>
              <a:t> </a:t>
            </a:r>
            <a:r>
              <a:rPr lang="en-AU" sz="3600" b="0" i="1" dirty="0">
                <a:solidFill>
                  <a:schemeClr val="tx1"/>
                </a:solidFill>
                <a:latin typeface="+mn-lt"/>
                <a:cs typeface="Times New Roman" panose="02020603050405020304" pitchFamily="18" charset="0"/>
              </a:rPr>
              <a:t>1894 </a:t>
            </a:r>
            <a:r>
              <a:rPr lang="en-AU" sz="3600" b="0" dirty="0">
                <a:solidFill>
                  <a:schemeClr val="tx1"/>
                </a:solidFill>
                <a:latin typeface="+mn-lt"/>
                <a:cs typeface="Times New Roman" panose="02020603050405020304" pitchFamily="18" charset="0"/>
              </a:rPr>
              <a:t>(Imp) apply in NSW?</a:t>
            </a:r>
          </a:p>
          <a:p>
            <a:pPr indent="0">
              <a:lnSpc>
                <a:spcPct val="100000"/>
              </a:lnSpc>
              <a:spcAft>
                <a:spcPts val="0"/>
              </a:spcAft>
              <a:buNone/>
            </a:pPr>
            <a:r>
              <a:rPr lang="en-AU" sz="3600" b="0" dirty="0">
                <a:solidFill>
                  <a:schemeClr val="tx1"/>
                </a:solidFill>
                <a:latin typeface="+mn-lt"/>
                <a:cs typeface="Times New Roman" panose="02020603050405020304" pitchFamily="18" charset="0"/>
              </a:rPr>
              <a:t>(In other words did they have ‘paramount force’ and extend to the colonies?)</a:t>
            </a:r>
          </a:p>
          <a:p>
            <a:pPr indent="0">
              <a:lnSpc>
                <a:spcPct val="100000"/>
              </a:lnSpc>
              <a:spcAft>
                <a:spcPts val="0"/>
              </a:spcAft>
              <a:buNone/>
            </a:pPr>
            <a:r>
              <a:rPr lang="en-AU" sz="3600" b="0" u="sng" dirty="0">
                <a:solidFill>
                  <a:schemeClr val="tx1"/>
                </a:solidFill>
                <a:latin typeface="+mn-lt"/>
                <a:cs typeface="Times New Roman" panose="02020603050405020304" pitchFamily="18" charset="0"/>
              </a:rPr>
              <a:t>Held</a:t>
            </a:r>
            <a:r>
              <a:rPr lang="en-AU" sz="3600" b="0" dirty="0">
                <a:solidFill>
                  <a:schemeClr val="tx1"/>
                </a:solidFill>
                <a:latin typeface="+mn-lt"/>
                <a:cs typeface="Times New Roman" panose="02020603050405020304" pitchFamily="18" charset="0"/>
              </a:rPr>
              <a:t>: amendments did not apply</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24</a:t>
            </a:fld>
            <a:endParaRPr lang="en-AU" dirty="0">
              <a:latin typeface="Gotham Narrow Bold" pitchFamily="50" charset="0"/>
            </a:endParaRPr>
          </a:p>
        </p:txBody>
      </p:sp>
    </p:spTree>
    <p:extLst>
      <p:ext uri="{BB962C8B-B14F-4D97-AF65-F5344CB8AC3E}">
        <p14:creationId xmlns:p14="http://schemas.microsoft.com/office/powerpoint/2010/main" val="1417013445"/>
      </p:ext>
    </p:extLst>
  </p:cSld>
  <p:clrMapOvr>
    <a:masterClrMapping/>
  </p:clrMapOvr>
  <mc:AlternateContent xmlns:mc="http://schemas.openxmlformats.org/markup-compatibility/2006" xmlns:p14="http://schemas.microsoft.com/office/powerpoint/2010/main">
    <mc:Choice Requires="p14">
      <p:transition spd="slow" p14:dur="2000" advTm="1360"/>
    </mc:Choice>
    <mc:Fallback xmlns="">
      <p:transition spd="slow" advTm="1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836341"/>
            <a:ext cx="10871529" cy="1315844"/>
          </a:xfrm>
        </p:spPr>
        <p:txBody>
          <a:bodyPr>
            <a:normAutofit/>
          </a:bodyPr>
          <a:lstStyle/>
          <a:p>
            <a:pPr>
              <a:lnSpc>
                <a:spcPct val="100000"/>
              </a:lnSpc>
            </a:pPr>
            <a:r>
              <a:rPr lang="en-AU" sz="4000" b="1" dirty="0">
                <a:latin typeface="+mn-lt"/>
              </a:rPr>
              <a:t>Judgments in </a:t>
            </a:r>
            <a:r>
              <a:rPr lang="en-AU" sz="4000" b="1" i="1" dirty="0" err="1">
                <a:latin typeface="+mn-lt"/>
              </a:rPr>
              <a:t>Bistrcic</a:t>
            </a:r>
            <a:r>
              <a:rPr lang="en-AU" sz="4000" b="1" i="1" dirty="0">
                <a:latin typeface="+mn-lt"/>
              </a:rPr>
              <a:t> v </a:t>
            </a:r>
            <a:r>
              <a:rPr lang="en-AU" sz="4000" b="1" i="1" dirty="0" err="1">
                <a:latin typeface="+mn-lt"/>
              </a:rPr>
              <a:t>Rokov</a:t>
            </a:r>
            <a:endParaRPr lang="en-AU" sz="4000" b="1" dirty="0">
              <a:latin typeface="+mn-lt"/>
            </a:endParaRPr>
          </a:p>
        </p:txBody>
      </p:sp>
      <p:sp>
        <p:nvSpPr>
          <p:cNvPr id="3" name="Content Placeholder 2"/>
          <p:cNvSpPr>
            <a:spLocks noGrp="1"/>
          </p:cNvSpPr>
          <p:nvPr>
            <p:ph idx="1"/>
          </p:nvPr>
        </p:nvSpPr>
        <p:spPr>
          <a:xfrm>
            <a:off x="660073" y="1878677"/>
            <a:ext cx="10871529" cy="4318924"/>
          </a:xfrm>
        </p:spPr>
        <p:txBody>
          <a:bodyPr/>
          <a:lstStyle/>
          <a:p>
            <a:pPr indent="0">
              <a:lnSpc>
                <a:spcPct val="100000"/>
              </a:lnSpc>
              <a:spcAft>
                <a:spcPts val="0"/>
              </a:spcAft>
              <a:buNone/>
            </a:pPr>
            <a:r>
              <a:rPr lang="en-AU" sz="2800" b="0" u="sng" dirty="0">
                <a:solidFill>
                  <a:schemeClr val="tx1"/>
                </a:solidFill>
                <a:latin typeface="+mn-lt"/>
                <a:cs typeface="Times New Roman" panose="02020603050405020304" pitchFamily="18" charset="0"/>
              </a:rPr>
              <a:t>Mason J</a:t>
            </a:r>
            <a:r>
              <a:rPr lang="en-AU" sz="2800" b="0" dirty="0">
                <a:solidFill>
                  <a:schemeClr val="tx1"/>
                </a:solidFill>
                <a:latin typeface="+mn-lt"/>
                <a:cs typeface="Times New Roman" panose="02020603050405020304" pitchFamily="18" charset="0"/>
              </a:rPr>
              <a:t>: ‘The </a:t>
            </a:r>
            <a:r>
              <a:rPr lang="en-AU" sz="2800" dirty="0">
                <a:solidFill>
                  <a:schemeClr val="tx1"/>
                </a:solidFill>
                <a:latin typeface="+mn-lt"/>
                <a:cs typeface="Times New Roman" panose="02020603050405020304" pitchFamily="18" charset="0"/>
              </a:rPr>
              <a:t>legislative policy </a:t>
            </a:r>
            <a:r>
              <a:rPr lang="en-AU" sz="2800" b="0" dirty="0">
                <a:solidFill>
                  <a:schemeClr val="tx1"/>
                </a:solidFill>
                <a:latin typeface="+mn-lt"/>
                <a:cs typeface="Times New Roman" panose="02020603050405020304" pitchFamily="18" charset="0"/>
              </a:rPr>
              <a:t>which underlies s 11 of the </a:t>
            </a:r>
            <a:r>
              <a:rPr lang="en-AU" sz="2800" b="0" i="1" dirty="0">
                <a:solidFill>
                  <a:schemeClr val="tx1"/>
                </a:solidFill>
                <a:latin typeface="+mn-lt"/>
                <a:cs typeface="Times New Roman" panose="02020603050405020304" pitchFamily="18" charset="0"/>
              </a:rPr>
              <a:t>Statute of Westminste</a:t>
            </a:r>
            <a:r>
              <a:rPr lang="en-AU" sz="2800" b="0" dirty="0">
                <a:solidFill>
                  <a:schemeClr val="tx1"/>
                </a:solidFill>
                <a:latin typeface="+mn-lt"/>
                <a:cs typeface="Times New Roman" panose="02020603050405020304" pitchFamily="18" charset="0"/>
              </a:rPr>
              <a:t>r is as important as the language of that section. This policy, which has evolved over the long history of constitutional development leading to responsible government, legislative autonomy and Australian nationhood, is that a statute of the United Kingdom Parliament, </a:t>
            </a:r>
            <a:r>
              <a:rPr lang="en-AU" sz="2800" dirty="0">
                <a:solidFill>
                  <a:schemeClr val="tx1"/>
                </a:solidFill>
                <a:latin typeface="+mn-lt"/>
                <a:cs typeface="Times New Roman" panose="02020603050405020304" pitchFamily="18" charset="0"/>
              </a:rPr>
              <a:t>if it is intended</a:t>
            </a:r>
            <a:r>
              <a:rPr lang="en-AU" sz="2800" b="0" dirty="0">
                <a:solidFill>
                  <a:schemeClr val="tx1"/>
                </a:solidFill>
                <a:latin typeface="+mn-lt"/>
                <a:cs typeface="Times New Roman" panose="02020603050405020304" pitchFamily="18" charset="0"/>
              </a:rPr>
              <a:t> to apply to an Australian State, </a:t>
            </a:r>
            <a:r>
              <a:rPr lang="en-AU" sz="2800" dirty="0">
                <a:solidFill>
                  <a:schemeClr val="tx1"/>
                </a:solidFill>
                <a:latin typeface="+mn-lt"/>
                <a:cs typeface="Times New Roman" panose="02020603050405020304" pitchFamily="18" charset="0"/>
              </a:rPr>
              <a:t>will be expressed </a:t>
            </a:r>
            <a:r>
              <a:rPr lang="en-AU" sz="2800" b="0" dirty="0">
                <a:solidFill>
                  <a:schemeClr val="tx1"/>
                </a:solidFill>
                <a:latin typeface="+mn-lt"/>
                <a:cs typeface="Times New Roman" panose="02020603050405020304" pitchFamily="18" charset="0"/>
              </a:rPr>
              <a:t>to apply to that State.’ (emphasis added)</a:t>
            </a:r>
          </a:p>
          <a:p>
            <a:pPr indent="0">
              <a:lnSpc>
                <a:spcPct val="100000"/>
              </a:lnSpc>
              <a:spcAft>
                <a:spcPts val="0"/>
              </a:spcAft>
              <a:buNone/>
            </a:pPr>
            <a:r>
              <a:rPr lang="en-AU" sz="2800" b="0" u="sng" dirty="0">
                <a:solidFill>
                  <a:schemeClr val="tx1"/>
                </a:solidFill>
                <a:latin typeface="+mn-lt"/>
                <a:cs typeface="Times New Roman" panose="02020603050405020304" pitchFamily="18" charset="0"/>
              </a:rPr>
              <a:t>Jacobs J</a:t>
            </a:r>
            <a:r>
              <a:rPr lang="en-AU" sz="2800" b="0" dirty="0">
                <a:solidFill>
                  <a:schemeClr val="tx1"/>
                </a:solidFill>
                <a:latin typeface="+mn-lt"/>
                <a:cs typeface="Times New Roman" panose="02020603050405020304" pitchFamily="18" charset="0"/>
              </a:rPr>
              <a:t>: The UK made the amendments to fulfil a treaty obligation that Australia is not a party to.</a:t>
            </a:r>
          </a:p>
          <a:p>
            <a:pPr indent="0">
              <a:lnSpc>
                <a:spcPct val="100000"/>
              </a:lnSpc>
              <a:spcAft>
                <a:spcPts val="0"/>
              </a:spcAft>
              <a:buNone/>
            </a:pPr>
            <a:endParaRPr lang="en-AU" sz="2400" b="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25</a:t>
            </a:fld>
            <a:endParaRPr lang="en-AU" dirty="0">
              <a:latin typeface="Gotham Narrow Bold" pitchFamily="50" charset="0"/>
            </a:endParaRPr>
          </a:p>
        </p:txBody>
      </p:sp>
    </p:spTree>
    <p:extLst>
      <p:ext uri="{BB962C8B-B14F-4D97-AF65-F5344CB8AC3E}">
        <p14:creationId xmlns:p14="http://schemas.microsoft.com/office/powerpoint/2010/main" val="1213698310"/>
      </p:ext>
    </p:extLst>
  </p:cSld>
  <p:clrMapOvr>
    <a:masterClrMapping/>
  </p:clrMapOvr>
  <mc:AlternateContent xmlns:mc="http://schemas.openxmlformats.org/markup-compatibility/2006" xmlns:p14="http://schemas.microsoft.com/office/powerpoint/2010/main">
    <mc:Choice Requires="p14">
      <p:transition spd="slow" p14:dur="2000" advTm="1360"/>
    </mc:Choice>
    <mc:Fallback xmlns="">
      <p:transition spd="slow" advTm="1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477078"/>
            <a:ext cx="10871529" cy="1401599"/>
          </a:xfrm>
        </p:spPr>
        <p:txBody>
          <a:bodyPr>
            <a:normAutofit/>
          </a:bodyPr>
          <a:lstStyle/>
          <a:p>
            <a:pPr>
              <a:lnSpc>
                <a:spcPct val="100000"/>
              </a:lnSpc>
            </a:pPr>
            <a:r>
              <a:rPr lang="en-AU" sz="4000" b="1" dirty="0">
                <a:latin typeface="+mn-lt"/>
              </a:rPr>
              <a:t>Murphy J in </a:t>
            </a:r>
            <a:r>
              <a:rPr lang="en-AU" sz="4000" b="1" i="1" dirty="0" err="1">
                <a:latin typeface="+mn-lt"/>
              </a:rPr>
              <a:t>Bistrcic</a:t>
            </a:r>
            <a:r>
              <a:rPr lang="en-AU" sz="4000" b="1" i="1" dirty="0">
                <a:latin typeface="+mn-lt"/>
              </a:rPr>
              <a:t> v </a:t>
            </a:r>
            <a:r>
              <a:rPr lang="en-AU" sz="4000" b="1" i="1" dirty="0" err="1">
                <a:latin typeface="+mn-lt"/>
              </a:rPr>
              <a:t>Rokov</a:t>
            </a:r>
            <a:endParaRPr lang="en-AU" sz="4000" b="1" dirty="0">
              <a:latin typeface="+mn-lt"/>
            </a:endParaRPr>
          </a:p>
        </p:txBody>
      </p:sp>
      <p:sp>
        <p:nvSpPr>
          <p:cNvPr id="3" name="Content Placeholder 2"/>
          <p:cNvSpPr>
            <a:spLocks noGrp="1"/>
          </p:cNvSpPr>
          <p:nvPr>
            <p:ph idx="1"/>
          </p:nvPr>
        </p:nvSpPr>
        <p:spPr>
          <a:xfrm>
            <a:off x="660073" y="1497496"/>
            <a:ext cx="10871529" cy="4700105"/>
          </a:xfrm>
        </p:spPr>
        <p:txBody>
          <a:bodyPr>
            <a:noAutofit/>
          </a:bodyPr>
          <a:lstStyle/>
          <a:p>
            <a:pPr marL="457200" indent="-457200">
              <a:lnSpc>
                <a:spcPct val="100000"/>
              </a:lnSpc>
              <a:spcAft>
                <a:spcPts val="0"/>
              </a:spcAft>
              <a:buFont typeface="Arial" panose="020B0604020202020204" pitchFamily="34" charset="0"/>
              <a:buChar char="•"/>
            </a:pPr>
            <a:r>
              <a:rPr lang="en-AU" sz="2800" b="0" dirty="0">
                <a:solidFill>
                  <a:schemeClr val="tx1"/>
                </a:solidFill>
                <a:latin typeface="+mn-lt"/>
                <a:cs typeface="Times New Roman" panose="02020603050405020304" pitchFamily="18" charset="0"/>
              </a:rPr>
              <a:t>Executive or legislative authority incompatible with the integrity of the Australian nation</a:t>
            </a:r>
          </a:p>
          <a:p>
            <a:pPr marL="457200" indent="-457200">
              <a:lnSpc>
                <a:spcPct val="100000"/>
              </a:lnSpc>
              <a:spcAft>
                <a:spcPts val="0"/>
              </a:spcAft>
              <a:buFont typeface="Arial" panose="020B0604020202020204" pitchFamily="34" charset="0"/>
              <a:buChar char="•"/>
            </a:pPr>
            <a:r>
              <a:rPr lang="en-AU" sz="2800" b="0" dirty="0">
                <a:solidFill>
                  <a:schemeClr val="tx1"/>
                </a:solidFill>
                <a:latin typeface="+mn-lt"/>
                <a:cs typeface="Times New Roman" panose="02020603050405020304" pitchFamily="18" charset="0"/>
              </a:rPr>
              <a:t>UK laws can’t apply even if intention expressed</a:t>
            </a:r>
          </a:p>
          <a:p>
            <a:pPr marL="457200" indent="-457200">
              <a:lnSpc>
                <a:spcPct val="100000"/>
              </a:lnSpc>
              <a:spcAft>
                <a:spcPts val="0"/>
              </a:spcAft>
              <a:buFont typeface="Arial" panose="020B0604020202020204" pitchFamily="34" charset="0"/>
              <a:buChar char="•"/>
            </a:pPr>
            <a:r>
              <a:rPr lang="en-AU" sz="2800" b="0" dirty="0">
                <a:solidFill>
                  <a:schemeClr val="tx1"/>
                </a:solidFill>
                <a:latin typeface="+mn-lt"/>
                <a:cs typeface="Times New Roman" panose="02020603050405020304" pitchFamily="18" charset="0"/>
              </a:rPr>
              <a:t>Radical view? (note before </a:t>
            </a:r>
            <a:r>
              <a:rPr lang="en-AU" sz="2800" b="0" i="1" dirty="0">
                <a:solidFill>
                  <a:schemeClr val="tx1"/>
                </a:solidFill>
                <a:latin typeface="+mn-lt"/>
                <a:cs typeface="Times New Roman" panose="02020603050405020304" pitchFamily="18" charset="0"/>
              </a:rPr>
              <a:t>Australia Act</a:t>
            </a:r>
            <a:r>
              <a:rPr lang="en-AU" sz="2800" b="0" dirty="0">
                <a:solidFill>
                  <a:schemeClr val="tx1"/>
                </a:solidFill>
                <a:latin typeface="+mn-lt"/>
                <a:cs typeface="Times New Roman" panose="02020603050405020304" pitchFamily="18" charset="0"/>
              </a:rPr>
              <a:t>) </a:t>
            </a:r>
          </a:p>
          <a:p>
            <a:pPr marL="457200" indent="-457200">
              <a:lnSpc>
                <a:spcPct val="100000"/>
              </a:lnSpc>
              <a:spcAft>
                <a:spcPts val="0"/>
              </a:spcAft>
              <a:buFont typeface="Arial" panose="020B0604020202020204" pitchFamily="34" charset="0"/>
              <a:buChar char="•"/>
            </a:pPr>
            <a:r>
              <a:rPr lang="en-AU" sz="2800" b="0" dirty="0">
                <a:solidFill>
                  <a:schemeClr val="tx1"/>
                </a:solidFill>
                <a:latin typeface="+mn-lt"/>
                <a:cs typeface="Times New Roman" panose="02020603050405020304" pitchFamily="18" charset="0"/>
              </a:rPr>
              <a:t>BUT SEE </a:t>
            </a:r>
            <a:r>
              <a:rPr lang="en-AU" sz="2800" b="0" i="1" dirty="0">
                <a:solidFill>
                  <a:schemeClr val="tx1"/>
                </a:solidFill>
                <a:latin typeface="+mn-lt"/>
                <a:cs typeface="Times New Roman" panose="02020603050405020304" pitchFamily="18" charset="0"/>
              </a:rPr>
              <a:t>Nationwide News </a:t>
            </a:r>
            <a:r>
              <a:rPr lang="en-AU" sz="2800" b="0" dirty="0">
                <a:solidFill>
                  <a:schemeClr val="tx1"/>
                </a:solidFill>
                <a:latin typeface="+mn-lt"/>
                <a:cs typeface="Times New Roman" panose="02020603050405020304" pitchFamily="18" charset="0"/>
              </a:rPr>
              <a:t>(1992) 177 CLR 1 – ‘the powers of government belong to, and are derived from, … the people’ (Deane and Toohey JJ, 72) </a:t>
            </a:r>
          </a:p>
          <a:p>
            <a:pPr marL="457200" indent="-457200">
              <a:lnSpc>
                <a:spcPct val="100000"/>
              </a:lnSpc>
              <a:spcAft>
                <a:spcPts val="0"/>
              </a:spcAft>
              <a:buFont typeface="Arial" panose="020B0604020202020204" pitchFamily="34" charset="0"/>
              <a:buChar char="•"/>
            </a:pPr>
            <a:r>
              <a:rPr lang="en-AU" sz="2800" b="0" dirty="0">
                <a:solidFill>
                  <a:schemeClr val="tx1"/>
                </a:solidFill>
                <a:latin typeface="+mn-lt"/>
                <a:cs typeface="Times New Roman" panose="02020603050405020304" pitchFamily="18" charset="0"/>
              </a:rPr>
              <a:t>AND </a:t>
            </a:r>
            <a:r>
              <a:rPr lang="en-AU" sz="2800" b="0" i="1" dirty="0">
                <a:solidFill>
                  <a:schemeClr val="tx1"/>
                </a:solidFill>
                <a:latin typeface="+mn-lt"/>
                <a:cs typeface="Times New Roman" panose="02020603050405020304" pitchFamily="18" charset="0"/>
              </a:rPr>
              <a:t>Australian Capital Television Pty Ltd v Cth </a:t>
            </a:r>
            <a:r>
              <a:rPr lang="en-AU" sz="2800" b="0" dirty="0">
                <a:solidFill>
                  <a:schemeClr val="tx1"/>
                </a:solidFill>
                <a:latin typeface="+mn-lt"/>
                <a:cs typeface="Times New Roman" panose="02020603050405020304" pitchFamily="18" charset="0"/>
              </a:rPr>
              <a:t>(1992) 177 CLR 106 ‘ultimate sovereignty resided in the Australian people’ (but not till after </a:t>
            </a:r>
            <a:r>
              <a:rPr lang="en-AU" sz="2800" b="0" i="1" dirty="0">
                <a:solidFill>
                  <a:schemeClr val="tx1"/>
                </a:solidFill>
                <a:latin typeface="+mn-lt"/>
                <a:cs typeface="Times New Roman" panose="02020603050405020304" pitchFamily="18" charset="0"/>
              </a:rPr>
              <a:t>Australia Act </a:t>
            </a:r>
            <a:r>
              <a:rPr lang="en-AU" sz="2800" b="0" dirty="0">
                <a:solidFill>
                  <a:schemeClr val="tx1"/>
                </a:solidFill>
                <a:latin typeface="+mn-lt"/>
                <a:cs typeface="Times New Roman" panose="02020603050405020304" pitchFamily="18" charset="0"/>
              </a:rPr>
              <a:t>– ‘the end of the legal sovereignty of the Imperial Parliament’), 138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26</a:t>
            </a:fld>
            <a:endParaRPr lang="en-AU" dirty="0">
              <a:latin typeface="Gotham Narrow Bold" pitchFamily="50" charset="0"/>
            </a:endParaRPr>
          </a:p>
        </p:txBody>
      </p:sp>
    </p:spTree>
    <p:extLst>
      <p:ext uri="{BB962C8B-B14F-4D97-AF65-F5344CB8AC3E}">
        <p14:creationId xmlns:p14="http://schemas.microsoft.com/office/powerpoint/2010/main" val="899016492"/>
      </p:ext>
    </p:extLst>
  </p:cSld>
  <p:clrMapOvr>
    <a:masterClrMapping/>
  </p:clrMapOvr>
  <mc:AlternateContent xmlns:mc="http://schemas.openxmlformats.org/markup-compatibility/2006" xmlns:p14="http://schemas.microsoft.com/office/powerpoint/2010/main">
    <mc:Choice Requires="p14">
      <p:transition spd="slow" p14:dur="2000" advTm="1360"/>
    </mc:Choice>
    <mc:Fallback xmlns="">
      <p:transition spd="slow" advTm="1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836341"/>
            <a:ext cx="10871529" cy="687659"/>
          </a:xfrm>
        </p:spPr>
        <p:txBody>
          <a:bodyPr>
            <a:normAutofit/>
          </a:bodyPr>
          <a:lstStyle/>
          <a:p>
            <a:pPr>
              <a:lnSpc>
                <a:spcPct val="100000"/>
              </a:lnSpc>
            </a:pPr>
            <a:r>
              <a:rPr lang="en-AU" sz="4000" b="1" i="1" dirty="0">
                <a:latin typeface="+mn-lt"/>
              </a:rPr>
              <a:t>China Ocean Shipping Co v South Australia</a:t>
            </a:r>
            <a:endParaRPr lang="en-AU" sz="4000" b="1" dirty="0">
              <a:latin typeface="+mn-lt"/>
            </a:endParaRPr>
          </a:p>
        </p:txBody>
      </p:sp>
      <p:sp>
        <p:nvSpPr>
          <p:cNvPr id="3" name="Content Placeholder 2"/>
          <p:cNvSpPr>
            <a:spLocks noGrp="1"/>
          </p:cNvSpPr>
          <p:nvPr>
            <p:ph idx="1"/>
          </p:nvPr>
        </p:nvSpPr>
        <p:spPr>
          <a:xfrm>
            <a:off x="660073" y="1785896"/>
            <a:ext cx="10871529" cy="4411705"/>
          </a:xfrm>
        </p:spPr>
        <p:txBody>
          <a:bodyPr>
            <a:normAutofit/>
          </a:bodyPr>
          <a:lstStyle/>
          <a:p>
            <a:pPr indent="0">
              <a:lnSpc>
                <a:spcPct val="100000"/>
              </a:lnSpc>
              <a:spcAft>
                <a:spcPts val="0"/>
              </a:spcAft>
              <a:buNone/>
            </a:pPr>
            <a:r>
              <a:rPr lang="en-AU" sz="3600" b="0" u="sng" dirty="0">
                <a:solidFill>
                  <a:schemeClr val="tx1"/>
                </a:solidFill>
                <a:latin typeface="+mn-lt"/>
                <a:cs typeface="Times New Roman" panose="02020603050405020304" pitchFamily="18" charset="0"/>
              </a:rPr>
              <a:t>Issue</a:t>
            </a:r>
            <a:r>
              <a:rPr lang="en-AU" sz="3600" b="0" dirty="0">
                <a:solidFill>
                  <a:schemeClr val="tx1"/>
                </a:solidFill>
                <a:latin typeface="+mn-lt"/>
                <a:cs typeface="Times New Roman" panose="02020603050405020304" pitchFamily="18" charset="0"/>
              </a:rPr>
              <a:t>: Applicability of </a:t>
            </a:r>
            <a:r>
              <a:rPr lang="en-AU" sz="3600" b="0" i="1" dirty="0">
                <a:solidFill>
                  <a:schemeClr val="tx1"/>
                </a:solidFill>
                <a:latin typeface="+mn-lt"/>
                <a:cs typeface="Times New Roman" panose="02020603050405020304" pitchFamily="18" charset="0"/>
              </a:rPr>
              <a:t>Merchant Shipping Act</a:t>
            </a:r>
            <a:r>
              <a:rPr lang="en-AU" sz="3600" b="0" dirty="0">
                <a:solidFill>
                  <a:schemeClr val="tx1"/>
                </a:solidFill>
                <a:latin typeface="+mn-lt"/>
                <a:cs typeface="Times New Roman" panose="02020603050405020304" pitchFamily="18" charset="0"/>
              </a:rPr>
              <a:t>, use of Murphy J’s concept of popular sovereignty</a:t>
            </a:r>
          </a:p>
          <a:p>
            <a:pPr indent="0">
              <a:lnSpc>
                <a:spcPct val="100000"/>
              </a:lnSpc>
              <a:spcAft>
                <a:spcPts val="0"/>
              </a:spcAft>
              <a:buNone/>
            </a:pPr>
            <a:r>
              <a:rPr lang="en-AU" sz="3600" b="0" u="sng" dirty="0">
                <a:solidFill>
                  <a:schemeClr val="tx1"/>
                </a:solidFill>
                <a:latin typeface="+mn-lt"/>
                <a:cs typeface="Times New Roman" panose="02020603050405020304" pitchFamily="18" charset="0"/>
              </a:rPr>
              <a:t>Held</a:t>
            </a:r>
            <a:r>
              <a:rPr lang="en-AU" sz="3600" b="0" dirty="0">
                <a:solidFill>
                  <a:schemeClr val="tx1"/>
                </a:solidFill>
                <a:latin typeface="+mn-lt"/>
                <a:cs typeface="Times New Roman" panose="02020603050405020304" pitchFamily="18" charset="0"/>
              </a:rPr>
              <a:t>: British statutes continued to apply in the States through paramount force (Murphy J dissenting of course)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27</a:t>
            </a:fld>
            <a:endParaRPr lang="en-AU" dirty="0">
              <a:latin typeface="Gotham Narrow Bold" pitchFamily="50" charset="0"/>
            </a:endParaRPr>
          </a:p>
        </p:txBody>
      </p:sp>
    </p:spTree>
    <p:extLst>
      <p:ext uri="{BB962C8B-B14F-4D97-AF65-F5344CB8AC3E}">
        <p14:creationId xmlns:p14="http://schemas.microsoft.com/office/powerpoint/2010/main" val="2856833602"/>
      </p:ext>
    </p:extLst>
  </p:cSld>
  <p:clrMapOvr>
    <a:masterClrMapping/>
  </p:clrMapOvr>
  <mc:AlternateContent xmlns:mc="http://schemas.openxmlformats.org/markup-compatibility/2006" xmlns:p14="http://schemas.microsoft.com/office/powerpoint/2010/main">
    <mc:Choice Requires="p14">
      <p:transition spd="slow" p14:dur="2000" advTm="1360"/>
    </mc:Choice>
    <mc:Fallback xmlns="">
      <p:transition spd="slow" advTm="1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836341"/>
            <a:ext cx="10871529" cy="687659"/>
          </a:xfrm>
        </p:spPr>
        <p:txBody>
          <a:bodyPr>
            <a:normAutofit/>
          </a:bodyPr>
          <a:lstStyle/>
          <a:p>
            <a:pPr>
              <a:lnSpc>
                <a:spcPct val="100000"/>
              </a:lnSpc>
            </a:pPr>
            <a:r>
              <a:rPr lang="en-AU" sz="4000" b="1" i="1" dirty="0">
                <a:latin typeface="+mn-lt"/>
              </a:rPr>
              <a:t>Sue v Hill</a:t>
            </a:r>
            <a:endParaRPr lang="en-AU" sz="4000" b="1" dirty="0">
              <a:latin typeface="+mn-lt"/>
            </a:endParaRPr>
          </a:p>
        </p:txBody>
      </p:sp>
      <p:sp>
        <p:nvSpPr>
          <p:cNvPr id="3" name="Content Placeholder 2"/>
          <p:cNvSpPr>
            <a:spLocks noGrp="1"/>
          </p:cNvSpPr>
          <p:nvPr>
            <p:ph idx="1"/>
          </p:nvPr>
        </p:nvSpPr>
        <p:spPr>
          <a:xfrm>
            <a:off x="660073" y="1639614"/>
            <a:ext cx="10871529" cy="4557987"/>
          </a:xfrm>
        </p:spPr>
        <p:txBody>
          <a:bodyPr>
            <a:noAutofit/>
          </a:bodyPr>
          <a:lstStyle/>
          <a:p>
            <a:pPr indent="0">
              <a:lnSpc>
                <a:spcPct val="100000"/>
              </a:lnSpc>
              <a:spcAft>
                <a:spcPts val="0"/>
              </a:spcAft>
              <a:buNone/>
            </a:pPr>
            <a:r>
              <a:rPr lang="en-AU" sz="3600" b="0" u="sng" dirty="0">
                <a:solidFill>
                  <a:schemeClr val="tx1"/>
                </a:solidFill>
                <a:latin typeface="+mn-lt"/>
                <a:cs typeface="Times New Roman" panose="02020603050405020304" pitchFamily="18" charset="0"/>
              </a:rPr>
              <a:t>Issue</a:t>
            </a:r>
            <a:r>
              <a:rPr lang="en-AU" sz="3600" b="0" dirty="0">
                <a:solidFill>
                  <a:schemeClr val="tx1"/>
                </a:solidFill>
                <a:latin typeface="+mn-lt"/>
                <a:cs typeface="Times New Roman" panose="02020603050405020304" pitchFamily="18" charset="0"/>
              </a:rPr>
              <a:t>: Is the UK a foreign nation, so that anyone holding UK citizenship holds a foreign citizenship for the purposes of s 44? </a:t>
            </a:r>
          </a:p>
          <a:p>
            <a:pPr indent="0">
              <a:lnSpc>
                <a:spcPct val="100000"/>
              </a:lnSpc>
              <a:spcAft>
                <a:spcPts val="0"/>
              </a:spcAft>
              <a:buNone/>
            </a:pPr>
            <a:r>
              <a:rPr lang="en-AU" sz="3600" b="0" dirty="0">
                <a:solidFill>
                  <a:schemeClr val="tx1"/>
                </a:solidFill>
                <a:latin typeface="+mn-lt"/>
                <a:cs typeface="Times New Roman" panose="02020603050405020304" pitchFamily="18" charset="0"/>
              </a:rPr>
              <a:t>(Compare time of drafting to time of case – can meaning change? Framers/originalist approach v evolutionary approach)</a:t>
            </a:r>
          </a:p>
          <a:p>
            <a:pPr indent="0">
              <a:lnSpc>
                <a:spcPct val="100000"/>
              </a:lnSpc>
              <a:spcAft>
                <a:spcPts val="0"/>
              </a:spcAft>
              <a:buNone/>
            </a:pPr>
            <a:r>
              <a:rPr lang="en-AU" sz="3600" b="0" u="sng" dirty="0">
                <a:solidFill>
                  <a:schemeClr val="tx1"/>
                </a:solidFill>
                <a:latin typeface="+mn-lt"/>
                <a:cs typeface="Times New Roman" panose="02020603050405020304" pitchFamily="18" charset="0"/>
              </a:rPr>
              <a:t>Held</a:t>
            </a:r>
            <a:r>
              <a:rPr lang="en-AU" sz="3600" b="0" dirty="0">
                <a:solidFill>
                  <a:schemeClr val="tx1"/>
                </a:solidFill>
                <a:latin typeface="+mn-lt"/>
                <a:cs typeface="Times New Roman" panose="02020603050405020304" pitchFamily="18" charset="0"/>
              </a:rPr>
              <a:t>: At least since 1986 with respect to the exercise of legislative power, the United Kingdom is to be classified as a foreign power</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AU" dirty="0"/>
              <a:t>Government and Public Law: Reception of English Law</a:t>
            </a:r>
          </a:p>
        </p:txBody>
      </p:sp>
      <p:sp>
        <p:nvSpPr>
          <p:cNvPr id="6" name="Slide Number Placeholder 5"/>
          <p:cNvSpPr>
            <a:spLocks noGrp="1"/>
          </p:cNvSpPr>
          <p:nvPr>
            <p:ph type="sldNum" sz="quarter" idx="12"/>
          </p:nvPr>
        </p:nvSpPr>
        <p:spPr/>
        <p:txBody>
          <a:bodyPr/>
          <a:lstStyle/>
          <a:p>
            <a:r>
              <a:rPr lang="en-AU">
                <a:latin typeface="Gotham Narrow Bold" pitchFamily="50" charset="0"/>
              </a:rPr>
              <a:t>PAGE </a:t>
            </a:r>
            <a:fld id="{C9EE3F8F-BFD3-9842-9D76-CADACBFBDD00}" type="slidenum">
              <a:rPr lang="en-AU" smtClean="0">
                <a:latin typeface="Gotham Narrow Bold" pitchFamily="50" charset="0"/>
              </a:rPr>
              <a:pPr/>
              <a:t>28</a:t>
            </a:fld>
            <a:endParaRPr lang="en-AU" dirty="0">
              <a:latin typeface="Gotham Narrow Bold" pitchFamily="50" charset="0"/>
            </a:endParaRPr>
          </a:p>
        </p:txBody>
      </p:sp>
    </p:spTree>
    <p:extLst>
      <p:ext uri="{BB962C8B-B14F-4D97-AF65-F5344CB8AC3E}">
        <p14:creationId xmlns:p14="http://schemas.microsoft.com/office/powerpoint/2010/main" val="340923527"/>
      </p:ext>
    </p:extLst>
  </p:cSld>
  <p:clrMapOvr>
    <a:masterClrMapping/>
  </p:clrMapOvr>
  <mc:AlternateContent xmlns:mc="http://schemas.openxmlformats.org/markup-compatibility/2006" xmlns:p14="http://schemas.microsoft.com/office/powerpoint/2010/main">
    <mc:Choice Requires="p14">
      <p:transition spd="slow" p14:dur="2000" advTm="1360"/>
    </mc:Choice>
    <mc:Fallback xmlns="">
      <p:transition spd="slow" advTm="1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516880" y="5003800"/>
            <a:ext cx="5709920" cy="1538288"/>
          </a:xfrm>
        </p:spPr>
        <p:txBody>
          <a:bodyPr/>
          <a:lstStyle/>
          <a:p>
            <a:pPr>
              <a:lnSpc>
                <a:spcPct val="100000"/>
              </a:lnSpc>
            </a:pPr>
            <a:endParaRPr lang="en-AU" sz="6000" dirty="0"/>
          </a:p>
        </p:txBody>
      </p:sp>
    </p:spTree>
    <p:extLst>
      <p:ext uri="{BB962C8B-B14F-4D97-AF65-F5344CB8AC3E}">
        <p14:creationId xmlns:p14="http://schemas.microsoft.com/office/powerpoint/2010/main" val="1501744456"/>
      </p:ext>
    </p:extLst>
  </p:cSld>
  <p:clrMapOvr>
    <a:masterClrMapping/>
  </p:clrMapOvr>
  <mc:AlternateContent xmlns:mc="http://schemas.openxmlformats.org/markup-compatibility/2006" xmlns:p14="http://schemas.microsoft.com/office/powerpoint/2010/main">
    <mc:Choice Requires="p14">
      <p:transition spd="slow" p14:dur="2000" advTm="3240"/>
    </mc:Choice>
    <mc:Fallback xmlns="">
      <p:transition spd="slow" advTm="32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593" y="435429"/>
            <a:ext cx="8931035" cy="834302"/>
          </a:xfrm>
        </p:spPr>
        <p:txBody>
          <a:bodyPr/>
          <a:lstStyle/>
          <a:p>
            <a:pPr algn="l"/>
            <a:r>
              <a:rPr lang="en-AU" b="1" dirty="0">
                <a:solidFill>
                  <a:schemeClr val="accent2">
                    <a:lumMod val="75000"/>
                  </a:schemeClr>
                </a:solidFill>
              </a:rPr>
              <a:t>Acknowledging authorship</a:t>
            </a:r>
          </a:p>
        </p:txBody>
      </p:sp>
      <p:sp>
        <p:nvSpPr>
          <p:cNvPr id="3" name="Content Placeholder 2"/>
          <p:cNvSpPr>
            <a:spLocks noGrp="1"/>
          </p:cNvSpPr>
          <p:nvPr>
            <p:ph idx="1"/>
          </p:nvPr>
        </p:nvSpPr>
        <p:spPr>
          <a:xfrm>
            <a:off x="1105593" y="1943100"/>
            <a:ext cx="9105207" cy="4521201"/>
          </a:xfrm>
        </p:spPr>
        <p:txBody>
          <a:bodyPr>
            <a:normAutofit/>
          </a:bodyPr>
          <a:lstStyle/>
          <a:p>
            <a:pPr marL="0" indent="0">
              <a:buNone/>
            </a:pPr>
            <a:r>
              <a:rPr lang="en-AU" sz="3600" dirty="0"/>
              <a:t>These lectures build on work previously done by my colleague Dr Sarah Hook, who was the Coordinator for this Unit until this year.</a:t>
            </a:r>
          </a:p>
          <a:p>
            <a:pPr marL="0" indent="0">
              <a:buNone/>
            </a:pPr>
            <a:r>
              <a:rPr lang="en-AU" sz="3600" dirty="0"/>
              <a:t>My thanks to Dr Hook for her generosity in sharing her work with me.</a:t>
            </a:r>
          </a:p>
          <a:p>
            <a:endParaRPr lang="en-AU" dirty="0"/>
          </a:p>
          <a:p>
            <a:endParaRPr lang="en-AU" dirty="0"/>
          </a:p>
        </p:txBody>
      </p:sp>
    </p:spTree>
    <p:extLst>
      <p:ext uri="{BB962C8B-B14F-4D97-AF65-F5344CB8AC3E}">
        <p14:creationId xmlns:p14="http://schemas.microsoft.com/office/powerpoint/2010/main" val="1481624462"/>
      </p:ext>
    </p:extLst>
  </p:cSld>
  <p:clrMapOvr>
    <a:masterClrMapping/>
  </p:clrMapOvr>
  <mc:AlternateContent xmlns:mc="http://schemas.openxmlformats.org/markup-compatibility/2006" xmlns:p14="http://schemas.microsoft.com/office/powerpoint/2010/main">
    <mc:Choice Requires="p14">
      <p:transition spd="slow" p14:dur="2000" advTm="1124"/>
    </mc:Choice>
    <mc:Fallback xmlns="">
      <p:transition spd="slow" advTm="11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933450"/>
            <a:ext cx="10871529" cy="404899"/>
          </a:xfrm>
        </p:spPr>
        <p:txBody>
          <a:bodyPr/>
          <a:lstStyle/>
          <a:p>
            <a:pPr>
              <a:lnSpc>
                <a:spcPct val="100000"/>
              </a:lnSpc>
            </a:pPr>
            <a:r>
              <a:rPr lang="en-AU" sz="4400" b="1" dirty="0"/>
              <a:t>What is public law?</a:t>
            </a:r>
          </a:p>
        </p:txBody>
      </p:sp>
      <p:sp>
        <p:nvSpPr>
          <p:cNvPr id="3" name="Content Placeholder 2"/>
          <p:cNvSpPr>
            <a:spLocks noGrp="1"/>
          </p:cNvSpPr>
          <p:nvPr>
            <p:ph idx="1"/>
          </p:nvPr>
        </p:nvSpPr>
        <p:spPr>
          <a:xfrm>
            <a:off x="660073" y="2047875"/>
            <a:ext cx="10871529" cy="4149725"/>
          </a:xfrm>
        </p:spPr>
        <p:txBody>
          <a:bodyPr/>
          <a:lstStyle/>
          <a:p>
            <a:pPr marL="571500" indent="-571500">
              <a:lnSpc>
                <a:spcPct val="107000"/>
              </a:lnSpc>
              <a:spcAft>
                <a:spcPts val="800"/>
              </a:spcAft>
              <a:buFontTx/>
              <a:buChar char="-"/>
            </a:pPr>
            <a:r>
              <a:rPr lang="en-AU" sz="3600" b="0" dirty="0">
                <a:solidFill>
                  <a:schemeClr val="tx1"/>
                </a:solidFill>
                <a:latin typeface="Calibri" panose="020F0502020204030204" pitchFamily="34" charset="0"/>
                <a:cs typeface="Times New Roman" panose="02020603050405020304" pitchFamily="18" charset="0"/>
              </a:rPr>
              <a:t>Relationship between the State and citizens </a:t>
            </a:r>
            <a:endParaRPr lang="en-AU" sz="3600" b="0" dirty="0">
              <a:solidFill>
                <a:schemeClr val="tx1"/>
              </a:solidFill>
              <a:latin typeface="Times New Roman" panose="02020603050405020304" pitchFamily="18" charset="0"/>
              <a:cs typeface="Times New Roman" panose="02020603050405020304" pitchFamily="18" charset="0"/>
            </a:endParaRPr>
          </a:p>
          <a:p>
            <a:pPr marL="571500" lvl="2" indent="-571500">
              <a:lnSpc>
                <a:spcPct val="107000"/>
              </a:lnSpc>
              <a:spcAft>
                <a:spcPts val="800"/>
              </a:spcAft>
              <a:buFontTx/>
              <a:buChar char="-"/>
            </a:pPr>
            <a:r>
              <a:rPr lang="en-AU" sz="3600" b="0" dirty="0">
                <a:solidFill>
                  <a:schemeClr val="tx1"/>
                </a:solidFill>
                <a:latin typeface="Calibri" panose="020F0502020204030204" pitchFamily="34" charset="0"/>
                <a:cs typeface="Times New Roman" panose="02020603050405020304" pitchFamily="18" charset="0"/>
              </a:rPr>
              <a:t>Administrative law, constitutional law</a:t>
            </a:r>
          </a:p>
          <a:p>
            <a:pPr marL="571500" lvl="2" indent="-571500">
              <a:lnSpc>
                <a:spcPct val="107000"/>
              </a:lnSpc>
              <a:spcAft>
                <a:spcPts val="800"/>
              </a:spcAft>
              <a:buFontTx/>
              <a:buChar char="-"/>
            </a:pPr>
            <a:r>
              <a:rPr lang="en-AU" sz="3600" b="0" dirty="0">
                <a:solidFill>
                  <a:schemeClr val="tx1"/>
                </a:solidFill>
                <a:latin typeface="Calibri" panose="020F0502020204030204" pitchFamily="34" charset="0"/>
                <a:cs typeface="Times New Roman" panose="02020603050405020304" pitchFamily="18" charset="0"/>
              </a:rPr>
              <a:t>Criminal law? etc</a:t>
            </a:r>
          </a:p>
          <a:p>
            <a:pPr marL="571500" indent="-571500">
              <a:lnSpc>
                <a:spcPct val="107000"/>
              </a:lnSpc>
              <a:spcAft>
                <a:spcPts val="800"/>
              </a:spcAft>
              <a:buFontTx/>
              <a:buChar char="-"/>
            </a:pPr>
            <a:r>
              <a:rPr lang="en-AU" sz="3600" b="0" dirty="0">
                <a:solidFill>
                  <a:schemeClr val="tx1"/>
                </a:solidFill>
                <a:latin typeface="Calibri" panose="020F0502020204030204" pitchFamily="34" charset="0"/>
                <a:cs typeface="Times New Roman" panose="02020603050405020304" pitchFamily="18" charset="0"/>
              </a:rPr>
              <a:t>Compare private law – relationship between private citizens/companies </a:t>
            </a:r>
          </a:p>
          <a:p>
            <a:pPr marL="571500" lvl="2" indent="-571500">
              <a:lnSpc>
                <a:spcPct val="107000"/>
              </a:lnSpc>
              <a:spcAft>
                <a:spcPts val="800"/>
              </a:spcAft>
              <a:buFontTx/>
              <a:buChar char="-"/>
            </a:pPr>
            <a:r>
              <a:rPr lang="en-AU" sz="3600" b="0" dirty="0">
                <a:solidFill>
                  <a:schemeClr val="tx1"/>
                </a:solidFill>
                <a:latin typeface="Calibri" panose="020F0502020204030204" pitchFamily="34" charset="0"/>
                <a:cs typeface="Times New Roman" panose="02020603050405020304" pitchFamily="18" charset="0"/>
              </a:rPr>
              <a:t>But consider government contracts, torts</a:t>
            </a:r>
          </a:p>
          <a:p>
            <a:pPr marL="285750" indent="-285750">
              <a:lnSpc>
                <a:spcPct val="150000"/>
              </a:lnSpc>
              <a:spcAft>
                <a:spcPts val="0"/>
              </a:spcAft>
              <a:buFontTx/>
              <a:buChar char="-"/>
            </a:pPr>
            <a:endParaRPr lang="en-AU" sz="4000" b="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525" b="1" i="0" u="none" strike="noStrike" kern="1200" cap="none" spc="0" normalizeH="0" baseline="0" noProof="0">
                <a:ln>
                  <a:noFill/>
                </a:ln>
                <a:solidFill>
                  <a:srgbClr val="A31E34"/>
                </a:solidFill>
                <a:effectLst/>
                <a:uLnTx/>
                <a:uFillTx/>
                <a:latin typeface="Gotham Narrow Bold" pitchFamily="50" charset="0"/>
              </a:rPr>
              <a:t>Government and Public Law: Reception of English Law</a:t>
            </a:r>
            <a:endParaRPr kumimoji="0" lang="en-AU" sz="525" b="1" i="0" u="none" strike="noStrike" kern="1200" cap="none" spc="0" normalizeH="0" baseline="0" noProof="0" dirty="0">
              <a:ln>
                <a:noFill/>
              </a:ln>
              <a:solidFill>
                <a:srgbClr val="A31E34"/>
              </a:solidFill>
              <a:effectLst/>
              <a:uLnTx/>
              <a:uFillTx/>
              <a:latin typeface="Gotham Narrow Bold" pitchFamily="50" charset="0"/>
            </a:endParaRPr>
          </a:p>
        </p:txBody>
      </p:sp>
    </p:spTree>
    <p:extLst>
      <p:ext uri="{BB962C8B-B14F-4D97-AF65-F5344CB8AC3E}">
        <p14:creationId xmlns:p14="http://schemas.microsoft.com/office/powerpoint/2010/main" val="4080996933"/>
      </p:ext>
    </p:extLst>
  </p:cSld>
  <p:clrMapOvr>
    <a:masterClrMapping/>
  </p:clrMapOvr>
  <mc:AlternateContent xmlns:mc="http://schemas.openxmlformats.org/markup-compatibility/2006" xmlns:p14="http://schemas.microsoft.com/office/powerpoint/2010/main">
    <mc:Choice Requires="p14">
      <p:transition spd="slow" p14:dur="2000" advTm="24369"/>
    </mc:Choice>
    <mc:Fallback xmlns="">
      <p:transition spd="slow" advTm="243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731520"/>
            <a:ext cx="10871529" cy="606829"/>
          </a:xfrm>
        </p:spPr>
        <p:txBody>
          <a:bodyPr/>
          <a:lstStyle/>
          <a:p>
            <a:pPr>
              <a:lnSpc>
                <a:spcPct val="100000"/>
              </a:lnSpc>
            </a:pPr>
            <a:r>
              <a:rPr lang="en-AU" sz="4400" b="1" dirty="0"/>
              <a:t>MODULE 1: BUILDING BLOCKS: HISTORY AND KEY CONCEPTS</a:t>
            </a:r>
          </a:p>
        </p:txBody>
      </p:sp>
      <p:sp>
        <p:nvSpPr>
          <p:cNvPr id="3" name="Content Placeholder 2"/>
          <p:cNvSpPr>
            <a:spLocks noGrp="1"/>
          </p:cNvSpPr>
          <p:nvPr>
            <p:ph idx="1"/>
          </p:nvPr>
        </p:nvSpPr>
        <p:spPr>
          <a:xfrm>
            <a:off x="660073" y="2111433"/>
            <a:ext cx="10871529" cy="4086167"/>
          </a:xfrm>
        </p:spPr>
        <p:txBody>
          <a:bodyPr/>
          <a:lstStyle/>
          <a:p>
            <a:pPr>
              <a:lnSpc>
                <a:spcPct val="107000"/>
              </a:lnSpc>
              <a:spcAft>
                <a:spcPts val="800"/>
              </a:spcAft>
            </a:pPr>
            <a:r>
              <a:rPr lang="en-AU" sz="36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After this module you should understand:</a:t>
            </a:r>
          </a:p>
          <a:p>
            <a:pPr marL="742950" lvl="1" indent="-285750">
              <a:lnSpc>
                <a:spcPts val="3600"/>
              </a:lnSpc>
              <a:buFont typeface="Arial" panose="020B0604020202020204" pitchFamily="34" charset="0"/>
              <a:buChar char="•"/>
            </a:pPr>
            <a:r>
              <a:rPr lang="en-US" sz="3600" dirty="0">
                <a:latin typeface="+mn-lt"/>
              </a:rPr>
              <a:t>The reception of law in Australia and its evolution (Week 1)</a:t>
            </a:r>
          </a:p>
          <a:p>
            <a:pPr marL="742950" lvl="1" indent="-285750">
              <a:lnSpc>
                <a:spcPts val="3600"/>
              </a:lnSpc>
              <a:buFont typeface="Arial" panose="020B0604020202020204" pitchFamily="34" charset="0"/>
              <a:buChar char="•"/>
            </a:pPr>
            <a:r>
              <a:rPr lang="en-US" sz="3600" dirty="0">
                <a:latin typeface="+mn-lt"/>
              </a:rPr>
              <a:t>Aboriginal and Torres Strait Islander recognition and rights (Week 2)</a:t>
            </a:r>
          </a:p>
          <a:p>
            <a:pPr marL="742950" lvl="1" indent="-285750">
              <a:lnSpc>
                <a:spcPts val="3600"/>
              </a:lnSpc>
              <a:buFont typeface="Arial" panose="020B0604020202020204" pitchFamily="34" charset="0"/>
              <a:buChar char="•"/>
            </a:pPr>
            <a:r>
              <a:rPr lang="en-US" sz="3600" dirty="0">
                <a:latin typeface="+mn-lt"/>
              </a:rPr>
              <a:t>What the rule of law is and the separation of powers (Week 3) </a:t>
            </a:r>
          </a:p>
          <a:p>
            <a:pPr marL="742950" lvl="1" indent="-285750">
              <a:lnSpc>
                <a:spcPts val="3600"/>
              </a:lnSpc>
              <a:buFont typeface="Arial" panose="020B0604020202020204" pitchFamily="34" charset="0"/>
              <a:buChar char="•"/>
            </a:pPr>
            <a:r>
              <a:rPr lang="en-US" sz="3600" dirty="0">
                <a:latin typeface="+mn-lt"/>
              </a:rPr>
              <a:t>Federation and the role of the Constitution (Week 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525" b="1" i="0" u="none" strike="noStrike" kern="1200" cap="none" spc="0" normalizeH="0" baseline="0" noProof="0">
                <a:ln>
                  <a:noFill/>
                </a:ln>
                <a:solidFill>
                  <a:srgbClr val="A31E34"/>
                </a:solidFill>
                <a:effectLst/>
                <a:uLnTx/>
                <a:uFillTx/>
                <a:latin typeface="Gotham Narrow Bold" pitchFamily="50" charset="0"/>
              </a:rPr>
              <a:t>Government and Public Law: Reception of English Law</a:t>
            </a:r>
            <a:endParaRPr kumimoji="0" lang="en-AU" sz="525" b="1" i="0" u="none" strike="noStrike" kern="1200" cap="none" spc="0" normalizeH="0" baseline="0" noProof="0" dirty="0">
              <a:ln>
                <a:noFill/>
              </a:ln>
              <a:solidFill>
                <a:srgbClr val="A31E34"/>
              </a:solidFill>
              <a:effectLst/>
              <a:uLnTx/>
              <a:uFillTx/>
              <a:latin typeface="Gotham Narrow Bold" pitchFamily="50" charset="0"/>
            </a:endParaRPr>
          </a:p>
        </p:txBody>
      </p:sp>
    </p:spTree>
    <p:extLst>
      <p:ext uri="{BB962C8B-B14F-4D97-AF65-F5344CB8AC3E}">
        <p14:creationId xmlns:p14="http://schemas.microsoft.com/office/powerpoint/2010/main" val="2633353528"/>
      </p:ext>
    </p:extLst>
  </p:cSld>
  <p:clrMapOvr>
    <a:masterClrMapping/>
  </p:clrMapOvr>
  <mc:AlternateContent xmlns:mc="http://schemas.openxmlformats.org/markup-compatibility/2006" xmlns:p14="http://schemas.microsoft.com/office/powerpoint/2010/main">
    <mc:Choice Requires="p14">
      <p:transition spd="slow" p14:dur="2000" advTm="24369"/>
    </mc:Choice>
    <mc:Fallback xmlns="">
      <p:transition spd="slow" advTm="2436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2931" y="5004263"/>
            <a:ext cx="11226140" cy="1537854"/>
          </a:xfrm>
        </p:spPr>
        <p:txBody>
          <a:bodyPr/>
          <a:lstStyle/>
          <a:p>
            <a:pPr>
              <a:lnSpc>
                <a:spcPct val="100000"/>
              </a:lnSpc>
            </a:pPr>
            <a:r>
              <a:rPr lang="en-AU" sz="6000" dirty="0"/>
              <a:t>Reception of English Law in Australia</a:t>
            </a:r>
          </a:p>
        </p:txBody>
      </p:sp>
    </p:spTree>
    <p:extLst>
      <p:ext uri="{BB962C8B-B14F-4D97-AF65-F5344CB8AC3E}">
        <p14:creationId xmlns:p14="http://schemas.microsoft.com/office/powerpoint/2010/main" val="3371868331"/>
      </p:ext>
    </p:extLst>
  </p:cSld>
  <p:clrMapOvr>
    <a:masterClrMapping/>
  </p:clrMapOvr>
  <mc:AlternateContent xmlns:mc="http://schemas.openxmlformats.org/markup-compatibility/2006" xmlns:p14="http://schemas.microsoft.com/office/powerpoint/2010/main">
    <mc:Choice Requires="p14">
      <p:transition spd="slow" p14:dur="2000" advTm="3240"/>
    </mc:Choice>
    <mc:Fallback xmlns="">
      <p:transition spd="slow" advTm="32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1047749"/>
            <a:ext cx="10871529" cy="650421"/>
          </a:xfrm>
        </p:spPr>
        <p:txBody>
          <a:bodyPr/>
          <a:lstStyle/>
          <a:p>
            <a:r>
              <a:rPr lang="en-US" sz="4000" b="1" dirty="0"/>
              <a:t>Where to start?</a:t>
            </a:r>
            <a:endParaRPr lang="en-AU" sz="4000" b="1" dirty="0"/>
          </a:p>
        </p:txBody>
      </p:sp>
      <p:sp>
        <p:nvSpPr>
          <p:cNvPr id="3" name="Content Placeholder 2"/>
          <p:cNvSpPr>
            <a:spLocks noGrp="1"/>
          </p:cNvSpPr>
          <p:nvPr>
            <p:ph idx="1"/>
          </p:nvPr>
        </p:nvSpPr>
        <p:spPr/>
        <p:txBody>
          <a:bodyPr/>
          <a:lstStyle/>
          <a:p>
            <a:pPr marL="571500" lvl="0" indent="-571500" defTabSz="914400" fontAlgn="base">
              <a:lnSpc>
                <a:spcPct val="100000"/>
              </a:lnSpc>
              <a:spcBef>
                <a:spcPct val="20000"/>
              </a:spcBef>
              <a:spcAft>
                <a:spcPct val="0"/>
              </a:spcAft>
              <a:buClr>
                <a:schemeClr val="tx1"/>
              </a:buClr>
              <a:buSzPct val="115000"/>
              <a:buFont typeface="Arial" panose="020B0604020202020204" pitchFamily="34" charset="0"/>
              <a:buChar char="•"/>
              <a:defRPr/>
            </a:pPr>
            <a:r>
              <a:rPr lang="en-AU" sz="3600" b="0" kern="0" dirty="0">
                <a:solidFill>
                  <a:schemeClr val="tx1"/>
                </a:solidFill>
                <a:latin typeface="+mn-lt"/>
                <a:ea typeface="+mn-ea"/>
                <a:cs typeface="+mn-cs"/>
              </a:rPr>
              <a:t>Problems with starting at 1788</a:t>
            </a:r>
          </a:p>
          <a:p>
            <a:pPr marL="571500" lvl="0" indent="-571500" defTabSz="914400" fontAlgn="base">
              <a:lnSpc>
                <a:spcPct val="100000"/>
              </a:lnSpc>
              <a:spcBef>
                <a:spcPct val="20000"/>
              </a:spcBef>
              <a:spcAft>
                <a:spcPct val="0"/>
              </a:spcAft>
              <a:buClr>
                <a:schemeClr val="tx1"/>
              </a:buClr>
              <a:buSzPct val="115000"/>
              <a:buFont typeface="Arial" panose="020B0604020202020204" pitchFamily="34" charset="0"/>
              <a:buChar char="•"/>
              <a:defRPr/>
            </a:pPr>
            <a:r>
              <a:rPr lang="en-AU" sz="3600" b="0" kern="0" dirty="0">
                <a:solidFill>
                  <a:schemeClr val="tx1"/>
                </a:solidFill>
                <a:latin typeface="+mn-lt"/>
                <a:ea typeface="+mn-ea"/>
                <a:cs typeface="+mn-cs"/>
              </a:rPr>
              <a:t>‘Secret men’s business’ (</a:t>
            </a:r>
            <a:r>
              <a:rPr lang="en-AU" sz="3600" b="0" i="1" kern="0" dirty="0">
                <a:solidFill>
                  <a:schemeClr val="tx1"/>
                </a:solidFill>
                <a:latin typeface="+mn-lt"/>
                <a:ea typeface="+mn-ea"/>
                <a:cs typeface="+mn-cs"/>
              </a:rPr>
              <a:t>Cth v Alan Griffiths and Lorraine Jones on behalf of the </a:t>
            </a:r>
            <a:r>
              <a:rPr lang="en-AU" sz="3600" b="0" i="1" kern="0" dirty="0" err="1">
                <a:solidFill>
                  <a:schemeClr val="tx1"/>
                </a:solidFill>
                <a:latin typeface="+mn-lt"/>
                <a:ea typeface="+mn-ea"/>
                <a:cs typeface="+mn-cs"/>
              </a:rPr>
              <a:t>Ngaliwurru</a:t>
            </a:r>
            <a:r>
              <a:rPr lang="en-AU" sz="3600" b="0" i="1" kern="0" dirty="0">
                <a:solidFill>
                  <a:schemeClr val="tx1"/>
                </a:solidFill>
                <a:latin typeface="+mn-lt"/>
                <a:ea typeface="+mn-ea"/>
                <a:cs typeface="+mn-cs"/>
              </a:rPr>
              <a:t> and </a:t>
            </a:r>
            <a:r>
              <a:rPr lang="en-AU" sz="3600" b="0" i="1" kern="0" dirty="0" err="1">
                <a:solidFill>
                  <a:schemeClr val="tx1"/>
                </a:solidFill>
                <a:latin typeface="+mn-lt"/>
                <a:ea typeface="+mn-ea"/>
                <a:cs typeface="+mn-cs"/>
              </a:rPr>
              <a:t>Nungali</a:t>
            </a:r>
            <a:r>
              <a:rPr lang="en-AU" sz="3600" b="0" i="1" kern="0" dirty="0">
                <a:solidFill>
                  <a:schemeClr val="tx1"/>
                </a:solidFill>
                <a:latin typeface="+mn-lt"/>
                <a:ea typeface="+mn-ea"/>
                <a:cs typeface="+mn-cs"/>
              </a:rPr>
              <a:t> Peoples </a:t>
            </a:r>
            <a:r>
              <a:rPr lang="en-AU" sz="3600" b="0" kern="0" dirty="0">
                <a:solidFill>
                  <a:schemeClr val="tx1"/>
                </a:solidFill>
                <a:latin typeface="+mn-lt"/>
                <a:ea typeface="+mn-ea"/>
                <a:cs typeface="+mn-cs"/>
              </a:rPr>
              <a:t>[2018] </a:t>
            </a:r>
            <a:r>
              <a:rPr lang="en-AU" sz="3600" b="0" kern="0" dirty="0" err="1">
                <a:solidFill>
                  <a:schemeClr val="tx1"/>
                </a:solidFill>
                <a:latin typeface="+mn-lt"/>
                <a:ea typeface="+mn-ea"/>
                <a:cs typeface="+mn-cs"/>
              </a:rPr>
              <a:t>HCATrans</a:t>
            </a:r>
            <a:r>
              <a:rPr lang="en-AU" sz="3600" b="0" kern="0" dirty="0">
                <a:solidFill>
                  <a:schemeClr val="tx1"/>
                </a:solidFill>
                <a:latin typeface="+mn-lt"/>
                <a:ea typeface="+mn-ea"/>
                <a:cs typeface="+mn-cs"/>
              </a:rPr>
              <a:t> 28) </a:t>
            </a:r>
          </a:p>
          <a:p>
            <a:pPr marL="571500" lvl="0" indent="-571500" defTabSz="914400" fontAlgn="base">
              <a:lnSpc>
                <a:spcPct val="100000"/>
              </a:lnSpc>
              <a:spcBef>
                <a:spcPct val="20000"/>
              </a:spcBef>
              <a:spcAft>
                <a:spcPct val="0"/>
              </a:spcAft>
              <a:buClr>
                <a:schemeClr val="tx1"/>
              </a:buClr>
              <a:buSzPct val="115000"/>
              <a:buFont typeface="Arial" panose="020B0604020202020204" pitchFamily="34" charset="0"/>
              <a:buChar char="•"/>
              <a:defRPr/>
            </a:pPr>
            <a:r>
              <a:rPr lang="en-AU" sz="3600" b="0" kern="0" dirty="0">
                <a:solidFill>
                  <a:schemeClr val="tx1"/>
                </a:solidFill>
                <a:latin typeface="+mn-lt"/>
                <a:ea typeface="+mn-ea"/>
                <a:cs typeface="+mn-cs"/>
              </a:rPr>
              <a:t>International law: land can be occupied only by conquest, cession (treaty making) or settlement </a:t>
            </a:r>
          </a:p>
          <a:p>
            <a:pPr marL="571500" lvl="0" indent="-571500" defTabSz="914400" fontAlgn="base">
              <a:lnSpc>
                <a:spcPct val="100000"/>
              </a:lnSpc>
              <a:spcBef>
                <a:spcPct val="20000"/>
              </a:spcBef>
              <a:spcAft>
                <a:spcPct val="0"/>
              </a:spcAft>
              <a:buClr>
                <a:schemeClr val="tx1"/>
              </a:buClr>
              <a:buSzPct val="115000"/>
              <a:buFont typeface="Arial" panose="020B0604020202020204" pitchFamily="34" charset="0"/>
              <a:buChar char="•"/>
              <a:defRPr/>
            </a:pPr>
            <a:r>
              <a:rPr lang="en-AU" sz="3600" b="0" i="1" kern="0" dirty="0">
                <a:solidFill>
                  <a:schemeClr val="tx1"/>
                </a:solidFill>
                <a:latin typeface="+mn-lt"/>
                <a:ea typeface="+mn-ea"/>
                <a:cs typeface="+mn-cs"/>
              </a:rPr>
              <a:t>Mabo</a:t>
            </a:r>
            <a:r>
              <a:rPr lang="en-AU" sz="3600" b="0" kern="0" dirty="0">
                <a:solidFill>
                  <a:schemeClr val="tx1"/>
                </a:solidFill>
                <a:latin typeface="+mn-lt"/>
                <a:ea typeface="+mn-ea"/>
                <a:cs typeface="+mn-cs"/>
              </a:rPr>
              <a:t>: not settlement as not </a:t>
            </a:r>
            <a:r>
              <a:rPr lang="en-AU" sz="3600" b="0" i="1" kern="0" dirty="0">
                <a:solidFill>
                  <a:schemeClr val="tx1"/>
                </a:solidFill>
                <a:latin typeface="+mn-lt"/>
                <a:ea typeface="+mn-ea"/>
                <a:cs typeface="+mn-cs"/>
              </a:rPr>
              <a:t>terra nullius</a:t>
            </a:r>
            <a:endParaRPr lang="en-AU" sz="3600" b="0" kern="0" dirty="0">
              <a:solidFill>
                <a:schemeClr val="tx1"/>
              </a:solidFill>
              <a:latin typeface="+mn-lt"/>
              <a:ea typeface="+mn-ea"/>
              <a:cs typeface="+mn-cs"/>
            </a:endParaRPr>
          </a:p>
          <a:p>
            <a:pPr lvl="0" defTabSz="914400" fontAlgn="base">
              <a:lnSpc>
                <a:spcPct val="100000"/>
              </a:lnSpc>
              <a:spcBef>
                <a:spcPct val="20000"/>
              </a:spcBef>
              <a:spcAft>
                <a:spcPct val="0"/>
              </a:spcAft>
              <a:buClr>
                <a:schemeClr val="tx1"/>
              </a:buClr>
              <a:buSzPct val="115000"/>
              <a:defRPr/>
            </a:pPr>
            <a:endParaRPr lang="en-AU" sz="3600" b="0" kern="0" dirty="0">
              <a:solidFill>
                <a:schemeClr val="tx1"/>
              </a:solidFill>
              <a:latin typeface="Arial"/>
              <a:ea typeface="+mn-ea"/>
              <a:cs typeface="+mn-cs"/>
            </a:endParaRPr>
          </a:p>
          <a:p>
            <a:pPr marL="571500" lvl="0" indent="-571500" defTabSz="914400" fontAlgn="base">
              <a:lnSpc>
                <a:spcPct val="100000"/>
              </a:lnSpc>
              <a:spcBef>
                <a:spcPct val="20000"/>
              </a:spcBef>
              <a:spcAft>
                <a:spcPct val="0"/>
              </a:spcAft>
              <a:buClr>
                <a:srgbClr val="CCFFFF"/>
              </a:buClr>
              <a:buSzPct val="115000"/>
              <a:buFontTx/>
              <a:buChar char="-"/>
              <a:defRPr/>
            </a:pPr>
            <a:endParaRPr lang="en-AU" sz="3600" b="0" kern="0" dirty="0">
              <a:solidFill>
                <a:schemeClr val="tx1"/>
              </a:solidFill>
              <a:latin typeface="Arial"/>
              <a:ea typeface="+mn-ea"/>
              <a:cs typeface="+mn-cs"/>
            </a:endParaRPr>
          </a:p>
          <a:p>
            <a:pPr marL="342900" lvl="0" indent="-342900" algn="ctr" defTabSz="914400" fontAlgn="base">
              <a:lnSpc>
                <a:spcPct val="100000"/>
              </a:lnSpc>
              <a:spcBef>
                <a:spcPct val="20000"/>
              </a:spcBef>
              <a:spcAft>
                <a:spcPct val="0"/>
              </a:spcAft>
              <a:buClr>
                <a:srgbClr val="CCFFFF"/>
              </a:buClr>
              <a:buSzPct val="115000"/>
              <a:buFontTx/>
              <a:buChar char="-"/>
              <a:defRPr/>
            </a:pPr>
            <a:endParaRPr lang="en-US" dirty="0"/>
          </a:p>
          <a:p>
            <a:pPr marL="285750" indent="-285750">
              <a:buFontTx/>
              <a:buChar char="-"/>
            </a:pPr>
            <a:endParaRPr lang="en-AU" dirty="0"/>
          </a:p>
        </p:txBody>
      </p:sp>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spTree>
    <p:extLst>
      <p:ext uri="{BB962C8B-B14F-4D97-AF65-F5344CB8AC3E}">
        <p14:creationId xmlns:p14="http://schemas.microsoft.com/office/powerpoint/2010/main" val="1386924166"/>
      </p:ext>
    </p:extLst>
  </p:cSld>
  <p:clrMapOvr>
    <a:masterClrMapping/>
  </p:clrMapOvr>
  <mc:AlternateContent xmlns:mc="http://schemas.openxmlformats.org/markup-compatibility/2006" xmlns:p14="http://schemas.microsoft.com/office/powerpoint/2010/main">
    <mc:Choice Requires="p14">
      <p:transition spd="slow" p14:dur="2000" advTm="3049"/>
    </mc:Choice>
    <mc:Fallback xmlns="">
      <p:transition spd="slow" advTm="3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72" y="660401"/>
            <a:ext cx="10871529" cy="1037770"/>
          </a:xfrm>
        </p:spPr>
        <p:txBody>
          <a:bodyPr/>
          <a:lstStyle/>
          <a:p>
            <a:pPr>
              <a:lnSpc>
                <a:spcPts val="4000"/>
              </a:lnSpc>
            </a:pPr>
            <a:r>
              <a:rPr lang="en-US" sz="4000" b="1" dirty="0"/>
              <a:t>Instructions to Governor Phillip by Letters </a:t>
            </a:r>
            <a:br>
              <a:rPr lang="en-US" sz="4000" b="1" dirty="0"/>
            </a:br>
            <a:r>
              <a:rPr lang="en-US" sz="4000" b="1" dirty="0"/>
              <a:t>Patent</a:t>
            </a:r>
            <a:endParaRPr lang="en-AU" sz="4000" b="1" dirty="0"/>
          </a:p>
        </p:txBody>
      </p:sp>
      <p:sp>
        <p:nvSpPr>
          <p:cNvPr id="3" name="Content Placeholder 2"/>
          <p:cNvSpPr>
            <a:spLocks noGrp="1"/>
          </p:cNvSpPr>
          <p:nvPr>
            <p:ph idx="1"/>
          </p:nvPr>
        </p:nvSpPr>
        <p:spPr>
          <a:xfrm>
            <a:off x="660073" y="1619250"/>
            <a:ext cx="10871529" cy="4578349"/>
          </a:xfrm>
        </p:spPr>
        <p:txBody>
          <a:bodyPr/>
          <a:lstStyle/>
          <a:p>
            <a:pPr marL="342900" lvl="0" indent="-342900" algn="ctr" defTabSz="914400" fontAlgn="base">
              <a:lnSpc>
                <a:spcPct val="100000"/>
              </a:lnSpc>
              <a:spcBef>
                <a:spcPct val="20000"/>
              </a:spcBef>
              <a:spcAft>
                <a:spcPct val="0"/>
              </a:spcAft>
              <a:buClr>
                <a:srgbClr val="CCFFFF"/>
              </a:buClr>
              <a:buSzPct val="115000"/>
              <a:defRPr/>
            </a:pPr>
            <a:r>
              <a:rPr lang="en-AU" sz="3600" b="0" kern="0" dirty="0">
                <a:solidFill>
                  <a:schemeClr val="tx1"/>
                </a:solidFill>
                <a:latin typeface="+mn-lt"/>
                <a:ea typeface="+mn-ea"/>
                <a:cs typeface="+mn-cs"/>
              </a:rPr>
              <a:t>‘endeavour by every possible means to open an intercourse with the natives and to conciliate their affections, enjoining all our subjects to live in amity and kindness with them’</a:t>
            </a:r>
            <a:endParaRPr lang="en-US" sz="3600" b="0" kern="0" dirty="0">
              <a:solidFill>
                <a:schemeClr val="tx1"/>
              </a:solidFill>
              <a:latin typeface="+mn-lt"/>
              <a:ea typeface="+mn-ea"/>
              <a:cs typeface="+mn-cs"/>
            </a:endParaRPr>
          </a:p>
          <a:p>
            <a:endParaRPr lang="en-US" dirty="0"/>
          </a:p>
          <a:p>
            <a:pPr marL="285750" indent="-285750">
              <a:buFontTx/>
              <a:buChar char="-"/>
            </a:pPr>
            <a:endParaRPr lang="en-AU" dirty="0"/>
          </a:p>
        </p:txBody>
      </p:sp>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pic>
        <p:nvPicPr>
          <p:cNvPr id="4" name="Picture 3">
            <a:extLst>
              <a:ext uri="{FF2B5EF4-FFF2-40B4-BE49-F238E27FC236}">
                <a16:creationId xmlns:a16="http://schemas.microsoft.com/office/drawing/2014/main" id="{881E5732-BD67-C04E-8DFD-23BBC164E0B4}"/>
              </a:ext>
            </a:extLst>
          </p:cNvPr>
          <p:cNvPicPr>
            <a:picLocks noChangeAspect="1"/>
          </p:cNvPicPr>
          <p:nvPr/>
        </p:nvPicPr>
        <p:blipFill>
          <a:blip r:embed="rId3"/>
          <a:stretch>
            <a:fillRect/>
          </a:stretch>
        </p:blipFill>
        <p:spPr>
          <a:xfrm>
            <a:off x="4174435" y="3872396"/>
            <a:ext cx="3074504" cy="2305878"/>
          </a:xfrm>
          <a:prstGeom prst="rect">
            <a:avLst/>
          </a:prstGeom>
        </p:spPr>
      </p:pic>
      <p:sp>
        <p:nvSpPr>
          <p:cNvPr id="6" name="TextBox 5">
            <a:extLst>
              <a:ext uri="{FF2B5EF4-FFF2-40B4-BE49-F238E27FC236}">
                <a16:creationId xmlns:a16="http://schemas.microsoft.com/office/drawing/2014/main" id="{579585A9-DAC2-7345-9F93-C00280B03C5F}"/>
              </a:ext>
            </a:extLst>
          </p:cNvPr>
          <p:cNvSpPr txBox="1"/>
          <p:nvPr/>
        </p:nvSpPr>
        <p:spPr>
          <a:xfrm>
            <a:off x="3498574" y="6197600"/>
            <a:ext cx="3869635" cy="646331"/>
          </a:xfrm>
          <a:prstGeom prst="rect">
            <a:avLst/>
          </a:prstGeom>
          <a:noFill/>
        </p:spPr>
        <p:txBody>
          <a:bodyPr wrap="square" rtlCol="0">
            <a:spAutoFit/>
          </a:bodyPr>
          <a:lstStyle/>
          <a:p>
            <a:pPr algn="ctr"/>
            <a:r>
              <a:rPr lang="en-US" dirty="0"/>
              <a:t>            Portrait of Governor Phillip by Francis Wheatley, 1786</a:t>
            </a:r>
          </a:p>
        </p:txBody>
      </p:sp>
    </p:spTree>
    <p:extLst>
      <p:ext uri="{BB962C8B-B14F-4D97-AF65-F5344CB8AC3E}">
        <p14:creationId xmlns:p14="http://schemas.microsoft.com/office/powerpoint/2010/main" val="3186544419"/>
      </p:ext>
    </p:extLst>
  </p:cSld>
  <p:clrMapOvr>
    <a:masterClrMapping/>
  </p:clrMapOvr>
  <mc:AlternateContent xmlns:mc="http://schemas.openxmlformats.org/markup-compatibility/2006" xmlns:p14="http://schemas.microsoft.com/office/powerpoint/2010/main">
    <mc:Choice Requires="p14">
      <p:transition spd="slow" p14:dur="2000" advTm="3049"/>
    </mc:Choice>
    <mc:Fallback xmlns="">
      <p:transition spd="slow" advTm="304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mn-lt"/>
              </a:rPr>
              <a:t>Problems with inheriting English laws</a:t>
            </a:r>
            <a:endParaRPr lang="en-AU" sz="4000" b="1" dirty="0">
              <a:latin typeface="+mn-lt"/>
            </a:endParaRPr>
          </a:p>
        </p:txBody>
      </p:sp>
      <p:sp>
        <p:nvSpPr>
          <p:cNvPr id="3" name="Content Placeholder 2"/>
          <p:cNvSpPr>
            <a:spLocks noGrp="1"/>
          </p:cNvSpPr>
          <p:nvPr>
            <p:ph idx="1"/>
          </p:nvPr>
        </p:nvSpPr>
        <p:spPr>
          <a:xfrm>
            <a:off x="660073" y="1698172"/>
            <a:ext cx="10871529" cy="4499428"/>
          </a:xfrm>
        </p:spPr>
        <p:txBody>
          <a:bodyPr/>
          <a:lstStyle/>
          <a:p>
            <a:pPr marL="285750" indent="-285750">
              <a:lnSpc>
                <a:spcPct val="100000"/>
              </a:lnSpc>
              <a:spcAft>
                <a:spcPts val="0"/>
              </a:spcAft>
              <a:buFontTx/>
              <a:buChar char="-"/>
            </a:pPr>
            <a:r>
              <a:rPr lang="en-US" sz="3600" b="0" dirty="0">
                <a:solidFill>
                  <a:schemeClr val="tx1"/>
                </a:solidFill>
                <a:latin typeface="+mn-lt"/>
              </a:rPr>
              <a:t>Most English laws unsuitable for a colony in its early stages</a:t>
            </a:r>
          </a:p>
          <a:p>
            <a:pPr marL="285750" indent="-285750">
              <a:lnSpc>
                <a:spcPct val="100000"/>
              </a:lnSpc>
              <a:spcAft>
                <a:spcPts val="0"/>
              </a:spcAft>
              <a:buFontTx/>
              <a:buChar char="-"/>
            </a:pPr>
            <a:r>
              <a:rPr lang="en-US" sz="3600" b="0" dirty="0">
                <a:solidFill>
                  <a:schemeClr val="tx1"/>
                </a:solidFill>
                <a:latin typeface="+mn-lt"/>
              </a:rPr>
              <a:t>Laws not easily available – no law library (and certainly no </a:t>
            </a:r>
            <a:r>
              <a:rPr lang="en-US" sz="3600" b="0" dirty="0" err="1">
                <a:solidFill>
                  <a:schemeClr val="tx1"/>
                </a:solidFill>
                <a:latin typeface="+mn-lt"/>
              </a:rPr>
              <a:t>AustLII</a:t>
            </a:r>
            <a:r>
              <a:rPr lang="en-US" sz="3600" b="0" dirty="0">
                <a:solidFill>
                  <a:schemeClr val="tx1"/>
                </a:solidFill>
                <a:latin typeface="+mn-lt"/>
              </a:rPr>
              <a:t>!)</a:t>
            </a:r>
          </a:p>
          <a:p>
            <a:pPr marL="285750" indent="-285750">
              <a:lnSpc>
                <a:spcPct val="100000"/>
              </a:lnSpc>
              <a:spcAft>
                <a:spcPts val="0"/>
              </a:spcAft>
              <a:buFontTx/>
              <a:buChar char="-"/>
            </a:pPr>
            <a:r>
              <a:rPr lang="en-US" sz="3600" b="0" dirty="0">
                <a:solidFill>
                  <a:schemeClr val="tx1"/>
                </a:solidFill>
                <a:latin typeface="+mn-lt"/>
              </a:rPr>
              <a:t>No/few lawyers, judges</a:t>
            </a:r>
          </a:p>
          <a:p>
            <a:pPr marL="285750" indent="-285750">
              <a:lnSpc>
                <a:spcPct val="100000"/>
              </a:lnSpc>
              <a:spcAft>
                <a:spcPts val="0"/>
              </a:spcAft>
              <a:buFontTx/>
              <a:buChar char="-"/>
            </a:pPr>
            <a:r>
              <a:rPr lang="en-US" sz="3600" b="0" dirty="0">
                <a:solidFill>
                  <a:schemeClr val="tx1"/>
                </a:solidFill>
                <a:latin typeface="+mn-lt"/>
              </a:rPr>
              <a:t>Delay on arrival of assistance, answers to questions</a:t>
            </a:r>
          </a:p>
          <a:p>
            <a:pPr marL="285750" indent="-285750">
              <a:lnSpc>
                <a:spcPct val="100000"/>
              </a:lnSpc>
              <a:spcAft>
                <a:spcPts val="0"/>
              </a:spcAft>
              <a:buFontTx/>
              <a:buChar char="-"/>
            </a:pPr>
            <a:r>
              <a:rPr lang="en-US" sz="3600" b="0" dirty="0">
                <a:solidFill>
                  <a:schemeClr val="tx1"/>
                </a:solidFill>
                <a:latin typeface="+mn-lt"/>
              </a:rPr>
              <a:t>Delay on arrival of news</a:t>
            </a:r>
          </a:p>
          <a:p>
            <a:pPr marL="285750" indent="-285750">
              <a:lnSpc>
                <a:spcPct val="100000"/>
              </a:lnSpc>
              <a:spcAft>
                <a:spcPts val="0"/>
              </a:spcAft>
              <a:buFontTx/>
              <a:buChar char="-"/>
            </a:pPr>
            <a:endParaRPr lang="en-US" sz="3600" b="0" dirty="0">
              <a:solidFill>
                <a:schemeClr val="tx1"/>
              </a:solidFill>
              <a:latin typeface="+mn-lt"/>
            </a:endParaRPr>
          </a:p>
          <a:p>
            <a:pPr marL="285750" indent="-285750">
              <a:buFontTx/>
              <a:buChar char="-"/>
            </a:pPr>
            <a:endParaRPr lang="en-AU" dirty="0"/>
          </a:p>
        </p:txBody>
      </p:sp>
      <p:sp>
        <p:nvSpPr>
          <p:cNvPr id="5" name="Footer Placeholder 4"/>
          <p:cNvSpPr>
            <a:spLocks noGrp="1"/>
          </p:cNvSpPr>
          <p:nvPr>
            <p:ph type="ftr" sz="quarter" idx="11"/>
          </p:nvPr>
        </p:nvSpPr>
        <p:spPr/>
        <p:txBody>
          <a:bodyPr/>
          <a:lstStyle/>
          <a:p>
            <a:r>
              <a:rPr lang="en-AU"/>
              <a:t>Government and Public Law: Reception of English Law</a:t>
            </a:r>
            <a:endParaRPr lang="en-AU" dirty="0"/>
          </a:p>
        </p:txBody>
      </p:sp>
    </p:spTree>
    <p:extLst>
      <p:ext uri="{BB962C8B-B14F-4D97-AF65-F5344CB8AC3E}">
        <p14:creationId xmlns:p14="http://schemas.microsoft.com/office/powerpoint/2010/main" val="2072096736"/>
      </p:ext>
    </p:extLst>
  </p:cSld>
  <p:clrMapOvr>
    <a:masterClrMapping/>
  </p:clrMapOvr>
  <mc:AlternateContent xmlns:mc="http://schemas.openxmlformats.org/markup-compatibility/2006" xmlns:p14="http://schemas.microsoft.com/office/powerpoint/2010/main">
    <mc:Choice Requires="p14">
      <p:transition spd="slow" p14:dur="2000" advTm="2288"/>
    </mc:Choice>
    <mc:Fallback xmlns="">
      <p:transition spd="slow" advTm="2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PERSISTENCEDATA" val="MMPROD_UIPERSISTENCEDATA"/>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3&quot; value=&quot;-1&quot;/&gt;&lt;property id=&quot;20307&quot; value=&quot;257&quot;/&gt;&lt;/object&gt;&lt;object type=&quot;3&quot; unique_id=&quot;10004&quot;&gt;&lt;property id=&quot;20148&quot; value=&quot;5&quot;/&gt;&lt;property id=&quot;20300&quot; value=&quot;Slide 3 - &amp;quot;MODULE 1: HISTORY AND CONSTITUTIONAL CONCEPTS&amp;quot;&quot;/&gt;&lt;property id=&quot;20303&quot; value=&quot;-1&quot;/&gt;&lt;property id=&quot;20307&quot; value=&quot;260&quot;/&gt;&lt;/object&gt;&lt;object type=&quot;3&quot; unique_id=&quot;10005&quot;&gt;&lt;property id=&quot;20148&quot; value=&quot;5&quot;/&gt;&lt;property id=&quot;20300&quot; value=&quot;Slide 4 - &amp;quot;Reception of English Law in Australia&amp;quot;&quot;/&gt;&lt;property id=&quot;20303&quot; value=&quot;-1&quot;/&gt;&lt;property id=&quot;20307&quot; value=&quot;258&quot;/&gt;&lt;/object&gt;&lt;object type=&quot;3&quot; unique_id=&quot;10006&quot;&gt;&lt;property id=&quot;20148&quot; value=&quot;5&quot;/&gt;&lt;property id=&quot;20300&quot; value=&quot;Slide 7 - &amp;quot;William Blackstone, Commentaries on the Laws of England (Burn and Williams, 11th ed, 1791) vol 1, 108:&amp;quot;&quot;/&gt;&lt;property id=&quot;20303&quot; value=&quot;-1&quot;/&gt;&lt;property id=&quot;20307&quot; value=&quot;259&quot;/&gt;&lt;/object&gt;&lt;object type=&quot;3&quot; unique_id=&quot;10007&quot;&gt;&lt;property id=&quot;20148&quot; value=&quot;5&quot;/&gt;&lt;property id=&quot;20300&quot; value=&quot;Slide 10 - &amp;quot;State Government Insurance Commission v Trigwell (1979) 142 CLR 617, 625-6 per Gibbs J:&amp;quot;&quot;/&gt;&lt;property id=&quot;20303&quot; value=&quot;-1&quot;/&gt;&lt;property id=&quot;20307&quot; value=&quot;261&quot;/&gt;&lt;/object&gt;&lt;object type=&quot;3&quot; unique_id=&quot;10055&quot;&gt;&lt;property id=&quot;20148&quot; value=&quot;5&quot;/&gt;&lt;property id=&quot;20300&quot; value=&quot;Slide 12 - &amp;quot;Want to read more?&amp;quot;&quot;/&gt;&lt;property id=&quot;20303&quot; value=&quot;-1&quot;/&gt;&lt;property id=&quot;20307&quot; value=&quot;262&quot;/&gt;&lt;/object&gt;&lt;object type=&quot;3&quot; unique_id=&quot;10057&quot;&gt;&lt;property id=&quot;20148&quot; value=&quot;5&quot;/&gt;&lt;property id=&quot;20300&quot; value=&quot;Slide 2 - &amp;quot;Acknowledging country&amp;quot;&quot;/&gt;&lt;property id=&quot;20303&quot; value=&quot;-1&quot;/&gt;&lt;property id=&quot;20307&quot; value=&quot;268&quot;/&gt;&lt;/object&gt;&lt;object type=&quot;3&quot; unique_id=&quot;10058&quot;&gt;&lt;property id=&quot;20148&quot; value=&quot;5&quot;/&gt;&lt;property id=&quot;20300&quot; value=&quot;Slide 5 - &amp;quot;Instructions to Governor Philip by Letters Patent:&amp;quot;&quot;/&gt;&lt;property id=&quot;20303&quot; value=&quot;-1&quot;/&gt;&lt;property id=&quot;20307&quot; value=&quot;263&quot;/&gt;&lt;/object&gt;&lt;object type=&quot;3&quot; unique_id=&quot;10059&quot;&gt;&lt;property id=&quot;20148&quot; value=&quot;5&quot;/&gt;&lt;property id=&quot;20300&quot; value=&quot;Slide 6 - &amp;quot;Problems with inheriting English laws&amp;quot;&quot;/&gt;&lt;property id=&quot;20303&quot; value=&quot;-1&quot;/&gt;&lt;property id=&quot;20307&quot; value=&quot;264&quot;/&gt;&lt;/object&gt;&lt;object type=&quot;3&quot; unique_id=&quot;10060&quot;&gt;&lt;property id=&quot;20148&quot; value=&quot;5&quot;/&gt;&lt;property id=&quot;20300&quot; value=&quot;Slide 8 - &amp;quot;Imperial Restraint and Dependence &amp;quot;&quot;/&gt;&lt;property id=&quot;20303&quot; value=&quot;-1&quot;/&gt;&lt;property id=&quot;20307&quot; value=&quot;265&quot;/&gt;&lt;/object&gt;&lt;object type=&quot;3&quot; unique_id=&quot;10061&quot;&gt;&lt;property id=&quot;20148&quot; value=&quot;5&quot;/&gt;&lt;property id=&quot;20300&quot; value=&quot;Slide 9 - &amp;quot;Cooper v Stuart (1889) 14 App Cas 286&amp;quot;&quot;/&gt;&lt;property id=&quot;20303&quot; value=&quot;-1&quot;/&gt;&lt;property id=&quot;20307&quot; value=&quot;266&quot;/&gt;&lt;/object&gt;&lt;object type=&quot;3&quot; unique_id=&quot;10062&quot;&gt;&lt;property id=&quot;20148&quot; value=&quot;5&quot;/&gt;&lt;property id=&quot;20300&quot; value=&quot;Slide 11 - &amp;quot;Key Cases:&amp;quot;&quot;/&gt;&lt;property id=&quot;20303&quot; value=&quot;-1&quot;/&gt;&lt;property id=&quot;20307&quot; value=&quot;267&quot;/&gt;&lt;/object&gt;&lt;/object&gt;&lt;object type=&quot;8&quot; unique_id=&quot;10014&quot;&gt;&lt;/object&gt;&lt;object type=&quot;4&quot; unique_id=&quot;1009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Western Sydney University 1">
      <a:dk1>
        <a:srgbClr val="000000"/>
      </a:dk1>
      <a:lt1>
        <a:srgbClr val="FFFFFF"/>
      </a:lt1>
      <a:dk2>
        <a:srgbClr val="A31E34"/>
      </a:dk2>
      <a:lt2>
        <a:srgbClr val="EBBCBB"/>
      </a:lt2>
      <a:accent1>
        <a:srgbClr val="FE7073"/>
      </a:accent1>
      <a:accent2>
        <a:srgbClr val="F6303D"/>
      </a:accent2>
      <a:accent3>
        <a:srgbClr val="5A2A82"/>
      </a:accent3>
      <a:accent4>
        <a:srgbClr val="027199"/>
      </a:accent4>
      <a:accent5>
        <a:srgbClr val="BA7FD1"/>
      </a:accent5>
      <a:accent6>
        <a:srgbClr val="FF7D7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3982</TotalTime>
  <Words>2124</Words>
  <Application>Microsoft Macintosh PowerPoint</Application>
  <PresentationFormat>Widescreen</PresentationFormat>
  <Paragraphs>206</Paragraphs>
  <Slides>29</Slides>
  <Notes>26</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29</vt:i4>
      </vt:variant>
    </vt:vector>
  </HeadingPairs>
  <TitlesOfParts>
    <vt:vector size="44" baseType="lpstr">
      <vt:lpstr>Gotham Narrow Book</vt:lpstr>
      <vt:lpstr>Gotham Narrow Light</vt:lpstr>
      <vt:lpstr>Calibri Light</vt:lpstr>
      <vt:lpstr>Calibri</vt:lpstr>
      <vt:lpstr>Wingdings</vt:lpstr>
      <vt:lpstr>Chronicle Text G1 Roman</vt:lpstr>
      <vt:lpstr>Gotham Narrow Bold</vt:lpstr>
      <vt:lpstr>Gotham Narrow</vt:lpstr>
      <vt:lpstr>Times New Roman</vt:lpstr>
      <vt:lpstr>Arial</vt:lpstr>
      <vt:lpstr>Chronicle Text G1</vt:lpstr>
      <vt:lpstr>Courier New</vt:lpstr>
      <vt:lpstr>Office Theme</vt:lpstr>
      <vt:lpstr>1_Office Theme</vt:lpstr>
      <vt:lpstr>2_Office Theme</vt:lpstr>
      <vt:lpstr>PowerPoint Presentation</vt:lpstr>
      <vt:lpstr>Acknowledging country</vt:lpstr>
      <vt:lpstr>Acknowledging authorship</vt:lpstr>
      <vt:lpstr>What is public law?</vt:lpstr>
      <vt:lpstr>MODULE 1: BUILDING BLOCKS: HISTORY AND KEY CONCEPTS</vt:lpstr>
      <vt:lpstr>Reception of English Law in Australia</vt:lpstr>
      <vt:lpstr>Where to start?</vt:lpstr>
      <vt:lpstr>Instructions to Governor Phillip by Letters  Patent</vt:lpstr>
      <vt:lpstr>Problems with inheriting English laws</vt:lpstr>
      <vt:lpstr>William Blackstone, Commentaries on the Laws of England </vt:lpstr>
      <vt:lpstr>From Imperial restraint to independence </vt:lpstr>
      <vt:lpstr>So what about the Queen?</vt:lpstr>
      <vt:lpstr>Unity of the common law</vt:lpstr>
      <vt:lpstr>The certainty of statute law</vt:lpstr>
      <vt:lpstr>Want to read more?</vt:lpstr>
      <vt:lpstr>Reception of English Law in Australia</vt:lpstr>
      <vt:lpstr>Key cases</vt:lpstr>
      <vt:lpstr>Cooper v Stuart</vt:lpstr>
      <vt:lpstr>Cooper v Stuart cont</vt:lpstr>
      <vt:lpstr>State Government Insurance Commission v  Trigwell</vt:lpstr>
      <vt:lpstr>Reception of common law: a one-way process</vt:lpstr>
      <vt:lpstr>BUT</vt:lpstr>
      <vt:lpstr>Union Steamship Co of NZ v Cth</vt:lpstr>
      <vt:lpstr>Bistrcic v Rokov</vt:lpstr>
      <vt:lpstr>Judgments in Bistrcic v Rokov</vt:lpstr>
      <vt:lpstr>Murphy J in Bistrcic v Rokov</vt:lpstr>
      <vt:lpstr>China Ocean Shipping Co v South Australia</vt:lpstr>
      <vt:lpstr>Sue v Hill</vt:lpstr>
      <vt:lpstr>PowerPoint Presentation</vt:lpstr>
    </vt:vector>
  </TitlesOfParts>
  <Company>Western Sydney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Hook</dc:creator>
  <cp:lastModifiedBy>Arshdeep Singh</cp:lastModifiedBy>
  <cp:revision>25</cp:revision>
  <dcterms:created xsi:type="dcterms:W3CDTF">2018-01-30T00:05:46Z</dcterms:created>
  <dcterms:modified xsi:type="dcterms:W3CDTF">2021-08-09T06:51:05Z</dcterms:modified>
</cp:coreProperties>
</file>