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2922-88B7-401D-99F4-D8BCEEB3BCE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C4E979C-1E82-49DC-BA55-7EE17784A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4F30DB9-E6D1-452C-974D-416B7F11CB5F}"/>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93AE09CB-B292-477E-B1B1-684159415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F3881-7599-4EB1-BC20-F9996F064AE4}"/>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115775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EAA3-4111-41E4-A8DB-F95201DFE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D7B56-66EC-43BA-8F37-3C797052D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C607E-3655-4116-A93A-708CCE3D367E}"/>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16F26D47-B5DA-45C6-90FB-D10C1C262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57A10-270F-4B8C-B425-42306A40D5DD}"/>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279118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ACE21-3747-4868-87B1-5984612345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CA97E8-991B-400B-BD7C-A9E0746C0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C33C2-06B3-4601-A9A8-175BC7B942F2}"/>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9C6B6720-B4AB-4FC9-8B68-144E22853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A61F4-EEF7-487E-8279-C8F68EE735B5}"/>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337823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613B-92BD-4C08-BA67-807940D10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83A4E-E39A-430A-9BD2-2379A3191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9A497-F015-49FE-A56C-2298AB26EE59}"/>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7CD383D6-C449-443B-93D3-09FEE09D9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DF4D0-96D6-49AD-B317-6AC1D5178136}"/>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143275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841B-5A28-4BB6-9931-76C011C46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EF293-9911-4A30-9331-089BECA10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C25CE-8FB1-4A10-84D3-0DD5CC6928AE}"/>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454BDA41-5602-447D-A8FD-1D42BD921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82F8-269D-43A9-8E5B-B2E03E688E1D}"/>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123638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097-EF79-460C-B7DD-3081064B2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BD62F-8AC2-4EE9-A940-3C82ED163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DFB59B-D09B-4CA0-8098-D481BE28C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2CCE5-C629-4337-8CCD-DE9E00D7C152}"/>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6" name="Footer Placeholder 5">
            <a:extLst>
              <a:ext uri="{FF2B5EF4-FFF2-40B4-BE49-F238E27FC236}">
                <a16:creationId xmlns:a16="http://schemas.microsoft.com/office/drawing/2014/main" id="{4D88B702-AD6B-4581-8731-01246D33C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5DC0D-0BBB-4A96-853D-B31228A3B786}"/>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285599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B07F-D424-40FC-B1A5-D85EB9E8CA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D73CD-79D1-45A0-811D-EF94C83E6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71ACD-E173-4CA4-BECF-F73C19BA0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E57F38-435C-4E9C-B8B3-6BF43215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912C2-F4CB-459B-A929-E06D0AFDB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B49A0-7AA3-4C55-9331-103BCD4C733E}"/>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8" name="Footer Placeholder 7">
            <a:extLst>
              <a:ext uri="{FF2B5EF4-FFF2-40B4-BE49-F238E27FC236}">
                <a16:creationId xmlns:a16="http://schemas.microsoft.com/office/drawing/2014/main" id="{BA2B019A-CE88-4CCD-B172-5539652C4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3FDF8-EC2E-40A8-BFD2-8217850C79AF}"/>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243827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4571-C69E-4FB7-973B-B1239EBE76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434660-FCC4-4DE3-9DBF-E341EB83B22D}"/>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4" name="Footer Placeholder 3">
            <a:extLst>
              <a:ext uri="{FF2B5EF4-FFF2-40B4-BE49-F238E27FC236}">
                <a16:creationId xmlns:a16="http://schemas.microsoft.com/office/drawing/2014/main" id="{CFAFC6AF-7189-457B-8AE5-8BE23BA50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D38EB-BA6E-4D0F-AF5C-3E8E99438619}"/>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262841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C4E9B-8FA2-4FF4-AF5E-9D2778E2D98D}"/>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3" name="Footer Placeholder 2">
            <a:extLst>
              <a:ext uri="{FF2B5EF4-FFF2-40B4-BE49-F238E27FC236}">
                <a16:creationId xmlns:a16="http://schemas.microsoft.com/office/drawing/2014/main" id="{263553FF-5C71-4B18-96C0-7938270E9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CB3730-E449-4E73-A88D-8895ABD3E52C}"/>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125542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F53F-BF82-40F7-BB5F-6E69FF39A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8EE6F3-4D51-498A-8534-B9E6D9D35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9CE095-D32B-43A7-9EB8-3149F3981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42290-0BAD-4473-93A3-129FD2577166}"/>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6" name="Footer Placeholder 5">
            <a:extLst>
              <a:ext uri="{FF2B5EF4-FFF2-40B4-BE49-F238E27FC236}">
                <a16:creationId xmlns:a16="http://schemas.microsoft.com/office/drawing/2014/main" id="{B90D6B49-00D9-4CC5-B053-FDAFEBBF4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B5C3A-FF68-4BB4-8ED4-8713AF681A65}"/>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134423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00E6-B05F-4003-9B7B-1B1EF6486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638A2-EC69-43DE-9A44-2080FB0BD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64FFA-CCCC-456D-923C-C8F91EE47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6838C-74F7-49E6-97E4-9BB864CAF7B4}"/>
              </a:ext>
            </a:extLst>
          </p:cNvPr>
          <p:cNvSpPr>
            <a:spLocks noGrp="1"/>
          </p:cNvSpPr>
          <p:nvPr>
            <p:ph type="dt" sz="half" idx="10"/>
          </p:nvPr>
        </p:nvSpPr>
        <p:spPr/>
        <p:txBody>
          <a:bodyPr/>
          <a:lstStyle/>
          <a:p>
            <a:fld id="{23593E68-D72D-469F-86D5-1A7B00C6DACA}" type="datetimeFigureOut">
              <a:rPr lang="en-US" smtClean="0"/>
              <a:t>17/11/2023</a:t>
            </a:fld>
            <a:endParaRPr lang="en-US"/>
          </a:p>
        </p:txBody>
      </p:sp>
      <p:sp>
        <p:nvSpPr>
          <p:cNvPr id="6" name="Footer Placeholder 5">
            <a:extLst>
              <a:ext uri="{FF2B5EF4-FFF2-40B4-BE49-F238E27FC236}">
                <a16:creationId xmlns:a16="http://schemas.microsoft.com/office/drawing/2014/main" id="{07A3822B-889C-4D08-A724-0878D5901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9D17A-6109-4379-906E-E5874A83DF66}"/>
              </a:ext>
            </a:extLst>
          </p:cNvPr>
          <p:cNvSpPr>
            <a:spLocks noGrp="1"/>
          </p:cNvSpPr>
          <p:nvPr>
            <p:ph type="sldNum" sz="quarter" idx="12"/>
          </p:nvPr>
        </p:nvSpPr>
        <p:spPr/>
        <p:txBody>
          <a:bodyPr/>
          <a:lstStyle/>
          <a:p>
            <a:fld id="{7B5393F1-520D-443D-93FE-AB9EFFB8CA3E}" type="slidenum">
              <a:rPr lang="en-US" smtClean="0"/>
              <a:t>‹#›</a:t>
            </a:fld>
            <a:endParaRPr lang="en-US"/>
          </a:p>
        </p:txBody>
      </p:sp>
    </p:spTree>
    <p:extLst>
      <p:ext uri="{BB962C8B-B14F-4D97-AF65-F5344CB8AC3E}">
        <p14:creationId xmlns:p14="http://schemas.microsoft.com/office/powerpoint/2010/main" val="83556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F2B07-796F-4C96-8E74-18D21BFA0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5E5A7-2F1E-469E-8AD9-ADB748AB3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3A1ECB-9A78-4C14-82E3-BD363BADB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93E68-D72D-469F-86D5-1A7B00C6DACA}" type="datetimeFigureOut">
              <a:rPr lang="en-US" smtClean="0"/>
              <a:t>17/11/2023</a:t>
            </a:fld>
            <a:endParaRPr lang="en-US"/>
          </a:p>
        </p:txBody>
      </p:sp>
      <p:sp>
        <p:nvSpPr>
          <p:cNvPr id="5" name="Footer Placeholder 4">
            <a:extLst>
              <a:ext uri="{FF2B5EF4-FFF2-40B4-BE49-F238E27FC236}">
                <a16:creationId xmlns:a16="http://schemas.microsoft.com/office/drawing/2014/main" id="{2E23AC9A-57D5-4F76-A382-F5FBECE85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DB2CEA-ED00-42A9-BEC8-7EB5FE201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393F1-520D-443D-93FE-AB9EFFB8CA3E}" type="slidenum">
              <a:rPr lang="en-US" smtClean="0"/>
              <a:t>‹#›</a:t>
            </a:fld>
            <a:endParaRPr lang="en-US"/>
          </a:p>
        </p:txBody>
      </p:sp>
      <p:sp>
        <p:nvSpPr>
          <p:cNvPr id="8" name="TextBox 7">
            <a:extLst>
              <a:ext uri="{FF2B5EF4-FFF2-40B4-BE49-F238E27FC236}">
                <a16:creationId xmlns:a16="http://schemas.microsoft.com/office/drawing/2014/main" id="{1A74676B-5D66-41E1-9F6E-25064F489A20}"/>
              </a:ext>
            </a:extLst>
          </p:cNvPr>
          <p:cNvSpPr txBox="1"/>
          <p:nvPr userDrawn="1"/>
        </p:nvSpPr>
        <p:spPr>
          <a:xfrm>
            <a:off x="2423808" y="3429000"/>
            <a:ext cx="7344383" cy="830997"/>
          </a:xfrm>
          <a:prstGeom prst="rect">
            <a:avLst/>
          </a:prstGeom>
          <a:noFill/>
        </p:spPr>
        <p:txBody>
          <a:bodyPr wrap="square" rtlCol="0">
            <a:spAutoFit/>
          </a:bodyPr>
          <a:lstStyle/>
          <a:p>
            <a:pPr algn="ctr"/>
            <a:r>
              <a:rPr lang="en-US" sz="4800" dirty="0">
                <a:solidFill>
                  <a:schemeClr val="accent2">
                    <a:lumMod val="20000"/>
                    <a:lumOff val="80000"/>
                  </a:schemeClr>
                </a:solidFill>
                <a:latin typeface="Aparajita" panose="02020603050405020304" pitchFamily="18" charset="0"/>
                <a:cs typeface="Aparajita" panose="02020603050405020304" pitchFamily="18" charset="0"/>
              </a:rPr>
              <a:t>Ajeenkya DY Patil University</a:t>
            </a:r>
          </a:p>
        </p:txBody>
      </p:sp>
    </p:spTree>
    <p:extLst>
      <p:ext uri="{BB962C8B-B14F-4D97-AF65-F5344CB8AC3E}">
        <p14:creationId xmlns:p14="http://schemas.microsoft.com/office/powerpoint/2010/main" val="1868834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ata-flair.training/blogs/cartoonify-image-opencv-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D295-67DA-4EDC-9D4C-D41AC7C2EB10}"/>
              </a:ext>
            </a:extLst>
          </p:cNvPr>
          <p:cNvSpPr>
            <a:spLocks noGrp="1"/>
          </p:cNvSpPr>
          <p:nvPr>
            <p:ph type="ctrTitle"/>
          </p:nvPr>
        </p:nvSpPr>
        <p:spPr>
          <a:xfrm>
            <a:off x="1524000" y="1934126"/>
            <a:ext cx="9144000" cy="2387600"/>
          </a:xfrm>
        </p:spPr>
        <p:txBody>
          <a:bodyPr>
            <a:normAutofit fontScale="90000"/>
          </a:bodyPr>
          <a:lstStyle/>
          <a:p>
            <a:r>
              <a:rPr lang="en-US" b="1" dirty="0" err="1">
                <a:solidFill>
                  <a:srgbClr val="444444"/>
                </a:solidFill>
                <a:effectLst/>
                <a:latin typeface="Georgia" panose="02040502050405020303" pitchFamily="18" charset="0"/>
              </a:rPr>
              <a:t>Cartoonify</a:t>
            </a:r>
            <a:r>
              <a:rPr lang="en-US" b="1" dirty="0">
                <a:solidFill>
                  <a:srgbClr val="444444"/>
                </a:solidFill>
                <a:effectLst/>
                <a:latin typeface="Georgia" panose="02040502050405020303" pitchFamily="18" charset="0"/>
              </a:rPr>
              <a:t> an Image with OpenCV </a:t>
            </a:r>
            <a:r>
              <a:rPr lang="en-US" b="1">
                <a:solidFill>
                  <a:srgbClr val="444444"/>
                </a:solidFill>
                <a:effectLst/>
                <a:latin typeface="Georgia" panose="02040502050405020303" pitchFamily="18" charset="0"/>
              </a:rPr>
              <a:t>in Python &amp; ML</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US" dirty="0"/>
          </a:p>
        </p:txBody>
      </p:sp>
      <p:sp>
        <p:nvSpPr>
          <p:cNvPr id="3" name="Subtitle 2">
            <a:extLst>
              <a:ext uri="{FF2B5EF4-FFF2-40B4-BE49-F238E27FC236}">
                <a16:creationId xmlns:a16="http://schemas.microsoft.com/office/drawing/2014/main" id="{D0CC6742-33DD-4693-AF9D-BDC2D51FF95A}"/>
              </a:ext>
            </a:extLst>
          </p:cNvPr>
          <p:cNvSpPr>
            <a:spLocks noGrp="1"/>
          </p:cNvSpPr>
          <p:nvPr>
            <p:ph type="subTitle" idx="1"/>
          </p:nvPr>
        </p:nvSpPr>
        <p:spPr>
          <a:xfrm>
            <a:off x="1524000" y="4030824"/>
            <a:ext cx="9144000" cy="2649893"/>
          </a:xfrm>
        </p:spPr>
        <p:txBody>
          <a:bodyPr>
            <a:normAutofit/>
          </a:bodyPr>
          <a:lstStyle/>
          <a:p>
            <a:r>
              <a:rPr lang="en-US" dirty="0">
                <a:latin typeface="Georgia" panose="02040502050405020303" pitchFamily="18" charset="0"/>
              </a:rPr>
              <a:t>By:- </a:t>
            </a:r>
            <a:r>
              <a:rPr lang="en-US" dirty="0" smtClean="0">
                <a:latin typeface="Georgia" panose="02040502050405020303" pitchFamily="18" charset="0"/>
              </a:rPr>
              <a:t>Tauqeer Shaikh</a:t>
            </a:r>
            <a:endParaRPr lang="en-US" dirty="0">
              <a:latin typeface="Georgia" panose="02040502050405020303" pitchFamily="18" charset="0"/>
            </a:endParaRPr>
          </a:p>
          <a:p>
            <a:r>
              <a:rPr lang="en-US" dirty="0">
                <a:latin typeface="Georgia" panose="02040502050405020303" pitchFamily="18" charset="0"/>
              </a:rPr>
              <a:t>URN No</a:t>
            </a:r>
            <a:r>
              <a:rPr lang="en-US">
                <a:latin typeface="Georgia" panose="02040502050405020303" pitchFamily="18" charset="0"/>
              </a:rPr>
              <a:t>:- </a:t>
            </a:r>
            <a:r>
              <a:rPr lang="en-US" smtClean="0">
                <a:latin typeface="Georgia" panose="02040502050405020303" pitchFamily="18" charset="0"/>
              </a:rPr>
              <a:t>2019-B-21012001</a:t>
            </a:r>
            <a:endParaRPr lang="en-US" dirty="0">
              <a:latin typeface="Georgia" panose="02040502050405020303" pitchFamily="18" charset="0"/>
            </a:endParaRPr>
          </a:p>
          <a:p>
            <a:r>
              <a:rPr lang="en-US" dirty="0">
                <a:latin typeface="Georgia" panose="02040502050405020303" pitchFamily="18" charset="0"/>
              </a:rPr>
              <a:t>School of Engineering </a:t>
            </a:r>
          </a:p>
          <a:p>
            <a:r>
              <a:rPr lang="en-US" dirty="0" err="1">
                <a:latin typeface="Georgia" panose="02040502050405020303" pitchFamily="18" charset="0"/>
              </a:rPr>
              <a:t>B.Tech</a:t>
            </a:r>
            <a:r>
              <a:rPr lang="en-US" dirty="0">
                <a:latin typeface="Georgia" panose="02040502050405020303" pitchFamily="18" charset="0"/>
              </a:rPr>
              <a:t> IT Data Science [Semester Vth]</a:t>
            </a:r>
          </a:p>
          <a:p>
            <a:r>
              <a:rPr lang="en-US" dirty="0">
                <a:latin typeface="Georgia" panose="02040502050405020303" pitchFamily="18" charset="0"/>
              </a:rPr>
              <a:t>Machine Learning Algorithms [CSC-</a:t>
            </a:r>
            <a:r>
              <a:rPr lang="en-US" dirty="0">
                <a:latin typeface="Times New Roman" panose="02020603050405020304" pitchFamily="18" charset="0"/>
                <a:cs typeface="Times New Roman" panose="02020603050405020304" pitchFamily="18" charset="0"/>
              </a:rPr>
              <a:t>337</a:t>
            </a:r>
            <a:r>
              <a:rPr lang="en-US" dirty="0">
                <a:latin typeface="Georgia" panose="02040502050405020303" pitchFamily="18" charset="0"/>
              </a:rPr>
              <a:t>]</a:t>
            </a:r>
          </a:p>
          <a:p>
            <a:endParaRPr lang="en-US" dirty="0">
              <a:latin typeface="Georgia" panose="02040502050405020303" pitchFamily="18" charset="0"/>
            </a:endParaRPr>
          </a:p>
          <a:p>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035B292C-9F16-4798-8804-073210D43BD1}"/>
              </a:ext>
            </a:extLst>
          </p:cNvPr>
          <p:cNvPicPr>
            <a:picLocks noChangeAspect="1"/>
          </p:cNvPicPr>
          <p:nvPr/>
        </p:nvPicPr>
        <p:blipFill>
          <a:blip r:embed="rId2"/>
          <a:stretch>
            <a:fillRect/>
          </a:stretch>
        </p:blipFill>
        <p:spPr>
          <a:xfrm>
            <a:off x="401215" y="265599"/>
            <a:ext cx="2480971" cy="730697"/>
          </a:xfrm>
          <a:prstGeom prst="rect">
            <a:avLst/>
          </a:prstGeom>
        </p:spPr>
      </p:pic>
    </p:spTree>
    <p:extLst>
      <p:ext uri="{BB962C8B-B14F-4D97-AF65-F5344CB8AC3E}">
        <p14:creationId xmlns:p14="http://schemas.microsoft.com/office/powerpoint/2010/main" val="275138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4"/>
            <a:ext cx="10955694" cy="6550091"/>
          </a:xfrm>
        </p:spPr>
        <p:txBody>
          <a:bodyPr>
            <a:noAutofit/>
          </a:bodyPr>
          <a:lstStyle/>
          <a:p>
            <a:pPr marL="0" indent="0" algn="l" fontAlgn="base">
              <a:buNone/>
            </a:pPr>
            <a:r>
              <a:rPr lang="en-US" sz="1800" b="1" i="0" dirty="0">
                <a:solidFill>
                  <a:srgbClr val="444444"/>
                </a:solidFill>
                <a:effectLst/>
                <a:latin typeface="Georgia" panose="02040502050405020303" pitchFamily="18" charset="0"/>
              </a:rPr>
              <a:t>Step 7: Preparing a Mask Image</a:t>
            </a:r>
          </a:p>
          <a:p>
            <a:pPr marL="0" indent="0" algn="l" fontAlgn="base">
              <a:buNone/>
            </a:pPr>
            <a:r>
              <a:rPr lang="en-US" sz="1800" b="1" i="0" dirty="0">
                <a:solidFill>
                  <a:srgbClr val="444444"/>
                </a:solidFill>
                <a:effectLst/>
                <a:latin typeface="Georgia" panose="02040502050405020303" pitchFamily="18" charset="0"/>
              </a:rPr>
              <a:t>Code:-</a:t>
            </a:r>
          </a:p>
          <a:p>
            <a:pPr marL="0" indent="0" algn="l" fontAlgn="base">
              <a:buNone/>
            </a:pPr>
            <a:endParaRPr lang="en-US" sz="1800" dirty="0">
              <a:latin typeface="Georgia" panose="02040502050405020303" pitchFamily="18" charset="0"/>
            </a:endParaRPr>
          </a:p>
          <a:p>
            <a:pPr marL="0" indent="0" algn="l" fontAlgn="base">
              <a:buNone/>
            </a:pPr>
            <a:endParaRPr lang="en-US" sz="1800" dirty="0">
              <a:latin typeface="Georgia" panose="02040502050405020303" pitchFamily="18" charset="0"/>
            </a:endParaRPr>
          </a:p>
          <a:p>
            <a:pPr marL="0" indent="0" algn="l" fontAlgn="base">
              <a:buNone/>
            </a:pPr>
            <a:endParaRPr lang="en-US" sz="1800" dirty="0">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endParaRPr lang="en-US" sz="1800" b="1" dirty="0">
              <a:solidFill>
                <a:srgbClr val="444444"/>
              </a:solidFill>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In the above code, we finally work on the second specialty. We prepare a lightened color image that we mask with edges at the end to produce a cartoon image. We use </a:t>
            </a:r>
            <a:r>
              <a:rPr lang="en-US" sz="1800" b="0" i="0" dirty="0" err="1">
                <a:solidFill>
                  <a:srgbClr val="444444"/>
                </a:solidFill>
                <a:effectLst/>
                <a:latin typeface="Georgia" panose="02040502050405020303" pitchFamily="18" charset="0"/>
              </a:rPr>
              <a:t>bilateralFilter</a:t>
            </a:r>
            <a:r>
              <a:rPr lang="en-US" sz="1800" b="0" i="0" dirty="0">
                <a:solidFill>
                  <a:srgbClr val="444444"/>
                </a:solidFill>
                <a:effectLst/>
                <a:latin typeface="Georgia" panose="02040502050405020303" pitchFamily="18" charset="0"/>
              </a:rPr>
              <a:t> which removes the noise. It can be taken as smoothening of an image to an extent.</a:t>
            </a:r>
          </a:p>
          <a:p>
            <a:pPr fontAlgn="base"/>
            <a:r>
              <a:rPr lang="en-US" sz="1800" b="0" i="0" dirty="0">
                <a:solidFill>
                  <a:srgbClr val="444444"/>
                </a:solidFill>
                <a:effectLst/>
                <a:latin typeface="Georgia" panose="02040502050405020303" pitchFamily="18" charset="0"/>
              </a:rPr>
              <a:t>The third parameter is the diameter of the pixel neighborhood, </a:t>
            </a:r>
            <a:r>
              <a:rPr lang="en-US" sz="1800" b="0" i="0" dirty="0" err="1">
                <a:solidFill>
                  <a:srgbClr val="444444"/>
                </a:solidFill>
                <a:effectLst/>
                <a:latin typeface="Georgia" panose="02040502050405020303" pitchFamily="18" charset="0"/>
              </a:rPr>
              <a:t>i.e</a:t>
            </a:r>
            <a:r>
              <a:rPr lang="en-US" sz="1800" b="0" i="0" dirty="0">
                <a:solidFill>
                  <a:srgbClr val="444444"/>
                </a:solidFill>
                <a:effectLst/>
                <a:latin typeface="Georgia" panose="02040502050405020303" pitchFamily="18" charset="0"/>
              </a:rPr>
              <a:t>, the number of pixels around a certain pixel which will determine its value. The fourth and Fifth parameter defines </a:t>
            </a:r>
            <a:r>
              <a:rPr lang="en-US" sz="1800" b="0" i="0" dirty="0" err="1">
                <a:solidFill>
                  <a:srgbClr val="444444"/>
                </a:solidFill>
                <a:effectLst/>
                <a:latin typeface="Georgia" panose="02040502050405020303" pitchFamily="18" charset="0"/>
              </a:rPr>
              <a:t>signmaColor</a:t>
            </a:r>
            <a:r>
              <a:rPr lang="en-US" sz="1800" b="0" i="0" dirty="0">
                <a:solidFill>
                  <a:srgbClr val="444444"/>
                </a:solidFill>
                <a:effectLst/>
                <a:latin typeface="Georgia" panose="02040502050405020303" pitchFamily="18" charset="0"/>
              </a:rPr>
              <a:t> and </a:t>
            </a:r>
            <a:r>
              <a:rPr lang="en-US" sz="1800" b="0" i="0" dirty="0" err="1">
                <a:solidFill>
                  <a:srgbClr val="444444"/>
                </a:solidFill>
                <a:effectLst/>
                <a:latin typeface="Georgia" panose="02040502050405020303" pitchFamily="18" charset="0"/>
              </a:rPr>
              <a:t>sigmaSpace</a:t>
            </a:r>
            <a:r>
              <a:rPr lang="en-US" sz="1800" b="0" i="0" dirty="0">
                <a:solidFill>
                  <a:srgbClr val="444444"/>
                </a:solidFill>
                <a:effectLst/>
                <a:latin typeface="Georgia" panose="02040502050405020303" pitchFamily="18" charset="0"/>
              </a:rPr>
              <a:t>. These parameters are used to give a sigma effect, </a:t>
            </a:r>
            <a:r>
              <a:rPr lang="en-US" sz="1800" b="0" i="0" dirty="0" err="1">
                <a:solidFill>
                  <a:srgbClr val="444444"/>
                </a:solidFill>
                <a:effectLst/>
                <a:latin typeface="Georgia" panose="02040502050405020303" pitchFamily="18" charset="0"/>
              </a:rPr>
              <a:t>i.e</a:t>
            </a:r>
            <a:r>
              <a:rPr lang="en-US" sz="1800" b="0" i="0" dirty="0">
                <a:solidFill>
                  <a:srgbClr val="444444"/>
                </a:solidFill>
                <a:effectLst/>
                <a:latin typeface="Georgia" panose="02040502050405020303" pitchFamily="18" charset="0"/>
              </a:rPr>
              <a:t> make an image look vicious and like water paint, removing the roughness in colors.</a:t>
            </a:r>
          </a:p>
          <a:p>
            <a:pPr fontAlgn="base"/>
            <a:r>
              <a:rPr lang="en-US" sz="1800" b="0" i="0" dirty="0">
                <a:solidFill>
                  <a:srgbClr val="444444"/>
                </a:solidFill>
                <a:effectLst/>
                <a:latin typeface="Georgia" panose="02040502050405020303" pitchFamily="18" charset="0"/>
              </a:rPr>
              <a:t>Yes, it’s similar to BEAUTIFY or AI effect in cameras of modern mobile phones.</a:t>
            </a:r>
          </a:p>
          <a:p>
            <a:pPr marL="0" indent="0">
              <a:buNone/>
            </a:pPr>
            <a:endParaRPr lang="en-US" sz="1800" b="1" dirty="0">
              <a:solidFill>
                <a:srgbClr val="444444"/>
              </a:solidFill>
              <a:latin typeface="Georgia" panose="02040502050405020303" pitchFamily="18" charset="0"/>
            </a:endParaRPr>
          </a:p>
        </p:txBody>
      </p:sp>
      <p:pic>
        <p:nvPicPr>
          <p:cNvPr id="4" name="Picture 3">
            <a:extLst>
              <a:ext uri="{FF2B5EF4-FFF2-40B4-BE49-F238E27FC236}">
                <a16:creationId xmlns:a16="http://schemas.microsoft.com/office/drawing/2014/main" id="{03B8F82D-F366-4F40-B0B1-4205316EE723}"/>
              </a:ext>
            </a:extLst>
          </p:cNvPr>
          <p:cNvPicPr>
            <a:picLocks noChangeAspect="1"/>
          </p:cNvPicPr>
          <p:nvPr/>
        </p:nvPicPr>
        <p:blipFill>
          <a:blip r:embed="rId2"/>
          <a:stretch>
            <a:fillRect/>
          </a:stretch>
        </p:blipFill>
        <p:spPr>
          <a:xfrm>
            <a:off x="1196845" y="1088279"/>
            <a:ext cx="10662363" cy="1561615"/>
          </a:xfrm>
          <a:prstGeom prst="rect">
            <a:avLst/>
          </a:prstGeom>
        </p:spPr>
      </p:pic>
    </p:spTree>
    <p:extLst>
      <p:ext uri="{BB962C8B-B14F-4D97-AF65-F5344CB8AC3E}">
        <p14:creationId xmlns:p14="http://schemas.microsoft.com/office/powerpoint/2010/main" val="285186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5"/>
            <a:ext cx="10955694" cy="5421088"/>
          </a:xfrm>
        </p:spPr>
        <p:txBody>
          <a:bodyPr>
            <a:noAutofit/>
          </a:bodyPr>
          <a:lstStyle/>
          <a:p>
            <a:pPr marL="0" indent="0">
              <a:buNone/>
            </a:pPr>
            <a:r>
              <a:rPr lang="en-US" sz="1800" b="1" i="0" dirty="0">
                <a:solidFill>
                  <a:srgbClr val="444444"/>
                </a:solidFill>
                <a:effectLst/>
                <a:latin typeface="Georgia" panose="02040502050405020303" pitchFamily="18" charset="0"/>
              </a:rPr>
              <a:t>Step 8: Giving a Cartoon Effect</a:t>
            </a:r>
          </a:p>
          <a:p>
            <a:pPr marL="0" indent="0">
              <a:buNone/>
            </a:pPr>
            <a:r>
              <a:rPr lang="en-IN" sz="1800" b="1" i="0" dirty="0">
                <a:solidFill>
                  <a:srgbClr val="444444"/>
                </a:solidFill>
                <a:effectLst/>
                <a:latin typeface="Georgia" panose="02040502050405020303" pitchFamily="18" charset="0"/>
              </a:rPr>
              <a:t>Code:</a:t>
            </a:r>
          </a:p>
          <a:p>
            <a:pPr marL="0" indent="0">
              <a:buNone/>
            </a:pPr>
            <a:endParaRPr lang="en-IN" sz="1800" b="1" dirty="0">
              <a:solidFill>
                <a:srgbClr val="444444"/>
              </a:solidFill>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So, let’s combine the two specialties. This will be done using MASKING. We perform bitwise and on two images to mask them. Remember, images are just numbers?</a:t>
            </a:r>
          </a:p>
          <a:p>
            <a:pPr fontAlgn="base"/>
            <a:r>
              <a:rPr lang="en-US" sz="1800" b="0" i="0" dirty="0">
                <a:solidFill>
                  <a:srgbClr val="444444"/>
                </a:solidFill>
                <a:effectLst/>
                <a:latin typeface="Georgia" panose="02040502050405020303" pitchFamily="18" charset="0"/>
              </a:rPr>
              <a:t>Yes, so that’s how we mask edged image on our “BEAUTIFY” image.</a:t>
            </a:r>
          </a:p>
          <a:p>
            <a:pPr fontAlgn="base"/>
            <a:r>
              <a:rPr lang="en-US" sz="1800" b="0" i="0" dirty="0">
                <a:solidFill>
                  <a:srgbClr val="444444"/>
                </a:solidFill>
                <a:effectLst/>
                <a:latin typeface="Georgia" panose="02040502050405020303" pitchFamily="18" charset="0"/>
              </a:rPr>
              <a:t>This finally CARTOONIFY our image!</a:t>
            </a:r>
          </a:p>
          <a:p>
            <a:pPr marL="0" indent="0">
              <a:buNone/>
            </a:pPr>
            <a:endParaRPr lang="en-US" sz="1800" b="1" i="0" dirty="0">
              <a:solidFill>
                <a:srgbClr val="444444"/>
              </a:solidFill>
              <a:effectLst/>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p:txBody>
      </p:sp>
      <p:pic>
        <p:nvPicPr>
          <p:cNvPr id="5" name="Picture 4">
            <a:extLst>
              <a:ext uri="{FF2B5EF4-FFF2-40B4-BE49-F238E27FC236}">
                <a16:creationId xmlns:a16="http://schemas.microsoft.com/office/drawing/2014/main" id="{8FD56CCD-02F2-4801-A8BA-F3476F032714}"/>
              </a:ext>
            </a:extLst>
          </p:cNvPr>
          <p:cNvPicPr>
            <a:picLocks noChangeAspect="1"/>
          </p:cNvPicPr>
          <p:nvPr/>
        </p:nvPicPr>
        <p:blipFill>
          <a:blip r:embed="rId2"/>
          <a:stretch>
            <a:fillRect/>
          </a:stretch>
        </p:blipFill>
        <p:spPr>
          <a:xfrm>
            <a:off x="1273725" y="748005"/>
            <a:ext cx="10353675" cy="1219200"/>
          </a:xfrm>
          <a:prstGeom prst="rect">
            <a:avLst/>
          </a:prstGeom>
        </p:spPr>
      </p:pic>
    </p:spTree>
    <p:extLst>
      <p:ext uri="{BB962C8B-B14F-4D97-AF65-F5344CB8AC3E}">
        <p14:creationId xmlns:p14="http://schemas.microsoft.com/office/powerpoint/2010/main" val="320872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4"/>
            <a:ext cx="10955694" cy="6382141"/>
          </a:xfrm>
        </p:spPr>
        <p:txBody>
          <a:bodyPr>
            <a:noAutofit/>
          </a:bodyPr>
          <a:lstStyle/>
          <a:p>
            <a:pPr marL="0" indent="0">
              <a:buNone/>
            </a:pPr>
            <a:r>
              <a:rPr lang="en-US" sz="1800" b="1" i="0" dirty="0">
                <a:solidFill>
                  <a:srgbClr val="444444"/>
                </a:solidFill>
                <a:effectLst/>
                <a:latin typeface="Georgia" panose="02040502050405020303" pitchFamily="18" charset="0"/>
              </a:rPr>
              <a:t>Step 9: Plotting all the transitions together</a:t>
            </a:r>
          </a:p>
          <a:p>
            <a:pPr marL="0" indent="0">
              <a:buNone/>
            </a:pPr>
            <a:r>
              <a:rPr lang="en-IN" sz="1800" b="1" i="0" dirty="0">
                <a:solidFill>
                  <a:srgbClr val="444444"/>
                </a:solidFill>
                <a:effectLst/>
                <a:latin typeface="Georgia" panose="02040502050405020303" pitchFamily="18" charset="0"/>
              </a:rPr>
              <a:t>Code:</a:t>
            </a:r>
          </a:p>
          <a:p>
            <a:pPr marL="0" indent="0">
              <a:buNone/>
            </a:pPr>
            <a:endParaRPr lang="en-IN" sz="1800" b="1" dirty="0">
              <a:solidFill>
                <a:srgbClr val="444444"/>
              </a:solidFill>
              <a:latin typeface="Georgia" panose="02040502050405020303" pitchFamily="18" charset="0"/>
            </a:endParaRPr>
          </a:p>
          <a:p>
            <a:pPr marL="0" indent="0">
              <a:buNone/>
            </a:pPr>
            <a:endParaRPr lang="en-IN" sz="1800" b="1" i="0" dirty="0">
              <a:solidFill>
                <a:srgbClr val="444444"/>
              </a:solidFill>
              <a:effectLst/>
              <a:latin typeface="Georgia" panose="02040502050405020303" pitchFamily="18" charset="0"/>
            </a:endParaRPr>
          </a:p>
          <a:p>
            <a:pPr marL="0" indent="0">
              <a:buNone/>
            </a:pPr>
            <a:endParaRPr lang="en-IN" sz="1800" b="1" dirty="0">
              <a:solidFill>
                <a:srgbClr val="444444"/>
              </a:solidFill>
              <a:latin typeface="Georgia" panose="02040502050405020303" pitchFamily="18" charset="0"/>
            </a:endParaRPr>
          </a:p>
          <a:p>
            <a:pPr marL="0" indent="0">
              <a:buNone/>
            </a:pPr>
            <a:endParaRPr lang="en-IN" sz="1800" b="1" i="0" dirty="0">
              <a:solidFill>
                <a:srgbClr val="444444"/>
              </a:solidFill>
              <a:effectLst/>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p>
          <a:p>
            <a:pPr algn="l" fontAlgn="base"/>
            <a:r>
              <a:rPr lang="en-US" sz="1800" b="0" i="0" dirty="0">
                <a:solidFill>
                  <a:srgbClr val="444444"/>
                </a:solidFill>
                <a:effectLst/>
                <a:latin typeface="Georgia" panose="02040502050405020303" pitchFamily="18" charset="0"/>
              </a:rPr>
              <a:t>To plot all the images, we first make a list of all the images. The list here is named “images” and contains all the resized images. Now, we create axes like </a:t>
            </a:r>
            <a:r>
              <a:rPr lang="en-US" sz="1800" b="0" i="0" dirty="0" err="1">
                <a:solidFill>
                  <a:srgbClr val="444444"/>
                </a:solidFill>
                <a:effectLst/>
                <a:latin typeface="Georgia" panose="02040502050405020303" pitchFamily="18" charset="0"/>
              </a:rPr>
              <a:t>subl</a:t>
            </a:r>
            <a:r>
              <a:rPr lang="en-US" sz="1800" b="0" i="0" dirty="0">
                <a:solidFill>
                  <a:srgbClr val="444444"/>
                </a:solidFill>
                <a:effectLst/>
                <a:latin typeface="Georgia" panose="02040502050405020303" pitchFamily="18" charset="0"/>
              </a:rPr>
              <a:t>=plots in a plot and display one-one images in each block on the axis using </a:t>
            </a:r>
            <a:r>
              <a:rPr lang="en-US" sz="1800" b="0" i="0" dirty="0" err="1">
                <a:solidFill>
                  <a:srgbClr val="444444"/>
                </a:solidFill>
                <a:effectLst/>
                <a:latin typeface="Georgia" panose="02040502050405020303" pitchFamily="18" charset="0"/>
              </a:rPr>
              <a:t>imshow</a:t>
            </a:r>
            <a:r>
              <a:rPr lang="en-US" sz="1800" b="0" i="0" dirty="0">
                <a:solidFill>
                  <a:srgbClr val="444444"/>
                </a:solidFill>
                <a:effectLst/>
                <a:latin typeface="Georgia" panose="02040502050405020303" pitchFamily="18" charset="0"/>
              </a:rPr>
              <a:t>() method.</a:t>
            </a:r>
          </a:p>
          <a:p>
            <a:pPr algn="l" fontAlgn="base"/>
            <a:r>
              <a:rPr lang="en-US" sz="1800" b="0" i="0" dirty="0" err="1">
                <a:solidFill>
                  <a:srgbClr val="444444"/>
                </a:solidFill>
                <a:effectLst/>
                <a:latin typeface="Georgia" panose="02040502050405020303" pitchFamily="18" charset="0"/>
              </a:rPr>
              <a:t>plt.show</a:t>
            </a:r>
            <a:r>
              <a:rPr lang="en-US" sz="1800" b="0" i="0" dirty="0">
                <a:solidFill>
                  <a:srgbClr val="444444"/>
                </a:solidFill>
                <a:effectLst/>
                <a:latin typeface="Georgia" panose="02040502050405020303" pitchFamily="18" charset="0"/>
              </a:rPr>
              <a:t>() plots the whole plot at once after we plot on each subplot.</a:t>
            </a:r>
          </a:p>
          <a:p>
            <a:pPr marL="0" indent="0">
              <a:buNone/>
            </a:pPr>
            <a:endParaRPr lang="en-US" sz="1200" b="0" i="0" dirty="0">
              <a:solidFill>
                <a:srgbClr val="444444"/>
              </a:solidFill>
              <a:effectLst/>
              <a:latin typeface="Georgia" panose="02040502050405020303" pitchFamily="18" charset="0"/>
            </a:endParaRPr>
          </a:p>
          <a:p>
            <a:pPr marL="0" indent="0">
              <a:buNone/>
            </a:pPr>
            <a:endParaRPr lang="en-IN" sz="1800" b="1" i="0" dirty="0">
              <a:solidFill>
                <a:srgbClr val="444444"/>
              </a:solidFill>
              <a:effectLst/>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p:txBody>
      </p:sp>
      <p:pic>
        <p:nvPicPr>
          <p:cNvPr id="9" name="Picture 8">
            <a:extLst>
              <a:ext uri="{FF2B5EF4-FFF2-40B4-BE49-F238E27FC236}">
                <a16:creationId xmlns:a16="http://schemas.microsoft.com/office/drawing/2014/main" id="{55A8EDB5-1BC5-4A15-A5FB-0C1ED7738A18}"/>
              </a:ext>
            </a:extLst>
          </p:cNvPr>
          <p:cNvPicPr>
            <a:picLocks noChangeAspect="1"/>
          </p:cNvPicPr>
          <p:nvPr/>
        </p:nvPicPr>
        <p:blipFill>
          <a:blip r:embed="rId2"/>
          <a:stretch>
            <a:fillRect/>
          </a:stretch>
        </p:blipFill>
        <p:spPr>
          <a:xfrm>
            <a:off x="1269352" y="606003"/>
            <a:ext cx="10325100" cy="1876425"/>
          </a:xfrm>
          <a:prstGeom prst="rect">
            <a:avLst/>
          </a:prstGeom>
        </p:spPr>
      </p:pic>
    </p:spTree>
    <p:extLst>
      <p:ext uri="{BB962C8B-B14F-4D97-AF65-F5344CB8AC3E}">
        <p14:creationId xmlns:p14="http://schemas.microsoft.com/office/powerpoint/2010/main" val="78941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4"/>
            <a:ext cx="10955694" cy="6382141"/>
          </a:xfrm>
        </p:spPr>
        <p:txBody>
          <a:bodyPr>
            <a:noAutofit/>
          </a:bodyPr>
          <a:lstStyle/>
          <a:p>
            <a:pPr marL="0" indent="0">
              <a:buNone/>
            </a:pPr>
            <a:r>
              <a:rPr lang="en-US" sz="1800" b="1" i="0" dirty="0">
                <a:solidFill>
                  <a:srgbClr val="444444"/>
                </a:solidFill>
                <a:effectLst/>
                <a:latin typeface="Georgia" panose="02040502050405020303" pitchFamily="18" charset="0"/>
              </a:rPr>
              <a:t>Step 10: Functionally of save button</a:t>
            </a:r>
          </a:p>
          <a:p>
            <a:pPr marL="0" indent="0">
              <a:buNone/>
            </a:pPr>
            <a:r>
              <a:rPr lang="en-IN" sz="1800" b="1" i="0" dirty="0">
                <a:solidFill>
                  <a:srgbClr val="444444"/>
                </a:solidFill>
                <a:effectLst/>
                <a:latin typeface="Georgia" panose="02040502050405020303" pitchFamily="18" charset="0"/>
              </a:rPr>
              <a:t>Code:</a:t>
            </a:r>
          </a:p>
          <a:p>
            <a:pPr marL="0" indent="0">
              <a:buNone/>
            </a:pPr>
            <a:endParaRPr lang="en-IN" sz="1800" b="1" dirty="0">
              <a:solidFill>
                <a:srgbClr val="444444"/>
              </a:solidFill>
              <a:latin typeface="Georgia" panose="02040502050405020303" pitchFamily="18" charset="0"/>
            </a:endParaRPr>
          </a:p>
          <a:p>
            <a:pPr marL="0" indent="0">
              <a:buNone/>
            </a:pPr>
            <a:endParaRPr lang="en-IN" sz="1800" b="1" dirty="0">
              <a:solidFill>
                <a:srgbClr val="444444"/>
              </a:solidFill>
              <a:latin typeface="Georgia" panose="02040502050405020303" pitchFamily="18" charset="0"/>
            </a:endParaRPr>
          </a:p>
          <a:p>
            <a:pPr marL="0" indent="0">
              <a:buNone/>
            </a:pPr>
            <a:endParaRPr lang="en-US" sz="1800" dirty="0">
              <a:solidFill>
                <a:srgbClr val="444444"/>
              </a:solidFill>
              <a:latin typeface="Georgia" panose="02040502050405020303" pitchFamily="18" charset="0"/>
            </a:endParaRPr>
          </a:p>
          <a:p>
            <a:pPr marL="0" indent="0">
              <a:buNone/>
            </a:pPr>
            <a:endParaRPr lang="en-US" sz="1800" dirty="0">
              <a:solidFill>
                <a:srgbClr val="444444"/>
              </a:solidFill>
              <a:latin typeface="Georgia" panose="02040502050405020303" pitchFamily="18" charset="0"/>
            </a:endParaRPr>
          </a:p>
          <a:p>
            <a:pPr marL="0" indent="0">
              <a:buNone/>
            </a:pPr>
            <a:endParaRPr lang="en-US" sz="1800" dirty="0">
              <a:solidFill>
                <a:srgbClr val="444444"/>
              </a:solidFill>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algn="l" fontAlgn="base"/>
            <a:r>
              <a:rPr lang="en-US" sz="1800" b="0" i="0" dirty="0">
                <a:solidFill>
                  <a:srgbClr val="444444"/>
                </a:solidFill>
                <a:effectLst/>
                <a:latin typeface="Georgia" panose="02040502050405020303" pitchFamily="18" charset="0"/>
              </a:rPr>
              <a:t>Here, the idea is to save the resultant image. For this, we take the old path, and just change the tail (name of the old file) to a new name and store the </a:t>
            </a:r>
            <a:r>
              <a:rPr lang="en-US" sz="1800" b="0" i="0" dirty="0" err="1">
                <a:solidFill>
                  <a:srgbClr val="444444"/>
                </a:solidFill>
                <a:effectLst/>
                <a:latin typeface="Georgia" panose="02040502050405020303" pitchFamily="18" charset="0"/>
              </a:rPr>
              <a:t>cartoonified</a:t>
            </a:r>
            <a:r>
              <a:rPr lang="en-US" sz="1800" b="0" i="0" dirty="0">
                <a:solidFill>
                  <a:srgbClr val="444444"/>
                </a:solidFill>
                <a:effectLst/>
                <a:latin typeface="Georgia" panose="02040502050405020303" pitchFamily="18" charset="0"/>
              </a:rPr>
              <a:t> image with a new name in the same folder by appending the new name to the head part of the file.</a:t>
            </a:r>
          </a:p>
          <a:p>
            <a:pPr algn="l" fontAlgn="base"/>
            <a:r>
              <a:rPr lang="en-US" sz="1800" b="0" i="0" dirty="0">
                <a:solidFill>
                  <a:srgbClr val="444444"/>
                </a:solidFill>
                <a:effectLst/>
                <a:latin typeface="Georgia" panose="02040502050405020303" pitchFamily="18" charset="0"/>
              </a:rPr>
              <a:t>For this, we extract the head part of the file path by </a:t>
            </a:r>
            <a:r>
              <a:rPr lang="en-US" sz="1800" b="0" i="0" dirty="0" err="1">
                <a:solidFill>
                  <a:srgbClr val="444444"/>
                </a:solidFill>
                <a:effectLst/>
                <a:latin typeface="Georgia" panose="02040502050405020303" pitchFamily="18" charset="0"/>
              </a:rPr>
              <a:t>os.path.dirname</a:t>
            </a:r>
            <a:r>
              <a:rPr lang="en-US" sz="1800" b="0" i="0" dirty="0">
                <a:solidFill>
                  <a:srgbClr val="444444"/>
                </a:solidFill>
                <a:effectLst/>
                <a:latin typeface="Georgia" panose="02040502050405020303" pitchFamily="18" charset="0"/>
              </a:rPr>
              <a:t>() method. Similarly, </a:t>
            </a:r>
            <a:r>
              <a:rPr lang="en-US" sz="1800" b="0" i="0" dirty="0" err="1">
                <a:solidFill>
                  <a:srgbClr val="444444"/>
                </a:solidFill>
                <a:effectLst/>
                <a:latin typeface="Georgia" panose="02040502050405020303" pitchFamily="18" charset="0"/>
              </a:rPr>
              <a:t>os.path.splitext</a:t>
            </a:r>
            <a:r>
              <a:rPr lang="en-US" sz="1800" b="0" i="0" dirty="0">
                <a:solidFill>
                  <a:srgbClr val="444444"/>
                </a:solidFill>
                <a:effectLst/>
                <a:latin typeface="Georgia" panose="02040502050405020303" pitchFamily="18" charset="0"/>
              </a:rPr>
              <a:t>(</a:t>
            </a:r>
            <a:r>
              <a:rPr lang="en-US" sz="1800" b="0" i="0" dirty="0" err="1">
                <a:solidFill>
                  <a:srgbClr val="444444"/>
                </a:solidFill>
                <a:effectLst/>
                <a:latin typeface="Georgia" panose="02040502050405020303" pitchFamily="18" charset="0"/>
              </a:rPr>
              <a:t>ImagePath</a:t>
            </a:r>
            <a:r>
              <a:rPr lang="en-US" sz="1800" b="0" i="0" dirty="0">
                <a:solidFill>
                  <a:srgbClr val="444444"/>
                </a:solidFill>
                <a:effectLst/>
                <a:latin typeface="Georgia" panose="02040502050405020303" pitchFamily="18" charset="0"/>
              </a:rPr>
              <a:t>)[1] is used to extract the extension of the file from the path.</a:t>
            </a:r>
          </a:p>
          <a:p>
            <a:pPr algn="l" fontAlgn="base"/>
            <a:r>
              <a:rPr lang="en-US" sz="1800" b="0" i="0" dirty="0">
                <a:solidFill>
                  <a:srgbClr val="444444"/>
                </a:solidFill>
                <a:effectLst/>
                <a:latin typeface="Georgia" panose="02040502050405020303" pitchFamily="18" charset="0"/>
              </a:rPr>
              <a:t>Here, </a:t>
            </a:r>
            <a:r>
              <a:rPr lang="en-US" sz="1800" b="0" i="0" dirty="0" err="1">
                <a:solidFill>
                  <a:srgbClr val="444444"/>
                </a:solidFill>
                <a:effectLst/>
                <a:latin typeface="Georgia" panose="02040502050405020303" pitchFamily="18" charset="0"/>
              </a:rPr>
              <a:t>newName</a:t>
            </a:r>
            <a:r>
              <a:rPr lang="en-US" sz="1800" b="0" i="0" dirty="0">
                <a:solidFill>
                  <a:srgbClr val="444444"/>
                </a:solidFill>
                <a:effectLst/>
                <a:latin typeface="Georgia" panose="02040502050405020303" pitchFamily="18" charset="0"/>
              </a:rPr>
              <a:t> stores “</a:t>
            </a:r>
            <a:r>
              <a:rPr lang="en-US" sz="1800" b="0" i="0" dirty="0" err="1">
                <a:solidFill>
                  <a:srgbClr val="444444"/>
                </a:solidFill>
                <a:effectLst/>
                <a:latin typeface="Georgia" panose="02040502050405020303" pitchFamily="18" charset="0"/>
              </a:rPr>
              <a:t>Cartoonified_Image</a:t>
            </a:r>
            <a:r>
              <a:rPr lang="en-US" sz="1800" b="0" i="0" dirty="0">
                <a:solidFill>
                  <a:srgbClr val="444444"/>
                </a:solidFill>
                <a:effectLst/>
                <a:latin typeface="Georgia" panose="02040502050405020303" pitchFamily="18" charset="0"/>
              </a:rPr>
              <a:t>” as the name of a new file. </a:t>
            </a:r>
            <a:r>
              <a:rPr lang="en-US" sz="1800" b="0" i="0" dirty="0" err="1">
                <a:solidFill>
                  <a:srgbClr val="444444"/>
                </a:solidFill>
                <a:effectLst/>
                <a:latin typeface="Georgia" panose="02040502050405020303" pitchFamily="18" charset="0"/>
              </a:rPr>
              <a:t>os.path.join</a:t>
            </a:r>
            <a:r>
              <a:rPr lang="en-US" sz="1800" b="0" i="0" dirty="0">
                <a:solidFill>
                  <a:srgbClr val="444444"/>
                </a:solidFill>
                <a:effectLst/>
                <a:latin typeface="Georgia" panose="02040502050405020303" pitchFamily="18" charset="0"/>
              </a:rPr>
              <a:t>(path1, </a:t>
            </a:r>
            <a:r>
              <a:rPr lang="en-US" sz="1800" b="0" i="0" dirty="0" err="1">
                <a:solidFill>
                  <a:srgbClr val="444444"/>
                </a:solidFill>
                <a:effectLst/>
                <a:latin typeface="Georgia" panose="02040502050405020303" pitchFamily="18" charset="0"/>
              </a:rPr>
              <a:t>newName</a:t>
            </a:r>
            <a:r>
              <a:rPr lang="en-US" sz="1800" b="0" i="0" dirty="0">
                <a:solidFill>
                  <a:srgbClr val="444444"/>
                </a:solidFill>
                <a:effectLst/>
                <a:latin typeface="Georgia" panose="02040502050405020303" pitchFamily="18" charset="0"/>
              </a:rPr>
              <a:t> + extension) joins the head of path to the newname and extension. This forms the complete path for the new file.</a:t>
            </a:r>
          </a:p>
          <a:p>
            <a:pPr algn="l" fontAlgn="base"/>
            <a:r>
              <a:rPr lang="en-US" sz="1800" b="0" i="0" dirty="0" err="1">
                <a:solidFill>
                  <a:srgbClr val="444444"/>
                </a:solidFill>
                <a:effectLst/>
                <a:latin typeface="Georgia" panose="02040502050405020303" pitchFamily="18" charset="0"/>
              </a:rPr>
              <a:t>imwrite</a:t>
            </a:r>
            <a:r>
              <a:rPr lang="en-US" sz="1800" b="0" i="0" dirty="0">
                <a:solidFill>
                  <a:srgbClr val="444444"/>
                </a:solidFill>
                <a:effectLst/>
                <a:latin typeface="Georgia" panose="02040502050405020303" pitchFamily="18" charset="0"/>
              </a:rPr>
              <a:t>() method of cv2 is used to save the file at the path mentioned. cv2.cvtColor(ReSized6, cv2.COLOR_RGB2BGR) is used to assure that no color get extracted or highlighted while we save our image. Thus, at last, the user is given confirmation that the image is saved with the name and path of the file.</a:t>
            </a:r>
          </a:p>
          <a:p>
            <a:pPr algn="l" fontAlgn="base"/>
            <a:endParaRPr lang="en-US" sz="1800" b="0" i="0" dirty="0">
              <a:solidFill>
                <a:srgbClr val="444444"/>
              </a:solidFill>
              <a:effectLst/>
              <a:latin typeface="Georgia" panose="02040502050405020303" pitchFamily="18" charset="0"/>
            </a:endParaRPr>
          </a:p>
          <a:p>
            <a:pPr marL="0" indent="0">
              <a:buNone/>
            </a:pPr>
            <a:endParaRPr lang="en-US" sz="1800" b="0" i="0" dirty="0">
              <a:solidFill>
                <a:srgbClr val="444444"/>
              </a:solidFill>
              <a:effectLst/>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p:txBody>
      </p:sp>
      <p:pic>
        <p:nvPicPr>
          <p:cNvPr id="4" name="Picture 3">
            <a:extLst>
              <a:ext uri="{FF2B5EF4-FFF2-40B4-BE49-F238E27FC236}">
                <a16:creationId xmlns:a16="http://schemas.microsoft.com/office/drawing/2014/main" id="{583451EA-D525-4F69-8620-EE9F2D74C897}"/>
              </a:ext>
            </a:extLst>
          </p:cNvPr>
          <p:cNvPicPr>
            <a:picLocks noChangeAspect="1"/>
          </p:cNvPicPr>
          <p:nvPr/>
        </p:nvPicPr>
        <p:blipFill>
          <a:blip r:embed="rId2"/>
          <a:stretch>
            <a:fillRect/>
          </a:stretch>
        </p:blipFill>
        <p:spPr>
          <a:xfrm>
            <a:off x="1283251" y="706697"/>
            <a:ext cx="10334625" cy="2066925"/>
          </a:xfrm>
          <a:prstGeom prst="rect">
            <a:avLst/>
          </a:prstGeom>
        </p:spPr>
      </p:pic>
    </p:spTree>
    <p:extLst>
      <p:ext uri="{BB962C8B-B14F-4D97-AF65-F5344CB8AC3E}">
        <p14:creationId xmlns:p14="http://schemas.microsoft.com/office/powerpoint/2010/main" val="418497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4"/>
            <a:ext cx="10955694" cy="6382141"/>
          </a:xfrm>
        </p:spPr>
        <p:txBody>
          <a:bodyPr>
            <a:noAutofit/>
          </a:bodyPr>
          <a:lstStyle/>
          <a:p>
            <a:pPr marL="0" indent="0">
              <a:buNone/>
            </a:pPr>
            <a:r>
              <a:rPr lang="en-US" sz="1800" b="1" i="0" dirty="0">
                <a:solidFill>
                  <a:srgbClr val="444444"/>
                </a:solidFill>
                <a:effectLst/>
                <a:latin typeface="Georgia" panose="02040502050405020303" pitchFamily="18" charset="0"/>
              </a:rPr>
              <a:t>Step 11: Making the main window</a:t>
            </a:r>
          </a:p>
          <a:p>
            <a:pPr marL="0" indent="0">
              <a:buNone/>
            </a:pPr>
            <a:r>
              <a:rPr lang="en-US" sz="1800" b="1" dirty="0">
                <a:solidFill>
                  <a:srgbClr val="444444"/>
                </a:solidFill>
                <a:latin typeface="Georgia" panose="02040502050405020303" pitchFamily="18" charset="0"/>
              </a:rPr>
              <a:t>Code :-</a:t>
            </a:r>
          </a:p>
          <a:p>
            <a:pPr marL="0" indent="0">
              <a:buNone/>
            </a:pPr>
            <a:endParaRPr lang="en-US" sz="1800" b="1" dirty="0">
              <a:solidFill>
                <a:srgbClr val="444444"/>
              </a:solidFill>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a:p>
            <a:pPr marL="0" indent="0">
              <a:buNone/>
            </a:pPr>
            <a:r>
              <a:rPr lang="en-US" sz="1800" b="1" i="0" dirty="0">
                <a:solidFill>
                  <a:srgbClr val="444444"/>
                </a:solidFill>
                <a:effectLst/>
                <a:latin typeface="Georgia" panose="02040502050405020303" pitchFamily="18" charset="0"/>
              </a:rPr>
              <a:t>Step 12: Making the </a:t>
            </a:r>
            <a:r>
              <a:rPr lang="en-US" sz="1800" b="1" i="0" dirty="0" err="1">
                <a:solidFill>
                  <a:srgbClr val="444444"/>
                </a:solidFill>
                <a:effectLst/>
                <a:latin typeface="Georgia" panose="02040502050405020303" pitchFamily="18" charset="0"/>
              </a:rPr>
              <a:t>Cartoonify</a:t>
            </a:r>
            <a:r>
              <a:rPr lang="en-US" sz="1800" b="1" i="0" dirty="0">
                <a:solidFill>
                  <a:srgbClr val="444444"/>
                </a:solidFill>
                <a:effectLst/>
                <a:latin typeface="Georgia" panose="02040502050405020303" pitchFamily="18" charset="0"/>
              </a:rPr>
              <a:t> button in the main window</a:t>
            </a:r>
          </a:p>
          <a:p>
            <a:pPr marL="0" indent="0">
              <a:buNone/>
            </a:pPr>
            <a:r>
              <a:rPr lang="en-US" sz="1800" b="1" dirty="0">
                <a:solidFill>
                  <a:srgbClr val="444444"/>
                </a:solidFill>
                <a:latin typeface="Georgia" panose="02040502050405020303" pitchFamily="18" charset="0"/>
              </a:rPr>
              <a:t>Code :-</a:t>
            </a:r>
          </a:p>
          <a:p>
            <a:pPr marL="0" indent="0">
              <a:buNone/>
            </a:pPr>
            <a:endParaRPr lang="en-US" sz="1800" b="1" dirty="0">
              <a:solidFill>
                <a:srgbClr val="444444"/>
              </a:solidFill>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a:p>
            <a:pPr marL="0" indent="0">
              <a:buNone/>
            </a:pPr>
            <a:r>
              <a:rPr lang="en-US" sz="1800" b="1" i="0" dirty="0">
                <a:solidFill>
                  <a:srgbClr val="444444"/>
                </a:solidFill>
                <a:effectLst/>
                <a:latin typeface="Georgia" panose="02040502050405020303" pitchFamily="18" charset="0"/>
              </a:rPr>
              <a:t>Step 13: Making a Save button in the main window</a:t>
            </a:r>
          </a:p>
          <a:p>
            <a:pPr marL="0" indent="0">
              <a:buNone/>
            </a:pPr>
            <a:r>
              <a:rPr lang="en-US" sz="1800" b="1" dirty="0">
                <a:solidFill>
                  <a:srgbClr val="444444"/>
                </a:solidFill>
                <a:latin typeface="Georgia" panose="02040502050405020303" pitchFamily="18" charset="0"/>
              </a:rPr>
              <a:t>Code :-</a:t>
            </a:r>
          </a:p>
          <a:p>
            <a:pPr marL="0" indent="0">
              <a:buNone/>
            </a:pPr>
            <a:endParaRPr lang="en-US" sz="1800" b="1" i="0" dirty="0">
              <a:solidFill>
                <a:srgbClr val="444444"/>
              </a:solidFill>
              <a:effectLst/>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a:p>
            <a:pPr marL="0" indent="0">
              <a:buNone/>
            </a:pPr>
            <a:r>
              <a:rPr lang="en-US" sz="1800" b="1" i="0" dirty="0">
                <a:solidFill>
                  <a:srgbClr val="444444"/>
                </a:solidFill>
                <a:effectLst/>
                <a:latin typeface="Georgia" panose="02040502050405020303" pitchFamily="18" charset="0"/>
              </a:rPr>
              <a:t>Step 14: Main function to build the </a:t>
            </a:r>
            <a:r>
              <a:rPr lang="en-US" sz="1800" b="1" i="0" dirty="0" err="1">
                <a:solidFill>
                  <a:srgbClr val="444444"/>
                </a:solidFill>
                <a:effectLst/>
                <a:latin typeface="Georgia" panose="02040502050405020303" pitchFamily="18" charset="0"/>
              </a:rPr>
              <a:t>tkinter</a:t>
            </a:r>
            <a:r>
              <a:rPr lang="en-US" sz="1800" b="1" i="0" dirty="0">
                <a:solidFill>
                  <a:srgbClr val="444444"/>
                </a:solidFill>
                <a:effectLst/>
                <a:latin typeface="Georgia" panose="02040502050405020303" pitchFamily="18" charset="0"/>
              </a:rPr>
              <a:t> window</a:t>
            </a:r>
          </a:p>
          <a:p>
            <a:pPr marL="0" indent="0">
              <a:buNone/>
            </a:pPr>
            <a:r>
              <a:rPr lang="en-US" sz="1800" b="1" dirty="0">
                <a:solidFill>
                  <a:srgbClr val="444444"/>
                </a:solidFill>
                <a:latin typeface="Georgia" panose="02040502050405020303" pitchFamily="18" charset="0"/>
              </a:rPr>
              <a:t>Code :-</a:t>
            </a:r>
            <a:endParaRPr lang="en-US" sz="1800" b="1" i="0" dirty="0">
              <a:solidFill>
                <a:srgbClr val="444444"/>
              </a:solidFill>
              <a:effectLst/>
              <a:latin typeface="Georgia" panose="02040502050405020303" pitchFamily="18" charset="0"/>
            </a:endParaRPr>
          </a:p>
          <a:p>
            <a:pPr marL="0" indent="0">
              <a:buNone/>
            </a:pPr>
            <a:endParaRPr lang="en-US" sz="1800" b="1" i="0" dirty="0">
              <a:solidFill>
                <a:srgbClr val="444444"/>
              </a:solidFill>
              <a:effectLst/>
              <a:latin typeface="Georgia" panose="02040502050405020303" pitchFamily="18" charset="0"/>
            </a:endParaRPr>
          </a:p>
          <a:p>
            <a:pPr marL="0" indent="0">
              <a:buNone/>
            </a:pPr>
            <a:endParaRPr lang="en-US" sz="1800" b="1" dirty="0">
              <a:solidFill>
                <a:srgbClr val="444444"/>
              </a:solidFill>
              <a:latin typeface="Georgia" panose="02040502050405020303" pitchFamily="18" charset="0"/>
            </a:endParaRPr>
          </a:p>
        </p:txBody>
      </p:sp>
      <p:pic>
        <p:nvPicPr>
          <p:cNvPr id="5" name="Picture 4">
            <a:extLst>
              <a:ext uri="{FF2B5EF4-FFF2-40B4-BE49-F238E27FC236}">
                <a16:creationId xmlns:a16="http://schemas.microsoft.com/office/drawing/2014/main" id="{70988E61-E00A-4686-8DE2-0AEC06D2B490}"/>
              </a:ext>
            </a:extLst>
          </p:cNvPr>
          <p:cNvPicPr>
            <a:picLocks noChangeAspect="1"/>
          </p:cNvPicPr>
          <p:nvPr/>
        </p:nvPicPr>
        <p:blipFill>
          <a:blip r:embed="rId2"/>
          <a:stretch>
            <a:fillRect/>
          </a:stretch>
        </p:blipFill>
        <p:spPr>
          <a:xfrm>
            <a:off x="1342830" y="751600"/>
            <a:ext cx="10477500" cy="1323975"/>
          </a:xfrm>
          <a:prstGeom prst="rect">
            <a:avLst/>
          </a:prstGeom>
        </p:spPr>
      </p:pic>
      <p:pic>
        <p:nvPicPr>
          <p:cNvPr id="7" name="Picture 6">
            <a:extLst>
              <a:ext uri="{FF2B5EF4-FFF2-40B4-BE49-F238E27FC236}">
                <a16:creationId xmlns:a16="http://schemas.microsoft.com/office/drawing/2014/main" id="{5BAC0EE4-FC3D-4726-88AB-AE9FDC1E1364}"/>
              </a:ext>
            </a:extLst>
          </p:cNvPr>
          <p:cNvPicPr>
            <a:picLocks noChangeAspect="1"/>
          </p:cNvPicPr>
          <p:nvPr/>
        </p:nvPicPr>
        <p:blipFill>
          <a:blip r:embed="rId3"/>
          <a:stretch>
            <a:fillRect/>
          </a:stretch>
        </p:blipFill>
        <p:spPr>
          <a:xfrm>
            <a:off x="1428555" y="2593911"/>
            <a:ext cx="10306050" cy="847725"/>
          </a:xfrm>
          <a:prstGeom prst="rect">
            <a:avLst/>
          </a:prstGeom>
        </p:spPr>
      </p:pic>
      <p:pic>
        <p:nvPicPr>
          <p:cNvPr id="9" name="Picture 8">
            <a:extLst>
              <a:ext uri="{FF2B5EF4-FFF2-40B4-BE49-F238E27FC236}">
                <a16:creationId xmlns:a16="http://schemas.microsoft.com/office/drawing/2014/main" id="{02D4F9AD-E303-43D7-83A5-AFAAE09FCC69}"/>
              </a:ext>
            </a:extLst>
          </p:cNvPr>
          <p:cNvPicPr>
            <a:picLocks noChangeAspect="1"/>
          </p:cNvPicPr>
          <p:nvPr/>
        </p:nvPicPr>
        <p:blipFill>
          <a:blip r:embed="rId4"/>
          <a:stretch>
            <a:fillRect/>
          </a:stretch>
        </p:blipFill>
        <p:spPr>
          <a:xfrm>
            <a:off x="1428555" y="4009345"/>
            <a:ext cx="10334625" cy="1019175"/>
          </a:xfrm>
          <a:prstGeom prst="rect">
            <a:avLst/>
          </a:prstGeom>
        </p:spPr>
      </p:pic>
      <p:pic>
        <p:nvPicPr>
          <p:cNvPr id="13" name="Picture 12">
            <a:extLst>
              <a:ext uri="{FF2B5EF4-FFF2-40B4-BE49-F238E27FC236}">
                <a16:creationId xmlns:a16="http://schemas.microsoft.com/office/drawing/2014/main" id="{0974275F-45C3-4818-8A21-3D8E0DC8BCBA}"/>
              </a:ext>
            </a:extLst>
          </p:cNvPr>
          <p:cNvPicPr>
            <a:picLocks noChangeAspect="1"/>
          </p:cNvPicPr>
          <p:nvPr/>
        </p:nvPicPr>
        <p:blipFill>
          <a:blip r:embed="rId5"/>
          <a:stretch>
            <a:fillRect/>
          </a:stretch>
        </p:blipFill>
        <p:spPr>
          <a:xfrm>
            <a:off x="1380930" y="5719471"/>
            <a:ext cx="10439400" cy="476250"/>
          </a:xfrm>
          <a:prstGeom prst="rect">
            <a:avLst/>
          </a:prstGeom>
        </p:spPr>
      </p:pic>
    </p:spTree>
    <p:extLst>
      <p:ext uri="{BB962C8B-B14F-4D97-AF65-F5344CB8AC3E}">
        <p14:creationId xmlns:p14="http://schemas.microsoft.com/office/powerpoint/2010/main" val="332673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10FB-B963-4E15-A9C9-5BA463AEF29C}"/>
              </a:ext>
            </a:extLst>
          </p:cNvPr>
          <p:cNvSpPr>
            <a:spLocks noGrp="1"/>
          </p:cNvSpPr>
          <p:nvPr>
            <p:ph type="title"/>
          </p:nvPr>
        </p:nvSpPr>
        <p:spPr>
          <a:xfrm>
            <a:off x="688910" y="0"/>
            <a:ext cx="10515600" cy="1325563"/>
          </a:xfrm>
        </p:spPr>
        <p:txBody>
          <a:bodyPr/>
          <a:lstStyle/>
          <a:p>
            <a:pPr algn="ctr"/>
            <a:r>
              <a:rPr lang="en-US" b="1" dirty="0">
                <a:latin typeface="Georgia" panose="02040502050405020303" pitchFamily="18" charset="0"/>
              </a:rPr>
              <a:t>Code &amp; Output</a:t>
            </a:r>
          </a:p>
        </p:txBody>
      </p:sp>
      <p:sp>
        <p:nvSpPr>
          <p:cNvPr id="7" name="Content Placeholder 6">
            <a:extLst>
              <a:ext uri="{FF2B5EF4-FFF2-40B4-BE49-F238E27FC236}">
                <a16:creationId xmlns:a16="http://schemas.microsoft.com/office/drawing/2014/main" id="{AD6AB8DB-F802-4B1F-BA04-116D58A12A5A}"/>
              </a:ext>
            </a:extLst>
          </p:cNvPr>
          <p:cNvSpPr>
            <a:spLocks noGrp="1"/>
          </p:cNvSpPr>
          <p:nvPr>
            <p:ph idx="1"/>
          </p:nvPr>
        </p:nvSpPr>
        <p:spPr>
          <a:xfrm>
            <a:off x="772885" y="1013861"/>
            <a:ext cx="10515600" cy="5676187"/>
          </a:xfrm>
        </p:spPr>
        <p:txBody>
          <a:bodyPr/>
          <a:lstStyle/>
          <a:p>
            <a:pPr marL="0" indent="0">
              <a:buNone/>
            </a:pPr>
            <a:r>
              <a:rPr lang="en-IN" sz="2000" b="1" dirty="0">
                <a:latin typeface="Georgia" panose="02040502050405020303" pitchFamily="18" charset="0"/>
              </a:rPr>
              <a:t>Code:-</a:t>
            </a:r>
          </a:p>
          <a:p>
            <a:endParaRPr lang="en-IN" dirty="0"/>
          </a:p>
          <a:p>
            <a:endParaRPr lang="en-IN" dirty="0"/>
          </a:p>
        </p:txBody>
      </p:sp>
      <p:pic>
        <p:nvPicPr>
          <p:cNvPr id="11" name="Picture 10">
            <a:extLst>
              <a:ext uri="{FF2B5EF4-FFF2-40B4-BE49-F238E27FC236}">
                <a16:creationId xmlns:a16="http://schemas.microsoft.com/office/drawing/2014/main" id="{47F71BB6-A150-49E8-98E3-7D7D5564ED33}"/>
              </a:ext>
            </a:extLst>
          </p:cNvPr>
          <p:cNvPicPr>
            <a:picLocks noChangeAspect="1"/>
          </p:cNvPicPr>
          <p:nvPr/>
        </p:nvPicPr>
        <p:blipFill>
          <a:blip r:embed="rId2"/>
          <a:stretch>
            <a:fillRect/>
          </a:stretch>
        </p:blipFill>
        <p:spPr>
          <a:xfrm>
            <a:off x="987490" y="1485079"/>
            <a:ext cx="4737505" cy="5063708"/>
          </a:xfrm>
          <a:prstGeom prst="rect">
            <a:avLst/>
          </a:prstGeom>
        </p:spPr>
      </p:pic>
      <p:pic>
        <p:nvPicPr>
          <p:cNvPr id="13" name="Picture 12">
            <a:extLst>
              <a:ext uri="{FF2B5EF4-FFF2-40B4-BE49-F238E27FC236}">
                <a16:creationId xmlns:a16="http://schemas.microsoft.com/office/drawing/2014/main" id="{495434BD-7790-455B-BD88-F05C1A9CD242}"/>
              </a:ext>
            </a:extLst>
          </p:cNvPr>
          <p:cNvPicPr>
            <a:picLocks noChangeAspect="1"/>
          </p:cNvPicPr>
          <p:nvPr/>
        </p:nvPicPr>
        <p:blipFill>
          <a:blip r:embed="rId3"/>
          <a:stretch>
            <a:fillRect/>
          </a:stretch>
        </p:blipFill>
        <p:spPr>
          <a:xfrm>
            <a:off x="6280837" y="1485079"/>
            <a:ext cx="4923673" cy="5063708"/>
          </a:xfrm>
          <a:prstGeom prst="rect">
            <a:avLst/>
          </a:prstGeom>
        </p:spPr>
      </p:pic>
    </p:spTree>
    <p:extLst>
      <p:ext uri="{BB962C8B-B14F-4D97-AF65-F5344CB8AC3E}">
        <p14:creationId xmlns:p14="http://schemas.microsoft.com/office/powerpoint/2010/main" val="255739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10FB-B963-4E15-A9C9-5BA463AEF29C}"/>
              </a:ext>
            </a:extLst>
          </p:cNvPr>
          <p:cNvSpPr>
            <a:spLocks noGrp="1"/>
          </p:cNvSpPr>
          <p:nvPr>
            <p:ph type="title"/>
          </p:nvPr>
        </p:nvSpPr>
        <p:spPr>
          <a:xfrm>
            <a:off x="688910" y="0"/>
            <a:ext cx="10515600" cy="1325563"/>
          </a:xfrm>
        </p:spPr>
        <p:txBody>
          <a:bodyPr/>
          <a:lstStyle/>
          <a:p>
            <a:pPr algn="ctr"/>
            <a:endParaRPr lang="en-US" b="1" dirty="0">
              <a:latin typeface="Georgia" panose="02040502050405020303" pitchFamily="18" charset="0"/>
            </a:endParaRPr>
          </a:p>
        </p:txBody>
      </p:sp>
      <p:sp>
        <p:nvSpPr>
          <p:cNvPr id="7" name="Content Placeholder 6">
            <a:extLst>
              <a:ext uri="{FF2B5EF4-FFF2-40B4-BE49-F238E27FC236}">
                <a16:creationId xmlns:a16="http://schemas.microsoft.com/office/drawing/2014/main" id="{AD6AB8DB-F802-4B1F-BA04-116D58A12A5A}"/>
              </a:ext>
            </a:extLst>
          </p:cNvPr>
          <p:cNvSpPr>
            <a:spLocks noGrp="1"/>
          </p:cNvSpPr>
          <p:nvPr>
            <p:ph idx="1"/>
          </p:nvPr>
        </p:nvSpPr>
        <p:spPr>
          <a:xfrm>
            <a:off x="772885" y="1013861"/>
            <a:ext cx="10515600" cy="5676187"/>
          </a:xfrm>
        </p:spPr>
        <p:txBody>
          <a:bodyPr/>
          <a:lstStyle/>
          <a:p>
            <a:pPr marL="0" indent="0">
              <a:buNone/>
            </a:pPr>
            <a:r>
              <a:rPr lang="en-IN" sz="2000" b="1" dirty="0">
                <a:latin typeface="Georgia" panose="02040502050405020303" pitchFamily="18" charset="0"/>
              </a:rPr>
              <a:t>Code:-</a:t>
            </a:r>
          </a:p>
          <a:p>
            <a:endParaRPr lang="en-IN" dirty="0"/>
          </a:p>
          <a:p>
            <a:endParaRPr lang="en-IN" dirty="0"/>
          </a:p>
        </p:txBody>
      </p:sp>
      <p:pic>
        <p:nvPicPr>
          <p:cNvPr id="4" name="Picture 3">
            <a:extLst>
              <a:ext uri="{FF2B5EF4-FFF2-40B4-BE49-F238E27FC236}">
                <a16:creationId xmlns:a16="http://schemas.microsoft.com/office/drawing/2014/main" id="{6166415E-9D7D-4505-A3EF-5DB5C26AD813}"/>
              </a:ext>
            </a:extLst>
          </p:cNvPr>
          <p:cNvPicPr>
            <a:picLocks noChangeAspect="1"/>
          </p:cNvPicPr>
          <p:nvPr/>
        </p:nvPicPr>
        <p:blipFill>
          <a:blip r:embed="rId2"/>
          <a:stretch>
            <a:fillRect/>
          </a:stretch>
        </p:blipFill>
        <p:spPr>
          <a:xfrm>
            <a:off x="989540" y="1491863"/>
            <a:ext cx="4737504" cy="5050140"/>
          </a:xfrm>
          <a:prstGeom prst="rect">
            <a:avLst/>
          </a:prstGeom>
        </p:spPr>
      </p:pic>
      <p:pic>
        <p:nvPicPr>
          <p:cNvPr id="6" name="Picture 5">
            <a:extLst>
              <a:ext uri="{FF2B5EF4-FFF2-40B4-BE49-F238E27FC236}">
                <a16:creationId xmlns:a16="http://schemas.microsoft.com/office/drawing/2014/main" id="{8A6E135F-54D2-41BF-839C-27B496873792}"/>
              </a:ext>
            </a:extLst>
          </p:cNvPr>
          <p:cNvPicPr>
            <a:picLocks noChangeAspect="1"/>
          </p:cNvPicPr>
          <p:nvPr/>
        </p:nvPicPr>
        <p:blipFill>
          <a:blip r:embed="rId3"/>
          <a:stretch>
            <a:fillRect/>
          </a:stretch>
        </p:blipFill>
        <p:spPr>
          <a:xfrm>
            <a:off x="6326157" y="1450512"/>
            <a:ext cx="4962328" cy="5132841"/>
          </a:xfrm>
          <a:prstGeom prst="rect">
            <a:avLst/>
          </a:prstGeom>
        </p:spPr>
      </p:pic>
    </p:spTree>
    <p:extLst>
      <p:ext uri="{BB962C8B-B14F-4D97-AF65-F5344CB8AC3E}">
        <p14:creationId xmlns:p14="http://schemas.microsoft.com/office/powerpoint/2010/main" val="249266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6AB8DB-F802-4B1F-BA04-116D58A12A5A}"/>
              </a:ext>
            </a:extLst>
          </p:cNvPr>
          <p:cNvSpPr>
            <a:spLocks noGrp="1"/>
          </p:cNvSpPr>
          <p:nvPr>
            <p:ph idx="1"/>
          </p:nvPr>
        </p:nvSpPr>
        <p:spPr>
          <a:xfrm>
            <a:off x="494522" y="102637"/>
            <a:ext cx="10793963" cy="6524193"/>
          </a:xfrm>
        </p:spPr>
        <p:txBody>
          <a:bodyPr/>
          <a:lstStyle/>
          <a:p>
            <a:pPr marL="0" indent="0">
              <a:buNone/>
            </a:pPr>
            <a:r>
              <a:rPr lang="en-IN" sz="2000" b="1" dirty="0">
                <a:latin typeface="Georgia" panose="02040502050405020303" pitchFamily="18" charset="0"/>
              </a:rPr>
              <a:t>Output:-</a:t>
            </a:r>
          </a:p>
          <a:p>
            <a:pPr marL="0" indent="0">
              <a:buNone/>
            </a:pPr>
            <a:r>
              <a:rPr lang="en-IN" sz="2000" b="1" dirty="0">
                <a:latin typeface="Georgia" panose="02040502050405020303" pitchFamily="18" charset="0"/>
              </a:rPr>
              <a:t>Step 1: Run the code and then click              Step 2: Select the photo which you want  on the </a:t>
            </a:r>
            <a:r>
              <a:rPr lang="en-IN" sz="2000" b="1" dirty="0" err="1">
                <a:latin typeface="Georgia" panose="02040502050405020303" pitchFamily="18" charset="0"/>
              </a:rPr>
              <a:t>Cartoonify</a:t>
            </a:r>
            <a:r>
              <a:rPr lang="en-IN" sz="2000" b="1" dirty="0">
                <a:latin typeface="Georgia" panose="02040502050405020303" pitchFamily="18" charset="0"/>
              </a:rPr>
              <a:t> an image button .             </a:t>
            </a:r>
            <a:r>
              <a:rPr lang="en-IN" sz="2000" b="1" dirty="0" err="1">
                <a:latin typeface="Georgia" panose="02040502050405020303" pitchFamily="18" charset="0"/>
              </a:rPr>
              <a:t>Cartoonify</a:t>
            </a:r>
            <a:r>
              <a:rPr lang="en-IN" sz="2000" b="1" dirty="0">
                <a:latin typeface="Georgia" panose="02040502050405020303" pitchFamily="18" charset="0"/>
              </a:rPr>
              <a:t> .</a:t>
            </a:r>
          </a:p>
          <a:p>
            <a:pPr marL="0" indent="0">
              <a:buNone/>
            </a:pPr>
            <a:endParaRPr lang="en-IN" dirty="0"/>
          </a:p>
        </p:txBody>
      </p:sp>
      <p:pic>
        <p:nvPicPr>
          <p:cNvPr id="9" name="Picture 8">
            <a:extLst>
              <a:ext uri="{FF2B5EF4-FFF2-40B4-BE49-F238E27FC236}">
                <a16:creationId xmlns:a16="http://schemas.microsoft.com/office/drawing/2014/main" id="{B8D61C8D-6F7C-4B9E-ADEF-0D6083545BBB}"/>
              </a:ext>
            </a:extLst>
          </p:cNvPr>
          <p:cNvPicPr>
            <a:picLocks noChangeAspect="1"/>
          </p:cNvPicPr>
          <p:nvPr/>
        </p:nvPicPr>
        <p:blipFill>
          <a:blip r:embed="rId2"/>
          <a:stretch>
            <a:fillRect/>
          </a:stretch>
        </p:blipFill>
        <p:spPr>
          <a:xfrm>
            <a:off x="494521" y="1346716"/>
            <a:ext cx="4973217" cy="5408647"/>
          </a:xfrm>
          <a:prstGeom prst="rect">
            <a:avLst/>
          </a:prstGeom>
        </p:spPr>
      </p:pic>
      <p:pic>
        <p:nvPicPr>
          <p:cNvPr id="11" name="Picture 10">
            <a:extLst>
              <a:ext uri="{FF2B5EF4-FFF2-40B4-BE49-F238E27FC236}">
                <a16:creationId xmlns:a16="http://schemas.microsoft.com/office/drawing/2014/main" id="{2A1C0DD3-6EE6-4DE5-A32A-875F00CEA835}"/>
              </a:ext>
            </a:extLst>
          </p:cNvPr>
          <p:cNvPicPr>
            <a:picLocks noChangeAspect="1"/>
          </p:cNvPicPr>
          <p:nvPr/>
        </p:nvPicPr>
        <p:blipFill>
          <a:blip r:embed="rId3"/>
          <a:stretch>
            <a:fillRect/>
          </a:stretch>
        </p:blipFill>
        <p:spPr>
          <a:xfrm>
            <a:off x="6027576" y="1346716"/>
            <a:ext cx="5260909" cy="5408647"/>
          </a:xfrm>
          <a:prstGeom prst="rect">
            <a:avLst/>
          </a:prstGeom>
        </p:spPr>
      </p:pic>
    </p:spTree>
    <p:extLst>
      <p:ext uri="{BB962C8B-B14F-4D97-AF65-F5344CB8AC3E}">
        <p14:creationId xmlns:p14="http://schemas.microsoft.com/office/powerpoint/2010/main" val="102749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6AB8DB-F802-4B1F-BA04-116D58A12A5A}"/>
              </a:ext>
            </a:extLst>
          </p:cNvPr>
          <p:cNvSpPr>
            <a:spLocks noGrp="1"/>
          </p:cNvSpPr>
          <p:nvPr>
            <p:ph idx="1"/>
          </p:nvPr>
        </p:nvSpPr>
        <p:spPr>
          <a:xfrm>
            <a:off x="494522" y="102637"/>
            <a:ext cx="10793963" cy="6524193"/>
          </a:xfrm>
        </p:spPr>
        <p:txBody>
          <a:bodyPr/>
          <a:lstStyle/>
          <a:p>
            <a:pPr marL="0" indent="0">
              <a:buNone/>
            </a:pPr>
            <a:r>
              <a:rPr lang="en-IN" sz="2000" b="1" dirty="0">
                <a:latin typeface="Georgia" panose="02040502050405020303" pitchFamily="18" charset="0"/>
              </a:rPr>
              <a:t>Step 3:- After that You will get the </a:t>
            </a:r>
            <a:r>
              <a:rPr lang="en-IN" sz="2000" b="1" dirty="0" err="1">
                <a:latin typeface="Georgia" panose="02040502050405020303" pitchFamily="18" charset="0"/>
              </a:rPr>
              <a:t>Cartoonify</a:t>
            </a:r>
            <a:r>
              <a:rPr lang="en-IN" sz="2000" b="1" dirty="0">
                <a:latin typeface="Georgia" panose="02040502050405020303" pitchFamily="18" charset="0"/>
              </a:rPr>
              <a:t> image of your Image and you can save it.</a:t>
            </a:r>
          </a:p>
          <a:p>
            <a:pPr marL="0" indent="0">
              <a:buNone/>
            </a:pPr>
            <a:endParaRPr lang="en-IN" dirty="0"/>
          </a:p>
        </p:txBody>
      </p:sp>
      <p:pic>
        <p:nvPicPr>
          <p:cNvPr id="3" name="Picture 2">
            <a:extLst>
              <a:ext uri="{FF2B5EF4-FFF2-40B4-BE49-F238E27FC236}">
                <a16:creationId xmlns:a16="http://schemas.microsoft.com/office/drawing/2014/main" id="{AE478948-1D2B-4856-B6CE-32607529B3A8}"/>
              </a:ext>
            </a:extLst>
          </p:cNvPr>
          <p:cNvPicPr>
            <a:picLocks noChangeAspect="1"/>
          </p:cNvPicPr>
          <p:nvPr/>
        </p:nvPicPr>
        <p:blipFill>
          <a:blip r:embed="rId2"/>
          <a:stretch>
            <a:fillRect/>
          </a:stretch>
        </p:blipFill>
        <p:spPr>
          <a:xfrm>
            <a:off x="683207" y="849086"/>
            <a:ext cx="10605278" cy="5532471"/>
          </a:xfrm>
          <a:prstGeom prst="rect">
            <a:avLst/>
          </a:prstGeom>
        </p:spPr>
      </p:pic>
    </p:spTree>
    <p:extLst>
      <p:ext uri="{BB962C8B-B14F-4D97-AF65-F5344CB8AC3E}">
        <p14:creationId xmlns:p14="http://schemas.microsoft.com/office/powerpoint/2010/main" val="45899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9179-B459-4D0B-A3D5-B6732FEDB520}"/>
              </a:ext>
            </a:extLst>
          </p:cNvPr>
          <p:cNvSpPr>
            <a:spLocks noGrp="1"/>
          </p:cNvSpPr>
          <p:nvPr>
            <p:ph type="title"/>
          </p:nvPr>
        </p:nvSpPr>
        <p:spPr/>
        <p:txBody>
          <a:bodyPr/>
          <a:lstStyle/>
          <a:p>
            <a:pPr algn="ctr"/>
            <a:r>
              <a:rPr lang="en-US" b="1" dirty="0">
                <a:latin typeface="Georgia" panose="02040502050405020303" pitchFamily="18" charset="0"/>
              </a:rPr>
              <a:t>Conclusion</a:t>
            </a:r>
          </a:p>
        </p:txBody>
      </p:sp>
      <p:sp>
        <p:nvSpPr>
          <p:cNvPr id="3" name="Content Placeholder 2">
            <a:extLst>
              <a:ext uri="{FF2B5EF4-FFF2-40B4-BE49-F238E27FC236}">
                <a16:creationId xmlns:a16="http://schemas.microsoft.com/office/drawing/2014/main" id="{59AE3F15-1B44-4CFF-A63D-418D1173E646}"/>
              </a:ext>
            </a:extLst>
          </p:cNvPr>
          <p:cNvSpPr>
            <a:spLocks noGrp="1"/>
          </p:cNvSpPr>
          <p:nvPr>
            <p:ph idx="1"/>
          </p:nvPr>
        </p:nvSpPr>
        <p:spPr/>
        <p:txBody>
          <a:bodyPr>
            <a:normAutofit/>
          </a:bodyPr>
          <a:lstStyle/>
          <a:p>
            <a:pPr marL="0" indent="0">
              <a:buNone/>
            </a:pPr>
            <a:r>
              <a:rPr lang="en-US" sz="1800" dirty="0">
                <a:latin typeface="Georgia" panose="02040502050405020303" pitchFamily="18" charset="0"/>
              </a:rPr>
              <a:t>All things considered, the </a:t>
            </a:r>
            <a:r>
              <a:rPr lang="en-US" sz="1800" dirty="0" err="1">
                <a:latin typeface="Georgia" panose="02040502050405020303" pitchFamily="18" charset="0"/>
              </a:rPr>
              <a:t>Toonify</a:t>
            </a:r>
            <a:r>
              <a:rPr lang="en-US" sz="1800" dirty="0">
                <a:latin typeface="Georgia" panose="02040502050405020303" pitchFamily="18" charset="0"/>
              </a:rPr>
              <a:t> algorithm is a success. It is capable of producing exactly the effect specified above, and a wide range of input images will yield satisfactory results. However, the algorithm is not perfect, and it does not respond predictably across all inputs.</a:t>
            </a:r>
          </a:p>
          <a:p>
            <a:pPr marL="0" indent="0">
              <a:buNone/>
            </a:pPr>
            <a:r>
              <a:rPr lang="en-US" sz="1800" dirty="0">
                <a:latin typeface="Georgia" panose="02040502050405020303" pitchFamily="18" charset="0"/>
              </a:rPr>
              <a:t> Given the variety of input images, it would be unrealistic to expect a one-size-fits-all approach to produce consistent results. In the future, an adaptive algorithm would probably be better suited to providing a consistent effect. Such an algorithm would recognize image types (portrait, indoor scene, outdoor scene for instance) and then change the edge detection parameters to better suit that particular image. </a:t>
            </a:r>
          </a:p>
          <a:p>
            <a:pPr marL="0" indent="0">
              <a:buNone/>
            </a:pPr>
            <a:r>
              <a:rPr lang="en-US" sz="1800" dirty="0">
                <a:latin typeface="Georgia" panose="02040502050405020303" pitchFamily="18" charset="0"/>
              </a:rPr>
              <a:t>Additionally, the algorithm may rely on an image derived from the hue, rather than the luminance, for edge detection. This might aid the algorithm in drawing contours around regions of different colors. Currently, the algorithm seems best suited for images that have a few large regions, each with relatively low color diversity. Typically the images that fail are those with a high amount of local color variation and detail.</a:t>
            </a:r>
          </a:p>
        </p:txBody>
      </p:sp>
    </p:spTree>
    <p:extLst>
      <p:ext uri="{BB962C8B-B14F-4D97-AF65-F5344CB8AC3E}">
        <p14:creationId xmlns:p14="http://schemas.microsoft.com/office/powerpoint/2010/main" val="427324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4A9C-E21C-41BF-A213-69725AE5B2D3}"/>
              </a:ext>
            </a:extLst>
          </p:cNvPr>
          <p:cNvSpPr>
            <a:spLocks noGrp="1"/>
          </p:cNvSpPr>
          <p:nvPr>
            <p:ph type="title"/>
          </p:nvPr>
        </p:nvSpPr>
        <p:spPr/>
        <p:txBody>
          <a:bodyPr/>
          <a:lstStyle/>
          <a:p>
            <a:pPr algn="ctr"/>
            <a:r>
              <a:rPr lang="en-US" b="1" dirty="0">
                <a:latin typeface="Georgia" panose="02040502050405020303" pitchFamily="18" charset="0"/>
              </a:rPr>
              <a:t>Contents</a:t>
            </a:r>
          </a:p>
        </p:txBody>
      </p:sp>
      <p:sp>
        <p:nvSpPr>
          <p:cNvPr id="3" name="Content Placeholder 2">
            <a:extLst>
              <a:ext uri="{FF2B5EF4-FFF2-40B4-BE49-F238E27FC236}">
                <a16:creationId xmlns:a16="http://schemas.microsoft.com/office/drawing/2014/main" id="{9A63F19B-CEC6-4E60-BDFB-54D0BB9A0C7A}"/>
              </a:ext>
            </a:extLst>
          </p:cNvPr>
          <p:cNvSpPr>
            <a:spLocks noGrp="1"/>
          </p:cNvSpPr>
          <p:nvPr>
            <p:ph idx="1"/>
          </p:nvPr>
        </p:nvSpPr>
        <p:spPr/>
        <p:txBody>
          <a:bodyPr/>
          <a:lstStyle/>
          <a:p>
            <a:r>
              <a:rPr lang="en-US" dirty="0">
                <a:latin typeface="Georgia" panose="02040502050405020303" pitchFamily="18" charset="0"/>
              </a:rPr>
              <a:t>Introduction of Topic</a:t>
            </a:r>
          </a:p>
          <a:p>
            <a:r>
              <a:rPr lang="en-US" dirty="0">
                <a:latin typeface="Georgia" panose="02040502050405020303" pitchFamily="18" charset="0"/>
              </a:rPr>
              <a:t>Description </a:t>
            </a:r>
          </a:p>
          <a:p>
            <a:r>
              <a:rPr lang="en-US" dirty="0">
                <a:latin typeface="Georgia" panose="02040502050405020303" pitchFamily="18" charset="0"/>
              </a:rPr>
              <a:t>Code Logic and Output</a:t>
            </a:r>
          </a:p>
          <a:p>
            <a:r>
              <a:rPr lang="en-US" dirty="0">
                <a:latin typeface="Georgia" panose="02040502050405020303" pitchFamily="18" charset="0"/>
              </a:rPr>
              <a:t>Conclusion</a:t>
            </a:r>
          </a:p>
          <a:p>
            <a:r>
              <a:rPr lang="en-US" dirty="0">
                <a:latin typeface="Georgia" panose="02040502050405020303" pitchFamily="18" charset="0"/>
              </a:rPr>
              <a:t>References</a:t>
            </a:r>
          </a:p>
          <a:p>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1195111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9179-B459-4D0B-A3D5-B6732FEDB520}"/>
              </a:ext>
            </a:extLst>
          </p:cNvPr>
          <p:cNvSpPr>
            <a:spLocks noGrp="1"/>
          </p:cNvSpPr>
          <p:nvPr>
            <p:ph type="title"/>
          </p:nvPr>
        </p:nvSpPr>
        <p:spPr/>
        <p:txBody>
          <a:bodyPr/>
          <a:lstStyle/>
          <a:p>
            <a:pPr algn="ctr"/>
            <a:r>
              <a:rPr lang="en-US" b="1" dirty="0">
                <a:latin typeface="Georgia" panose="02040502050405020303" pitchFamily="18" charset="0"/>
              </a:rPr>
              <a:t>References</a:t>
            </a:r>
          </a:p>
        </p:txBody>
      </p:sp>
      <p:sp>
        <p:nvSpPr>
          <p:cNvPr id="3" name="Content Placeholder 2">
            <a:extLst>
              <a:ext uri="{FF2B5EF4-FFF2-40B4-BE49-F238E27FC236}">
                <a16:creationId xmlns:a16="http://schemas.microsoft.com/office/drawing/2014/main" id="{59AE3F15-1B44-4CFF-A63D-418D1173E646}"/>
              </a:ext>
            </a:extLst>
          </p:cNvPr>
          <p:cNvSpPr>
            <a:spLocks noGrp="1"/>
          </p:cNvSpPr>
          <p:nvPr>
            <p:ph idx="1"/>
          </p:nvPr>
        </p:nvSpPr>
        <p:spPr/>
        <p:txBody>
          <a:bodyPr>
            <a:normAutofit/>
          </a:bodyPr>
          <a:lstStyle/>
          <a:p>
            <a:pPr marL="0" indent="0">
              <a:buNone/>
            </a:pPr>
            <a:r>
              <a:rPr lang="en-US" sz="1800" i="1" dirty="0">
                <a:latin typeface="Georgia" panose="02040502050405020303" pitchFamily="18" charset="0"/>
              </a:rPr>
              <a:t>[1] Baggio, Daniel L, Mastering OpenCV with Practical Computer Vision Projects </a:t>
            </a:r>
            <a:r>
              <a:rPr lang="en-US" sz="1800" i="1" dirty="0" err="1">
                <a:latin typeface="Georgia" panose="02040502050405020303" pitchFamily="18" charset="0"/>
              </a:rPr>
              <a:t>Packt</a:t>
            </a:r>
            <a:r>
              <a:rPr lang="en-US" sz="1800" i="1" dirty="0">
                <a:latin typeface="Georgia" panose="02040502050405020303" pitchFamily="18" charset="0"/>
              </a:rPr>
              <a:t> Publishing Ltd, 2012</a:t>
            </a:r>
          </a:p>
          <a:p>
            <a:pPr marL="0" indent="0">
              <a:buNone/>
            </a:pPr>
            <a:r>
              <a:rPr lang="en-US" sz="1800" i="1" dirty="0">
                <a:latin typeface="Georgia" panose="02040502050405020303" pitchFamily="18" charset="0"/>
              </a:rPr>
              <a:t>[2] </a:t>
            </a:r>
            <a:r>
              <a:rPr lang="en-US" sz="1800" i="1" dirty="0">
                <a:latin typeface="Georgia" panose="02040502050405020303" pitchFamily="18" charset="0"/>
                <a:hlinkClick r:id="rId2"/>
              </a:rPr>
              <a:t>https://data-flair.training/blogs/cartoonify-image-opencv-python/</a:t>
            </a:r>
            <a:endParaRPr lang="en-US" sz="1800" i="1" dirty="0">
              <a:latin typeface="Georgia" panose="02040502050405020303" pitchFamily="18" charset="0"/>
            </a:endParaRPr>
          </a:p>
          <a:p>
            <a:pPr marL="0" indent="0">
              <a:buNone/>
            </a:pPr>
            <a:r>
              <a:rPr lang="en-US" sz="1800" i="1" dirty="0">
                <a:latin typeface="Georgia" panose="02040502050405020303" pitchFamily="18" charset="0"/>
              </a:rPr>
              <a:t>[3] Introduction to Machine Learning By: John </a:t>
            </a:r>
            <a:r>
              <a:rPr lang="en-US" sz="1800" i="1" dirty="0" err="1">
                <a:latin typeface="Georgia" panose="02040502050405020303" pitchFamily="18" charset="0"/>
              </a:rPr>
              <a:t>Muel</a:t>
            </a:r>
            <a:endParaRPr lang="en-US" sz="1800" i="1" dirty="0">
              <a:latin typeface="Georgia" panose="02040502050405020303" pitchFamily="18" charset="0"/>
            </a:endParaRPr>
          </a:p>
        </p:txBody>
      </p:sp>
    </p:spTree>
    <p:extLst>
      <p:ext uri="{BB962C8B-B14F-4D97-AF65-F5344CB8AC3E}">
        <p14:creationId xmlns:p14="http://schemas.microsoft.com/office/powerpoint/2010/main" val="322603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10FB-B963-4E15-A9C9-5BA463AEF29C}"/>
              </a:ext>
            </a:extLst>
          </p:cNvPr>
          <p:cNvSpPr>
            <a:spLocks noGrp="1"/>
          </p:cNvSpPr>
          <p:nvPr>
            <p:ph type="title"/>
          </p:nvPr>
        </p:nvSpPr>
        <p:spPr>
          <a:xfrm>
            <a:off x="838200" y="359719"/>
            <a:ext cx="10515600" cy="1325563"/>
          </a:xfrm>
        </p:spPr>
        <p:txBody>
          <a:bodyPr/>
          <a:lstStyle/>
          <a:p>
            <a:pPr algn="ctr"/>
            <a:r>
              <a:rPr lang="en-US" b="1" dirty="0">
                <a:latin typeface="Georgia" panose="02040502050405020303" pitchFamily="18" charset="0"/>
              </a:rPr>
              <a:t>Introduction to Machine Learning Python Project</a:t>
            </a:r>
          </a:p>
        </p:txBody>
      </p:sp>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p:txBody>
          <a:bodyPr>
            <a:normAutofit/>
          </a:bodyPr>
          <a:lstStyle/>
          <a:p>
            <a:pPr marL="0" indent="0" algn="ctr">
              <a:buNone/>
            </a:pPr>
            <a:r>
              <a:rPr lang="en-US" sz="2300" b="1" dirty="0">
                <a:solidFill>
                  <a:srgbClr val="444444"/>
                </a:solidFill>
                <a:latin typeface="Georgia" panose="02040502050405020303" pitchFamily="18" charset="0"/>
              </a:rPr>
              <a:t>“ In this Machine Learning Python project </a:t>
            </a:r>
            <a:r>
              <a:rPr lang="en-US" sz="2300" b="1" i="0" dirty="0">
                <a:solidFill>
                  <a:srgbClr val="444444"/>
                </a:solidFill>
                <a:effectLst/>
                <a:latin typeface="Georgia" panose="02040502050405020303" pitchFamily="18" charset="0"/>
              </a:rPr>
              <a:t>, we aim to transform images into its cartoon. Yes, we will </a:t>
            </a:r>
            <a:r>
              <a:rPr lang="en-US" sz="2300" b="1" i="0" dirty="0">
                <a:solidFill>
                  <a:srgbClr val="444444"/>
                </a:solidFill>
                <a:effectLst/>
                <a:highlight>
                  <a:srgbClr val="FFFF00"/>
                </a:highlight>
                <a:latin typeface="Georgia" panose="02040502050405020303" pitchFamily="18" charset="0"/>
              </a:rPr>
              <a:t>CARTOONIFY</a:t>
            </a:r>
            <a:r>
              <a:rPr lang="en-US" sz="2300" b="1" i="0" dirty="0">
                <a:solidFill>
                  <a:srgbClr val="444444"/>
                </a:solidFill>
                <a:effectLst/>
                <a:latin typeface="Georgia" panose="02040502050405020303" pitchFamily="18" charset="0"/>
              </a:rPr>
              <a:t> the images. Thus, we will build a python application that will transform an image into its cartoon using OpenCV ”</a:t>
            </a:r>
            <a:endParaRPr lang="en-US" sz="2300" b="1" dirty="0"/>
          </a:p>
        </p:txBody>
      </p:sp>
      <p:pic>
        <p:nvPicPr>
          <p:cNvPr id="1026" name="Picture 2" descr="4 Machine Learning Techniques with Python | by Rinu Gour | Towards Data  Science">
            <a:extLst>
              <a:ext uri="{FF2B5EF4-FFF2-40B4-BE49-F238E27FC236}">
                <a16:creationId xmlns:a16="http://schemas.microsoft.com/office/drawing/2014/main" id="{2C2ED0EB-D572-4C3E-9978-DDE1F2FCE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360" y="4182804"/>
            <a:ext cx="3838671" cy="2315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onify: Transform Faces into Disney animated movie Characters">
            <a:extLst>
              <a:ext uri="{FF2B5EF4-FFF2-40B4-BE49-F238E27FC236}">
                <a16:creationId xmlns:a16="http://schemas.microsoft.com/office/drawing/2014/main" id="{92EE7604-3D13-478C-8A24-10CEA4F4A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655" y="4182804"/>
            <a:ext cx="4001898" cy="224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0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838200" y="1791478"/>
            <a:ext cx="10515600" cy="3928187"/>
          </a:xfrm>
        </p:spPr>
        <p:txBody>
          <a:bodyPr>
            <a:normAutofit/>
          </a:bodyPr>
          <a:lstStyle/>
          <a:p>
            <a:pPr marL="0" indent="0" algn="ctr">
              <a:buNone/>
            </a:pPr>
            <a:r>
              <a:rPr lang="en-US" sz="2200" b="1" i="0" dirty="0">
                <a:solidFill>
                  <a:srgbClr val="444444"/>
                </a:solidFill>
                <a:effectLst/>
                <a:latin typeface="Georgia" panose="02040502050405020303" pitchFamily="18" charset="0"/>
              </a:rPr>
              <a:t>“ Do you miss your childhood? Yes, everyone does.! So today let’s head towards giving our pictures some </a:t>
            </a:r>
            <a:r>
              <a:rPr lang="en-US" sz="2200" b="1" i="0" dirty="0" err="1">
                <a:solidFill>
                  <a:srgbClr val="444444"/>
                </a:solidFill>
                <a:effectLst/>
                <a:latin typeface="Georgia" panose="02040502050405020303" pitchFamily="18" charset="0"/>
              </a:rPr>
              <a:t>cartoonic</a:t>
            </a:r>
            <a:r>
              <a:rPr lang="en-US" sz="2200" b="1" i="0" dirty="0">
                <a:solidFill>
                  <a:srgbClr val="444444"/>
                </a:solidFill>
                <a:effectLst/>
                <a:latin typeface="Georgia" panose="02040502050405020303" pitchFamily="18" charset="0"/>
              </a:rPr>
              <a:t> effects. This Mini-project is all about building a photo </a:t>
            </a:r>
            <a:r>
              <a:rPr lang="en-US" sz="2200" b="1" i="0" dirty="0" err="1">
                <a:solidFill>
                  <a:srgbClr val="444444"/>
                </a:solidFill>
                <a:effectLst/>
                <a:latin typeface="Georgia" panose="02040502050405020303" pitchFamily="18" charset="0"/>
              </a:rPr>
              <a:t>cartoonifyer</a:t>
            </a:r>
            <a:r>
              <a:rPr lang="en-US" sz="2200" b="1" i="0" dirty="0">
                <a:solidFill>
                  <a:srgbClr val="444444"/>
                </a:solidFill>
                <a:effectLst/>
                <a:latin typeface="Georgia" panose="02040502050405020303" pitchFamily="18" charset="0"/>
              </a:rPr>
              <a:t> using Python and OpenCV ”</a:t>
            </a:r>
          </a:p>
          <a:p>
            <a:pPr marL="0" indent="0" algn="ctr">
              <a:buNone/>
            </a:pPr>
            <a:endParaRPr lang="en-US" sz="2200" b="1" dirty="0">
              <a:solidFill>
                <a:srgbClr val="444444"/>
              </a:solidFill>
              <a:latin typeface="Georgia" panose="02040502050405020303" pitchFamily="18" charset="0"/>
            </a:endParaRPr>
          </a:p>
          <a:p>
            <a:pPr marL="0" indent="0" algn="ctr">
              <a:buNone/>
            </a:pPr>
            <a:endParaRPr lang="en-US" sz="2200" b="1" i="0" dirty="0">
              <a:solidFill>
                <a:srgbClr val="444444"/>
              </a:solidFill>
              <a:effectLst/>
              <a:latin typeface="Georgia" panose="02040502050405020303" pitchFamily="18" charset="0"/>
            </a:endParaRPr>
          </a:p>
          <a:p>
            <a:pPr marL="0" indent="0" fontAlgn="base">
              <a:buNone/>
            </a:pPr>
            <a:r>
              <a:rPr lang="en-US" sz="2000" b="1" i="0" dirty="0">
                <a:solidFill>
                  <a:srgbClr val="444444"/>
                </a:solidFill>
                <a:effectLst/>
                <a:latin typeface="Georgia" panose="02040502050405020303" pitchFamily="18" charset="0"/>
              </a:rPr>
              <a:t>What is OpenCV?</a:t>
            </a:r>
          </a:p>
          <a:p>
            <a:pPr marL="0" indent="0" algn="l" fontAlgn="base">
              <a:buNone/>
            </a:pPr>
            <a:r>
              <a:rPr lang="en-US" sz="1800" b="0" i="0" dirty="0">
                <a:solidFill>
                  <a:srgbClr val="444444"/>
                </a:solidFill>
                <a:effectLst/>
                <a:latin typeface="Georgia" panose="02040502050405020303" pitchFamily="18" charset="0"/>
              </a:rPr>
              <a:t>Python is the pool of libraries. It has numerous libraries for real-world applications. One such library is OpenCV. OpenCV is a cross-platform library used for Computer Vision. It includes applications like video and image capturing and processing. It is majorly used in image transformation, object detection, face recognition, and many other stunning applications.</a:t>
            </a:r>
          </a:p>
          <a:p>
            <a:pPr marL="0" indent="0" algn="l" fontAlgn="base">
              <a:buNone/>
            </a:pPr>
            <a:endParaRPr lang="en-US" sz="1800" b="0" i="0" dirty="0">
              <a:solidFill>
                <a:srgbClr val="444444"/>
              </a:solidFill>
              <a:effectLst/>
              <a:latin typeface="Georgia" panose="02040502050405020303" pitchFamily="18" charset="0"/>
            </a:endParaRPr>
          </a:p>
          <a:p>
            <a:pPr marL="0" indent="0">
              <a:buNone/>
            </a:pPr>
            <a:endParaRPr lang="en-US" dirty="0"/>
          </a:p>
        </p:txBody>
      </p:sp>
      <p:sp>
        <p:nvSpPr>
          <p:cNvPr id="6" name="Title 1">
            <a:extLst>
              <a:ext uri="{FF2B5EF4-FFF2-40B4-BE49-F238E27FC236}">
                <a16:creationId xmlns:a16="http://schemas.microsoft.com/office/drawing/2014/main" id="{0FB8FDBF-DFB7-4B90-A89E-D27612FD8B75}"/>
              </a:ext>
            </a:extLst>
          </p:cNvPr>
          <p:cNvSpPr>
            <a:spLocks noGrp="1"/>
          </p:cNvSpPr>
          <p:nvPr>
            <p:ph type="title"/>
          </p:nvPr>
        </p:nvSpPr>
        <p:spPr>
          <a:xfrm>
            <a:off x="838200" y="359719"/>
            <a:ext cx="10515600" cy="1325563"/>
          </a:xfrm>
        </p:spPr>
        <p:txBody>
          <a:bodyPr/>
          <a:lstStyle/>
          <a:p>
            <a:pPr algn="ctr"/>
            <a:r>
              <a:rPr lang="en-US" b="1" dirty="0">
                <a:latin typeface="Georgia" panose="02040502050405020303" pitchFamily="18" charset="0"/>
              </a:rPr>
              <a:t>Description of Model</a:t>
            </a:r>
          </a:p>
        </p:txBody>
      </p:sp>
    </p:spTree>
    <p:extLst>
      <p:ext uri="{BB962C8B-B14F-4D97-AF65-F5344CB8AC3E}">
        <p14:creationId xmlns:p14="http://schemas.microsoft.com/office/powerpoint/2010/main" val="337467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5"/>
            <a:ext cx="10955694" cy="5990253"/>
          </a:xfrm>
        </p:spPr>
        <p:txBody>
          <a:bodyPr>
            <a:normAutofit/>
          </a:bodyPr>
          <a:lstStyle/>
          <a:p>
            <a:pPr marL="0" indent="0" algn="ctr" fontAlgn="base">
              <a:buNone/>
            </a:pPr>
            <a:r>
              <a:rPr lang="en-US" sz="2000" b="1" i="0" dirty="0">
                <a:solidFill>
                  <a:srgbClr val="444444"/>
                </a:solidFill>
                <a:effectLst/>
                <a:latin typeface="Georgia" panose="02040502050405020303" pitchFamily="18" charset="0"/>
              </a:rPr>
              <a:t>Steps to develop Image </a:t>
            </a:r>
            <a:r>
              <a:rPr lang="en-US" sz="2000" b="1" i="0" dirty="0" err="1">
                <a:solidFill>
                  <a:srgbClr val="444444"/>
                </a:solidFill>
                <a:effectLst/>
                <a:latin typeface="Georgia" panose="02040502050405020303" pitchFamily="18" charset="0"/>
              </a:rPr>
              <a:t>Cartoonifier</a:t>
            </a:r>
            <a:r>
              <a:rPr lang="en-US" sz="2000" b="1" i="0" dirty="0">
                <a:solidFill>
                  <a:srgbClr val="444444"/>
                </a:solidFill>
                <a:effectLst/>
                <a:latin typeface="Georgia" panose="02040502050405020303" pitchFamily="18" charset="0"/>
              </a:rPr>
              <a:t> :-</a:t>
            </a:r>
          </a:p>
          <a:p>
            <a:pPr marL="0" indent="0" algn="l" fontAlgn="base">
              <a:buNone/>
            </a:pPr>
            <a:r>
              <a:rPr lang="en-US" sz="1800" b="1" i="0" dirty="0">
                <a:solidFill>
                  <a:srgbClr val="444444"/>
                </a:solidFill>
                <a:effectLst/>
                <a:latin typeface="Georgia" panose="02040502050405020303" pitchFamily="18" charset="0"/>
              </a:rPr>
              <a:t>Step 1: Importing the required modules</a:t>
            </a:r>
          </a:p>
          <a:p>
            <a:pPr algn="l" fontAlgn="base"/>
            <a:r>
              <a:rPr lang="en-US" sz="1800" b="0" i="0" dirty="0">
                <a:solidFill>
                  <a:srgbClr val="444444"/>
                </a:solidFill>
                <a:effectLst/>
                <a:latin typeface="Georgia" panose="02040502050405020303" pitchFamily="18" charset="0"/>
              </a:rPr>
              <a:t>We will import the following modules:</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CV2: Imported to use OpenCV for image processing</a:t>
            </a:r>
          </a:p>
          <a:p>
            <a:pPr algn="l" fontAlgn="base">
              <a:buFont typeface="Arial" panose="020B0604020202020204" pitchFamily="34" charset="0"/>
              <a:buChar char="•"/>
            </a:pPr>
            <a:r>
              <a:rPr lang="en-US" sz="1800" b="0" i="0" dirty="0" err="1">
                <a:solidFill>
                  <a:srgbClr val="444444"/>
                </a:solidFill>
                <a:effectLst/>
                <a:latin typeface="Georgia" panose="02040502050405020303" pitchFamily="18" charset="0"/>
              </a:rPr>
              <a:t>easygui</a:t>
            </a:r>
            <a:r>
              <a:rPr lang="en-US" sz="1800" b="0" i="0" dirty="0">
                <a:solidFill>
                  <a:srgbClr val="444444"/>
                </a:solidFill>
                <a:effectLst/>
                <a:latin typeface="Georgia" panose="02040502050405020303" pitchFamily="18" charset="0"/>
              </a:rPr>
              <a:t>: Imported to open a file box. It allows us to select any file from our system.</a:t>
            </a:r>
          </a:p>
          <a:p>
            <a:pPr algn="l" fontAlgn="base">
              <a:buFont typeface="Arial" panose="020B0604020202020204" pitchFamily="34" charset="0"/>
              <a:buChar char="•"/>
            </a:pPr>
            <a:r>
              <a:rPr lang="en-US" sz="1800" b="0" i="0" dirty="0" err="1">
                <a:solidFill>
                  <a:srgbClr val="444444"/>
                </a:solidFill>
                <a:effectLst/>
                <a:latin typeface="Georgia" panose="02040502050405020303" pitchFamily="18" charset="0"/>
              </a:rPr>
              <a:t>Numpy</a:t>
            </a:r>
            <a:r>
              <a:rPr lang="en-US" sz="1800" b="0" i="0" dirty="0">
                <a:solidFill>
                  <a:srgbClr val="444444"/>
                </a:solidFill>
                <a:effectLst/>
                <a:latin typeface="Georgia" panose="02040502050405020303" pitchFamily="18" charset="0"/>
              </a:rPr>
              <a:t>: Images are stored and processed as numbers. These are taken as arrays. We use NumPy to deal with arrays.</a:t>
            </a:r>
          </a:p>
          <a:p>
            <a:pPr algn="l" fontAlgn="base">
              <a:buFont typeface="Arial" panose="020B0604020202020204" pitchFamily="34" charset="0"/>
              <a:buChar char="•"/>
            </a:pPr>
            <a:r>
              <a:rPr lang="en-US" sz="1800" b="0" i="0" dirty="0" err="1">
                <a:solidFill>
                  <a:srgbClr val="444444"/>
                </a:solidFill>
                <a:effectLst/>
                <a:latin typeface="Georgia" panose="02040502050405020303" pitchFamily="18" charset="0"/>
              </a:rPr>
              <a:t>Imageio</a:t>
            </a:r>
            <a:r>
              <a:rPr lang="en-US" sz="1800" b="0" i="0" dirty="0">
                <a:solidFill>
                  <a:srgbClr val="444444"/>
                </a:solidFill>
                <a:effectLst/>
                <a:latin typeface="Georgia" panose="02040502050405020303" pitchFamily="18" charset="0"/>
              </a:rPr>
              <a:t>: Used to read the file which is chosen by file box using a path.</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Matplotlib: This library is used for visualization and plotting. Thus, it is imported to form the plot of images.</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OS: For OS interaction. Here, to read the path and save images to that path.</a:t>
            </a:r>
          </a:p>
          <a:p>
            <a:pPr marL="0" indent="0" algn="l" fontAlgn="base">
              <a:buNone/>
            </a:pPr>
            <a:r>
              <a:rPr lang="en-US" sz="1800" b="1" dirty="0">
                <a:solidFill>
                  <a:srgbClr val="444444"/>
                </a:solidFill>
                <a:latin typeface="Georgia" panose="02040502050405020303" pitchFamily="18" charset="0"/>
              </a:rPr>
              <a:t>Code:-</a:t>
            </a:r>
          </a:p>
          <a:p>
            <a:pPr marL="0" indent="0" algn="l" fontAlgn="base">
              <a:buNone/>
            </a:pPr>
            <a:endParaRPr lang="en-US" sz="1900" b="0" i="0" dirty="0">
              <a:solidFill>
                <a:srgbClr val="444444"/>
              </a:solidFill>
              <a:effectLst/>
              <a:latin typeface="Georgia" panose="02040502050405020303" pitchFamily="18" charset="0"/>
            </a:endParaRPr>
          </a:p>
          <a:p>
            <a:pPr marL="0" indent="0">
              <a:buNone/>
            </a:pPr>
            <a:endParaRPr lang="en-US" dirty="0"/>
          </a:p>
        </p:txBody>
      </p:sp>
      <p:pic>
        <p:nvPicPr>
          <p:cNvPr id="4" name="Picture 3">
            <a:extLst>
              <a:ext uri="{FF2B5EF4-FFF2-40B4-BE49-F238E27FC236}">
                <a16:creationId xmlns:a16="http://schemas.microsoft.com/office/drawing/2014/main" id="{8D0C31CB-2212-46C9-9811-484138B010C1}"/>
              </a:ext>
            </a:extLst>
          </p:cNvPr>
          <p:cNvPicPr>
            <a:picLocks noChangeAspect="1"/>
          </p:cNvPicPr>
          <p:nvPr/>
        </p:nvPicPr>
        <p:blipFill>
          <a:blip r:embed="rId2"/>
          <a:stretch>
            <a:fillRect/>
          </a:stretch>
        </p:blipFill>
        <p:spPr>
          <a:xfrm>
            <a:off x="1362269" y="4266811"/>
            <a:ext cx="9845351" cy="2171311"/>
          </a:xfrm>
          <a:prstGeom prst="rect">
            <a:avLst/>
          </a:prstGeom>
        </p:spPr>
      </p:pic>
    </p:spTree>
    <p:extLst>
      <p:ext uri="{BB962C8B-B14F-4D97-AF65-F5344CB8AC3E}">
        <p14:creationId xmlns:p14="http://schemas.microsoft.com/office/powerpoint/2010/main" val="299716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530289" y="914399"/>
            <a:ext cx="10955694" cy="4208107"/>
          </a:xfrm>
        </p:spPr>
        <p:txBody>
          <a:bodyPr>
            <a:normAutofit/>
          </a:bodyPr>
          <a:lstStyle/>
          <a:p>
            <a:pPr marL="0" indent="0" algn="l" fontAlgn="base">
              <a:buNone/>
            </a:pPr>
            <a:r>
              <a:rPr lang="en-US" sz="1800" b="1" i="0" dirty="0">
                <a:solidFill>
                  <a:srgbClr val="444444"/>
                </a:solidFill>
                <a:effectLst/>
                <a:latin typeface="Georgia" panose="02040502050405020303" pitchFamily="18" charset="0"/>
              </a:rPr>
              <a:t>Step 2: Building a File Box to choose a particular file</a:t>
            </a:r>
          </a:p>
          <a:p>
            <a:pPr marL="0" indent="0" algn="l" fontAlgn="base">
              <a:buNone/>
            </a:pPr>
            <a:r>
              <a:rPr lang="en-US" sz="1800" b="0" i="0" dirty="0">
                <a:solidFill>
                  <a:srgbClr val="444444"/>
                </a:solidFill>
                <a:effectLst/>
                <a:latin typeface="Georgia" panose="02040502050405020303" pitchFamily="18" charset="0"/>
              </a:rPr>
              <a:t>In this step, we will build the main window of our application, where the buttons, labels, and images will reside. We also give it a title by title() function.</a:t>
            </a:r>
          </a:p>
          <a:p>
            <a:pPr marL="0" indent="0" algn="l" fontAlgn="base">
              <a:buNone/>
            </a:pPr>
            <a:r>
              <a:rPr lang="en-US" sz="1800" b="1" dirty="0">
                <a:solidFill>
                  <a:srgbClr val="444444"/>
                </a:solidFill>
                <a:latin typeface="Georgia" panose="02040502050405020303" pitchFamily="18" charset="0"/>
              </a:rPr>
              <a:t>Code:-</a:t>
            </a:r>
          </a:p>
          <a:p>
            <a:pPr algn="l" fontAlgn="base"/>
            <a:endParaRPr lang="en-US" sz="1800" b="0" i="0" dirty="0">
              <a:solidFill>
                <a:srgbClr val="444444"/>
              </a:solidFill>
              <a:effectLst/>
              <a:latin typeface="Georgia" panose="02040502050405020303" pitchFamily="18" charset="0"/>
            </a:endParaRPr>
          </a:p>
          <a:p>
            <a:pPr algn="l" fontAlgn="base"/>
            <a:endParaRPr lang="en-US" sz="1800" dirty="0">
              <a:solidFill>
                <a:srgbClr val="444444"/>
              </a:solidFill>
              <a:latin typeface="Georgia" panose="02040502050405020303" pitchFamily="18" charset="0"/>
            </a:endParaRPr>
          </a:p>
          <a:p>
            <a:pPr algn="l" fontAlgn="base"/>
            <a:endParaRPr lang="en-US" sz="1800" b="0" i="0" dirty="0">
              <a:solidFill>
                <a:srgbClr val="444444"/>
              </a:solidFill>
              <a:effectLst/>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The above code opens the file box, </a:t>
            </a:r>
            <a:r>
              <a:rPr lang="en-US" sz="1800" b="0" i="0" dirty="0" err="1">
                <a:solidFill>
                  <a:srgbClr val="444444"/>
                </a:solidFill>
                <a:effectLst/>
                <a:latin typeface="Georgia" panose="02040502050405020303" pitchFamily="18" charset="0"/>
              </a:rPr>
              <a:t>i.e</a:t>
            </a:r>
            <a:r>
              <a:rPr lang="en-US" sz="1800" b="0" i="0" dirty="0">
                <a:solidFill>
                  <a:srgbClr val="444444"/>
                </a:solidFill>
                <a:effectLst/>
                <a:latin typeface="Georgia" panose="02040502050405020303" pitchFamily="18" charset="0"/>
              </a:rPr>
              <a:t> the pop-up box to choose the file from the device, which opens every time you run the code. </a:t>
            </a:r>
            <a:r>
              <a:rPr lang="en-US" sz="1800" b="0" i="0" dirty="0" err="1">
                <a:solidFill>
                  <a:srgbClr val="444444"/>
                </a:solidFill>
                <a:effectLst/>
                <a:latin typeface="Georgia" panose="02040502050405020303" pitchFamily="18" charset="0"/>
              </a:rPr>
              <a:t>fileopenbox</a:t>
            </a:r>
            <a:r>
              <a:rPr lang="en-US" sz="1800" b="0" i="0" dirty="0">
                <a:solidFill>
                  <a:srgbClr val="444444"/>
                </a:solidFill>
                <a:effectLst/>
                <a:latin typeface="Georgia" panose="02040502050405020303" pitchFamily="18" charset="0"/>
              </a:rPr>
              <a:t>() is the method in </a:t>
            </a:r>
            <a:r>
              <a:rPr lang="en-US" sz="1800" b="0" i="0" dirty="0" err="1">
                <a:solidFill>
                  <a:srgbClr val="444444"/>
                </a:solidFill>
                <a:effectLst/>
                <a:latin typeface="Georgia" panose="02040502050405020303" pitchFamily="18" charset="0"/>
              </a:rPr>
              <a:t>easyGUI</a:t>
            </a:r>
            <a:r>
              <a:rPr lang="en-US" sz="1800" b="0" i="0" dirty="0">
                <a:solidFill>
                  <a:srgbClr val="444444"/>
                </a:solidFill>
                <a:effectLst/>
                <a:latin typeface="Georgia" panose="02040502050405020303" pitchFamily="18" charset="0"/>
              </a:rPr>
              <a:t> module which returns the path of the chosen file as a string.</a:t>
            </a:r>
          </a:p>
          <a:p>
            <a:pPr marL="0" indent="0" algn="l" fontAlgn="base">
              <a:buNone/>
            </a:pPr>
            <a:endParaRPr lang="en-US" sz="1900" b="0" i="0" dirty="0">
              <a:solidFill>
                <a:srgbClr val="444444"/>
              </a:solidFill>
              <a:effectLst/>
              <a:latin typeface="Georgia" panose="02040502050405020303" pitchFamily="18" charset="0"/>
            </a:endParaRPr>
          </a:p>
          <a:p>
            <a:pPr marL="0" indent="0">
              <a:buNone/>
            </a:pPr>
            <a:endParaRPr lang="en-US" dirty="0"/>
          </a:p>
        </p:txBody>
      </p:sp>
      <p:pic>
        <p:nvPicPr>
          <p:cNvPr id="5" name="Picture 4">
            <a:extLst>
              <a:ext uri="{FF2B5EF4-FFF2-40B4-BE49-F238E27FC236}">
                <a16:creationId xmlns:a16="http://schemas.microsoft.com/office/drawing/2014/main" id="{EFDD067E-1F3A-42D4-B5CB-4770DA288F4E}"/>
              </a:ext>
            </a:extLst>
          </p:cNvPr>
          <p:cNvPicPr>
            <a:picLocks noChangeAspect="1"/>
          </p:cNvPicPr>
          <p:nvPr/>
        </p:nvPicPr>
        <p:blipFill>
          <a:blip r:embed="rId2"/>
          <a:stretch>
            <a:fillRect/>
          </a:stretch>
        </p:blipFill>
        <p:spPr>
          <a:xfrm>
            <a:off x="1457325" y="2235752"/>
            <a:ext cx="10353675" cy="1266825"/>
          </a:xfrm>
          <a:prstGeom prst="rect">
            <a:avLst/>
          </a:prstGeom>
        </p:spPr>
      </p:pic>
    </p:spTree>
    <p:extLst>
      <p:ext uri="{BB962C8B-B14F-4D97-AF65-F5344CB8AC3E}">
        <p14:creationId xmlns:p14="http://schemas.microsoft.com/office/powerpoint/2010/main" val="35517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5"/>
            <a:ext cx="10955694" cy="5990253"/>
          </a:xfrm>
        </p:spPr>
        <p:txBody>
          <a:bodyPr>
            <a:normAutofit/>
          </a:bodyPr>
          <a:lstStyle/>
          <a:p>
            <a:pPr marL="0" indent="0" algn="l" fontAlgn="base">
              <a:buNone/>
            </a:pPr>
            <a:r>
              <a:rPr lang="en-US" sz="1800" b="1" i="0" dirty="0">
                <a:solidFill>
                  <a:srgbClr val="444444"/>
                </a:solidFill>
                <a:effectLst/>
                <a:latin typeface="Georgia" panose="02040502050405020303" pitchFamily="18" charset="0"/>
              </a:rPr>
              <a:t>Step 3: How is an image stored?</a:t>
            </a:r>
          </a:p>
          <a:p>
            <a:pPr marL="0" indent="0" algn="l" fontAlgn="base">
              <a:buNone/>
            </a:pPr>
            <a:r>
              <a:rPr lang="en-US" sz="1800" b="0" i="0" dirty="0">
                <a:solidFill>
                  <a:srgbClr val="444444"/>
                </a:solidFill>
                <a:effectLst/>
                <a:latin typeface="Georgia" panose="02040502050405020303" pitchFamily="18" charset="0"/>
              </a:rPr>
              <a:t>Now, just think, how will a program read an image? For a computer, everything is just numbers. Thus, in the below code, we will convert our image into a </a:t>
            </a:r>
            <a:r>
              <a:rPr lang="en-US" sz="1800" b="0" i="0" dirty="0" err="1">
                <a:solidFill>
                  <a:srgbClr val="444444"/>
                </a:solidFill>
                <a:effectLst/>
                <a:latin typeface="Georgia" panose="02040502050405020303" pitchFamily="18" charset="0"/>
              </a:rPr>
              <a:t>numpy</a:t>
            </a:r>
            <a:r>
              <a:rPr lang="en-US" sz="1800" b="0" i="0" dirty="0">
                <a:solidFill>
                  <a:srgbClr val="444444"/>
                </a:solidFill>
                <a:effectLst/>
                <a:latin typeface="Georgia" panose="02040502050405020303" pitchFamily="18" charset="0"/>
              </a:rPr>
              <a:t> array.</a:t>
            </a:r>
          </a:p>
          <a:p>
            <a:pPr marL="0" indent="0" algn="l" fontAlgn="base">
              <a:buNone/>
            </a:pPr>
            <a:r>
              <a:rPr lang="en-US" sz="1800" b="1" i="0" dirty="0">
                <a:solidFill>
                  <a:srgbClr val="444444"/>
                </a:solidFill>
                <a:effectLst/>
                <a:latin typeface="Georgia" panose="02040502050405020303" pitchFamily="18" charset="0"/>
              </a:rPr>
              <a:t>Code:-</a:t>
            </a:r>
          </a:p>
          <a:p>
            <a:pPr marL="0" indent="0" algn="l" fontAlgn="base">
              <a:buNone/>
            </a:pPr>
            <a:endParaRPr lang="en-US" sz="1800" b="1" dirty="0">
              <a:solidFill>
                <a:srgbClr val="444444"/>
              </a:solidFill>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endParaRPr lang="en-US" sz="1800" b="1" dirty="0">
              <a:solidFill>
                <a:srgbClr val="444444"/>
              </a:solidFill>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endParaRPr lang="en-US" sz="1800" b="1" dirty="0">
              <a:solidFill>
                <a:srgbClr val="444444"/>
              </a:solidFill>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endParaRPr lang="en-US" sz="1800" b="0" i="0" dirty="0">
              <a:solidFill>
                <a:srgbClr val="444444"/>
              </a:solidFill>
              <a:effectLst/>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 </a:t>
            </a:r>
            <a:endParaRPr lang="en-US" sz="1800" b="0" i="0" dirty="0">
              <a:solidFill>
                <a:srgbClr val="444444"/>
              </a:solidFill>
              <a:effectLst/>
              <a:latin typeface="Georgia" panose="02040502050405020303" pitchFamily="18" charset="0"/>
            </a:endParaRPr>
          </a:p>
          <a:p>
            <a:pPr fontAlgn="base"/>
            <a:r>
              <a:rPr lang="en-US" sz="1800" b="0" i="0" dirty="0" err="1">
                <a:solidFill>
                  <a:srgbClr val="444444"/>
                </a:solidFill>
                <a:effectLst/>
                <a:latin typeface="Georgia" panose="02040502050405020303" pitchFamily="18" charset="0"/>
              </a:rPr>
              <a:t>Imread</a:t>
            </a:r>
            <a:r>
              <a:rPr lang="en-US" sz="1800" b="0" i="0" dirty="0">
                <a:solidFill>
                  <a:srgbClr val="444444"/>
                </a:solidFill>
                <a:effectLst/>
                <a:latin typeface="Georgia" panose="02040502050405020303" pitchFamily="18" charset="0"/>
              </a:rPr>
              <a:t> is a method in cv2 which is used to store images in the form of numbers. This helps us to perform operations according to our needs. The image is read as a </a:t>
            </a:r>
            <a:r>
              <a:rPr lang="en-US" sz="1800" b="0" i="0" dirty="0" err="1">
                <a:solidFill>
                  <a:srgbClr val="444444"/>
                </a:solidFill>
                <a:effectLst/>
                <a:latin typeface="Georgia" panose="02040502050405020303" pitchFamily="18" charset="0"/>
              </a:rPr>
              <a:t>numpy</a:t>
            </a:r>
            <a:r>
              <a:rPr lang="en-US" sz="1800" b="0" i="0" dirty="0">
                <a:solidFill>
                  <a:srgbClr val="444444"/>
                </a:solidFill>
                <a:effectLst/>
                <a:latin typeface="Georgia" panose="02040502050405020303" pitchFamily="18" charset="0"/>
              </a:rPr>
              <a:t> array, in which cell values depict R, G, and B values of a pixel.</a:t>
            </a:r>
          </a:p>
          <a:p>
            <a:pPr marL="0" indent="0">
              <a:buNone/>
            </a:pPr>
            <a:endParaRPr lang="en-US" sz="1800" dirty="0"/>
          </a:p>
        </p:txBody>
      </p:sp>
      <p:pic>
        <p:nvPicPr>
          <p:cNvPr id="7" name="Picture 6">
            <a:extLst>
              <a:ext uri="{FF2B5EF4-FFF2-40B4-BE49-F238E27FC236}">
                <a16:creationId xmlns:a16="http://schemas.microsoft.com/office/drawing/2014/main" id="{7F4FFC1F-9CA0-4BB3-A521-BE191C86F6B2}"/>
              </a:ext>
            </a:extLst>
          </p:cNvPr>
          <p:cNvPicPr>
            <a:picLocks noChangeAspect="1"/>
          </p:cNvPicPr>
          <p:nvPr/>
        </p:nvPicPr>
        <p:blipFill>
          <a:blip r:embed="rId2"/>
          <a:stretch>
            <a:fillRect/>
          </a:stretch>
        </p:blipFill>
        <p:spPr>
          <a:xfrm>
            <a:off x="1401536" y="1427097"/>
            <a:ext cx="10344150" cy="2790825"/>
          </a:xfrm>
          <a:prstGeom prst="rect">
            <a:avLst/>
          </a:prstGeom>
        </p:spPr>
      </p:pic>
    </p:spTree>
    <p:extLst>
      <p:ext uri="{BB962C8B-B14F-4D97-AF65-F5344CB8AC3E}">
        <p14:creationId xmlns:p14="http://schemas.microsoft.com/office/powerpoint/2010/main" val="170077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5"/>
            <a:ext cx="10955694" cy="5990253"/>
          </a:xfrm>
        </p:spPr>
        <p:txBody>
          <a:bodyPr>
            <a:normAutofit/>
          </a:bodyPr>
          <a:lstStyle/>
          <a:p>
            <a:pPr marL="0" indent="0" algn="l" fontAlgn="base">
              <a:buNone/>
            </a:pPr>
            <a:r>
              <a:rPr lang="en-US" sz="1800" b="1" i="0" dirty="0">
                <a:solidFill>
                  <a:srgbClr val="444444"/>
                </a:solidFill>
                <a:effectLst/>
                <a:latin typeface="Georgia" panose="02040502050405020303" pitchFamily="18" charset="0"/>
              </a:rPr>
              <a:t>Beginning with image transformations:</a:t>
            </a:r>
            <a:endParaRPr lang="en-US" sz="1800" b="0" i="0" dirty="0">
              <a:solidFill>
                <a:srgbClr val="444444"/>
              </a:solidFill>
              <a:effectLst/>
              <a:latin typeface="Georgia" panose="02040502050405020303" pitchFamily="18" charset="0"/>
            </a:endParaRPr>
          </a:p>
          <a:p>
            <a:pPr marL="0" indent="0" algn="l" fontAlgn="base">
              <a:buNone/>
            </a:pPr>
            <a:r>
              <a:rPr lang="en-US" sz="1800" b="0" i="0" dirty="0">
                <a:solidFill>
                  <a:srgbClr val="444444"/>
                </a:solidFill>
                <a:effectLst/>
                <a:latin typeface="Georgia" panose="02040502050405020303" pitchFamily="18" charset="0"/>
              </a:rPr>
              <a:t>To convert an image to a cartoon, multiple transformations are done. Firstly, an image is converted to a Grayscale image. Yes, similar to the old day’s pictures.! Then, the Grayscale image is smoothened, and we try to extract the edges in the image. Finally, we form a color image and mask it with edges. This creates a beautiful cartoon image with edges and lightened color of the original image.</a:t>
            </a:r>
          </a:p>
          <a:p>
            <a:pPr marL="0" indent="0" algn="l" fontAlgn="base">
              <a:buNone/>
            </a:pPr>
            <a:r>
              <a:rPr lang="en-US" sz="1800" b="0" i="0" dirty="0">
                <a:solidFill>
                  <a:srgbClr val="444444"/>
                </a:solidFill>
                <a:effectLst/>
                <a:latin typeface="Georgia" panose="02040502050405020303" pitchFamily="18" charset="0"/>
              </a:rPr>
              <a:t>Let’s start with these transformations to convert an image to its cartoon image.</a:t>
            </a:r>
          </a:p>
          <a:p>
            <a:pPr marL="0" indent="0" algn="l" fontAlgn="base">
              <a:buNone/>
            </a:pPr>
            <a:r>
              <a:rPr lang="en-US" sz="1800" b="1" i="0" dirty="0">
                <a:solidFill>
                  <a:srgbClr val="444444"/>
                </a:solidFill>
                <a:effectLst/>
                <a:latin typeface="Georgia" panose="02040502050405020303" pitchFamily="18" charset="0"/>
              </a:rPr>
              <a:t>Step 4: Transforming an image to grayscale</a:t>
            </a:r>
          </a:p>
          <a:p>
            <a:pPr marL="0" indent="0" algn="l" fontAlgn="base">
              <a:buNone/>
            </a:pPr>
            <a:r>
              <a:rPr lang="en-US" sz="1800" b="1" i="0" dirty="0">
                <a:solidFill>
                  <a:srgbClr val="444444"/>
                </a:solidFill>
                <a:effectLst/>
                <a:latin typeface="Georgia" panose="02040502050405020303" pitchFamily="18" charset="0"/>
              </a:rPr>
              <a:t>Code:-</a:t>
            </a:r>
          </a:p>
          <a:p>
            <a:pPr algn="l" fontAlgn="base"/>
            <a:endParaRPr lang="en-US" sz="1800" b="1" dirty="0">
              <a:solidFill>
                <a:srgbClr val="444444"/>
              </a:solidFill>
              <a:latin typeface="Georgia" panose="02040502050405020303" pitchFamily="18" charset="0"/>
            </a:endParaRPr>
          </a:p>
          <a:p>
            <a:pPr algn="l" fontAlgn="base"/>
            <a:endParaRPr lang="en-US" sz="1800" b="1" i="0" dirty="0">
              <a:solidFill>
                <a:srgbClr val="444444"/>
              </a:solidFill>
              <a:effectLst/>
              <a:latin typeface="Georgia" panose="02040502050405020303" pitchFamily="18" charset="0"/>
            </a:endParaRPr>
          </a:p>
          <a:p>
            <a:pPr algn="l" fontAlgn="base"/>
            <a:endParaRPr lang="en-US" sz="1800" b="1" dirty="0">
              <a:solidFill>
                <a:srgbClr val="444444"/>
              </a:solidFill>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algn="l" fontAlgn="base"/>
            <a:r>
              <a:rPr lang="en-US" sz="1800" b="0" i="0" dirty="0" err="1">
                <a:solidFill>
                  <a:srgbClr val="444444"/>
                </a:solidFill>
                <a:effectLst/>
                <a:latin typeface="Georgia" panose="02040502050405020303" pitchFamily="18" charset="0"/>
              </a:rPr>
              <a:t>cvtColor</a:t>
            </a:r>
            <a:r>
              <a:rPr lang="en-US" sz="1800" b="0" i="0" dirty="0">
                <a:solidFill>
                  <a:srgbClr val="444444"/>
                </a:solidFill>
                <a:effectLst/>
                <a:latin typeface="Georgia" panose="02040502050405020303" pitchFamily="18" charset="0"/>
              </a:rPr>
              <a:t>(image, flag) is a method in cv2 which is used to transform an image into the </a:t>
            </a:r>
            <a:r>
              <a:rPr lang="en-US" sz="1800" b="0" i="0" dirty="0" err="1">
                <a:solidFill>
                  <a:srgbClr val="444444"/>
                </a:solidFill>
                <a:effectLst/>
                <a:latin typeface="Georgia" panose="02040502050405020303" pitchFamily="18" charset="0"/>
              </a:rPr>
              <a:t>colour</a:t>
            </a:r>
            <a:r>
              <a:rPr lang="en-US" sz="1800" b="0" i="0" dirty="0">
                <a:solidFill>
                  <a:srgbClr val="444444"/>
                </a:solidFill>
                <a:effectLst/>
                <a:latin typeface="Georgia" panose="02040502050405020303" pitchFamily="18" charset="0"/>
              </a:rPr>
              <a:t>-space mentioned as ‘flag’. Here, our first step is to convert the image into grayscale. Thus, we use the BGR2GRAY flag. This returns the image in grayscale. A grayscale image is stored as </a:t>
            </a:r>
            <a:r>
              <a:rPr lang="en-US" sz="1800" b="0" i="0" dirty="0" err="1">
                <a:solidFill>
                  <a:srgbClr val="444444"/>
                </a:solidFill>
                <a:effectLst/>
                <a:latin typeface="Georgia" panose="02040502050405020303" pitchFamily="18" charset="0"/>
              </a:rPr>
              <a:t>grayScaleImage</a:t>
            </a:r>
            <a:r>
              <a:rPr lang="en-US" sz="1800" b="0" i="0" dirty="0">
                <a:solidFill>
                  <a:srgbClr val="444444"/>
                </a:solidFill>
                <a:effectLst/>
                <a:latin typeface="Georgia" panose="02040502050405020303" pitchFamily="18" charset="0"/>
              </a:rPr>
              <a:t>.</a:t>
            </a:r>
          </a:p>
          <a:p>
            <a:r>
              <a:rPr lang="en-US" sz="1800" b="0" i="0" dirty="0">
                <a:solidFill>
                  <a:srgbClr val="444444"/>
                </a:solidFill>
                <a:effectLst/>
                <a:latin typeface="Georgia" panose="02040502050405020303" pitchFamily="18" charset="0"/>
              </a:rPr>
              <a:t>After each transformation, we resize the resultant image using the resize() method in cv2 and display it using </a:t>
            </a:r>
            <a:r>
              <a:rPr lang="en-US" sz="1800" b="0" i="0" dirty="0" err="1">
                <a:solidFill>
                  <a:srgbClr val="444444"/>
                </a:solidFill>
                <a:effectLst/>
                <a:latin typeface="Georgia" panose="02040502050405020303" pitchFamily="18" charset="0"/>
              </a:rPr>
              <a:t>imshow</a:t>
            </a:r>
            <a:r>
              <a:rPr lang="en-US" sz="1800" b="0" i="0" dirty="0">
                <a:solidFill>
                  <a:srgbClr val="444444"/>
                </a:solidFill>
                <a:effectLst/>
                <a:latin typeface="Georgia" panose="02040502050405020303" pitchFamily="18" charset="0"/>
              </a:rPr>
              <a:t>() method. This is done to get more clear insights into every single transformation step.</a:t>
            </a:r>
            <a:br>
              <a:rPr lang="en-US" sz="1800" b="0" i="0" dirty="0">
                <a:solidFill>
                  <a:srgbClr val="444444"/>
                </a:solidFill>
                <a:effectLst/>
                <a:latin typeface="Georgia" panose="02040502050405020303" pitchFamily="18" charset="0"/>
              </a:rPr>
            </a:br>
            <a:endParaRPr lang="en-US" sz="1800" b="0" i="0" dirty="0">
              <a:solidFill>
                <a:srgbClr val="444444"/>
              </a:solidFill>
              <a:effectLst/>
              <a:latin typeface="Georgia" panose="02040502050405020303" pitchFamily="18" charset="0"/>
            </a:endParaRPr>
          </a:p>
          <a:p>
            <a:pPr marL="0" indent="0">
              <a:buNone/>
            </a:pPr>
            <a:endParaRPr lang="en-US" sz="1800" dirty="0">
              <a:latin typeface="Georgia" panose="02040502050405020303" pitchFamily="18" charset="0"/>
            </a:endParaRPr>
          </a:p>
        </p:txBody>
      </p:sp>
      <p:pic>
        <p:nvPicPr>
          <p:cNvPr id="4" name="Picture 3">
            <a:extLst>
              <a:ext uri="{FF2B5EF4-FFF2-40B4-BE49-F238E27FC236}">
                <a16:creationId xmlns:a16="http://schemas.microsoft.com/office/drawing/2014/main" id="{6DA080FF-8255-42C5-BE03-AA900BB5A19B}"/>
              </a:ext>
            </a:extLst>
          </p:cNvPr>
          <p:cNvPicPr>
            <a:picLocks noChangeAspect="1"/>
          </p:cNvPicPr>
          <p:nvPr/>
        </p:nvPicPr>
        <p:blipFill>
          <a:blip r:embed="rId2"/>
          <a:stretch>
            <a:fillRect/>
          </a:stretch>
        </p:blipFill>
        <p:spPr>
          <a:xfrm>
            <a:off x="1430111" y="2583605"/>
            <a:ext cx="10315575" cy="1297929"/>
          </a:xfrm>
          <a:prstGeom prst="rect">
            <a:avLst/>
          </a:prstGeom>
        </p:spPr>
      </p:pic>
    </p:spTree>
    <p:extLst>
      <p:ext uri="{BB962C8B-B14F-4D97-AF65-F5344CB8AC3E}">
        <p14:creationId xmlns:p14="http://schemas.microsoft.com/office/powerpoint/2010/main" val="105357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CAA0C-7ADA-4399-8223-0A6136ED9448}"/>
              </a:ext>
            </a:extLst>
          </p:cNvPr>
          <p:cNvSpPr>
            <a:spLocks noGrp="1"/>
          </p:cNvSpPr>
          <p:nvPr>
            <p:ph idx="1"/>
          </p:nvPr>
        </p:nvSpPr>
        <p:spPr>
          <a:xfrm>
            <a:off x="446314" y="242594"/>
            <a:ext cx="10955694" cy="6550091"/>
          </a:xfrm>
        </p:spPr>
        <p:txBody>
          <a:bodyPr>
            <a:normAutofit lnSpcReduction="10000"/>
          </a:bodyPr>
          <a:lstStyle/>
          <a:p>
            <a:pPr marL="0" indent="0" algn="l" fontAlgn="base">
              <a:buNone/>
            </a:pPr>
            <a:r>
              <a:rPr lang="en-US" sz="1800" b="1" i="0" dirty="0">
                <a:solidFill>
                  <a:srgbClr val="444444"/>
                </a:solidFill>
                <a:effectLst/>
                <a:latin typeface="Georgia" panose="02040502050405020303" pitchFamily="18" charset="0"/>
              </a:rPr>
              <a:t>Step 5: Smoothening a grayscale image</a:t>
            </a:r>
          </a:p>
          <a:p>
            <a:pPr marL="0" indent="0" algn="l" fontAlgn="base">
              <a:buNone/>
            </a:pPr>
            <a:r>
              <a:rPr lang="en-US" sz="1800" b="1" i="0" dirty="0">
                <a:solidFill>
                  <a:srgbClr val="444444"/>
                </a:solidFill>
                <a:effectLst/>
                <a:latin typeface="Georgia" panose="02040502050405020303" pitchFamily="18" charset="0"/>
              </a:rPr>
              <a:t>Code:-</a:t>
            </a:r>
          </a:p>
          <a:p>
            <a:pPr algn="l" fontAlgn="base"/>
            <a:endParaRPr lang="en-US" sz="1800" b="1" dirty="0">
              <a:solidFill>
                <a:srgbClr val="444444"/>
              </a:solidFill>
              <a:latin typeface="Georgia" panose="02040502050405020303" pitchFamily="18" charset="0"/>
            </a:endParaRPr>
          </a:p>
          <a:p>
            <a:pPr algn="l" fontAlgn="base"/>
            <a:endParaRPr lang="en-US" sz="1800" b="0" i="0" dirty="0">
              <a:solidFill>
                <a:srgbClr val="444444"/>
              </a:solidFill>
              <a:effectLst/>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To smoothen an image, we simply apply a blur effect. This is done using </a:t>
            </a:r>
            <a:r>
              <a:rPr lang="en-US" sz="1800" b="0" i="0" dirty="0" err="1">
                <a:solidFill>
                  <a:srgbClr val="444444"/>
                </a:solidFill>
                <a:effectLst/>
                <a:latin typeface="Georgia" panose="02040502050405020303" pitchFamily="18" charset="0"/>
              </a:rPr>
              <a:t>medianBlur</a:t>
            </a:r>
            <a:r>
              <a:rPr lang="en-US" sz="1800" b="0" i="0" dirty="0">
                <a:solidFill>
                  <a:srgbClr val="444444"/>
                </a:solidFill>
                <a:effectLst/>
                <a:latin typeface="Georgia" panose="02040502050405020303" pitchFamily="18" charset="0"/>
              </a:rPr>
              <a:t>() function. Here, the center pixel is assigned a mean value of all the pixels which fall under the kernel. In turn, creating a blur effect.</a:t>
            </a:r>
          </a:p>
          <a:p>
            <a:pPr marL="0" indent="0" algn="l" fontAlgn="base">
              <a:buNone/>
            </a:pPr>
            <a:r>
              <a:rPr lang="en-US" sz="1800" b="1" i="0" dirty="0">
                <a:solidFill>
                  <a:srgbClr val="444444"/>
                </a:solidFill>
                <a:effectLst/>
                <a:latin typeface="Georgia" panose="02040502050405020303" pitchFamily="18" charset="0"/>
              </a:rPr>
              <a:t>Step 6: Retrieving the edges of an image</a:t>
            </a:r>
          </a:p>
          <a:p>
            <a:pPr marL="0" indent="0" algn="l" fontAlgn="base">
              <a:buNone/>
            </a:pPr>
            <a:r>
              <a:rPr lang="en-US" sz="1800" b="1" i="0" dirty="0">
                <a:solidFill>
                  <a:srgbClr val="444444"/>
                </a:solidFill>
                <a:effectLst/>
                <a:latin typeface="Georgia" panose="02040502050405020303" pitchFamily="18" charset="0"/>
              </a:rPr>
              <a:t>Code:- </a:t>
            </a:r>
          </a:p>
          <a:p>
            <a:pPr marL="0" indent="0" algn="l" fontAlgn="base">
              <a:buNone/>
            </a:pPr>
            <a:endParaRPr lang="en-US" sz="1800" b="0" i="0" dirty="0">
              <a:solidFill>
                <a:srgbClr val="444444"/>
              </a:solidFill>
              <a:effectLst/>
              <a:latin typeface="Georgia" panose="02040502050405020303" pitchFamily="18" charset="0"/>
            </a:endParaRPr>
          </a:p>
          <a:p>
            <a:pPr marL="0" indent="0" algn="l" fontAlgn="base">
              <a:buNone/>
            </a:pPr>
            <a:endParaRPr lang="en-US" sz="1800" b="1" i="0" dirty="0">
              <a:solidFill>
                <a:srgbClr val="444444"/>
              </a:solidFill>
              <a:effectLst/>
              <a:latin typeface="Georgia" panose="02040502050405020303" pitchFamily="18" charset="0"/>
            </a:endParaRPr>
          </a:p>
          <a:p>
            <a:pPr marL="0" indent="0" algn="l" fontAlgn="base">
              <a:buNone/>
            </a:pPr>
            <a:endParaRPr lang="en-US" sz="1800" b="1" dirty="0">
              <a:solidFill>
                <a:srgbClr val="444444"/>
              </a:solidFill>
              <a:latin typeface="Georgia" panose="02040502050405020303" pitchFamily="18" charset="0"/>
            </a:endParaRPr>
          </a:p>
          <a:p>
            <a:pPr marL="0" indent="0" algn="l" fontAlgn="base">
              <a:buNone/>
            </a:pPr>
            <a:r>
              <a:rPr lang="en-US" sz="1800" b="1" i="0" dirty="0">
                <a:solidFill>
                  <a:srgbClr val="444444"/>
                </a:solidFill>
                <a:effectLst/>
                <a:latin typeface="Georgia" panose="02040502050405020303" pitchFamily="18" charset="0"/>
              </a:rPr>
              <a:t>Explanation:-</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Cartoon effect has two specialties: 1.Highlighted Edges &amp; 2. </a:t>
            </a:r>
            <a:r>
              <a:rPr lang="en-US" sz="1800" dirty="0">
                <a:solidFill>
                  <a:srgbClr val="444444"/>
                </a:solidFill>
                <a:latin typeface="Georgia" panose="02040502050405020303" pitchFamily="18" charset="0"/>
              </a:rPr>
              <a:t>Smooth </a:t>
            </a:r>
            <a:r>
              <a:rPr lang="en-US" sz="1800" dirty="0" err="1">
                <a:solidFill>
                  <a:srgbClr val="444444"/>
                </a:solidFill>
                <a:latin typeface="Georgia" panose="02040502050405020303" pitchFamily="18" charset="0"/>
              </a:rPr>
              <a:t>Colours</a:t>
            </a:r>
            <a:endParaRPr lang="en-US" sz="1800" b="0" i="0" dirty="0">
              <a:solidFill>
                <a:srgbClr val="444444"/>
              </a:solidFill>
              <a:effectLst/>
              <a:latin typeface="Georgia" panose="02040502050405020303" pitchFamily="18" charset="0"/>
            </a:endParaRPr>
          </a:p>
          <a:p>
            <a:pPr fontAlgn="base"/>
            <a:r>
              <a:rPr lang="en-US" sz="1800" b="0" i="0" dirty="0">
                <a:solidFill>
                  <a:srgbClr val="444444"/>
                </a:solidFill>
                <a:effectLst/>
                <a:latin typeface="Georgia" panose="02040502050405020303" pitchFamily="18" charset="0"/>
              </a:rPr>
              <a:t>In this step, we will work on the first specialty. Here, we will try to retrieve the edges and highlight them. This is attained by the adaptive thresholding technique. The threshold value is the mean of the neighborhood pixel values area minus the constant C. C is a constant that is subtracted from the mean or weighted sum of the neighborhood pixels. </a:t>
            </a:r>
            <a:r>
              <a:rPr lang="en-US" sz="1800" b="0" i="0" dirty="0" err="1">
                <a:solidFill>
                  <a:srgbClr val="444444"/>
                </a:solidFill>
                <a:effectLst/>
                <a:latin typeface="Georgia" panose="02040502050405020303" pitchFamily="18" charset="0"/>
              </a:rPr>
              <a:t>Thresh_binary</a:t>
            </a:r>
            <a:r>
              <a:rPr lang="en-US" sz="1800" b="0" i="0" dirty="0">
                <a:solidFill>
                  <a:srgbClr val="444444"/>
                </a:solidFill>
                <a:effectLst/>
                <a:latin typeface="Georgia" panose="02040502050405020303" pitchFamily="18" charset="0"/>
              </a:rPr>
              <a:t> is the type of threshold applied, and the remaining parameters determine the block size.</a:t>
            </a:r>
          </a:p>
          <a:p>
            <a:pPr marL="0" indent="0">
              <a:buNone/>
            </a:pPr>
            <a:endParaRPr lang="en-US" sz="1800" dirty="0">
              <a:latin typeface="Georgia" panose="02040502050405020303" pitchFamily="18" charset="0"/>
            </a:endParaRPr>
          </a:p>
        </p:txBody>
      </p:sp>
      <p:pic>
        <p:nvPicPr>
          <p:cNvPr id="7" name="Picture 6">
            <a:extLst>
              <a:ext uri="{FF2B5EF4-FFF2-40B4-BE49-F238E27FC236}">
                <a16:creationId xmlns:a16="http://schemas.microsoft.com/office/drawing/2014/main" id="{452838DB-7EEE-4352-A439-65924201E991}"/>
              </a:ext>
            </a:extLst>
          </p:cNvPr>
          <p:cNvPicPr>
            <a:picLocks noChangeAspect="1"/>
          </p:cNvPicPr>
          <p:nvPr/>
        </p:nvPicPr>
        <p:blipFill>
          <a:blip r:embed="rId2"/>
          <a:stretch>
            <a:fillRect/>
          </a:stretch>
        </p:blipFill>
        <p:spPr>
          <a:xfrm>
            <a:off x="1437497" y="541177"/>
            <a:ext cx="10410825" cy="1106748"/>
          </a:xfrm>
          <a:prstGeom prst="rect">
            <a:avLst/>
          </a:prstGeom>
        </p:spPr>
      </p:pic>
      <p:pic>
        <p:nvPicPr>
          <p:cNvPr id="9" name="Picture 8">
            <a:extLst>
              <a:ext uri="{FF2B5EF4-FFF2-40B4-BE49-F238E27FC236}">
                <a16:creationId xmlns:a16="http://schemas.microsoft.com/office/drawing/2014/main" id="{872E2650-1987-4855-8992-82E5625F288D}"/>
              </a:ext>
            </a:extLst>
          </p:cNvPr>
          <p:cNvPicPr>
            <a:picLocks noChangeAspect="1"/>
          </p:cNvPicPr>
          <p:nvPr/>
        </p:nvPicPr>
        <p:blipFill>
          <a:blip r:embed="rId3"/>
          <a:stretch>
            <a:fillRect/>
          </a:stretch>
        </p:blipFill>
        <p:spPr>
          <a:xfrm>
            <a:off x="1315421" y="3184131"/>
            <a:ext cx="10309744" cy="1294563"/>
          </a:xfrm>
          <a:prstGeom prst="rect">
            <a:avLst/>
          </a:prstGeom>
        </p:spPr>
      </p:pic>
    </p:spTree>
    <p:extLst>
      <p:ext uri="{BB962C8B-B14F-4D97-AF65-F5344CB8AC3E}">
        <p14:creationId xmlns:p14="http://schemas.microsoft.com/office/powerpoint/2010/main" val="85984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FE4BACCE04E946BB114E95AED52CFC" ma:contentTypeVersion="12" ma:contentTypeDescription="Create a new document." ma:contentTypeScope="" ma:versionID="2b2a9b57de32113d55902bc0bc853135">
  <xsd:schema xmlns:xsd="http://www.w3.org/2001/XMLSchema" xmlns:xs="http://www.w3.org/2001/XMLSchema" xmlns:p="http://schemas.microsoft.com/office/2006/metadata/properties" xmlns:ns2="6a20504a-d7ad-4cc7-a08d-0021d3e2ad0a" xmlns:ns3="3d03cfc8-6b3b-4082-8659-70c619c9ca61" targetNamespace="http://schemas.microsoft.com/office/2006/metadata/properties" ma:root="true" ma:fieldsID="c51e57f22519744d148a41c917c98df4" ns2:_="" ns3:_="">
    <xsd:import namespace="6a20504a-d7ad-4cc7-a08d-0021d3e2ad0a"/>
    <xsd:import namespace="3d03cfc8-6b3b-4082-8659-70c619c9ca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20504a-d7ad-4cc7-a08d-0021d3e2a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d03cfc8-6b3b-4082-8659-70c619c9ca6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5D0016-7045-45AA-901B-184B4F2012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4AE68B-436B-48BA-9E17-5D68565017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20504a-d7ad-4cc7-a08d-0021d3e2ad0a"/>
    <ds:schemaRef ds:uri="3d03cfc8-6b3b-4082-8659-70c619c9ca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6579A-ED6C-4346-AA29-BA613A76C7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577</TotalTime>
  <Words>1775</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Aparajita</vt:lpstr>
      <vt:lpstr>Arial</vt:lpstr>
      <vt:lpstr>Calibri</vt:lpstr>
      <vt:lpstr>Calibri Light</vt:lpstr>
      <vt:lpstr>Georgia</vt:lpstr>
      <vt:lpstr>Times New Roman</vt:lpstr>
      <vt:lpstr>Office Theme</vt:lpstr>
      <vt:lpstr>Cartoonify an Image with OpenCV in Python &amp; ML </vt:lpstr>
      <vt:lpstr>Contents</vt:lpstr>
      <vt:lpstr>Introduction to Machine Learning Python Project</vt:lpstr>
      <vt:lpstr>Description of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&amp; Output</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&lt;Case Study Topic Name&gt;</dc:title>
  <dc:creator>nanda.siddharth99@outlook.com</dc:creator>
  <cp:lastModifiedBy>Acer</cp:lastModifiedBy>
  <cp:revision>23</cp:revision>
  <dcterms:created xsi:type="dcterms:W3CDTF">2021-11-21T07:27:39Z</dcterms:created>
  <dcterms:modified xsi:type="dcterms:W3CDTF">2023-11-17T10:46:59Z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0x01010001FE4BACCE04E946BB114E95AED52CFC</vt:lpwstr>
  </property>
</Properties>
</file>