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60" r:id="rId5"/>
    <p:sldId id="261" r:id="rId6"/>
    <p:sldId id="259" r:id="rId7"/>
    <p:sldId id="305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262" r:id="rId29"/>
    <p:sldId id="264" r:id="rId30"/>
    <p:sldId id="263" r:id="rId31"/>
    <p:sldId id="272" r:id="rId32"/>
    <p:sldId id="273" r:id="rId33"/>
    <p:sldId id="265" r:id="rId34"/>
    <p:sldId id="267" r:id="rId35"/>
    <p:sldId id="268" r:id="rId36"/>
    <p:sldId id="269" r:id="rId37"/>
    <p:sldId id="28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4" r:id="rId47"/>
    <p:sldId id="282" r:id="rId48"/>
    <p:sldId id="271" r:id="rId4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20000"/>
      </a:spcBef>
      <a:spcAft>
        <a:spcPct val="0"/>
      </a:spcAft>
      <a:buSzPct val="70000"/>
      <a:buFont typeface="Wingdings" panose="05000000000000000000" pitchFamily="2" charset="2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SzPct val="70000"/>
      <a:buFont typeface="Wingdings" panose="05000000000000000000" pitchFamily="2" charset="2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SzPct val="70000"/>
      <a:buFont typeface="Wingdings" panose="05000000000000000000" pitchFamily="2" charset="2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SzPct val="70000"/>
      <a:buFont typeface="Wingdings" panose="05000000000000000000" pitchFamily="2" charset="2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SzPct val="70000"/>
      <a:buFont typeface="Wingdings" panose="05000000000000000000" pitchFamily="2" charset="2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F9E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2" autoAdjust="0"/>
    <p:restoredTop sz="94660"/>
  </p:normalViewPr>
  <p:slideViewPr>
    <p:cSldViewPr>
      <p:cViewPr varScale="1">
        <p:scale>
          <a:sx n="110" d="100"/>
          <a:sy n="110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endParaRPr lang="es-ES" altLang="es-MX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endParaRPr lang="es-ES" altLang="es-MX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endParaRPr lang="es-ES" altLang="es-MX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fld id="{C37C8328-CC7D-48DB-976A-12D7D7FBB91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69751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endParaRPr lang="es-ES" altLang="es-MX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endParaRPr lang="es-ES" altLang="es-MX"/>
          </a:p>
        </p:txBody>
      </p:sp>
      <p:sp>
        <p:nvSpPr>
          <p:cNvPr id="471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endParaRPr lang="es-ES" altLang="es-MX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/>
            </a:lvl1pPr>
          </a:lstStyle>
          <a:p>
            <a:fld id="{CD2DDC75-70EC-4B65-A4F3-0F919DF7387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82721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355B7-6ACA-4A3A-A234-F93058FE1F21}" type="slidenum">
              <a:rPr lang="es-ES" altLang="es-MX"/>
              <a:pPr/>
              <a:t>1</a:t>
            </a:fld>
            <a:endParaRPr lang="es-ES" altLang="es-MX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96005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60C8E-B960-43A2-B2BE-5D65DC8A7158}" type="slidenum">
              <a:rPr lang="es-ES" altLang="es-MX"/>
              <a:pPr/>
              <a:t>31</a:t>
            </a:fld>
            <a:endParaRPr lang="es-ES" altLang="es-MX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367465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FA09B-4F8D-497E-BFB0-74060A0E507D}" type="slidenum">
              <a:rPr lang="es-ES" altLang="es-MX"/>
              <a:pPr/>
              <a:t>32</a:t>
            </a:fld>
            <a:endParaRPr lang="es-ES" altLang="es-MX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03361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472EB-76B3-495D-BEB6-B91876B1A3A5}" type="slidenum">
              <a:rPr lang="es-ES" altLang="es-MX"/>
              <a:pPr/>
              <a:t>33</a:t>
            </a:fld>
            <a:endParaRPr lang="es-ES" altLang="es-MX"/>
          </a:p>
        </p:txBody>
      </p:sp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700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A6632-7023-4A4F-86D3-51CA2773E5A2}" type="slidenum">
              <a:rPr lang="es-ES" altLang="es-MX"/>
              <a:pPr/>
              <a:t>34</a:t>
            </a:fld>
            <a:endParaRPr lang="es-ES" altLang="es-MX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6314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B0B69-BA94-4244-B3CD-87681E6DA549}" type="slidenum">
              <a:rPr lang="es-ES" altLang="es-MX"/>
              <a:pPr/>
              <a:t>35</a:t>
            </a:fld>
            <a:endParaRPr lang="es-ES" altLang="es-MX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52773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49DF6-CA2F-4EA7-B3A2-AC59536160C7}" type="slidenum">
              <a:rPr lang="es-ES" altLang="es-MX"/>
              <a:pPr/>
              <a:t>36</a:t>
            </a:fld>
            <a:endParaRPr lang="es-ES" altLang="es-MX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9799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39AFB-986B-42E2-9EEF-572750647D28}" type="slidenum">
              <a:rPr lang="es-ES" altLang="es-MX"/>
              <a:pPr/>
              <a:t>37</a:t>
            </a:fld>
            <a:endParaRPr lang="es-ES" altLang="es-MX"/>
          </a:p>
        </p:txBody>
      </p:sp>
      <p:sp>
        <p:nvSpPr>
          <p:cNvPr id="13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86453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D775A-D35F-4DA8-88ED-A6A55A3AB703}" type="slidenum">
              <a:rPr lang="es-ES" altLang="es-MX"/>
              <a:pPr/>
              <a:t>38</a:t>
            </a:fld>
            <a:endParaRPr lang="es-ES" altLang="es-MX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776388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4230B-5D04-48A3-AE2C-F8D815EE859D}" type="slidenum">
              <a:rPr lang="es-ES" altLang="es-MX"/>
              <a:pPr/>
              <a:t>39</a:t>
            </a:fld>
            <a:endParaRPr lang="es-ES" altLang="es-MX"/>
          </a:p>
        </p:txBody>
      </p:sp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20781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A2A84-54AA-495A-AAA5-FA5D64FD042A}" type="slidenum">
              <a:rPr lang="es-ES" altLang="es-MX"/>
              <a:pPr/>
              <a:t>40</a:t>
            </a:fld>
            <a:endParaRPr lang="es-ES" altLang="es-MX"/>
          </a:p>
        </p:txBody>
      </p:sp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9445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610EF-EE64-4774-A58B-B103284AC8BA}" type="slidenum">
              <a:rPr lang="es-ES" altLang="es-MX"/>
              <a:pPr/>
              <a:t>2</a:t>
            </a:fld>
            <a:endParaRPr lang="es-ES" altLang="es-MX"/>
          </a:p>
        </p:txBody>
      </p:sp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93408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E5FF1-EBE7-4F96-A676-66204A769EB3}" type="slidenum">
              <a:rPr lang="es-ES" altLang="es-MX"/>
              <a:pPr/>
              <a:t>41</a:t>
            </a:fld>
            <a:endParaRPr lang="es-ES" altLang="es-MX"/>
          </a:p>
        </p:txBody>
      </p:sp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2719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181C3-2233-4328-8AC1-93B89CD97D13}" type="slidenum">
              <a:rPr lang="es-ES" altLang="es-MX"/>
              <a:pPr/>
              <a:t>42</a:t>
            </a:fld>
            <a:endParaRPr lang="es-ES" altLang="es-MX"/>
          </a:p>
        </p:txBody>
      </p:sp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63653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BDF75-0DAA-4F61-B8D6-80E3887DD6CE}" type="slidenum">
              <a:rPr lang="es-ES" altLang="es-MX"/>
              <a:pPr/>
              <a:t>43</a:t>
            </a:fld>
            <a:endParaRPr lang="es-ES" altLang="es-MX"/>
          </a:p>
        </p:txBody>
      </p:sp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309811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3D75D-1ECB-4855-8C40-4ADB4360313D}" type="slidenum">
              <a:rPr lang="es-ES" altLang="es-MX"/>
              <a:pPr/>
              <a:t>44</a:t>
            </a:fld>
            <a:endParaRPr lang="es-ES" altLang="es-MX"/>
          </a:p>
        </p:txBody>
      </p:sp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371669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CFE57-1CB8-457B-8D3E-C5F8CC1A8E03}" type="slidenum">
              <a:rPr lang="es-ES" altLang="es-MX"/>
              <a:pPr/>
              <a:t>45</a:t>
            </a:fld>
            <a:endParaRPr lang="es-ES" altLang="es-MX"/>
          </a:p>
        </p:txBody>
      </p:sp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97016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FB854-37C6-4F38-80EC-CA6E1F109F03}" type="slidenum">
              <a:rPr lang="es-ES" altLang="es-MX"/>
              <a:pPr/>
              <a:t>46</a:t>
            </a:fld>
            <a:endParaRPr lang="es-ES" altLang="es-MX"/>
          </a:p>
        </p:txBody>
      </p:sp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820937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2B96A-5CF6-4E8D-BBA1-CB7F9DCDC9C8}" type="slidenum">
              <a:rPr lang="es-ES" altLang="es-MX"/>
              <a:pPr/>
              <a:t>47</a:t>
            </a:fld>
            <a:endParaRPr lang="es-ES" altLang="es-MX"/>
          </a:p>
        </p:txBody>
      </p:sp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25762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8AF33-9270-48C3-B125-7DF23AAD0DE9}" type="slidenum">
              <a:rPr lang="es-ES" altLang="es-MX"/>
              <a:pPr/>
              <a:t>48</a:t>
            </a:fld>
            <a:endParaRPr lang="es-ES" altLang="es-MX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5931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A17F3-FC69-4243-B0B2-53A62606FE6A}" type="slidenum">
              <a:rPr lang="es-ES" altLang="es-MX"/>
              <a:pPr/>
              <a:t>3</a:t>
            </a:fld>
            <a:endParaRPr lang="es-ES" altLang="es-MX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01398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E25BE-82C6-47A2-8868-21284DDB5746}" type="slidenum">
              <a:rPr lang="es-ES" altLang="es-MX"/>
              <a:pPr/>
              <a:t>4</a:t>
            </a:fld>
            <a:endParaRPr lang="es-ES" altLang="es-MX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3541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61986-DC1F-46AC-9411-E93A872CC4EC}" type="slidenum">
              <a:rPr lang="es-ES" altLang="es-MX"/>
              <a:pPr/>
              <a:t>5</a:t>
            </a:fld>
            <a:endParaRPr lang="es-ES" altLang="es-MX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07710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3A0DC-2EB1-411C-B436-3EB4C5CA09DC}" type="slidenum">
              <a:rPr lang="es-ES" altLang="es-MX"/>
              <a:pPr/>
              <a:t>6</a:t>
            </a:fld>
            <a:endParaRPr lang="es-ES" altLang="es-MX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2532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E575C-8A59-4BE8-B876-94EA565EA739}" type="slidenum">
              <a:rPr lang="es-ES" altLang="es-MX"/>
              <a:pPr/>
              <a:t>28</a:t>
            </a:fld>
            <a:endParaRPr lang="es-ES" altLang="es-MX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3462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748AC-A3F8-4271-BBA8-560CA2E6276C}" type="slidenum">
              <a:rPr lang="es-ES" altLang="es-MX"/>
              <a:pPr/>
              <a:t>29</a:t>
            </a:fld>
            <a:endParaRPr lang="es-ES" altLang="es-MX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428132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1E8FA-AFA5-43A7-BA99-79205C9423FE}" type="slidenum">
              <a:rPr lang="es-ES" altLang="es-MX"/>
              <a:pPr/>
              <a:t>30</a:t>
            </a:fld>
            <a:endParaRPr lang="es-ES" altLang="es-MX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854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C234555-E540-4C90-B1B6-DF89213E7866}" type="slidenum">
              <a:rPr lang="es-ES" altLang="es-MX" smtClean="0"/>
              <a:pPr/>
              <a:t>‹Nº›</a:t>
            </a:fld>
            <a:endParaRPr lang="es-ES" altLang="es-MX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882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565-6CA1-49BC-B237-EFE292BCAB82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253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565-6CA1-49BC-B237-EFE292BCAB82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79018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565-6CA1-49BC-B237-EFE292BCAB82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5020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565-6CA1-49BC-B237-EFE292BCAB82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46722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565-6CA1-49BC-B237-EFE292BCAB82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16265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9565-6CA1-49BC-B237-EFE292BCAB82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6540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5B37-6372-4536-A880-FF24297FD18C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804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BDB8-40D5-4BF5-A220-D860FCE4C1CD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01991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1825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9DE97F-366F-4FF7-AA1C-F913C8EF323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9890670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6D61916-6824-4549-8A5A-10DC9445EFFB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109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0101AA9-6543-4113-8C17-A9CA149BCB85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78834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93A4-7BF3-4DC6-8530-5E40FFDCB379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006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5A78-F2AC-4EA8-9027-28154B803ACA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263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EFBC-9B57-4E7A-BBAC-6851316F539B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2452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E042-E445-4873-949F-FDE893F6B046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09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0620-32DC-4642-94D6-B11D159F0F45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12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EB3-6166-4DE8-BF7D-DE4D341A6AA1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513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E9565-6CA1-49BC-B237-EFE292BCAB82}" type="slidenum">
              <a:rPr lang="es-ES" altLang="es-MX" smtClean="0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7837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s-ES" altLang="es-MX"/>
              <a:t>Control de eventos con Javascript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es-ES" altLang="es-MX"/>
              <a:t>Pablo Lledó Rovira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Variables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s-MX" altLang="es-MX" sz="2800"/>
              <a:t>Son identificadores que pueden contener valores, y éstos pueden variar su valor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No es preciso declararlas, pero se recomienda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Declaración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var ejemplo;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Declaración y asignación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var ejemplo = "Hola";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Asignación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ejemplo = "Hola";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Invocación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document.write( ejemplo );</a:t>
            </a:r>
          </a:p>
        </p:txBody>
      </p:sp>
    </p:spTree>
    <p:extLst>
      <p:ext uri="{BB962C8B-B14F-4D97-AF65-F5344CB8AC3E}">
        <p14:creationId xmlns:p14="http://schemas.microsoft.com/office/powerpoint/2010/main" val="265490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Expresiones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s-MX" altLang="es-MX" sz="2800"/>
              <a:t>Colección de variables, operadores y otras expresiones que se evalúan a un solo valor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Asignación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asigna un valor a una variable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Aritméticas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evalúan un número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Cadenas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evalúan una cadena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Lógicas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evalúan un valor booleano</a:t>
            </a:r>
          </a:p>
        </p:txBody>
      </p:sp>
    </p:spTree>
    <p:extLst>
      <p:ext uri="{BB962C8B-B14F-4D97-AF65-F5344CB8AC3E}">
        <p14:creationId xmlns:p14="http://schemas.microsoft.com/office/powerpoint/2010/main" val="9204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Expresiones de asignación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altLang="es-MX"/>
              <a:t>variable = expresión</a:t>
            </a:r>
          </a:p>
          <a:p>
            <a:pPr lvl="1"/>
            <a:r>
              <a:rPr lang="es-MX" altLang="es-MX"/>
              <a:t>Evalúa la expresión, y el resultado se asigna a la variable</a:t>
            </a:r>
          </a:p>
          <a:p>
            <a:r>
              <a:rPr lang="es-MX" altLang="es-MX"/>
              <a:t>variable += expresión</a:t>
            </a:r>
          </a:p>
          <a:p>
            <a:pPr lvl="1"/>
            <a:r>
              <a:rPr lang="es-MX" altLang="es-MX"/>
              <a:t>Evalúa la expresión, y el resultado mas el valor de la variable se asigna a la variable</a:t>
            </a:r>
          </a:p>
        </p:txBody>
      </p:sp>
    </p:spTree>
    <p:extLst>
      <p:ext uri="{BB962C8B-B14F-4D97-AF65-F5344CB8AC3E}">
        <p14:creationId xmlns:p14="http://schemas.microsoft.com/office/powerpoint/2010/main" val="532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Operadores aritméticos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s-MX" altLang="es-MX" sz="2800"/>
              <a:t>+ Suma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- Resta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* Multiplicación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/ División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% Módulo (residuo de una división)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Ejemplo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meses = edad * 12;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Combinados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suma += dato;</a:t>
            </a:r>
          </a:p>
        </p:txBody>
      </p:sp>
    </p:spTree>
    <p:extLst>
      <p:ext uri="{BB962C8B-B14F-4D97-AF65-F5344CB8AC3E}">
        <p14:creationId xmlns:p14="http://schemas.microsoft.com/office/powerpoint/2010/main" val="71363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Operadores lógicos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altLang="es-MX" sz="2800"/>
              <a:t>&amp;&amp;</a:t>
            </a:r>
          </a:p>
          <a:p>
            <a:pPr lvl="1"/>
            <a:r>
              <a:rPr lang="es-MX" altLang="es-MX" sz="2400"/>
              <a:t>"y" lógico, devuelve true cuando ambos operandos son verdaderos y falso en otro caso</a:t>
            </a:r>
          </a:p>
          <a:p>
            <a:r>
              <a:rPr lang="es-MX" altLang="es-MX" sz="2800"/>
              <a:t>||</a:t>
            </a:r>
          </a:p>
          <a:p>
            <a:pPr lvl="1"/>
            <a:r>
              <a:rPr lang="es-MX" altLang="es-MX" sz="2400"/>
              <a:t>"o" lógico, devuelve true cuando alguno de los operandos es verdadero</a:t>
            </a:r>
          </a:p>
          <a:p>
            <a:r>
              <a:rPr lang="es-MX" altLang="es-MX" sz="2800"/>
              <a:t>!</a:t>
            </a:r>
          </a:p>
          <a:p>
            <a:pPr lvl="1"/>
            <a:r>
              <a:rPr lang="es-MX" altLang="es-MX" sz="2400"/>
              <a:t>"no" lógico, devuelve true si el operando es falso, y false si el operando es verdadero</a:t>
            </a:r>
          </a:p>
        </p:txBody>
      </p:sp>
    </p:spTree>
    <p:extLst>
      <p:ext uri="{BB962C8B-B14F-4D97-AF65-F5344CB8AC3E}">
        <p14:creationId xmlns:p14="http://schemas.microsoft.com/office/powerpoint/2010/main" val="56123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Operadores de comparación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s-MX" altLang="es-MX" sz="2800"/>
              <a:t>==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iguales, devuelve verdadero si los operandos son iguales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!=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diferentes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&gt;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&lt;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&gt;=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258979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Operador condicional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s-MX" altLang="es-MX" sz="2800"/>
              <a:t>Permite evaluar una expresión lógica, y devolver valores diferentes en consecuencia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(condición) ? valor1 : valor2</a:t>
            </a:r>
          </a:p>
          <a:p>
            <a:pPr>
              <a:lnSpc>
                <a:spcPct val="90000"/>
              </a:lnSpc>
            </a:pPr>
            <a:r>
              <a:rPr lang="es-MX" altLang="es-MX" sz="2800"/>
              <a:t>Ejemplo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( nombre == "Luis" ) ? "Hola, Jefe" : "Hola, extraño"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Dependiendo del nombre, la expresión se evaluará como "Hola, Jefe" o "Hola, extraño"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respuesta = ( edad&lt;18 ) ? "Eres menor" : "Ya estás grandecito" ;</a:t>
            </a:r>
          </a:p>
        </p:txBody>
      </p:sp>
    </p:spTree>
    <p:extLst>
      <p:ext uri="{BB962C8B-B14F-4D97-AF65-F5344CB8AC3E}">
        <p14:creationId xmlns:p14="http://schemas.microsoft.com/office/powerpoint/2010/main" val="80264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Operadores de cadena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altLang="es-MX"/>
              <a:t>Permiten la unión de cadenas</a:t>
            </a:r>
          </a:p>
          <a:p>
            <a:pPr lvl="1"/>
            <a:r>
              <a:rPr lang="es-MX" altLang="es-MX"/>
              <a:t>"Hola, " + "qué tal!"</a:t>
            </a:r>
          </a:p>
          <a:p>
            <a:pPr lvl="1"/>
            <a:r>
              <a:rPr lang="es-MX" altLang="es-MX"/>
              <a:t>bienvenida += ", se bienvenido"</a:t>
            </a:r>
          </a:p>
        </p:txBody>
      </p:sp>
    </p:spTree>
    <p:extLst>
      <p:ext uri="{BB962C8B-B14F-4D97-AF65-F5344CB8AC3E}">
        <p14:creationId xmlns:p14="http://schemas.microsoft.com/office/powerpoint/2010/main" val="132915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si (control de flujo)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altLang="es-MX"/>
              <a:t>Se utilizan para que el programa tome decisiones de qué instrucciones ejecutar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/>
              <a:t>if </a:t>
            </a:r>
            <a:r>
              <a:rPr lang="es-MX" altLang="es-MX" i="1"/>
              <a:t>condicion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/>
              <a:t>	</a:t>
            </a:r>
            <a:r>
              <a:rPr lang="es-MX" altLang="es-MX" i="1"/>
              <a:t>comando</a:t>
            </a:r>
            <a:r>
              <a:rPr lang="es-MX" altLang="es-MX"/>
              <a:t>;</a:t>
            </a:r>
          </a:p>
          <a:p>
            <a:pPr>
              <a:lnSpc>
                <a:spcPct val="90000"/>
              </a:lnSpc>
            </a:pPr>
            <a:r>
              <a:rPr lang="es-MX" altLang="es-MX"/>
              <a:t>Ejemplo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/>
              <a:t>if( día == "domingo" 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/>
              <a:t>	document.write( "Hoy es domingo" );</a:t>
            </a:r>
          </a:p>
        </p:txBody>
      </p:sp>
    </p:spTree>
    <p:extLst>
      <p:ext uri="{BB962C8B-B14F-4D97-AF65-F5344CB8AC3E}">
        <p14:creationId xmlns:p14="http://schemas.microsoft.com/office/powerpoint/2010/main" val="217255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si-sino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altLang="es-MX"/>
              <a:t>Se considera el caso de que no se cumpla la condición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/>
              <a:t>if condicion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/>
              <a:t>	</a:t>
            </a:r>
            <a:r>
              <a:rPr lang="es-MX" altLang="es-MX" i="1"/>
              <a:t>comando</a:t>
            </a:r>
            <a:r>
              <a:rPr lang="es-MX" altLang="es-MX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/>
              <a:t>else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/>
              <a:t>	</a:t>
            </a:r>
            <a:r>
              <a:rPr lang="es-MX" altLang="es-MX" i="1"/>
              <a:t>otro comando</a:t>
            </a:r>
            <a:r>
              <a:rPr lang="es-MX" altLang="es-MX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340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0"/>
            <a:ext cx="6400800" cy="392113"/>
          </a:xfrm>
        </p:spPr>
        <p:txBody>
          <a:bodyPr/>
          <a:lstStyle/>
          <a:p>
            <a:r>
              <a:rPr lang="es-ES" altLang="es-MX" sz="1600" b="1"/>
              <a:t>Control de eventos con Javascript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627313" y="1628775"/>
            <a:ext cx="4895850" cy="46085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MX" sz="2900"/>
              <a:t>   </a:t>
            </a:r>
            <a:endParaRPr lang="es-ES" altLang="es-MX" sz="3600"/>
          </a:p>
          <a:p>
            <a:pPr lvl="1">
              <a:lnSpc>
                <a:spcPct val="90000"/>
              </a:lnSpc>
            </a:pPr>
            <a:r>
              <a:rPr lang="es-ES" altLang="es-MX"/>
              <a:t>  Introducción</a:t>
            </a:r>
          </a:p>
          <a:p>
            <a:pPr>
              <a:lnSpc>
                <a:spcPct val="90000"/>
              </a:lnSpc>
            </a:pPr>
            <a:endParaRPr lang="es-ES" altLang="es-MX" sz="2800"/>
          </a:p>
          <a:p>
            <a:pPr lvl="1">
              <a:lnSpc>
                <a:spcPct val="90000"/>
              </a:lnSpc>
            </a:pPr>
            <a:r>
              <a:rPr lang="es-ES" altLang="es-MX"/>
              <a:t>  Eventos</a:t>
            </a:r>
          </a:p>
          <a:p>
            <a:pPr>
              <a:lnSpc>
                <a:spcPct val="90000"/>
              </a:lnSpc>
            </a:pPr>
            <a:endParaRPr lang="es-ES" altLang="es-MX" sz="2400"/>
          </a:p>
          <a:p>
            <a:pPr lvl="1">
              <a:lnSpc>
                <a:spcPct val="90000"/>
              </a:lnSpc>
            </a:pPr>
            <a:r>
              <a:rPr lang="es-ES" altLang="es-MX"/>
              <a:t>  Ejemplos</a:t>
            </a:r>
          </a:p>
          <a:p>
            <a:pPr>
              <a:lnSpc>
                <a:spcPct val="90000"/>
              </a:lnSpc>
            </a:pPr>
            <a:endParaRPr lang="es-ES" altLang="es-MX" sz="2800"/>
          </a:p>
          <a:p>
            <a:pPr lvl="1">
              <a:lnSpc>
                <a:spcPct val="90000"/>
              </a:lnSpc>
            </a:pPr>
            <a:r>
              <a:rPr lang="es-ES" altLang="es-MX"/>
              <a:t>  Conclusión</a:t>
            </a:r>
          </a:p>
          <a:p>
            <a:pPr>
              <a:lnSpc>
                <a:spcPct val="90000"/>
              </a:lnSpc>
            </a:pPr>
            <a:endParaRPr lang="es-ES" altLang="es-MX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MX" sz="2400"/>
              <a:t>	</a:t>
            </a:r>
          </a:p>
          <a:p>
            <a:pPr lvl="1">
              <a:lnSpc>
                <a:spcPct val="90000"/>
              </a:lnSpc>
            </a:pPr>
            <a:endParaRPr lang="es-ES" altLang="es-MX" sz="20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124075" y="908050"/>
            <a:ext cx="64008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4000">
                <a:solidFill>
                  <a:schemeClr val="tx1"/>
                </a:solidFill>
              </a:rPr>
              <a:t>    Contenidos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8532813" y="6237288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Utilización de bloques con el if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altLang="es-MX" sz="2800"/>
              <a:t>Si se desean ejecutar varios comandos en lugar de sólo uno, se utilizan bloques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 sz="2400"/>
              <a:t>if condicion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 sz="2400"/>
              <a:t>	</a:t>
            </a:r>
            <a:r>
              <a:rPr lang="es-MX" altLang="es-MX" sz="2400" i="1"/>
              <a:t>comando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 sz="2400"/>
              <a:t>	</a:t>
            </a:r>
            <a:r>
              <a:rPr lang="es-MX" altLang="es-MX" sz="2400" i="1"/>
              <a:t>comando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 sz="2400"/>
              <a:t>} else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 sz="2400"/>
              <a:t>	</a:t>
            </a:r>
            <a:r>
              <a:rPr lang="es-MX" altLang="es-MX" sz="2400" i="1"/>
              <a:t>comando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 sz="2400"/>
              <a:t>	</a:t>
            </a:r>
            <a:r>
              <a:rPr lang="es-MX" altLang="es-MX" sz="2400" i="1"/>
              <a:t>comando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29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Funciones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altLang="es-MX"/>
              <a:t>Permiten agrupar código para desempeñar una tarea o función específica y que puede usarse muchas veces en un programa</a:t>
            </a:r>
          </a:p>
        </p:txBody>
      </p:sp>
    </p:spTree>
    <p:extLst>
      <p:ext uri="{BB962C8B-B14F-4D97-AF65-F5344CB8AC3E}">
        <p14:creationId xmlns:p14="http://schemas.microsoft.com/office/powerpoint/2010/main" val="102854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Funciones: definición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MX" altLang="es-MX" sz="2800"/>
              <a:t>La definición establece qué es lo que hace la función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 sz="2400"/>
              <a:t>function </a:t>
            </a:r>
            <a:r>
              <a:rPr lang="es-MX" altLang="es-MX" sz="2400" i="1"/>
              <a:t>nombre_de_funcion</a:t>
            </a:r>
            <a:r>
              <a:rPr lang="es-MX" altLang="es-MX" sz="2400"/>
              <a:t>( </a:t>
            </a:r>
            <a:r>
              <a:rPr lang="es-MX" altLang="es-MX" sz="2400" i="1"/>
              <a:t>parámetros</a:t>
            </a:r>
            <a:r>
              <a:rPr lang="es-MX" altLang="es-MX" sz="2400"/>
              <a:t>, </a:t>
            </a:r>
            <a:r>
              <a:rPr lang="es-MX" altLang="es-MX" sz="2400" i="1"/>
              <a:t>argumentos</a:t>
            </a:r>
            <a:r>
              <a:rPr lang="es-MX" altLang="es-MX" sz="2400"/>
              <a:t> ) {</a:t>
            </a:r>
            <a:br>
              <a:rPr lang="es-MX" altLang="es-MX" sz="2400"/>
            </a:br>
            <a:r>
              <a:rPr lang="es-MX" altLang="es-MX" sz="2400"/>
              <a:t>	</a:t>
            </a:r>
            <a:r>
              <a:rPr lang="es-MX" altLang="es-MX" sz="2400" i="1"/>
              <a:t>bloque de comandos</a:t>
            </a:r>
            <a:r>
              <a:rPr lang="es-MX" altLang="es-MX" sz="2400"/>
              <a:t/>
            </a:r>
            <a:br>
              <a:rPr lang="es-MX" altLang="es-MX" sz="2400"/>
            </a:br>
            <a:r>
              <a:rPr lang="es-MX" altLang="es-MX" sz="240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 sz="2800"/>
              <a:t>Ejemplo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 sz="2400"/>
              <a:t>function despNombre( nombre ) {</a:t>
            </a:r>
            <a:br>
              <a:rPr lang="es-MX" altLang="es-MX" sz="2400"/>
            </a:br>
            <a:r>
              <a:rPr lang="es-MX" altLang="es-MX" sz="2400"/>
              <a:t>	document.write( "&lt;hr&gt;tu nombre es&lt;b&gt;" );</a:t>
            </a:r>
            <a:br>
              <a:rPr lang="es-MX" altLang="es-MX" sz="2400"/>
            </a:br>
            <a:r>
              <a:rPr lang="es-MX" altLang="es-MX" sz="2400"/>
              <a:t>	document.write( nombre )</a:t>
            </a:r>
            <a:br>
              <a:rPr lang="es-MX" altLang="es-MX" sz="2400"/>
            </a:br>
            <a:r>
              <a:rPr lang="es-MX" altLang="es-MX" sz="2400"/>
              <a:t>	document.write( "&lt;/b&gt;&lt;hr&gt;" );</a:t>
            </a:r>
            <a:br>
              <a:rPr lang="es-MX" altLang="es-MX" sz="2400"/>
            </a:br>
            <a:r>
              <a:rPr lang="es-MX" altLang="es-MX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39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Retorno de resultados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altLang="es-MX"/>
              <a:t>En los entornos de programación, a las funciones que no retornan resultados se les llama "procedimientos"</a:t>
            </a:r>
          </a:p>
          <a:p>
            <a:r>
              <a:rPr lang="es-MX" altLang="es-MX"/>
              <a:t>Si retornan resultados son "funciones"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MX"/>
              <a:t>function cubo( numero ) {</a:t>
            </a:r>
            <a:br>
              <a:rPr lang="es-MX" altLang="es-MX"/>
            </a:br>
            <a:r>
              <a:rPr lang="es-MX" altLang="es-MX"/>
              <a:t>	return numero * numero * numero;</a:t>
            </a:r>
            <a:br>
              <a:rPr lang="es-MX" altLang="es-MX"/>
            </a:br>
            <a:r>
              <a:rPr lang="es-MX" altLang="es-MX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5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Funciones: definición en el encabezado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altLang="es-MX"/>
              <a:t>En general el código de Java puede ir en cualquer parte</a:t>
            </a:r>
          </a:p>
          <a:p>
            <a:r>
              <a:rPr lang="es-MX" altLang="es-MX"/>
              <a:t>Si va a generar texto para la página, el código debe estar donde debe generar el texto</a:t>
            </a:r>
          </a:p>
          <a:p>
            <a:r>
              <a:rPr lang="es-MX" altLang="es-MX"/>
              <a:t>Se recomienda poner la definición de las funciones en el encabezado</a:t>
            </a:r>
          </a:p>
        </p:txBody>
      </p:sp>
    </p:spTree>
    <p:extLst>
      <p:ext uri="{BB962C8B-B14F-4D97-AF65-F5344CB8AC3E}">
        <p14:creationId xmlns:p14="http://schemas.microsoft.com/office/powerpoint/2010/main" val="4273144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Funciones: invocación (ponerlas a trabajar)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altLang="es-MX"/>
              <a:t>Para hacer que las funciones hagan su trabajo, se les invoca desde el programa</a:t>
            </a:r>
          </a:p>
          <a:p>
            <a:pPr lvl="1"/>
            <a:r>
              <a:rPr lang="es-MX" altLang="es-MX"/>
              <a:t>despNombre( "Luis" );</a:t>
            </a:r>
          </a:p>
          <a:p>
            <a:r>
              <a:rPr lang="es-MX" altLang="es-MX"/>
              <a:t>Si devuelven resultado, pueden formar parte de una expresión</a:t>
            </a:r>
          </a:p>
          <a:p>
            <a:pPr lvl="1"/>
            <a:r>
              <a:rPr lang="es-MX" altLang="es-MX"/>
              <a:t>a=cubo( 4 )+1;</a:t>
            </a:r>
          </a:p>
        </p:txBody>
      </p:sp>
    </p:spTree>
    <p:extLst>
      <p:ext uri="{BB962C8B-B14F-4D97-AF65-F5344CB8AC3E}">
        <p14:creationId xmlns:p14="http://schemas.microsoft.com/office/powerpoint/2010/main" val="259866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Funciones: un ejemplo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 sz="2400"/>
              <a:t>&lt;html&gt;&lt;head&gt;&lt;title&gt;Ejemplo&lt;/title&gt;</a:t>
            </a:r>
            <a:br>
              <a:rPr lang="es-MX" altLang="es-MX" sz="2400"/>
            </a:br>
            <a:r>
              <a:rPr lang="es-MX" altLang="es-MX" sz="2400"/>
              <a:t>&lt;script language="JavaScript"&gt;</a:t>
            </a:r>
            <a:br>
              <a:rPr lang="es-MX" altLang="es-MX" sz="2400"/>
            </a:br>
            <a:r>
              <a:rPr lang="es-MX" altLang="es-MX" sz="2400"/>
              <a:t>&lt;!-- ocultar...</a:t>
            </a:r>
            <a:br>
              <a:rPr lang="es-MX" altLang="es-MX" sz="2400"/>
            </a:br>
            <a:r>
              <a:rPr lang="es-MX" altLang="es-MX" sz="2400"/>
              <a:t>function prueba( pregunta ) {</a:t>
            </a:r>
            <a:br>
              <a:rPr lang="es-MX" altLang="es-MX" sz="2400"/>
            </a:br>
            <a:r>
              <a:rPr lang="es-MX" altLang="es-MX" sz="2400"/>
              <a:t>	var resul=eval( pregunta );</a:t>
            </a:r>
            <a:br>
              <a:rPr lang="es-MX" altLang="es-MX" sz="2400"/>
            </a:br>
            <a:r>
              <a:rPr lang="es-MX" altLang="es-MX" sz="2400"/>
              <a:t>	var salida="Qué es "+pregunta+"?";</a:t>
            </a:r>
            <a:br>
              <a:rPr lang="es-MX" altLang="es-MX" sz="2400"/>
            </a:br>
            <a:r>
              <a:rPr lang="es-MX" altLang="es-MX" sz="2400"/>
              <a:t>	var correc='&lt;img src="corr.gif"&gt;';</a:t>
            </a:r>
            <a:br>
              <a:rPr lang="es-MX" altLang="es-MX" sz="2400"/>
            </a:br>
            <a:r>
              <a:rPr lang="es-MX" altLang="es-MX" sz="2400"/>
              <a:t>	var incorrec='&lt;img src="incorr.gif"&gt;';</a:t>
            </a:r>
            <a:br>
              <a:rPr lang="es-MX" altLang="es-MX" sz="2400"/>
            </a:br>
            <a:r>
              <a:rPr lang="es-MX" altLang="es-MX" sz="2400"/>
              <a:t>	var resp=prompt( salida, "0" );</a:t>
            </a:r>
            <a:br>
              <a:rPr lang="es-MX" altLang="es-MX" sz="2400"/>
            </a:br>
            <a:r>
              <a:rPr lang="es-MX" altLang="es-MX" sz="2400"/>
              <a:t>	return( resp==resul )? correc:incorrec;</a:t>
            </a:r>
            <a:br>
              <a:rPr lang="es-MX" altLang="es-MX" sz="2400"/>
            </a:br>
            <a:r>
              <a:rPr lang="es-MX" altLang="es-MX" sz="2400"/>
              <a:t>}</a:t>
            </a:r>
            <a:br>
              <a:rPr lang="es-MX" altLang="es-MX" sz="2400"/>
            </a:br>
            <a:r>
              <a:rPr lang="es-MX" altLang="es-MX" sz="2400"/>
              <a:t>//deja de ocultar --&gt;</a:t>
            </a:r>
            <a:br>
              <a:rPr lang="es-MX" altLang="es-MX" sz="2400"/>
            </a:br>
            <a:r>
              <a:rPr lang="es-MX" altLang="es-MX" sz="2400"/>
              <a:t>&lt;/script&gt;</a:t>
            </a:r>
            <a:br>
              <a:rPr lang="es-MX" altLang="es-MX" sz="2400"/>
            </a:br>
            <a:r>
              <a:rPr lang="es-MX" altLang="es-MX" sz="240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473603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Funciones: un ejemplo (cont)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s-MX" altLang="es-MX"/>
              <a:t>&lt;body&gt;</a:t>
            </a:r>
            <a:br>
              <a:rPr lang="es-MX" altLang="es-MX"/>
            </a:br>
            <a:r>
              <a:rPr lang="es-MX" altLang="es-MX"/>
              <a:t>&lt;script language="JavaScript"&gt;</a:t>
            </a:r>
            <a:br>
              <a:rPr lang="es-MX" altLang="es-MX"/>
            </a:br>
            <a:r>
              <a:rPr lang="es-MX" altLang="es-MX"/>
              <a:t>&lt;!– ocultar</a:t>
            </a:r>
            <a:br>
              <a:rPr lang="es-MX" altLang="es-MX"/>
            </a:br>
            <a:r>
              <a:rPr lang="es-MX" altLang="es-MX"/>
              <a:t>var res=prueba( "10 + 10" );</a:t>
            </a:r>
            <a:br>
              <a:rPr lang="es-MX" altLang="es-MX"/>
            </a:br>
            <a:r>
              <a:rPr lang="es-MX" altLang="es-MX"/>
              <a:t>document.write( res );</a:t>
            </a:r>
            <a:br>
              <a:rPr lang="es-MX" altLang="es-MX"/>
            </a:br>
            <a:r>
              <a:rPr lang="es-MX" altLang="es-MX"/>
              <a:t>//deja de ocultar --&gt;</a:t>
            </a:r>
            <a:br>
              <a:rPr lang="es-MX" altLang="es-MX"/>
            </a:br>
            <a:r>
              <a:rPr lang="es-MX" altLang="es-MX"/>
              <a:t>&lt;/script&gt;</a:t>
            </a:r>
            <a:br>
              <a:rPr lang="es-MX" altLang="es-MX"/>
            </a:br>
            <a:r>
              <a:rPr lang="es-MX" altLang="es-MX"/>
              <a:t>&lt;/body&gt;</a:t>
            </a:r>
            <a:br>
              <a:rPr lang="es-MX" altLang="es-MX"/>
            </a:br>
            <a:r>
              <a:rPr lang="es-MX" altLang="es-MX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68506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400800" cy="750888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2843213" y="1700213"/>
            <a:ext cx="5688012" cy="5157787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pPr>
              <a:lnSpc>
                <a:spcPct val="80000"/>
              </a:lnSpc>
            </a:pPr>
            <a:r>
              <a:rPr lang="es-ES" altLang="es-MX">
                <a:effectLst/>
              </a:rPr>
              <a:t>Características</a:t>
            </a:r>
            <a:endParaRPr lang="es-ES" altLang="es-MX" sz="2800">
              <a:effectLst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 sz="2600">
                <a:effectLst/>
              </a:rPr>
              <a:t>Pueden producirse cuando se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interactúa con etiquetas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 sz="2600">
                <a:effectLst/>
              </a:rPr>
              <a:t>Hay eventos comunes y propios</a:t>
            </a:r>
          </a:p>
          <a:p>
            <a:pPr lvl="1">
              <a:lnSpc>
                <a:spcPct val="30000"/>
              </a:lnSpc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de una etiqueta</a:t>
            </a: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	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	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 dirty="0"/>
              <a:t>Control de eventos con </a:t>
            </a:r>
            <a:r>
              <a:rPr lang="es-ES" altLang="es-MX" sz="1600" b="1" dirty="0" err="1"/>
              <a:t>Javascript</a:t>
            </a:r>
            <a:endParaRPr lang="es-ES" altLang="es-MX" sz="1600" b="1" dirty="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8532813" y="6237288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400800" cy="750888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2843213" y="1412875"/>
            <a:ext cx="6300787" cy="5445125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s-ES" altLang="es-MX" sz="3600">
              <a:effectLst/>
            </a:endParaRPr>
          </a:p>
          <a:p>
            <a:r>
              <a:rPr lang="es-ES" altLang="es-MX">
                <a:effectLst/>
              </a:rPr>
              <a:t>¿Como capturar un evento?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MX" sz="36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>
                <a:effectLst/>
              </a:rPr>
              <a:t>Con ‘handlers’ o manejadores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2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2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Char char="Ø"/>
            </a:pPr>
            <a:r>
              <a:rPr lang="es-ES" altLang="es-MX" sz="3200">
                <a:effectLst/>
              </a:rPr>
              <a:t>	</a:t>
            </a:r>
            <a:r>
              <a:rPr lang="es-ES" altLang="es-MX">
                <a:effectLst/>
              </a:rPr>
              <a:t>Ejemplos: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>
                <a:effectLst/>
              </a:rPr>
              <a:t>		</a:t>
            </a:r>
            <a:r>
              <a:rPr lang="es-ES" altLang="es-MX" sz="1800">
                <a:effectLst/>
              </a:rPr>
              <a:t>- onClick, onLoad, onDblClick…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>
                <a:effectLst/>
              </a:rPr>
              <a:t>Capturan los eventos producidos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2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400">
              <a:effectLst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8532813" y="6237288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3" name="Rectangle 13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400800" cy="750888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Introducción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>
          <a:xfrm>
            <a:off x="2843213" y="1557338"/>
            <a:ext cx="5688012" cy="504031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sz="2800" dirty="0">
              <a:effectLst/>
            </a:endParaRPr>
          </a:p>
          <a:p>
            <a:r>
              <a:rPr lang="es-ES" altLang="es-MX" dirty="0">
                <a:effectLst/>
              </a:rPr>
              <a:t>Comunicación Web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MX" sz="2800" dirty="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 sz="2600" dirty="0">
                <a:effectLst/>
              </a:rPr>
              <a:t>Servidor &lt;-&gt; Cliente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 dirty="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 dirty="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600" dirty="0">
                <a:effectLst/>
              </a:rPr>
              <a:t>     - </a:t>
            </a:r>
            <a:r>
              <a:rPr lang="es-ES" altLang="es-MX" sz="2000" dirty="0">
                <a:effectLst/>
              </a:rPr>
              <a:t>Protocolos HTTP</a:t>
            </a:r>
            <a:r>
              <a:rPr lang="es-ES" altLang="es-MX" sz="2600" dirty="0">
                <a:effectLst/>
              </a:rPr>
              <a:t>,</a:t>
            </a:r>
            <a:r>
              <a:rPr lang="es-ES" altLang="es-MX" sz="2000" dirty="0">
                <a:effectLst/>
              </a:rPr>
              <a:t>FTP…</a:t>
            </a:r>
          </a:p>
          <a:p>
            <a:pPr lvl="1">
              <a:lnSpc>
                <a:spcPct val="40000"/>
              </a:lnSpc>
              <a:buFont typeface="Wingdings" panose="05000000000000000000" pitchFamily="2" charset="2"/>
              <a:buNone/>
            </a:pPr>
            <a:r>
              <a:rPr lang="es-ES" altLang="es-MX" sz="2600" dirty="0">
                <a:effectLst/>
              </a:rPr>
              <a:t> </a:t>
            </a:r>
          </a:p>
          <a:p>
            <a:pPr lvl="1">
              <a:lnSpc>
                <a:spcPct val="40000"/>
              </a:lnSpc>
              <a:buFont typeface="Wingdings" panose="05000000000000000000" pitchFamily="2" charset="2"/>
              <a:buNone/>
            </a:pPr>
            <a:endParaRPr lang="es-ES" altLang="es-MX" sz="2600" dirty="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 sz="2600" dirty="0">
                <a:effectLst/>
              </a:rPr>
              <a:t>Cliente &lt;-&gt; Usuario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 dirty="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600" dirty="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600" dirty="0">
                <a:effectLst/>
              </a:rPr>
              <a:t>		- </a:t>
            </a:r>
            <a:r>
              <a:rPr lang="es-ES" altLang="es-MX" sz="2000" dirty="0">
                <a:effectLst/>
              </a:rPr>
              <a:t>Ratón, teclado y monitor</a:t>
            </a:r>
          </a:p>
          <a:p>
            <a:pPr lvl="1"/>
            <a:endParaRPr lang="es-ES" altLang="es-MX" sz="2600" dirty="0"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2600" dirty="0">
                <a:effectLst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MX" sz="2600" dirty="0">
              <a:effectLst/>
            </a:endParaRPr>
          </a:p>
          <a:p>
            <a:pPr lvl="1"/>
            <a:endParaRPr lang="es-ES" altLang="es-MX" sz="2600" dirty="0">
              <a:effectLst/>
            </a:endParaRPr>
          </a:p>
          <a:p>
            <a:pPr lvl="1"/>
            <a:endParaRPr lang="es-ES" altLang="es-MX" sz="2600" dirty="0">
              <a:effectLst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8532813" y="6237288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551613" cy="792163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graphicFrame>
        <p:nvGraphicFramePr>
          <p:cNvPr id="63560" name="Group 72"/>
          <p:cNvGraphicFramePr>
            <a:graphicFrameLocks noGrp="1"/>
          </p:cNvGraphicFramePr>
          <p:nvPr>
            <p:ph idx="1"/>
          </p:nvPr>
        </p:nvGraphicFramePr>
        <p:xfrm>
          <a:off x="2438400" y="3213100"/>
          <a:ext cx="6526213" cy="2967039"/>
        </p:xfrm>
        <a:graphic>
          <a:graphicData uri="http://schemas.openxmlformats.org/drawingml/2006/table">
            <a:tbl>
              <a:tblPr/>
              <a:tblGrid>
                <a:gridCol w="3130550"/>
                <a:gridCol w="3395663"/>
              </a:tblGrid>
              <a:tr h="72072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onClick,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cuando el usuario hace ‘clic’ </a:t>
                      </a:r>
                      <a:endParaRPr kumimoji="0" lang="es-ES" alt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Button, document, Checkbox, Link, Radio, Reset, Submit</a:t>
                      </a: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onLoad,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 terminar de cargar una página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Image, Layer, window</a:t>
                      </a:r>
                      <a:r>
                        <a:rPr kumimoji="0" lang="es-ES" alt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onFocus,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 coger el foco un control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Button, Checkbox, Password, Radio, Reset, Select…</a:t>
                      </a:r>
                      <a:endParaRPr kumimoji="0" lang="es-ES" altLang="es-MX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onResize,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 modificar el tamaño de la ventana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window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3059113" y="1989138"/>
            <a:ext cx="5473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‘Handlers’ mas importantes</a:t>
            </a:r>
          </a:p>
        </p:txBody>
      </p:sp>
      <p:sp>
        <p:nvSpPr>
          <p:cNvPr id="63561" name="Rectangle 73"/>
          <p:cNvSpPr>
            <a:spLocks noChangeArrowheads="1"/>
          </p:cNvSpPr>
          <p:nvPr/>
        </p:nvSpPr>
        <p:spPr bwMode="auto">
          <a:xfrm>
            <a:off x="2411413" y="2708275"/>
            <a:ext cx="23764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17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Tipo de manejador</a:t>
            </a:r>
          </a:p>
        </p:txBody>
      </p:sp>
      <p:sp>
        <p:nvSpPr>
          <p:cNvPr id="63562" name="Rectangle 74"/>
          <p:cNvSpPr>
            <a:spLocks noChangeArrowheads="1"/>
          </p:cNvSpPr>
          <p:nvPr/>
        </p:nvSpPr>
        <p:spPr bwMode="auto">
          <a:xfrm>
            <a:off x="5580063" y="2708275"/>
            <a:ext cx="18732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17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Etiquetas</a:t>
            </a:r>
          </a:p>
        </p:txBody>
      </p:sp>
      <p:sp>
        <p:nvSpPr>
          <p:cNvPr id="63563" name="Rectangle 75"/>
          <p:cNvSpPr>
            <a:spLocks noChangeArrowheads="1"/>
          </p:cNvSpPr>
          <p:nvPr/>
        </p:nvSpPr>
        <p:spPr bwMode="auto">
          <a:xfrm>
            <a:off x="8532813" y="6237288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551613" cy="792163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graphicFrame>
        <p:nvGraphicFramePr>
          <p:cNvPr id="92194" name="Group 34"/>
          <p:cNvGraphicFramePr>
            <a:graphicFrameLocks noGrp="1"/>
          </p:cNvGraphicFramePr>
          <p:nvPr>
            <p:ph idx="1"/>
          </p:nvPr>
        </p:nvGraphicFramePr>
        <p:xfrm>
          <a:off x="2438400" y="3213100"/>
          <a:ext cx="6526213" cy="2967039"/>
        </p:xfrm>
        <a:graphic>
          <a:graphicData uri="http://schemas.openxmlformats.org/drawingml/2006/table">
            <a:tbl>
              <a:tblPr/>
              <a:tblGrid>
                <a:gridCol w="3130550"/>
                <a:gridCol w="3395663"/>
              </a:tblGrid>
              <a:tr h="72072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onBlur,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cuando un elemento pierde el foco</a:t>
                      </a:r>
                      <a:endParaRPr kumimoji="0" lang="es-ES" alt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Button, Checkbox, Layer, Radio, Select, Submit, Text…</a:t>
                      </a:r>
                      <a:endParaRPr kumimoji="0" lang="es-ES" altLang="es-MX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onChange,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 valor de un campo de formulario cambia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FileUpload, Select, Text, Textarea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onKeyPress,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cuando el usuario pulsa una tecla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document, Image, Link, Textarea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onMove,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cuando se mueve una venta o un marco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window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059113" y="1989138"/>
            <a:ext cx="5473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‘Handlers’ mas importantes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2411413" y="2708275"/>
            <a:ext cx="23764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17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Tipo de manejador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5580063" y="2708275"/>
            <a:ext cx="18732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17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Etiquetas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551613" cy="792163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graphicFrame>
        <p:nvGraphicFramePr>
          <p:cNvPr id="94248" name="Group 40"/>
          <p:cNvGraphicFramePr>
            <a:graphicFrameLocks noGrp="1"/>
          </p:cNvGraphicFramePr>
          <p:nvPr>
            <p:ph idx="1"/>
          </p:nvPr>
        </p:nvGraphicFramePr>
        <p:xfrm>
          <a:off x="2438400" y="3213100"/>
          <a:ext cx="6526213" cy="3037206"/>
        </p:xfrm>
        <a:graphic>
          <a:graphicData uri="http://schemas.openxmlformats.org/drawingml/2006/table">
            <a:tbl>
              <a:tblPr/>
              <a:tblGrid>
                <a:gridCol w="3130550"/>
                <a:gridCol w="3395663"/>
              </a:tblGrid>
              <a:tr h="72072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- onSelect,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cuando se selecciona texto o area de texto</a:t>
                      </a:r>
                      <a:endParaRPr kumimoji="0" lang="es-ES" alt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Text, Textarea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onUnload,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 usuario cierra la página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window</a:t>
                      </a:r>
                      <a:r>
                        <a:rPr kumimoji="0" lang="es-ES" alt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onReset,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cuando el usuario limpia el formulario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Form</a:t>
                      </a:r>
                      <a:endParaRPr kumimoji="0" lang="es-ES" altLang="es-MX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onMouseDown, </a:t>
                      </a:r>
                      <a:r>
                        <a:rPr kumimoji="0" lang="es-ES" alt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cuando el usuario pulsa el boton del raton</a:t>
                      </a:r>
                      <a:r>
                        <a:rPr kumimoji="0" lang="es-ES" alt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Button, document, Link</a:t>
                      </a:r>
                      <a:r>
                        <a:rPr kumimoji="0" lang="es-ES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059113" y="1989138"/>
            <a:ext cx="5473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‘Handlers’ mas importantes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2411413" y="2708275"/>
            <a:ext cx="23764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17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Tipo de manejador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5580063" y="2708275"/>
            <a:ext cx="18732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17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Etiquetas</a:t>
            </a:r>
          </a:p>
        </p:txBody>
      </p:sp>
      <p:sp>
        <p:nvSpPr>
          <p:cNvPr id="94249" name="Rectangle 41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400800" cy="750888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2843213" y="2492375"/>
            <a:ext cx="6300787" cy="4365625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36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>
                <a:effectLst/>
              </a:rPr>
              <a:t>El código manejador esta en el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>
                <a:effectLst/>
              </a:rPr>
              <a:t>interior del código html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36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>
                <a:effectLst/>
              </a:rPr>
              <a:t>Patrón</a:t>
            </a:r>
          </a:p>
          <a:p>
            <a:pPr lvl="1">
              <a:lnSpc>
                <a:spcPct val="30000"/>
              </a:lnSpc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1800">
                <a:effectLst/>
              </a:rPr>
              <a:t>	   &lt;‘Etiqueta’ ‘manejador’=‘codigo a ejecutar’&gt;</a:t>
            </a:r>
            <a:r>
              <a:rPr lang="es-ES" altLang="es-MX" sz="200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36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>
                <a:effectLst/>
              </a:rPr>
              <a:t>Ejemplo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</a:pPr>
            <a:endParaRPr lang="es-ES" altLang="es-MX" sz="1800"/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1800">
                <a:effectLst/>
              </a:rPr>
              <a:t>	   &lt;input type="button" value=" Pulsar boton “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1800">
                <a:effectLst/>
              </a:rPr>
              <a:t> onClick="window.alert('Hola mundo!')";&gt;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/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400">
              <a:effectLst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059113" y="1989138"/>
            <a:ext cx="18002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Codigo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773238"/>
            <a:ext cx="7235825" cy="475138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onClick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solidFill>
                <a:srgbClr val="FE0000"/>
              </a:solidFill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&lt;title&gt;Ejemplo onClick&lt;/title&gt;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&lt;body&gt;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&lt;center&gt;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  &lt;input type="button" value=" Pulsar boton para saludo... " onClick="window.alert('Hola mundo!')";&gt;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&lt;/center&gt;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400">
              <a:effectLst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773238"/>
            <a:ext cx="7235825" cy="489585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3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onLoad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_tradnl" altLang="es-MX" sz="2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400"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&lt;title&gt;Ejemplo onLoad&lt;/title&gt;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&lt;body	onLoad="boton.value='hola!'"&gt;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 &lt;center&gt;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  &lt;input type="button" name="boton" value="" onLoad = " value= 'hola mundo!' "&gt;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800">
              <a:effectLst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557338"/>
            <a:ext cx="7235825" cy="475138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sz="4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onFocus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200"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&lt;title&gt;Ejemplo onFocus&lt;/title&gt;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&lt;body&gt;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&lt;center&gt;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  &lt;input type=“text" value=" Al coger foco muestra mensaje... " onFocus="window.alert('Hola mundo!')";&gt;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 &lt;/center&gt;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   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4700">
              <a:effectLst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2555875" y="2492375"/>
            <a:ext cx="31686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557338"/>
            <a:ext cx="7235825" cy="4751387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s-ES" altLang="es-MX" sz="4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onResize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solidFill>
                <a:srgbClr val="FE0000"/>
              </a:solidFill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&lt;title&gt;Ejemplo onLoad&lt;/title&gt;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&lt;body onResize="alert('Hola mundo');"&gt;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4700">
              <a:effectLst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2555875" y="2492375"/>
            <a:ext cx="31686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628775"/>
            <a:ext cx="7235825" cy="4751388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sz="4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onBlur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>
              <a:solidFill>
                <a:srgbClr val="FE0000"/>
              </a:solidFill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&lt;title&gt;Ejemplo onLoad&lt;/title&gt;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	&lt;input type="text" size=30 name="texto" value="Al perder foco muestra mensaje" onBlur = " alert('Hola mundo!');"&gt;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&lt;/center&gt;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4300">
              <a:effectLst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628775"/>
            <a:ext cx="7235825" cy="4751388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sz="4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onChange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2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200">
              <a:solidFill>
                <a:srgbClr val="FE0000"/>
              </a:solidFill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&lt;title&gt;Ejemplo onLoad&lt;/title&gt;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	&lt;input type="text" size=30 name="texto" value="Al modificar texto mensaje" onChange = " alert('Hola mundo!');"&gt;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&lt;/center&gt;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effectLst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400800" cy="750888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Introducción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2843213" y="1557338"/>
            <a:ext cx="6300787" cy="5040312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r>
              <a:rPr lang="es-ES" altLang="es-MX">
                <a:effectLst/>
              </a:rPr>
              <a:t>¿Que es un evento?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 sz="2600">
                <a:effectLst/>
              </a:rPr>
              <a:t>Señal que se genera cuando el </a:t>
            </a:r>
          </a:p>
          <a:p>
            <a:pPr lvl="1">
              <a:lnSpc>
                <a:spcPct val="30000"/>
              </a:lnSpc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usuario interactúa con el cliente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40000"/>
              </a:lnSpc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 </a:t>
            </a:r>
          </a:p>
          <a:p>
            <a:pPr lvl="1">
              <a:lnSpc>
                <a:spcPct val="4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 sz="2600">
                <a:effectLst/>
              </a:rPr>
              <a:t>Ejemplos: </a:t>
            </a:r>
          </a:p>
          <a:p>
            <a:pPr lvl="2">
              <a:lnSpc>
                <a:spcPct val="30000"/>
              </a:lnSpc>
            </a:pPr>
            <a:endParaRPr lang="es-ES" altLang="es-MX" sz="1800">
              <a:effectLst/>
            </a:endParaRPr>
          </a:p>
          <a:p>
            <a:pPr lvl="2">
              <a:lnSpc>
                <a:spcPct val="30000"/>
              </a:lnSpc>
            </a:pPr>
            <a:endParaRPr lang="es-ES" altLang="es-MX" sz="1800">
              <a:effectLst/>
            </a:endParaRPr>
          </a:p>
          <a:p>
            <a:pPr lvl="2">
              <a:lnSpc>
                <a:spcPct val="30000"/>
              </a:lnSpc>
            </a:pPr>
            <a:r>
              <a:rPr lang="es-ES" altLang="es-MX" sz="1800">
                <a:effectLst/>
              </a:rPr>
              <a:t>Hacer ‘clic’ en un botón</a:t>
            </a:r>
          </a:p>
          <a:p>
            <a:pPr lvl="2">
              <a:lnSpc>
                <a:spcPct val="30000"/>
              </a:lnSpc>
            </a:pPr>
            <a:endParaRPr lang="es-ES" altLang="es-MX" sz="1800">
              <a:effectLst/>
            </a:endParaRPr>
          </a:p>
          <a:p>
            <a:pPr lvl="2">
              <a:lnSpc>
                <a:spcPct val="30000"/>
              </a:lnSpc>
            </a:pPr>
            <a:endParaRPr lang="es-ES" altLang="es-MX" sz="1800">
              <a:effectLst/>
            </a:endParaRPr>
          </a:p>
          <a:p>
            <a:pPr lvl="2">
              <a:lnSpc>
                <a:spcPct val="30000"/>
              </a:lnSpc>
            </a:pPr>
            <a:r>
              <a:rPr lang="es-ES" altLang="es-MX" sz="1800">
                <a:effectLst/>
              </a:rPr>
              <a:t>Presionar tecla en una caja de texto</a:t>
            </a:r>
          </a:p>
          <a:p>
            <a:pPr lvl="1"/>
            <a:endParaRPr lang="es-ES" altLang="es-MX" sz="2600"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/>
            <a:endParaRPr lang="es-ES" altLang="es-MX" sz="2600">
              <a:effectLst/>
            </a:endParaRPr>
          </a:p>
          <a:p>
            <a:pPr lvl="1"/>
            <a:endParaRPr lang="es-ES" altLang="es-MX" sz="2600">
              <a:effectLst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8532813" y="6237288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628775"/>
            <a:ext cx="7235825" cy="4751388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sz="44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onKeyPress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2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solidFill>
                <a:srgbClr val="FE0000"/>
              </a:solidFill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&lt;title&gt;Ejemplo onLoad&lt;/title&gt;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	&lt;input type="text" size=30 name="texto" value="Al pulsar tecla mensaje" onKeyPress = " alert('Hola mundo!');"&gt;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&lt;/center&gt;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4700">
              <a:effectLst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773238"/>
            <a:ext cx="7235825" cy="475138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onMove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solidFill>
                <a:srgbClr val="FE0000"/>
              </a:solidFill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&lt;title&gt;Ejemplo onLoad&lt;/title&gt;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	&lt;input type="text" size=30 name="texto" value="Al mover  muestra mensaje" onMove = " alert('Hola mundo!');"&gt;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&lt;/center&gt;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400">
              <a:effectLst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773238"/>
            <a:ext cx="7235825" cy="475138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onSelect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solidFill>
                <a:srgbClr val="FE0000"/>
              </a:solidFill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&lt;title&gt;Ejemplo onLoad&lt;/title&gt;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	&lt;input type="text" size=30 name="texto" value="Al seleccionar texto muestra mensaje" onSelect = " alert('Hola mundo!');"&gt;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&lt;/center&gt;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/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400">
              <a:effectLst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20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773238"/>
            <a:ext cx="7235825" cy="475138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onUnload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800">
              <a:solidFill>
                <a:srgbClr val="FE0000"/>
              </a:solidFill>
              <a:effectLst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&lt;head&gt;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&lt;script language="JavaScript"&gt;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function Salida() { 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if (confirm('¿Estás seguro de que quieres abandonar este script?')) 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return true; 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else { 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return false;}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&lt;/script&gt;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&lt;/head&gt;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&lt;body bgcolor="white" onUnload="Salida()"&gt; &lt;/body&gt;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21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773238"/>
            <a:ext cx="7235825" cy="475138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onReset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solidFill>
                <a:srgbClr val="FE0000"/>
              </a:solidFill>
              <a:effectLst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&lt;head&gt;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&lt;title&gt;Ejemplo onLoad&lt;/title&gt;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&lt;/head&gt;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&lt;body&gt;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&lt;center&gt;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	&lt;input type="text" size=30 name="texto" value="Al borrar muestra mensaje" onReset = " alert('Hola mundo!');"&gt;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	&lt;input type="reset" size=30 name="boton" value=“Borrar…" onClick = "texto.value = '';" 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&lt;/center&gt;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&lt;/body&gt;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400">
              <a:effectLst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2555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Eventos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1773238"/>
            <a:ext cx="7235825" cy="475138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400" u="sng">
                <a:solidFill>
                  <a:schemeClr val="accent2"/>
                </a:solidFill>
                <a:effectLst/>
              </a:rPr>
              <a:t>onMouseDown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solidFill>
                <a:srgbClr val="FE0000"/>
              </a:solidFill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&lt;html&gt;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&lt;title&gt;Ejemplo onLoad&lt;/title&gt;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&lt;/head&gt;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	&lt;input type="text" size=30 name="texto" value="Pulsar boton raton aqui para mensaje" onMouseDown = " alert('Hola mundo!');"&gt;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	&lt;/center&gt;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	&lt;/body&gt;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1600">
                <a:solidFill>
                  <a:srgbClr val="FE0000"/>
                </a:solidFill>
                <a:effectLst/>
              </a:rPr>
              <a:t>&lt;/html&gt;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solidFill>
                <a:srgbClr val="FE0000"/>
              </a:solidFill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1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3400">
              <a:effectLst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3059113" y="1484313"/>
            <a:ext cx="20891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s-ES" altLang="es-MX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 Ejemplos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2555875" y="2492375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2555875" y="2565400"/>
            <a:ext cx="3024188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8532813" y="6237288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23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400800" cy="750888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Conclusión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idx="1"/>
          </p:nvPr>
        </p:nvSpPr>
        <p:spPr>
          <a:xfrm>
            <a:off x="2843213" y="1557338"/>
            <a:ext cx="5688012" cy="50403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pPr>
              <a:lnSpc>
                <a:spcPct val="80000"/>
              </a:lnSpc>
            </a:pPr>
            <a:r>
              <a:rPr lang="es-ES" altLang="es-MX">
                <a:effectLst/>
              </a:rPr>
              <a:t>Los eventos en javascript permiten al programador mas flexibilidad a la hora de validar datos y restringir ‘movimientos’ de usuario</a:t>
            </a:r>
            <a:endParaRPr lang="es-ES" altLang="es-MX" sz="2400">
              <a:effectLst/>
            </a:endParaRPr>
          </a:p>
          <a:p>
            <a:pPr lvl="1">
              <a:lnSpc>
                <a:spcPct val="80000"/>
              </a:lnSpc>
            </a:pPr>
            <a:endParaRPr lang="es-ES" altLang="es-MX" sz="2600">
              <a:effectLst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>
              <a:lnSpc>
                <a:spcPct val="80000"/>
              </a:lnSpc>
            </a:pPr>
            <a:endParaRPr lang="es-ES" altLang="es-MX" sz="2600">
              <a:effectLst/>
            </a:endParaRPr>
          </a:p>
          <a:p>
            <a:pPr lvl="1">
              <a:lnSpc>
                <a:spcPct val="80000"/>
              </a:lnSpc>
            </a:pPr>
            <a:endParaRPr lang="es-ES" altLang="es-MX" sz="2600">
              <a:effectLst/>
            </a:endParaRP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8532813" y="6237288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2743200" y="2924175"/>
            <a:ext cx="6400800" cy="750888"/>
          </a:xfrm>
        </p:spPr>
        <p:txBody>
          <a:bodyPr>
            <a:normAutofit fontScale="90000"/>
          </a:bodyPr>
          <a:lstStyle/>
          <a:p>
            <a:r>
              <a:rPr lang="es-ES" altLang="es-MX" sz="4400" b="1">
                <a:solidFill>
                  <a:schemeClr val="tx1"/>
                </a:solidFill>
              </a:rPr>
              <a:t>    ¿ Preguntas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400800" cy="750888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Bibliografía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idx="1"/>
          </p:nvPr>
        </p:nvSpPr>
        <p:spPr>
          <a:xfrm>
            <a:off x="2484438" y="1773238"/>
            <a:ext cx="6659562" cy="40322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s-ES_tradnl" altLang="es-MX"/>
          </a:p>
          <a:p>
            <a:r>
              <a:rPr lang="es-ES" altLang="es-MX" sz="1800">
                <a:solidFill>
                  <a:srgbClr val="FE0000"/>
                </a:solidFill>
              </a:rPr>
              <a:t>http://manuales.dgsca.unam.mx/javascript/Eventos.html</a:t>
            </a:r>
            <a:endParaRPr lang="es-ES_tradnl" altLang="es-MX" sz="1800">
              <a:solidFill>
                <a:srgbClr val="FE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s-ES_tradnl" altLang="es-MX" sz="1800" u="sng">
              <a:solidFill>
                <a:srgbClr val="FE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s-ES" altLang="es-MX" sz="1800" u="sng">
              <a:solidFill>
                <a:srgbClr val="FE0000"/>
              </a:solidFill>
            </a:endParaRPr>
          </a:p>
          <a:p>
            <a:r>
              <a:rPr lang="es-ES" altLang="es-MX" sz="1800">
                <a:solidFill>
                  <a:srgbClr val="FE0000"/>
                </a:solidFill>
              </a:rPr>
              <a:t>http://www.ulpgc.es/otros/tutoriales/JavaScript/cap6.htm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800">
              <a:solidFill>
                <a:srgbClr val="FE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s-ES" altLang="es-MX" sz="1800">
              <a:solidFill>
                <a:srgbClr val="FE0000"/>
              </a:solidFill>
            </a:endParaRPr>
          </a:p>
          <a:p>
            <a:r>
              <a:rPr lang="es-ES" altLang="es-MX" sz="1800">
                <a:solidFill>
                  <a:srgbClr val="FE0000"/>
                </a:solidFill>
              </a:rPr>
              <a:t>http://www.elcodigo.com/tutoriales/javascript/javascript5.htm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800">
              <a:solidFill>
                <a:srgbClr val="FE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s-ES" altLang="es-MX" sz="1800">
              <a:solidFill>
                <a:srgbClr val="FE0000"/>
              </a:solidFill>
            </a:endParaRPr>
          </a:p>
          <a:p>
            <a:r>
              <a:rPr lang="es-ES" altLang="es-MX" sz="1800">
                <a:solidFill>
                  <a:srgbClr val="FE0000"/>
                </a:solidFill>
              </a:rPr>
              <a:t>http://www.territoriopc.com/javascript/10.htm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400800" cy="750888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Introducción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2843213" y="1557338"/>
            <a:ext cx="6624637" cy="5040312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r>
              <a:rPr lang="es-ES" altLang="es-MX">
                <a:effectLst/>
              </a:rPr>
              <a:t>¿Por que se genera una señal?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 sz="2600">
                <a:effectLst/>
              </a:rPr>
              <a:t>Para poder controlar que ocurrirá</a:t>
            </a:r>
          </a:p>
          <a:p>
            <a:pPr lvl="1">
              <a:lnSpc>
                <a:spcPct val="30000"/>
              </a:lnSpc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 cuando se produce</a:t>
            </a:r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2000">
              <a:effectLst/>
            </a:endParaRPr>
          </a:p>
          <a:p>
            <a:pPr lvl="1">
              <a:lnSpc>
                <a:spcPct val="40000"/>
              </a:lnSpc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 </a:t>
            </a:r>
          </a:p>
          <a:p>
            <a:pPr lvl="1">
              <a:lnSpc>
                <a:spcPct val="4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>
              <a:lnSpc>
                <a:spcPct val="30000"/>
              </a:lnSpc>
            </a:pPr>
            <a:r>
              <a:rPr lang="es-ES" altLang="es-MX" sz="2600">
                <a:effectLst/>
              </a:rPr>
              <a:t>Ejemplos: </a:t>
            </a:r>
          </a:p>
          <a:p>
            <a:pPr lvl="2">
              <a:lnSpc>
                <a:spcPct val="30000"/>
              </a:lnSpc>
            </a:pPr>
            <a:endParaRPr lang="es-ES" altLang="es-MX" sz="1800">
              <a:effectLst/>
            </a:endParaRPr>
          </a:p>
          <a:p>
            <a:pPr lvl="2">
              <a:lnSpc>
                <a:spcPct val="30000"/>
              </a:lnSpc>
            </a:pPr>
            <a:endParaRPr lang="es-ES" altLang="es-MX" sz="1800">
              <a:effectLst/>
            </a:endParaRPr>
          </a:p>
          <a:p>
            <a:pPr lvl="2">
              <a:lnSpc>
                <a:spcPct val="30000"/>
              </a:lnSpc>
            </a:pPr>
            <a:r>
              <a:rPr lang="es-ES" altLang="es-MX" sz="1800">
                <a:effectLst/>
              </a:rPr>
              <a:t>Al cerrar una página se muestra mensaje</a:t>
            </a:r>
          </a:p>
          <a:p>
            <a:pPr lvl="2">
              <a:lnSpc>
                <a:spcPct val="30000"/>
              </a:lnSpc>
            </a:pPr>
            <a:endParaRPr lang="es-ES" altLang="es-MX" sz="1800">
              <a:effectLst/>
            </a:endParaRPr>
          </a:p>
          <a:p>
            <a:pPr lvl="2">
              <a:lnSpc>
                <a:spcPct val="30000"/>
              </a:lnSpc>
            </a:pPr>
            <a:r>
              <a:rPr lang="es-ES" altLang="es-MX" sz="1800">
                <a:effectLst/>
              </a:rPr>
              <a:t>Al pulsar botón se limpian casillas de texto</a:t>
            </a:r>
          </a:p>
          <a:p>
            <a:pPr lvl="1"/>
            <a:endParaRPr lang="es-ES" altLang="es-MX" sz="2600">
              <a:effectLst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MX" sz="2600">
                <a:effectLst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  <a:p>
            <a:pPr lvl="1"/>
            <a:endParaRPr lang="es-ES" altLang="es-MX" sz="2600">
              <a:effectLst/>
            </a:endParaRPr>
          </a:p>
          <a:p>
            <a:pPr lvl="1"/>
            <a:endParaRPr lang="es-ES" altLang="es-MX" sz="2600">
              <a:effectLst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8532813" y="6237288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124075" y="908050"/>
            <a:ext cx="6400800" cy="750888"/>
          </a:xfrm>
        </p:spPr>
        <p:txBody>
          <a:bodyPr/>
          <a:lstStyle/>
          <a:p>
            <a:r>
              <a:rPr lang="es-ES" altLang="es-MX" sz="4000">
                <a:solidFill>
                  <a:schemeClr val="tx1"/>
                </a:solidFill>
              </a:rPr>
              <a:t>    Introducción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843213" y="1628775"/>
            <a:ext cx="5688012" cy="10795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MX" sz="2800">
              <a:effectLst/>
            </a:endParaRPr>
          </a:p>
          <a:p>
            <a:pPr>
              <a:lnSpc>
                <a:spcPct val="90000"/>
              </a:lnSpc>
            </a:pPr>
            <a:r>
              <a:rPr lang="es-ES" altLang="es-MX">
                <a:effectLst/>
              </a:rPr>
              <a:t>Cliente - Usuario</a:t>
            </a:r>
            <a:endParaRPr lang="es-ES" altLang="es-MX" sz="3000">
              <a:effectLst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MX" sz="2200">
              <a:effectLst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MX" sz="2600">
              <a:effectLst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411413" y="0"/>
            <a:ext cx="6400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600" b="1"/>
              <a:t>Control de eventos con Javascript</a:t>
            </a:r>
          </a:p>
        </p:txBody>
      </p:sp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997200"/>
            <a:ext cx="2541587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365625"/>
            <a:ext cx="18669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789363"/>
            <a:ext cx="7620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997200"/>
            <a:ext cx="2516187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1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00438"/>
            <a:ext cx="1366837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2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73463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3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76700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8532813" y="6237288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553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553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Salida de datos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49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Ventanas de diálogo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altLang="es-MX"/>
              <a:t>Hacen aparecer ventanas adicionales con mensajes o entradas de datos</a:t>
            </a:r>
          </a:p>
          <a:p>
            <a:pPr lvl="1">
              <a:lnSpc>
                <a:spcPct val="90000"/>
              </a:lnSpc>
            </a:pPr>
            <a:r>
              <a:rPr lang="es-MX" altLang="es-MX"/>
              <a:t>Advertencia: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>
                <a:latin typeface="Courier New" panose="02070309020205020404" pitchFamily="49" charset="0"/>
              </a:rPr>
              <a:t>alert( "Haz click en OK para continuar" );</a:t>
            </a:r>
          </a:p>
          <a:p>
            <a:pPr lvl="1">
              <a:lnSpc>
                <a:spcPct val="90000"/>
              </a:lnSpc>
            </a:pPr>
            <a:r>
              <a:rPr lang="es-MX" altLang="es-MX"/>
              <a:t>Entrada: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>
                <a:latin typeface="Courier New" panose="02070309020205020404" pitchFamily="49" charset="0"/>
              </a:rPr>
              <a:t>prompt( "¿Cuál es tu color favorito?", "azul" 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MX">
                <a:latin typeface="Courier New" panose="02070309020205020404" pitchFamily="49" charset="0"/>
              </a:rPr>
              <a:t>document.write( prompt( "Tu edad", "19" ) );</a:t>
            </a:r>
          </a:p>
        </p:txBody>
      </p:sp>
    </p:spTree>
    <p:extLst>
      <p:ext uri="{BB962C8B-B14F-4D97-AF65-F5344CB8AC3E}">
        <p14:creationId xmlns:p14="http://schemas.microsoft.com/office/powerpoint/2010/main" val="55471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Tipos de datos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s-MX" altLang="es-MX" sz="2800"/>
              <a:t>Para representar la información, se utilizan cuatro tipos de dato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Números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17, 21.3, 34e3 (decimales)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056 (octal)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0x5F (hexadecimal)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Cadenas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"Hola!"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Boleanos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true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false</a:t>
            </a:r>
          </a:p>
          <a:p>
            <a:pPr lvl="1">
              <a:lnSpc>
                <a:spcPct val="90000"/>
              </a:lnSpc>
            </a:pPr>
            <a:r>
              <a:rPr lang="es-MX" altLang="es-MX" sz="2400"/>
              <a:t>Nulos</a:t>
            </a:r>
          </a:p>
          <a:p>
            <a:pPr lvl="2">
              <a:lnSpc>
                <a:spcPct val="90000"/>
              </a:lnSpc>
            </a:pPr>
            <a:r>
              <a:rPr lang="es-MX" altLang="es-MX" sz="200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3890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604</TotalTime>
  <Words>1513</Words>
  <Application>Microsoft Office PowerPoint</Application>
  <PresentationFormat>Presentación en pantalla (4:3)</PresentationFormat>
  <Paragraphs>600</Paragraphs>
  <Slides>48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1" baseType="lpstr">
      <vt:lpstr>Arial</vt:lpstr>
      <vt:lpstr>Wingdings</vt:lpstr>
      <vt:lpstr>Parallax</vt:lpstr>
      <vt:lpstr>Control de eventos con Javascript</vt:lpstr>
      <vt:lpstr>Control de eventos con Javascript</vt:lpstr>
      <vt:lpstr>    Introducción</vt:lpstr>
      <vt:lpstr>    Introducción</vt:lpstr>
      <vt:lpstr>    Introducción</vt:lpstr>
      <vt:lpstr>    Introducción</vt:lpstr>
      <vt:lpstr>Salida de datos</vt:lpstr>
      <vt:lpstr>Ventanas de diálogo</vt:lpstr>
      <vt:lpstr>Tipos de datos</vt:lpstr>
      <vt:lpstr>Variables</vt:lpstr>
      <vt:lpstr>Expresiones</vt:lpstr>
      <vt:lpstr>Expresiones de asignación</vt:lpstr>
      <vt:lpstr>Operadores aritméticos</vt:lpstr>
      <vt:lpstr>Operadores lógicos</vt:lpstr>
      <vt:lpstr>Operadores de comparación</vt:lpstr>
      <vt:lpstr>Operador condicional</vt:lpstr>
      <vt:lpstr>Operadores de cadena</vt:lpstr>
      <vt:lpstr>si (control de flujo)</vt:lpstr>
      <vt:lpstr>si-sino</vt:lpstr>
      <vt:lpstr>Utilización de bloques con el if</vt:lpstr>
      <vt:lpstr>Funciones</vt:lpstr>
      <vt:lpstr>Funciones: definición</vt:lpstr>
      <vt:lpstr>Retorno de resultados</vt:lpstr>
      <vt:lpstr>Funciones: definición en el encabezado</vt:lpstr>
      <vt:lpstr>Funciones: invocación (ponerlas a trabajar)</vt:lpstr>
      <vt:lpstr>Funciones: un ejemplo</vt:lpstr>
      <vt:lpstr>Funciones: un ejemplo (cont)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Conclusión</vt:lpstr>
      <vt:lpstr>    ¿ Preguntas ?</vt:lpstr>
      <vt:lpstr>    Bibliografía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eventos con Javascript</dc:title>
  <dc:creator>Deftonpl</dc:creator>
  <cp:lastModifiedBy>TIC´s</cp:lastModifiedBy>
  <cp:revision>338</cp:revision>
  <dcterms:created xsi:type="dcterms:W3CDTF">2005-10-25T15:15:20Z</dcterms:created>
  <dcterms:modified xsi:type="dcterms:W3CDTF">2016-10-17T17:11:48Z</dcterms:modified>
</cp:coreProperties>
</file>