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6" r:id="rId3"/>
    <p:sldId id="309" r:id="rId4"/>
    <p:sldId id="355" r:id="rId5"/>
    <p:sldId id="356" r:id="rId6"/>
    <p:sldId id="357" r:id="rId7"/>
    <p:sldId id="359" r:id="rId8"/>
    <p:sldId id="358" r:id="rId9"/>
    <p:sldId id="360" r:id="rId10"/>
    <p:sldId id="361" r:id="rId11"/>
    <p:sldId id="362" r:id="rId12"/>
    <p:sldId id="363" r:id="rId13"/>
    <p:sldId id="28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3C63"/>
    <a:srgbClr val="005B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60"/>
    <p:restoredTop sz="94660"/>
  </p:normalViewPr>
  <p:slideViewPr>
    <p:cSldViewPr snapToGrid="0" showGuides="1">
      <p:cViewPr varScale="1">
        <p:scale>
          <a:sx n="87" d="100"/>
          <a:sy n="87" d="100"/>
        </p:scale>
        <p:origin x="72" y="25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88542-8802-4B87-9091-59CD01CCE8CD}" type="datetimeFigureOut">
              <a:rPr lang="zh-CN" altLang="en-US" smtClean="0"/>
              <a:t>2024/6/15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02F37-9261-4F8B-9652-2016387BD2FF}" type="slidenum">
              <a:rPr lang="zh-CN" altLang="en-US" smtClean="0"/>
              <a:t>‹#›</a:t>
            </a:fld>
            <a:endParaRPr lang="zh-CN" altLang="en-US"/>
          </a:p>
        </p:txBody>
      </p:sp>
    </p:spTree>
    <p:extLst>
      <p:ext uri="{BB962C8B-B14F-4D97-AF65-F5344CB8AC3E}">
        <p14:creationId xmlns:p14="http://schemas.microsoft.com/office/powerpoint/2010/main" val="1197460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5CF78D8-F3C0-44EF-A6A6-D35BEDB84898}"/>
              </a:ext>
            </a:extLst>
          </p:cNvPr>
          <p:cNvSpPr/>
          <p:nvPr userDrawn="1"/>
        </p:nvSpPr>
        <p:spPr>
          <a:xfrm>
            <a:off x="0" y="0"/>
            <a:ext cx="12192000" cy="6858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19164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orient="horz" pos="618" userDrawn="1">
          <p15:clr>
            <a:srgbClr val="FBAE40"/>
          </p15:clr>
        </p15:guide>
        <p15:guide id="5" orient="horz" pos="731" userDrawn="1">
          <p15:clr>
            <a:srgbClr val="FBAE40"/>
          </p15:clr>
        </p15:guide>
        <p15:guide id="6" orient="horz" pos="3702" userDrawn="1">
          <p15:clr>
            <a:srgbClr val="FBAE40"/>
          </p15:clr>
        </p15:guide>
        <p15:guide id="8" orient="horz" pos="3589" userDrawn="1">
          <p15:clr>
            <a:srgbClr val="FBAE40"/>
          </p15:clr>
        </p15:guide>
        <p15:guide id="9" pos="438" userDrawn="1">
          <p15:clr>
            <a:srgbClr val="FBAE40"/>
          </p15:clr>
        </p15:guide>
        <p15:guide id="10" pos="724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64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618">
          <p15:clr>
            <a:srgbClr val="FBAE40"/>
          </p15:clr>
        </p15:guide>
        <p15:guide id="5" orient="horz" pos="731" userDrawn="1">
          <p15:clr>
            <a:srgbClr val="FBAE40"/>
          </p15:clr>
        </p15:guide>
        <p15:guide id="6" orient="horz" pos="3702">
          <p15:clr>
            <a:srgbClr val="FBAE40"/>
          </p15:clr>
        </p15:guide>
        <p15:guide id="8" orient="horz" pos="3589" userDrawn="1">
          <p15:clr>
            <a:srgbClr val="FBAE40"/>
          </p15:clr>
        </p15:guide>
        <p15:guide id="9" pos="438">
          <p15:clr>
            <a:srgbClr val="FBAE40"/>
          </p15:clr>
        </p15:guide>
        <p15:guide id="10" pos="72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90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618">
          <p15:clr>
            <a:srgbClr val="FBAE40"/>
          </p15:clr>
        </p15:guide>
        <p15:guide id="5" orient="horz" pos="731" userDrawn="1">
          <p15:clr>
            <a:srgbClr val="FBAE40"/>
          </p15:clr>
        </p15:guide>
        <p15:guide id="6" orient="horz" pos="3702">
          <p15:clr>
            <a:srgbClr val="FBAE40"/>
          </p15:clr>
        </p15:guide>
        <p15:guide id="8" orient="horz" pos="3589" userDrawn="1">
          <p15:clr>
            <a:srgbClr val="FBAE40"/>
          </p15:clr>
        </p15:guide>
        <p15:guide id="9" pos="438">
          <p15:clr>
            <a:srgbClr val="FBAE40"/>
          </p15:clr>
        </p15:guide>
        <p15:guide id="10" pos="72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3AF32EA6-CC8B-451B-BE3C-90A34D3C0416}"/>
              </a:ext>
            </a:extLst>
          </p:cNvPr>
          <p:cNvSpPr>
            <a:spLocks noGrp="1"/>
          </p:cNvSpPr>
          <p:nvPr>
            <p:ph type="dt" sz="half" idx="10"/>
          </p:nvPr>
        </p:nvSpPr>
        <p:spPr>
          <a:xfrm>
            <a:off x="838200" y="6464300"/>
            <a:ext cx="2743200" cy="365125"/>
          </a:xfrm>
        </p:spPr>
        <p:txBody>
          <a:bodyPr/>
          <a:lstStyle/>
          <a:p>
            <a:endParaRPr lang="zh-CN" altLang="en-US"/>
          </a:p>
        </p:txBody>
      </p:sp>
      <p:sp>
        <p:nvSpPr>
          <p:cNvPr id="3" name="页脚占位符 5">
            <a:extLst>
              <a:ext uri="{FF2B5EF4-FFF2-40B4-BE49-F238E27FC236}">
                <a16:creationId xmlns:a16="http://schemas.microsoft.com/office/drawing/2014/main" id="{74A842FF-79CA-4FF2-988B-1C612A9E94DF}"/>
              </a:ext>
            </a:extLst>
          </p:cNvPr>
          <p:cNvSpPr>
            <a:spLocks noGrp="1"/>
          </p:cNvSpPr>
          <p:nvPr>
            <p:ph type="ftr" sz="quarter" idx="11"/>
          </p:nvPr>
        </p:nvSpPr>
        <p:spPr>
          <a:xfrm>
            <a:off x="4038600" y="6464300"/>
            <a:ext cx="4114800" cy="365125"/>
          </a:xfrm>
        </p:spPr>
        <p:txBody>
          <a:bodyPr/>
          <a:lstStyle/>
          <a:p>
            <a:endParaRPr lang="zh-CN" altLang="en-US"/>
          </a:p>
        </p:txBody>
      </p:sp>
      <p:sp>
        <p:nvSpPr>
          <p:cNvPr id="4" name="灯片编号占位符 6">
            <a:extLst>
              <a:ext uri="{FF2B5EF4-FFF2-40B4-BE49-F238E27FC236}">
                <a16:creationId xmlns:a16="http://schemas.microsoft.com/office/drawing/2014/main" id="{19D760B5-BF01-45BA-B6BF-E9A26761EE1C}"/>
              </a:ext>
            </a:extLst>
          </p:cNvPr>
          <p:cNvSpPr>
            <a:spLocks noGrp="1"/>
          </p:cNvSpPr>
          <p:nvPr>
            <p:ph type="sldNum" sz="quarter" idx="12"/>
          </p:nvPr>
        </p:nvSpPr>
        <p:spPr>
          <a:xfrm>
            <a:off x="9366250" y="6362704"/>
            <a:ext cx="2743200" cy="365125"/>
          </a:xfrm>
        </p:spPr>
        <p:txBody>
          <a:bodyPr/>
          <a:lstStyle>
            <a:lvl1pPr>
              <a:defRPr sz="1400">
                <a:latin typeface="Arial" panose="020B0604020202020204" pitchFamily="34" charset="0"/>
                <a:cs typeface="Arial" panose="020B0604020202020204" pitchFamily="34" charset="0"/>
              </a:defRPr>
            </a:lvl1pPr>
          </a:lstStyle>
          <a:p>
            <a:fld id="{DE889C00-3007-445F-903C-C55D6E6A648E}" type="slidenum">
              <a:rPr lang="zh-CN" altLang="en-US" smtClean="0"/>
              <a:pPr/>
              <a:t>‹#›</a:t>
            </a:fld>
            <a:endParaRPr lang="zh-CN" altLang="en-US" dirty="0"/>
          </a:p>
        </p:txBody>
      </p:sp>
      <p:sp>
        <p:nvSpPr>
          <p:cNvPr id="15" name="矩形 14">
            <a:extLst>
              <a:ext uri="{FF2B5EF4-FFF2-40B4-BE49-F238E27FC236}">
                <a16:creationId xmlns:a16="http://schemas.microsoft.com/office/drawing/2014/main" id="{AD52A861-4999-4246-AA71-C551BD7CC36D}"/>
              </a:ext>
            </a:extLst>
          </p:cNvPr>
          <p:cNvSpPr/>
          <p:nvPr userDrawn="1"/>
        </p:nvSpPr>
        <p:spPr>
          <a:xfrm>
            <a:off x="0" y="0"/>
            <a:ext cx="12192000" cy="900000"/>
          </a:xfrm>
          <a:prstGeom prst="rect">
            <a:avLst/>
          </a:prstGeom>
          <a:solidFill>
            <a:srgbClr val="094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E9BEF399-7A29-4175-BEE6-B2D0394A89B0}"/>
              </a:ext>
            </a:extLst>
          </p:cNvPr>
          <p:cNvSpPr txBox="1"/>
          <p:nvPr userDrawn="1"/>
        </p:nvSpPr>
        <p:spPr>
          <a:xfrm>
            <a:off x="1422643" y="432232"/>
            <a:ext cx="3041650" cy="307777"/>
          </a:xfrm>
          <a:prstGeom prst="rect">
            <a:avLst/>
          </a:prstGeom>
          <a:noFill/>
        </p:spPr>
        <p:txBody>
          <a:bodyPr wrap="square">
            <a:spAutoFit/>
          </a:bodyPr>
          <a:lstStyle/>
          <a:p>
            <a:r>
              <a:rPr lang="en-US" altLang="zh-CN" sz="1400" dirty="0">
                <a:solidFill>
                  <a:schemeClr val="bg1">
                    <a:lumMod val="95000"/>
                  </a:schemeClr>
                </a:solidFill>
                <a:latin typeface="Arial" panose="020B0604020202020204" pitchFamily="34" charset="0"/>
                <a:cs typeface="Arial" panose="020B0604020202020204" pitchFamily="34" charset="0"/>
              </a:rPr>
              <a:t>Beihang</a:t>
            </a:r>
            <a:r>
              <a:rPr lang="zh-CN" altLang="en-US" sz="1400" dirty="0">
                <a:solidFill>
                  <a:schemeClr val="bg1">
                    <a:lumMod val="95000"/>
                  </a:schemeClr>
                </a:solidFill>
                <a:latin typeface="Arial" panose="020B0604020202020204" pitchFamily="34" charset="0"/>
                <a:cs typeface="Arial" panose="020B0604020202020204" pitchFamily="34" charset="0"/>
              </a:rPr>
              <a:t> </a:t>
            </a:r>
            <a:r>
              <a:rPr lang="en-US" altLang="zh-CN" sz="1400" dirty="0">
                <a:solidFill>
                  <a:schemeClr val="bg1">
                    <a:lumMod val="95000"/>
                  </a:schemeClr>
                </a:solidFill>
                <a:latin typeface="Arial" panose="020B0604020202020204" pitchFamily="34" charset="0"/>
                <a:cs typeface="Arial" panose="020B0604020202020204" pitchFamily="34" charset="0"/>
              </a:rPr>
              <a:t>University</a:t>
            </a:r>
            <a:endParaRPr lang="zh-CN" altLang="en-US" sz="1400"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E22597E-A099-4144-BC3A-51C02E8222F7}"/>
              </a:ext>
            </a:extLst>
          </p:cNvPr>
          <p:cNvCxnSpPr/>
          <p:nvPr userDrawn="1"/>
        </p:nvCxnSpPr>
        <p:spPr>
          <a:xfrm>
            <a:off x="1505193" y="330200"/>
            <a:ext cx="360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4">
            <a:extLst>
              <a:ext uri="{FF2B5EF4-FFF2-40B4-BE49-F238E27FC236}">
                <a16:creationId xmlns:a16="http://schemas.microsoft.com/office/drawing/2014/main" id="{A2ECE5E2-D445-4A4E-AF0E-35093FFEE725}"/>
              </a:ext>
            </a:extLst>
          </p:cNvPr>
          <p:cNvSpPr>
            <a:spLocks noGrp="1"/>
          </p:cNvSpPr>
          <p:nvPr>
            <p:ph type="title" hasCustomPrompt="1"/>
          </p:nvPr>
        </p:nvSpPr>
        <p:spPr>
          <a:xfrm>
            <a:off x="3611880" y="230255"/>
            <a:ext cx="7990840" cy="480131"/>
          </a:xfrm>
          <a:noFill/>
        </p:spPr>
        <p:txBody>
          <a:bodyPr wrap="square">
            <a:spAutoFit/>
          </a:bodyPr>
          <a:lstStyle>
            <a:lvl1pPr algn="r">
              <a:defRPr lang="zh-CN" altLang="en-US" sz="2800" b="1">
                <a:solidFill>
                  <a:schemeClr val="bg1"/>
                </a:solidFill>
                <a:latin typeface="Arial" panose="020B0604020202020204" pitchFamily="34" charset="0"/>
                <a:ea typeface="+mn-ea"/>
                <a:cs typeface="Arial" panose="020B0604020202020204" pitchFamily="34" charset="0"/>
              </a:defRPr>
            </a:lvl1pPr>
          </a:lstStyle>
          <a:p>
            <a:pPr marL="0" lvl="0" algn="r"/>
            <a:r>
              <a:rPr lang="en-US" altLang="zh-CN"/>
              <a:t>Click here to add title</a:t>
            </a:r>
            <a:endParaRPr lang="zh-CN" altLang="en-US"/>
          </a:p>
        </p:txBody>
      </p:sp>
      <p:sp>
        <p:nvSpPr>
          <p:cNvPr id="11" name="矩形 10">
            <a:extLst>
              <a:ext uri="{FF2B5EF4-FFF2-40B4-BE49-F238E27FC236}">
                <a16:creationId xmlns:a16="http://schemas.microsoft.com/office/drawing/2014/main" id="{DE142785-43C6-4D6F-B84E-6D6AC68BAA1E}"/>
              </a:ext>
            </a:extLst>
          </p:cNvPr>
          <p:cNvSpPr/>
          <p:nvPr userDrawn="1"/>
        </p:nvSpPr>
        <p:spPr>
          <a:xfrm>
            <a:off x="0" y="6676524"/>
            <a:ext cx="12204000" cy="180000"/>
          </a:xfrm>
          <a:prstGeom prst="rect">
            <a:avLst/>
          </a:prstGeom>
          <a:solidFill>
            <a:srgbClr val="094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形 7">
            <a:extLst>
              <a:ext uri="{FF2B5EF4-FFF2-40B4-BE49-F238E27FC236}">
                <a16:creationId xmlns:a16="http://schemas.microsoft.com/office/drawing/2014/main" id="{4FCE9FAE-A11B-FACF-4215-119C27C9BA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787" y="53975"/>
            <a:ext cx="1203070" cy="750717"/>
          </a:xfrm>
          <a:prstGeom prst="rect">
            <a:avLst/>
          </a:prstGeom>
        </p:spPr>
      </p:pic>
    </p:spTree>
    <p:extLst>
      <p:ext uri="{BB962C8B-B14F-4D97-AF65-F5344CB8AC3E}">
        <p14:creationId xmlns:p14="http://schemas.microsoft.com/office/powerpoint/2010/main" val="346290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3" orient="horz" pos="618">
          <p15:clr>
            <a:srgbClr val="FBAE40"/>
          </p15:clr>
        </p15:guide>
        <p15:guide id="5" orient="horz" pos="731" userDrawn="1">
          <p15:clr>
            <a:srgbClr val="FBAE40"/>
          </p15:clr>
        </p15:guide>
        <p15:guide id="6" orient="horz" pos="4088" userDrawn="1">
          <p15:clr>
            <a:srgbClr val="FBAE40"/>
          </p15:clr>
        </p15:guide>
        <p15:guide id="8" orient="horz" pos="3974" userDrawn="1">
          <p15:clr>
            <a:srgbClr val="FBAE40"/>
          </p15:clr>
        </p15:guide>
        <p15:guide id="9" pos="438">
          <p15:clr>
            <a:srgbClr val="FBAE40"/>
          </p15:clr>
        </p15:guide>
        <p15:guide id="10" pos="7242">
          <p15:clr>
            <a:srgbClr val="FBAE40"/>
          </p15:clr>
        </p15:guide>
        <p15:guide id="11" orient="horz" pos="234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31950F1-479A-4DE1-B713-90677ED826F6}"/>
              </a:ext>
            </a:extLst>
          </p:cNvPr>
          <p:cNvSpPr/>
          <p:nvPr userDrawn="1"/>
        </p:nvSpPr>
        <p:spPr>
          <a:xfrm>
            <a:off x="0" y="0"/>
            <a:ext cx="12192000" cy="6858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43118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618">
          <p15:clr>
            <a:srgbClr val="FBAE40"/>
          </p15:clr>
        </p15:guide>
        <p15:guide id="5" orient="horz" pos="731" userDrawn="1">
          <p15:clr>
            <a:srgbClr val="FBAE40"/>
          </p15:clr>
        </p15:guide>
        <p15:guide id="6" orient="horz" pos="3702">
          <p15:clr>
            <a:srgbClr val="FBAE40"/>
          </p15:clr>
        </p15:guide>
        <p15:guide id="8" orient="horz" pos="3589" userDrawn="1">
          <p15:clr>
            <a:srgbClr val="FBAE40"/>
          </p15:clr>
        </p15:guide>
        <p15:guide id="9" pos="438">
          <p15:clr>
            <a:srgbClr val="FBAE40"/>
          </p15:clr>
        </p15:guide>
        <p15:guide id="10" pos="724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75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618">
          <p15:clr>
            <a:srgbClr val="FBAE40"/>
          </p15:clr>
        </p15:guide>
        <p15:guide id="5" orient="horz" pos="731" userDrawn="1">
          <p15:clr>
            <a:srgbClr val="FBAE40"/>
          </p15:clr>
        </p15:guide>
        <p15:guide id="6" orient="horz" pos="3702">
          <p15:clr>
            <a:srgbClr val="FBAE40"/>
          </p15:clr>
        </p15:guide>
        <p15:guide id="8" orient="horz" pos="3589" userDrawn="1">
          <p15:clr>
            <a:srgbClr val="FBAE40"/>
          </p15:clr>
        </p15:guide>
        <p15:guide id="9" pos="438">
          <p15:clr>
            <a:srgbClr val="FBAE40"/>
          </p15:clr>
        </p15:guide>
        <p15:guide id="10" pos="724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E9B072-1C14-4B7B-80DB-8EF7D8AF0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DCED3F2-A3AD-4A91-99F2-8156E7DDDC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4B8BBF-C532-4691-8D64-3CB3084E45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19A183AF-26D6-44B0-9F82-5D1C10075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2D8A1A9-6F20-4128-9E21-57FD2AAC8A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889C00-3007-445F-903C-C55D6E6A648E}" type="slidenum">
              <a:rPr lang="zh-CN" altLang="en-US" smtClean="0"/>
              <a:t>‹#›</a:t>
            </a:fld>
            <a:endParaRPr lang="zh-CN" altLang="en-US"/>
          </a:p>
        </p:txBody>
      </p:sp>
    </p:spTree>
    <p:extLst>
      <p:ext uri="{BB962C8B-B14F-4D97-AF65-F5344CB8AC3E}">
        <p14:creationId xmlns:p14="http://schemas.microsoft.com/office/powerpoint/2010/main" val="173125598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5BAC"/>
        </a:solidFill>
        <a:effectLst/>
      </p:bgPr>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BBB1F136-9C95-448E-A428-DD1E2BDAA3DF}"/>
              </a:ext>
            </a:extLst>
          </p:cNvPr>
          <p:cNvSpPr/>
          <p:nvPr/>
        </p:nvSpPr>
        <p:spPr>
          <a:xfrm>
            <a:off x="0" y="2290943"/>
            <a:ext cx="12192000" cy="216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6F48317-71E9-430C-A977-4B532D6860C1}"/>
              </a:ext>
            </a:extLst>
          </p:cNvPr>
          <p:cNvSpPr txBox="1"/>
          <p:nvPr/>
        </p:nvSpPr>
        <p:spPr>
          <a:xfrm>
            <a:off x="277813" y="2784212"/>
            <a:ext cx="11636375" cy="646331"/>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3600" b="1" dirty="0">
                <a:solidFill>
                  <a:srgbClr val="283C63"/>
                </a:solidFill>
                <a:latin typeface="Arial" panose="020B0604020202020204" pitchFamily="34" charset="0"/>
                <a:cs typeface="Arial" panose="020B0604020202020204" pitchFamily="34" charset="0"/>
              </a:rPr>
              <a:t>DeepHPMs </a:t>
            </a:r>
            <a:r>
              <a:rPr lang="zh-CN" altLang="en-US" sz="3600" b="1" dirty="0">
                <a:solidFill>
                  <a:srgbClr val="283C63"/>
                </a:solidFill>
                <a:latin typeface="Arial" panose="020B0604020202020204" pitchFamily="34" charset="0"/>
                <a:cs typeface="Arial" panose="020B0604020202020204" pitchFamily="34" charset="0"/>
              </a:rPr>
              <a:t>方法实现 </a:t>
            </a:r>
            <a:r>
              <a:rPr lang="en-US" altLang="zh-CN" sz="3600" b="1" dirty="0">
                <a:solidFill>
                  <a:srgbClr val="283C63"/>
                </a:solidFill>
                <a:latin typeface="Arial" panose="020B0604020202020204" pitchFamily="34" charset="0"/>
                <a:cs typeface="Arial" panose="020B0604020202020204" pitchFamily="34" charset="0"/>
              </a:rPr>
              <a:t>Burgers </a:t>
            </a:r>
            <a:r>
              <a:rPr lang="zh-CN" altLang="en-US" sz="3600" b="1" dirty="0">
                <a:solidFill>
                  <a:srgbClr val="283C63"/>
                </a:solidFill>
                <a:latin typeface="Arial" panose="020B0604020202020204" pitchFamily="34" charset="0"/>
                <a:cs typeface="Arial" panose="020B0604020202020204" pitchFamily="34" charset="0"/>
              </a:rPr>
              <a:t>方程求解</a:t>
            </a:r>
            <a:endParaRPr lang="zh-CN" altLang="en-US" sz="4000" b="1" dirty="0">
              <a:solidFill>
                <a:srgbClr val="283C63"/>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274319E6-FDFB-4023-91E5-F53438AB39B1}"/>
              </a:ext>
            </a:extLst>
          </p:cNvPr>
          <p:cNvSpPr txBox="1"/>
          <p:nvPr/>
        </p:nvSpPr>
        <p:spPr>
          <a:xfrm>
            <a:off x="1952171" y="5509068"/>
            <a:ext cx="8287657" cy="726609"/>
          </a:xfrm>
          <a:prstGeom prst="rect">
            <a:avLst/>
          </a:prstGeom>
          <a:noFill/>
        </p:spPr>
        <p:txBody>
          <a:bodyPr wrap="square">
            <a:spAutoFit/>
          </a:bodyPr>
          <a:lstStyle/>
          <a:p>
            <a:pPr algn="ctr">
              <a:lnSpc>
                <a:spcPct val="120000"/>
              </a:lnSpc>
            </a:pPr>
            <a:br>
              <a:rPr lang="en-US" altLang="zh-CN" sz="1800" dirty="0">
                <a:solidFill>
                  <a:schemeClr val="bg1">
                    <a:lumMod val="95000"/>
                  </a:schemeClr>
                </a:solidFill>
                <a:cs typeface="Arial" charset="0"/>
              </a:rPr>
            </a:br>
            <a:r>
              <a:rPr lang="zh-CN" altLang="en-US" sz="1800" dirty="0">
                <a:solidFill>
                  <a:schemeClr val="bg1">
                    <a:lumMod val="95000"/>
                  </a:schemeClr>
                </a:solidFill>
                <a:cs typeface="Arial" charset="0"/>
              </a:rPr>
              <a:t>北京航空航天大学</a:t>
            </a:r>
            <a:endParaRPr lang="en-GB" altLang="zh-CN" sz="1800" dirty="0">
              <a:solidFill>
                <a:schemeClr val="bg1">
                  <a:lumMod val="95000"/>
                </a:schemeClr>
              </a:solidFill>
              <a:cs typeface="Arial" charset="0"/>
            </a:endParaRPr>
          </a:p>
        </p:txBody>
      </p:sp>
      <p:sp>
        <p:nvSpPr>
          <p:cNvPr id="15" name="圆角矩形 5">
            <a:extLst>
              <a:ext uri="{FF2B5EF4-FFF2-40B4-BE49-F238E27FC236}">
                <a16:creationId xmlns:a16="http://schemas.microsoft.com/office/drawing/2014/main" id="{00F1E72B-016C-4921-B2C5-56BF340D2E7B}"/>
              </a:ext>
            </a:extLst>
          </p:cNvPr>
          <p:cNvSpPr/>
          <p:nvPr/>
        </p:nvSpPr>
        <p:spPr>
          <a:xfrm>
            <a:off x="8879275" y="3837404"/>
            <a:ext cx="1188000" cy="342000"/>
          </a:xfrm>
          <a:prstGeom prst="roundRect">
            <a:avLst>
              <a:gd name="adj" fmla="val 0"/>
            </a:avLst>
          </a:prstGeom>
          <a:solidFill>
            <a:srgbClr val="283C63"/>
          </a:solidFill>
          <a:ln>
            <a:solidFill>
              <a:srgbClr val="012A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cs typeface="+mn-ea"/>
                <a:sym typeface="+mn-lt"/>
              </a:rPr>
              <a:t>小组成员</a:t>
            </a:r>
          </a:p>
        </p:txBody>
      </p:sp>
      <p:sp>
        <p:nvSpPr>
          <p:cNvPr id="16" name="圆角矩形 6">
            <a:extLst>
              <a:ext uri="{FF2B5EF4-FFF2-40B4-BE49-F238E27FC236}">
                <a16:creationId xmlns:a16="http://schemas.microsoft.com/office/drawing/2014/main" id="{0A5A8870-157A-44EF-94C7-3E65BDC9CBCA}"/>
              </a:ext>
            </a:extLst>
          </p:cNvPr>
          <p:cNvSpPr/>
          <p:nvPr/>
        </p:nvSpPr>
        <p:spPr>
          <a:xfrm>
            <a:off x="10067276" y="3837404"/>
            <a:ext cx="1846912" cy="342000"/>
          </a:xfrm>
          <a:prstGeom prst="roundRect">
            <a:avLst>
              <a:gd name="adj" fmla="val 0"/>
            </a:avLst>
          </a:prstGeom>
          <a:noFill/>
          <a:ln>
            <a:solidFill>
              <a:srgbClr val="334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334259"/>
                </a:solidFill>
                <a:cs typeface="+mn-ea"/>
                <a:sym typeface="+mn-lt"/>
              </a:rPr>
              <a:t>高天成，佟松洋</a:t>
            </a:r>
          </a:p>
        </p:txBody>
      </p:sp>
      <p:pic>
        <p:nvPicPr>
          <p:cNvPr id="2" name="图形 1">
            <a:extLst>
              <a:ext uri="{FF2B5EF4-FFF2-40B4-BE49-F238E27FC236}">
                <a16:creationId xmlns:a16="http://schemas.microsoft.com/office/drawing/2014/main" id="{368F35E7-D296-50B2-8DA3-7D0C5DE9C8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479" y="462185"/>
            <a:ext cx="4511653" cy="1204568"/>
          </a:xfrm>
          <a:prstGeom prst="rect">
            <a:avLst/>
          </a:prstGeom>
        </p:spPr>
      </p:pic>
    </p:spTree>
    <p:extLst>
      <p:ext uri="{BB962C8B-B14F-4D97-AF65-F5344CB8AC3E}">
        <p14:creationId xmlns:p14="http://schemas.microsoft.com/office/powerpoint/2010/main" val="1096591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8DEE-9D48-FD57-806B-4AA7DE668271}"/>
              </a:ext>
            </a:extLst>
          </p:cNvPr>
          <p:cNvSpPr>
            <a:spLocks noGrp="1"/>
          </p:cNvSpPr>
          <p:nvPr>
            <p:ph type="title"/>
          </p:nvPr>
        </p:nvSpPr>
        <p:spPr>
          <a:xfrm>
            <a:off x="3611880" y="230255"/>
            <a:ext cx="7990840" cy="480131"/>
          </a:xfrm>
        </p:spPr>
        <p:txBody>
          <a:bodyPr/>
          <a:lstStyle/>
          <a:p>
            <a:r>
              <a:rPr kumimoji="1" lang="en-US" altLang="zh-CN" dirty="0"/>
              <a:t>4 </a:t>
            </a:r>
            <a:r>
              <a:rPr lang="en-US" altLang="zh-CN" sz="2800" b="1" dirty="0">
                <a:latin typeface="Arial" pitchFamily="34" charset="0"/>
                <a:cs typeface="Arial" pitchFamily="34" charset="0"/>
              </a:rPr>
              <a:t>Mindspore</a:t>
            </a:r>
            <a:r>
              <a:rPr lang="zh-CN" altLang="en-US" sz="2800" b="1" dirty="0">
                <a:latin typeface="Arial" pitchFamily="34" charset="0"/>
                <a:cs typeface="Arial" pitchFamily="34" charset="0"/>
              </a:rPr>
              <a:t>框架下实现</a:t>
            </a:r>
            <a:endParaRPr kumimoji="1" lang="zh-CN" altLang="en-US" dirty="0"/>
          </a:p>
        </p:txBody>
      </p:sp>
      <p:sp>
        <p:nvSpPr>
          <p:cNvPr id="9" name="文本框 8">
            <a:extLst>
              <a:ext uri="{FF2B5EF4-FFF2-40B4-BE49-F238E27FC236}">
                <a16:creationId xmlns:a16="http://schemas.microsoft.com/office/drawing/2014/main" id="{A768AA24-7993-4417-5B7C-AD3DDB5A9EE2}"/>
              </a:ext>
            </a:extLst>
          </p:cNvPr>
          <p:cNvSpPr txBox="1"/>
          <p:nvPr/>
        </p:nvSpPr>
        <p:spPr>
          <a:xfrm>
            <a:off x="695325" y="1174317"/>
            <a:ext cx="1415772" cy="461665"/>
          </a:xfrm>
          <a:prstGeom prst="rect">
            <a:avLst/>
          </a:prstGeom>
          <a:noFill/>
        </p:spPr>
        <p:txBody>
          <a:bodyPr wrap="none" rtlCol="0">
            <a:spAutoFit/>
          </a:bodyPr>
          <a:lstStyle/>
          <a:p>
            <a:r>
              <a:rPr kumimoji="1" lang="zh-CN" altLang="en-US" sz="2400" b="1" dirty="0">
                <a:solidFill>
                  <a:srgbClr val="283C63"/>
                </a:solidFill>
              </a:rPr>
              <a:t>训练过程</a:t>
            </a:r>
          </a:p>
        </p:txBody>
      </p:sp>
      <p:sp>
        <p:nvSpPr>
          <p:cNvPr id="6" name="灯片编号占位符 5">
            <a:extLst>
              <a:ext uri="{FF2B5EF4-FFF2-40B4-BE49-F238E27FC236}">
                <a16:creationId xmlns:a16="http://schemas.microsoft.com/office/drawing/2014/main" id="{8732BD2A-C99F-A201-80E7-FA0D2AE78AF1}"/>
              </a:ext>
            </a:extLst>
          </p:cNvPr>
          <p:cNvSpPr>
            <a:spLocks noGrp="1"/>
          </p:cNvSpPr>
          <p:nvPr>
            <p:ph type="sldNum" sz="quarter" idx="12"/>
          </p:nvPr>
        </p:nvSpPr>
        <p:spPr/>
        <p:txBody>
          <a:bodyPr/>
          <a:lstStyle/>
          <a:p>
            <a:fld id="{DE889C00-3007-445F-903C-C55D6E6A648E}" type="slidenum">
              <a:rPr lang="zh-CN" altLang="en-US" smtClean="0"/>
              <a:pPr/>
              <a:t>10</a:t>
            </a:fld>
            <a:endParaRPr lang="zh-CN" altLang="en-US" dirty="0"/>
          </a:p>
        </p:txBody>
      </p:sp>
      <p:pic>
        <p:nvPicPr>
          <p:cNvPr id="2050" name="Picture 2" descr="预览图像">
            <a:extLst>
              <a:ext uri="{FF2B5EF4-FFF2-40B4-BE49-F238E27FC236}">
                <a16:creationId xmlns:a16="http://schemas.microsoft.com/office/drawing/2014/main" id="{9CDC682F-2310-269F-F5FF-E87127242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011" y="2471222"/>
            <a:ext cx="5032664" cy="322712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C8BDB261-29DA-BC7A-658F-5A8F49447873}"/>
              </a:ext>
            </a:extLst>
          </p:cNvPr>
          <p:cNvSpPr txBox="1"/>
          <p:nvPr/>
        </p:nvSpPr>
        <p:spPr>
          <a:xfrm>
            <a:off x="695325" y="1692077"/>
            <a:ext cx="5400675" cy="4616648"/>
          </a:xfrm>
          <a:prstGeom prst="rect">
            <a:avLst/>
          </a:prstGeom>
          <a:noFill/>
          <a:ln w="12700">
            <a:solidFill>
              <a:schemeClr val="tx1"/>
            </a:solidFill>
          </a:ln>
        </p:spPr>
        <p:txBody>
          <a:bodyPr wrap="square">
            <a:spAutoFit/>
          </a:bodyPr>
          <a:lstStyle/>
          <a:p>
            <a:r>
              <a:rPr lang="zh-CN" altLang="en-US" sz="1050" dirty="0">
                <a:latin typeface="Consolas" panose="020B0609020204030204" pitchFamily="49" charset="0"/>
              </a:rPr>
              <a:t>python train.py \    </a:t>
            </a:r>
          </a:p>
          <a:p>
            <a:r>
              <a:rPr lang="zh-CN" altLang="en-US" sz="1050" dirty="0">
                <a:latin typeface="Consolas" panose="020B0609020204030204" pitchFamily="49" charset="0"/>
              </a:rPr>
              <a:t>    --problem burgers_different \    </a:t>
            </a:r>
          </a:p>
          <a:p>
            <a:r>
              <a:rPr lang="zh-CN" altLang="en-US" sz="1050" dirty="0">
                <a:latin typeface="Consolas" panose="020B0609020204030204" pitchFamily="49" charset="0"/>
              </a:rPr>
              <a:t>    --</a:t>
            </a:r>
            <a:r>
              <a:rPr lang="zh-CN" altLang="en-US" sz="1050" b="1" dirty="0">
                <a:solidFill>
                  <a:srgbClr val="283C63"/>
                </a:solidFill>
                <a:latin typeface="Consolas" panose="020B0609020204030204" pitchFamily="49" charset="0"/>
              </a:rPr>
              <a:t>u_layers 2 50 50 50 50 1 \ </a:t>
            </a:r>
            <a:r>
              <a:rPr lang="zh-CN" altLang="en-US" sz="1050" dirty="0">
                <a:latin typeface="Consolas" panose="020B0609020204030204" pitchFamily="49" charset="0"/>
              </a:rPr>
              <a:t>   </a:t>
            </a:r>
          </a:p>
          <a:p>
            <a:r>
              <a:rPr lang="zh-CN" altLang="en-US" sz="1050" dirty="0">
                <a:latin typeface="Consolas" panose="020B0609020204030204" pitchFamily="49" charset="0"/>
              </a:rPr>
              <a:t>    --</a:t>
            </a:r>
            <a:r>
              <a:rPr lang="zh-CN" altLang="en-US" sz="1050" b="1" dirty="0">
                <a:solidFill>
                  <a:srgbClr val="283C63"/>
                </a:solidFill>
                <a:latin typeface="Consolas" panose="020B0609020204030204" pitchFamily="49" charset="0"/>
              </a:rPr>
              <a:t>pde_layers 3 100 100 1 \    </a:t>
            </a:r>
          </a:p>
          <a:p>
            <a:r>
              <a:rPr lang="zh-CN" altLang="en-US" sz="1050" dirty="0">
                <a:latin typeface="Consolas" panose="020B0609020204030204" pitchFamily="49" charset="0"/>
              </a:rPr>
              <a:t>    --</a:t>
            </a:r>
            <a:r>
              <a:rPr lang="zh-CN" altLang="en-US" sz="1050" b="1" dirty="0">
                <a:solidFill>
                  <a:srgbClr val="283C63"/>
                </a:solidFill>
                <a:latin typeface="Consolas" panose="020B0609020204030204" pitchFamily="49" charset="0"/>
              </a:rPr>
              <a:t>layers 2 50 50 50 50 1 \    </a:t>
            </a:r>
          </a:p>
          <a:p>
            <a:r>
              <a:rPr lang="zh-CN" altLang="en-US" sz="1050" dirty="0">
                <a:latin typeface="Consolas" panose="020B0609020204030204" pitchFamily="49" charset="0"/>
              </a:rPr>
              <a:t>    --save_ckpt true \    </a:t>
            </a:r>
          </a:p>
          <a:p>
            <a:r>
              <a:rPr lang="zh-CN" altLang="en-US" sz="1050" dirty="0">
                <a:latin typeface="Consolas" panose="020B0609020204030204" pitchFamily="49" charset="0"/>
              </a:rPr>
              <a:t>    --load_ckpt false \    </a:t>
            </a:r>
          </a:p>
          <a:p>
            <a:r>
              <a:rPr lang="zh-CN" altLang="en-US" sz="1050" dirty="0">
                <a:latin typeface="Consolas" panose="020B0609020204030204" pitchFamily="49" charset="0"/>
              </a:rPr>
              <a:t>    --save_ckpt_path ./checkpoints \    </a:t>
            </a:r>
          </a:p>
          <a:p>
            <a:r>
              <a:rPr lang="zh-CN" altLang="en-US" sz="1050" dirty="0">
                <a:latin typeface="Consolas" panose="020B0609020204030204" pitchFamily="49" charset="0"/>
              </a:rPr>
              <a:t>    --load_ckpt_path ./checkpoints/burgers_diff_final.ckpt \    </a:t>
            </a:r>
          </a:p>
          <a:p>
            <a:r>
              <a:rPr lang="zh-CN" altLang="en-US" sz="1050" dirty="0">
                <a:latin typeface="Consolas" panose="020B0609020204030204" pitchFamily="49" charset="0"/>
              </a:rPr>
              <a:t>    --save_fig true \    </a:t>
            </a:r>
          </a:p>
          <a:p>
            <a:r>
              <a:rPr lang="zh-CN" altLang="en-US" sz="1050" dirty="0">
                <a:latin typeface="Consolas" panose="020B0609020204030204" pitchFamily="49" charset="0"/>
              </a:rPr>
              <a:t>    --figures_path ./figures \    </a:t>
            </a:r>
          </a:p>
          <a:p>
            <a:r>
              <a:rPr lang="zh-CN" altLang="en-US" sz="1050" dirty="0">
                <a:latin typeface="Consolas" panose="020B0609020204030204" pitchFamily="49" charset="0"/>
              </a:rPr>
              <a:t>    --load_data_idn_path ./data/burgers_sine.mat \    </a:t>
            </a:r>
          </a:p>
          <a:p>
            <a:r>
              <a:rPr lang="zh-CN" altLang="en-US" sz="1050" dirty="0">
                <a:latin typeface="Consolas" panose="020B0609020204030204" pitchFamily="49" charset="0"/>
              </a:rPr>
              <a:t>    --load_data_sol_path ./data/burgers.mat \    </a:t>
            </a:r>
          </a:p>
          <a:p>
            <a:r>
              <a:rPr lang="zh-CN" altLang="en-US" sz="1050" dirty="0">
                <a:latin typeface="Consolas" panose="020B0609020204030204" pitchFamily="49" charset="0"/>
              </a:rPr>
              <a:t>    --log_path ./logs \    </a:t>
            </a:r>
          </a:p>
          <a:p>
            <a:r>
              <a:rPr lang="zh-CN" altLang="en-US" sz="1050" dirty="0">
                <a:latin typeface="Consolas" panose="020B0609020204030204" pitchFamily="49" charset="0"/>
              </a:rPr>
              <a:t>    --lr 1e-3 \    </a:t>
            </a:r>
          </a:p>
          <a:p>
            <a:r>
              <a:rPr lang="zh-CN" altLang="en-US" sz="1050" dirty="0">
                <a:latin typeface="Consolas" panose="020B0609020204030204" pitchFamily="49" charset="0"/>
              </a:rPr>
              <a:t>    --</a:t>
            </a:r>
            <a:r>
              <a:rPr lang="zh-CN" altLang="en-US" sz="1050" b="1" dirty="0">
                <a:solidFill>
                  <a:srgbClr val="283C63"/>
                </a:solidFill>
                <a:latin typeface="Consolas" panose="020B0609020204030204" pitchFamily="49" charset="0"/>
              </a:rPr>
              <a:t>train_epoch 30001 \</a:t>
            </a:r>
            <a:r>
              <a:rPr lang="zh-CN" altLang="en-US" sz="1050" dirty="0">
                <a:latin typeface="Consolas" panose="020B0609020204030204" pitchFamily="49" charset="0"/>
              </a:rPr>
              <a:t>    </a:t>
            </a:r>
          </a:p>
          <a:p>
            <a:r>
              <a:rPr lang="zh-CN" altLang="en-US" sz="1050" dirty="0">
                <a:latin typeface="Consolas" panose="020B0609020204030204" pitchFamily="49" charset="0"/>
              </a:rPr>
              <a:t>    --</a:t>
            </a:r>
            <a:r>
              <a:rPr lang="zh-CN" altLang="en-US" sz="1050" b="1" dirty="0">
                <a:solidFill>
                  <a:srgbClr val="283C63"/>
                </a:solidFill>
                <a:latin typeface="Consolas" panose="020B0609020204030204" pitchFamily="49" charset="0"/>
              </a:rPr>
              <a:t>train_epoch_lbfgs 100 \    </a:t>
            </a:r>
          </a:p>
          <a:p>
            <a:r>
              <a:rPr lang="zh-CN" altLang="en-US" sz="1050" dirty="0">
                <a:latin typeface="Consolas" panose="020B0609020204030204" pitchFamily="49" charset="0"/>
              </a:rPr>
              <a:t>    --print_interval 100 \    </a:t>
            </a:r>
          </a:p>
          <a:p>
            <a:r>
              <a:rPr lang="zh-CN" altLang="en-US" sz="1050" dirty="0">
                <a:latin typeface="Consolas" panose="020B0609020204030204" pitchFamily="49" charset="0"/>
              </a:rPr>
              <a:t>    --lb_idn 0.0 -8.0 \    </a:t>
            </a:r>
          </a:p>
          <a:p>
            <a:r>
              <a:rPr lang="zh-CN" altLang="en-US" sz="1050" dirty="0">
                <a:latin typeface="Consolas" panose="020B0609020204030204" pitchFamily="49" charset="0"/>
              </a:rPr>
              <a:t>    --ub_idn 10.0 8.0 \    </a:t>
            </a:r>
          </a:p>
          <a:p>
            <a:r>
              <a:rPr lang="zh-CN" altLang="en-US" sz="1050" dirty="0">
                <a:latin typeface="Consolas" panose="020B0609020204030204" pitchFamily="49" charset="0"/>
              </a:rPr>
              <a:t>    --lb_sol 0.0 -8.0 \    </a:t>
            </a:r>
          </a:p>
          <a:p>
            <a:r>
              <a:rPr lang="zh-CN" altLang="en-US" sz="1050" dirty="0">
                <a:latin typeface="Consolas" panose="020B0609020204030204" pitchFamily="49" charset="0"/>
              </a:rPr>
              <a:t>    --ub_sol 10.0 8.0 \    </a:t>
            </a:r>
          </a:p>
          <a:p>
            <a:r>
              <a:rPr lang="zh-CN" altLang="en-US" sz="1050" dirty="0">
                <a:latin typeface="Consolas" panose="020B0609020204030204" pitchFamily="49" charset="0"/>
              </a:rPr>
              <a:t>    --download_data deep_hpms \    </a:t>
            </a:r>
          </a:p>
          <a:p>
            <a:r>
              <a:rPr lang="zh-CN" altLang="en-US" sz="1050" dirty="0">
                <a:latin typeface="Consolas" panose="020B0609020204030204" pitchFamily="49" charset="0"/>
              </a:rPr>
              <a:t>    --force_download false \    </a:t>
            </a:r>
          </a:p>
          <a:p>
            <a:r>
              <a:rPr lang="zh-CN" altLang="en-US" sz="1050" dirty="0">
                <a:latin typeface="Consolas" panose="020B0609020204030204" pitchFamily="49" charset="0"/>
              </a:rPr>
              <a:t>    --data_type float32 \    </a:t>
            </a:r>
          </a:p>
          <a:p>
            <a:r>
              <a:rPr lang="zh-CN" altLang="en-US" sz="1050" dirty="0">
                <a:latin typeface="Consolas" panose="020B0609020204030204" pitchFamily="49" charset="0"/>
              </a:rPr>
              <a:t>    --amp_level O3 \    </a:t>
            </a:r>
          </a:p>
          <a:p>
            <a:r>
              <a:rPr lang="zh-CN" altLang="en-US" sz="1050" dirty="0">
                <a:latin typeface="Consolas" panose="020B0609020204030204" pitchFamily="49" charset="0"/>
              </a:rPr>
              <a:t>    --device_id 0 \    </a:t>
            </a:r>
          </a:p>
          <a:p>
            <a:r>
              <a:rPr lang="zh-CN" altLang="en-US" sz="1050" dirty="0">
                <a:latin typeface="Consolas" panose="020B0609020204030204" pitchFamily="49" charset="0"/>
              </a:rPr>
              <a:t>    --mode 0</a:t>
            </a:r>
          </a:p>
        </p:txBody>
      </p:sp>
    </p:spTree>
    <p:extLst>
      <p:ext uri="{BB962C8B-B14F-4D97-AF65-F5344CB8AC3E}">
        <p14:creationId xmlns:p14="http://schemas.microsoft.com/office/powerpoint/2010/main" val="1814891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8DEE-9D48-FD57-806B-4AA7DE668271}"/>
              </a:ext>
            </a:extLst>
          </p:cNvPr>
          <p:cNvSpPr>
            <a:spLocks noGrp="1"/>
          </p:cNvSpPr>
          <p:nvPr>
            <p:ph type="title"/>
          </p:nvPr>
        </p:nvSpPr>
        <p:spPr>
          <a:xfrm>
            <a:off x="3611880" y="230255"/>
            <a:ext cx="7990840" cy="480131"/>
          </a:xfrm>
        </p:spPr>
        <p:txBody>
          <a:bodyPr/>
          <a:lstStyle/>
          <a:p>
            <a:r>
              <a:rPr kumimoji="1" lang="en-US" altLang="zh-CN" dirty="0"/>
              <a:t>4 </a:t>
            </a:r>
            <a:r>
              <a:rPr lang="en-US" altLang="zh-CN" sz="2800" b="1" dirty="0">
                <a:latin typeface="Arial" pitchFamily="34" charset="0"/>
                <a:cs typeface="Arial" pitchFamily="34" charset="0"/>
              </a:rPr>
              <a:t>Mindspore</a:t>
            </a:r>
            <a:r>
              <a:rPr lang="zh-CN" altLang="en-US" sz="2800" b="1" dirty="0">
                <a:latin typeface="Arial" pitchFamily="34" charset="0"/>
                <a:cs typeface="Arial" pitchFamily="34" charset="0"/>
              </a:rPr>
              <a:t>框架下实现</a:t>
            </a:r>
            <a:endParaRPr kumimoji="1" lang="zh-CN" altLang="en-US" dirty="0"/>
          </a:p>
        </p:txBody>
      </p:sp>
      <p:sp>
        <p:nvSpPr>
          <p:cNvPr id="9" name="文本框 8">
            <a:extLst>
              <a:ext uri="{FF2B5EF4-FFF2-40B4-BE49-F238E27FC236}">
                <a16:creationId xmlns:a16="http://schemas.microsoft.com/office/drawing/2014/main" id="{A768AA24-7993-4417-5B7C-AD3DDB5A9EE2}"/>
              </a:ext>
            </a:extLst>
          </p:cNvPr>
          <p:cNvSpPr txBox="1"/>
          <p:nvPr/>
        </p:nvSpPr>
        <p:spPr>
          <a:xfrm>
            <a:off x="695325" y="1174317"/>
            <a:ext cx="1402948" cy="461665"/>
          </a:xfrm>
          <a:prstGeom prst="rect">
            <a:avLst/>
          </a:prstGeom>
          <a:noFill/>
        </p:spPr>
        <p:txBody>
          <a:bodyPr wrap="none" rtlCol="0">
            <a:spAutoFit/>
          </a:bodyPr>
          <a:lstStyle/>
          <a:p>
            <a:r>
              <a:rPr kumimoji="1" lang="zh-CN" altLang="en-US" sz="2400" b="1" dirty="0">
                <a:solidFill>
                  <a:srgbClr val="283C63"/>
                </a:solidFill>
              </a:rPr>
              <a:t>网络结构</a:t>
            </a:r>
          </a:p>
        </p:txBody>
      </p:sp>
      <p:sp>
        <p:nvSpPr>
          <p:cNvPr id="6" name="灯片编号占位符 5">
            <a:extLst>
              <a:ext uri="{FF2B5EF4-FFF2-40B4-BE49-F238E27FC236}">
                <a16:creationId xmlns:a16="http://schemas.microsoft.com/office/drawing/2014/main" id="{8732BD2A-C99F-A201-80E7-FA0D2AE78AF1}"/>
              </a:ext>
            </a:extLst>
          </p:cNvPr>
          <p:cNvSpPr>
            <a:spLocks noGrp="1"/>
          </p:cNvSpPr>
          <p:nvPr>
            <p:ph type="sldNum" sz="quarter" idx="12"/>
          </p:nvPr>
        </p:nvSpPr>
        <p:spPr/>
        <p:txBody>
          <a:bodyPr/>
          <a:lstStyle/>
          <a:p>
            <a:fld id="{DE889C00-3007-445F-903C-C55D6E6A648E}" type="slidenum">
              <a:rPr lang="zh-CN" altLang="en-US" smtClean="0"/>
              <a:pPr/>
              <a:t>11</a:t>
            </a:fld>
            <a:endParaRPr lang="zh-CN" altLang="en-US" dirty="0"/>
          </a:p>
        </p:txBody>
      </p:sp>
      <p:sp>
        <p:nvSpPr>
          <p:cNvPr id="7" name="文本框 6">
            <a:extLst>
              <a:ext uri="{FF2B5EF4-FFF2-40B4-BE49-F238E27FC236}">
                <a16:creationId xmlns:a16="http://schemas.microsoft.com/office/drawing/2014/main" id="{CC033244-C468-B260-0D56-9C806A1A1067}"/>
              </a:ext>
            </a:extLst>
          </p:cNvPr>
          <p:cNvSpPr txBox="1"/>
          <p:nvPr/>
        </p:nvSpPr>
        <p:spPr>
          <a:xfrm>
            <a:off x="695325" y="1816213"/>
            <a:ext cx="6872123" cy="3384516"/>
          </a:xfrm>
          <a:prstGeom prst="rect">
            <a:avLst/>
          </a:prstGeom>
          <a:noFill/>
          <a:ln w="12700">
            <a:solidFill>
              <a:schemeClr val="tx1"/>
            </a:solidFill>
          </a:ln>
        </p:spPr>
        <p:txBody>
          <a:bodyPr wrap="square">
            <a:spAutoFit/>
          </a:bodyPr>
          <a:lstStyle/>
          <a:p>
            <a:pPr algn="just">
              <a:lnSpc>
                <a:spcPct val="120000"/>
              </a:lnSpc>
            </a:pPr>
            <a:r>
              <a:rPr lang="zh-CN" altLang="en-US" sz="2000" b="1" dirty="0"/>
              <a:t>网络</a:t>
            </a:r>
            <a:r>
              <a:rPr lang="en-US" altLang="zh-CN" sz="2000" b="1" dirty="0"/>
              <a:t>1</a:t>
            </a:r>
            <a:r>
              <a:rPr lang="zh-CN" altLang="en-US" sz="2000" b="1" dirty="0"/>
              <a:t>：近似未知解 </a:t>
            </a:r>
            <a:r>
              <a:rPr lang="en-US" altLang="zh-CN" sz="2000" b="1" dirty="0"/>
              <a:t>u </a:t>
            </a:r>
            <a:r>
              <a:rPr lang="zh-CN" altLang="en-US" sz="2000" b="1" dirty="0"/>
              <a:t>的网络</a:t>
            </a:r>
            <a:endParaRPr lang="en-US" altLang="zh-CN" sz="2000" b="1" dirty="0"/>
          </a:p>
          <a:p>
            <a:pPr marL="342900" indent="-342900" algn="just">
              <a:lnSpc>
                <a:spcPct val="120000"/>
              </a:lnSpc>
              <a:buFont typeface="Wingdings" panose="05000000000000000000" pitchFamily="2" charset="2"/>
              <a:buChar char="Ø"/>
            </a:pPr>
            <a:r>
              <a:rPr lang="zh-CN" altLang="en-US" sz="2000" dirty="0"/>
              <a:t>输入层：</a:t>
            </a:r>
            <a:r>
              <a:rPr lang="en-US" altLang="zh-CN" sz="2000" dirty="0"/>
              <a:t>2</a:t>
            </a:r>
            <a:r>
              <a:rPr lang="zh-CN" altLang="en-US" sz="2000" dirty="0"/>
              <a:t>个输入，时空坐标（</a:t>
            </a:r>
            <a:r>
              <a:rPr lang="en-US" altLang="zh-CN" sz="2000" dirty="0"/>
              <a:t>t, x) </a:t>
            </a:r>
            <a:r>
              <a:rPr lang="zh-CN" altLang="en-US" sz="2000" dirty="0"/>
              <a:t>作为输入</a:t>
            </a:r>
            <a:endParaRPr lang="en-US" altLang="zh-CN" sz="2000" dirty="0"/>
          </a:p>
          <a:p>
            <a:pPr marL="342900" indent="-342900" algn="just">
              <a:lnSpc>
                <a:spcPct val="120000"/>
              </a:lnSpc>
              <a:buFont typeface="Wingdings" panose="05000000000000000000" pitchFamily="2" charset="2"/>
              <a:buChar char="Ø"/>
            </a:pPr>
            <a:r>
              <a:rPr lang="zh-CN" altLang="en-US" sz="2000" dirty="0"/>
              <a:t>隐藏层：</a:t>
            </a:r>
            <a:r>
              <a:rPr lang="en-US" altLang="zh-CN" sz="2000" dirty="0"/>
              <a:t>5</a:t>
            </a:r>
            <a:r>
              <a:rPr lang="zh-CN" altLang="en-US" sz="2000" dirty="0"/>
              <a:t>层，每层</a:t>
            </a:r>
            <a:r>
              <a:rPr lang="en-US" altLang="zh-CN" sz="2000" dirty="0"/>
              <a:t>50</a:t>
            </a:r>
            <a:r>
              <a:rPr lang="zh-CN" altLang="en-US" sz="2000" dirty="0"/>
              <a:t>个神经元</a:t>
            </a:r>
            <a:endParaRPr lang="en-US" altLang="zh-CN" sz="2000" dirty="0"/>
          </a:p>
          <a:p>
            <a:pPr marL="342900" indent="-342900" algn="just">
              <a:lnSpc>
                <a:spcPct val="120000"/>
              </a:lnSpc>
              <a:buFont typeface="Wingdings" panose="05000000000000000000" pitchFamily="2" charset="2"/>
              <a:buChar char="Ø"/>
            </a:pPr>
            <a:r>
              <a:rPr lang="zh-CN" altLang="en-US" sz="2000" dirty="0"/>
              <a:t>输出层：</a:t>
            </a:r>
            <a:r>
              <a:rPr lang="en-US" altLang="zh-CN" sz="2000" dirty="0"/>
              <a:t>1</a:t>
            </a:r>
            <a:r>
              <a:rPr lang="zh-CN" altLang="en-US" sz="2000" dirty="0"/>
              <a:t>个输出，对应于输入坐标的未知函数 </a:t>
            </a:r>
            <a:r>
              <a:rPr lang="en-US" altLang="zh-CN" sz="2000" dirty="0"/>
              <a:t>u(t, x) </a:t>
            </a:r>
            <a:r>
              <a:rPr lang="zh-CN" altLang="en-US" sz="2000" dirty="0"/>
              <a:t>的近似值</a:t>
            </a:r>
            <a:endParaRPr lang="en-US" altLang="zh-CN" sz="2000" dirty="0"/>
          </a:p>
          <a:p>
            <a:pPr algn="just">
              <a:lnSpc>
                <a:spcPct val="120000"/>
              </a:lnSpc>
            </a:pPr>
            <a:r>
              <a:rPr lang="zh-CN" altLang="en-US" sz="2000" b="1" dirty="0"/>
              <a:t>网络</a:t>
            </a:r>
            <a:r>
              <a:rPr lang="en-US" altLang="zh-CN" sz="2000" b="1" dirty="0"/>
              <a:t>2</a:t>
            </a:r>
            <a:r>
              <a:rPr lang="zh-CN" altLang="en-US" sz="2000" b="1" dirty="0"/>
              <a:t>：近似非线性动力学 </a:t>
            </a:r>
            <a:r>
              <a:rPr lang="en-US" altLang="zh-CN" sz="2000" b="1" dirty="0"/>
              <a:t>N </a:t>
            </a:r>
            <a:r>
              <a:rPr lang="zh-CN" altLang="en-US" sz="2000" b="1" dirty="0"/>
              <a:t>的网络</a:t>
            </a:r>
            <a:endParaRPr lang="en-US" altLang="zh-CN" sz="2000" b="1" dirty="0"/>
          </a:p>
          <a:p>
            <a:pPr marL="285750" indent="-285750" algn="just">
              <a:lnSpc>
                <a:spcPct val="120000"/>
              </a:lnSpc>
              <a:buFont typeface="Wingdings" panose="05000000000000000000" pitchFamily="2" charset="2"/>
              <a:buChar char="Ø"/>
            </a:pPr>
            <a:r>
              <a:rPr lang="zh-CN" altLang="en-US" sz="2000" dirty="0"/>
              <a:t>输入层：</a:t>
            </a:r>
            <a:r>
              <a:rPr lang="en-US" altLang="zh-CN" sz="2000" dirty="0"/>
              <a:t>3</a:t>
            </a:r>
            <a:r>
              <a:rPr lang="zh-CN" altLang="en-US" sz="2000" dirty="0"/>
              <a:t>个输入，</a:t>
            </a:r>
            <a:r>
              <a:rPr lang="en-US" altLang="zh-CN" sz="2000" dirty="0"/>
              <a:t>u(t, x) </a:t>
            </a:r>
            <a:r>
              <a:rPr lang="zh-CN" altLang="en-US" sz="2000" dirty="0"/>
              <a:t>及其一阶与二阶导数</a:t>
            </a:r>
            <a:endParaRPr lang="en-US" altLang="zh-CN" sz="2000" dirty="0"/>
          </a:p>
          <a:p>
            <a:pPr marL="285750" indent="-285750" algn="just">
              <a:lnSpc>
                <a:spcPct val="120000"/>
              </a:lnSpc>
              <a:buFont typeface="Wingdings" panose="05000000000000000000" pitchFamily="2" charset="2"/>
              <a:buChar char="Ø"/>
            </a:pPr>
            <a:r>
              <a:rPr lang="zh-CN" altLang="en-US" sz="2000" dirty="0"/>
              <a:t>隐藏层：</a:t>
            </a:r>
            <a:r>
              <a:rPr lang="en-US" altLang="zh-CN" sz="2000" dirty="0"/>
              <a:t>2</a:t>
            </a:r>
            <a:r>
              <a:rPr lang="zh-CN" altLang="en-US" sz="2000" dirty="0"/>
              <a:t>层，每层</a:t>
            </a:r>
            <a:r>
              <a:rPr lang="en-US" altLang="zh-CN" sz="2000" dirty="0"/>
              <a:t>100</a:t>
            </a:r>
            <a:r>
              <a:rPr lang="zh-CN" altLang="en-US" sz="2000" dirty="0"/>
              <a:t>个神经元</a:t>
            </a:r>
            <a:endParaRPr lang="en-US" altLang="zh-CN" sz="2000" dirty="0"/>
          </a:p>
          <a:p>
            <a:pPr marL="285750" indent="-285750" algn="just">
              <a:lnSpc>
                <a:spcPct val="120000"/>
              </a:lnSpc>
              <a:buFont typeface="Wingdings" panose="05000000000000000000" pitchFamily="2" charset="2"/>
              <a:buChar char="Ø"/>
            </a:pPr>
            <a:r>
              <a:rPr lang="zh-CN" altLang="en-US" sz="2000" dirty="0"/>
              <a:t>输出层：</a:t>
            </a:r>
            <a:r>
              <a:rPr lang="en-US" altLang="zh-CN" sz="2000" dirty="0"/>
              <a:t>1</a:t>
            </a:r>
            <a:r>
              <a:rPr lang="zh-CN" altLang="en-US" sz="2000" dirty="0"/>
              <a:t>个输出，为输入坐标 </a:t>
            </a:r>
            <a:r>
              <a:rPr lang="en-US" altLang="zh-CN" sz="2000" dirty="0"/>
              <a:t>(t, x) </a:t>
            </a:r>
            <a:r>
              <a:rPr lang="zh-CN" altLang="en-US" sz="2000" dirty="0"/>
              <a:t>处偏微分方程的残差</a:t>
            </a:r>
            <a:endParaRPr lang="en-US" altLang="zh-CN" sz="2000" dirty="0"/>
          </a:p>
        </p:txBody>
      </p:sp>
      <p:sp>
        <p:nvSpPr>
          <p:cNvPr id="5" name="文本框 4">
            <a:extLst>
              <a:ext uri="{FF2B5EF4-FFF2-40B4-BE49-F238E27FC236}">
                <a16:creationId xmlns:a16="http://schemas.microsoft.com/office/drawing/2014/main" id="{3AA06AF5-9CD2-7D20-4DC6-0D02E1F4B4AF}"/>
              </a:ext>
            </a:extLst>
          </p:cNvPr>
          <p:cNvSpPr txBox="1"/>
          <p:nvPr/>
        </p:nvSpPr>
        <p:spPr>
          <a:xfrm>
            <a:off x="695324" y="5494116"/>
            <a:ext cx="10801351" cy="799193"/>
          </a:xfrm>
          <a:prstGeom prst="rect">
            <a:avLst/>
          </a:prstGeom>
          <a:noFill/>
          <a:ln w="12700">
            <a:solidFill>
              <a:schemeClr val="tx1"/>
            </a:solidFill>
          </a:ln>
        </p:spPr>
        <p:txBody>
          <a:bodyPr wrap="square">
            <a:spAutoFit/>
          </a:bodyPr>
          <a:lstStyle/>
          <a:p>
            <a:pPr algn="just">
              <a:lnSpc>
                <a:spcPct val="120000"/>
              </a:lnSpc>
            </a:pPr>
            <a:r>
              <a:rPr lang="zh-CN" altLang="en-US" sz="2000" dirty="0"/>
              <a:t>第一个网络尝试学习满足给定数据的函数 </a:t>
            </a:r>
            <a:r>
              <a:rPr lang="en-US" altLang="zh-CN" sz="2000" dirty="0"/>
              <a:t>u(t, x)</a:t>
            </a:r>
            <a:r>
              <a:rPr lang="zh-CN" altLang="en-US" sz="2000" dirty="0"/>
              <a:t>，而第二个网络则尝试确保这个函数满足相应的物理定律或偏微分方程。</a:t>
            </a:r>
          </a:p>
        </p:txBody>
      </p:sp>
      <p:graphicFrame>
        <p:nvGraphicFramePr>
          <p:cNvPr id="8" name="对象 7">
            <a:extLst>
              <a:ext uri="{FF2B5EF4-FFF2-40B4-BE49-F238E27FC236}">
                <a16:creationId xmlns:a16="http://schemas.microsoft.com/office/drawing/2014/main" id="{2F4EFE17-DAEF-BD78-A3F1-67B704155056}"/>
              </a:ext>
            </a:extLst>
          </p:cNvPr>
          <p:cNvGraphicFramePr>
            <a:graphicFrameLocks noChangeAspect="1"/>
          </p:cNvGraphicFramePr>
          <p:nvPr>
            <p:extLst>
              <p:ext uri="{D42A27DB-BD31-4B8C-83A1-F6EECF244321}">
                <p14:modId xmlns:p14="http://schemas.microsoft.com/office/powerpoint/2010/main" val="105103677"/>
              </p:ext>
            </p:extLst>
          </p:nvPr>
        </p:nvGraphicFramePr>
        <p:xfrm>
          <a:off x="7989888" y="3005356"/>
          <a:ext cx="3506787" cy="1131887"/>
        </p:xfrm>
        <a:graphic>
          <a:graphicData uri="http://schemas.openxmlformats.org/presentationml/2006/ole">
            <mc:AlternateContent xmlns:mc="http://schemas.openxmlformats.org/markup-compatibility/2006">
              <mc:Choice xmlns:v="urn:schemas-microsoft-com:vml" Requires="v">
                <p:oleObj name="AxMath" r:id="rId2" imgW="2335680" imgH="753840" progId="Equation.AxMath">
                  <p:embed/>
                </p:oleObj>
              </mc:Choice>
              <mc:Fallback>
                <p:oleObj name="AxMath" r:id="rId2" imgW="2335680" imgH="753840" progId="Equation.AxMath">
                  <p:embed/>
                  <p:pic>
                    <p:nvPicPr>
                      <p:cNvPr id="0" name=""/>
                      <p:cNvPicPr/>
                      <p:nvPr/>
                    </p:nvPicPr>
                    <p:blipFill>
                      <a:blip r:embed="rId3"/>
                      <a:stretch>
                        <a:fillRect/>
                      </a:stretch>
                    </p:blipFill>
                    <p:spPr>
                      <a:xfrm>
                        <a:off x="7989888" y="3005356"/>
                        <a:ext cx="3506787" cy="1131887"/>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1B8190C8-5DD6-6774-B358-2E49FCA11BE6}"/>
              </a:ext>
            </a:extLst>
          </p:cNvPr>
          <p:cNvSpPr txBox="1"/>
          <p:nvPr/>
        </p:nvSpPr>
        <p:spPr>
          <a:xfrm>
            <a:off x="7989888" y="2636024"/>
            <a:ext cx="1338828" cy="369332"/>
          </a:xfrm>
          <a:prstGeom prst="rect">
            <a:avLst/>
          </a:prstGeom>
          <a:noFill/>
        </p:spPr>
        <p:txBody>
          <a:bodyPr wrap="none" rtlCol="0">
            <a:spAutoFit/>
          </a:bodyPr>
          <a:lstStyle/>
          <a:p>
            <a:r>
              <a:rPr lang="zh-CN" altLang="en-US" b="1" dirty="0"/>
              <a:t>损失函数：</a:t>
            </a:r>
          </a:p>
        </p:txBody>
      </p:sp>
    </p:spTree>
    <p:extLst>
      <p:ext uri="{BB962C8B-B14F-4D97-AF65-F5344CB8AC3E}">
        <p14:creationId xmlns:p14="http://schemas.microsoft.com/office/powerpoint/2010/main" val="120121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8DEE-9D48-FD57-806B-4AA7DE668271}"/>
              </a:ext>
            </a:extLst>
          </p:cNvPr>
          <p:cNvSpPr>
            <a:spLocks noGrp="1"/>
          </p:cNvSpPr>
          <p:nvPr>
            <p:ph type="title"/>
          </p:nvPr>
        </p:nvSpPr>
        <p:spPr>
          <a:xfrm>
            <a:off x="3611880" y="230255"/>
            <a:ext cx="7990840" cy="480131"/>
          </a:xfrm>
        </p:spPr>
        <p:txBody>
          <a:bodyPr/>
          <a:lstStyle/>
          <a:p>
            <a:r>
              <a:rPr kumimoji="1" lang="en-US" altLang="zh-CN" dirty="0"/>
              <a:t>4 </a:t>
            </a:r>
            <a:r>
              <a:rPr lang="en-US" altLang="zh-CN" sz="2800" b="1" dirty="0">
                <a:latin typeface="Arial" pitchFamily="34" charset="0"/>
                <a:cs typeface="Arial" pitchFamily="34" charset="0"/>
              </a:rPr>
              <a:t>Mindspore</a:t>
            </a:r>
            <a:r>
              <a:rPr lang="zh-CN" altLang="en-US" sz="2800" b="1" dirty="0">
                <a:latin typeface="Arial" pitchFamily="34" charset="0"/>
                <a:cs typeface="Arial" pitchFamily="34" charset="0"/>
              </a:rPr>
              <a:t>框架下实现</a:t>
            </a:r>
            <a:endParaRPr kumimoji="1" lang="zh-CN" altLang="en-US" dirty="0"/>
          </a:p>
        </p:txBody>
      </p:sp>
      <p:sp>
        <p:nvSpPr>
          <p:cNvPr id="9" name="文本框 8">
            <a:extLst>
              <a:ext uri="{FF2B5EF4-FFF2-40B4-BE49-F238E27FC236}">
                <a16:creationId xmlns:a16="http://schemas.microsoft.com/office/drawing/2014/main" id="{A768AA24-7993-4417-5B7C-AD3DDB5A9EE2}"/>
              </a:ext>
            </a:extLst>
          </p:cNvPr>
          <p:cNvSpPr txBox="1"/>
          <p:nvPr/>
        </p:nvSpPr>
        <p:spPr>
          <a:xfrm>
            <a:off x="695325" y="1174317"/>
            <a:ext cx="1415772" cy="461665"/>
          </a:xfrm>
          <a:prstGeom prst="rect">
            <a:avLst/>
          </a:prstGeom>
          <a:noFill/>
        </p:spPr>
        <p:txBody>
          <a:bodyPr wrap="none" rtlCol="0">
            <a:spAutoFit/>
          </a:bodyPr>
          <a:lstStyle/>
          <a:p>
            <a:r>
              <a:rPr kumimoji="1" lang="zh-CN" altLang="en-US" sz="2400" b="1" dirty="0">
                <a:solidFill>
                  <a:srgbClr val="283C63"/>
                </a:solidFill>
              </a:rPr>
              <a:t>试验结果</a:t>
            </a:r>
          </a:p>
        </p:txBody>
      </p:sp>
      <p:sp>
        <p:nvSpPr>
          <p:cNvPr id="6" name="灯片编号占位符 5">
            <a:extLst>
              <a:ext uri="{FF2B5EF4-FFF2-40B4-BE49-F238E27FC236}">
                <a16:creationId xmlns:a16="http://schemas.microsoft.com/office/drawing/2014/main" id="{8732BD2A-C99F-A201-80E7-FA0D2AE78AF1}"/>
              </a:ext>
            </a:extLst>
          </p:cNvPr>
          <p:cNvSpPr>
            <a:spLocks noGrp="1"/>
          </p:cNvSpPr>
          <p:nvPr>
            <p:ph type="sldNum" sz="quarter" idx="12"/>
          </p:nvPr>
        </p:nvSpPr>
        <p:spPr/>
        <p:txBody>
          <a:bodyPr/>
          <a:lstStyle/>
          <a:p>
            <a:fld id="{DE889C00-3007-445F-903C-C55D6E6A648E}" type="slidenum">
              <a:rPr lang="zh-CN" altLang="en-US" smtClean="0"/>
              <a:pPr/>
              <a:t>12</a:t>
            </a:fld>
            <a:endParaRPr lang="zh-CN" altLang="en-US" dirty="0"/>
          </a:p>
        </p:txBody>
      </p:sp>
      <p:sp>
        <p:nvSpPr>
          <p:cNvPr id="3" name="文本框 2">
            <a:extLst>
              <a:ext uri="{FF2B5EF4-FFF2-40B4-BE49-F238E27FC236}">
                <a16:creationId xmlns:a16="http://schemas.microsoft.com/office/drawing/2014/main" id="{19E72336-1E4C-B5F9-7F23-1873445B20B9}"/>
              </a:ext>
            </a:extLst>
          </p:cNvPr>
          <p:cNvSpPr txBox="1"/>
          <p:nvPr/>
        </p:nvSpPr>
        <p:spPr>
          <a:xfrm>
            <a:off x="2898203" y="5423014"/>
            <a:ext cx="6472093" cy="804964"/>
          </a:xfrm>
          <a:prstGeom prst="rect">
            <a:avLst/>
          </a:prstGeom>
          <a:noFill/>
          <a:ln w="12700">
            <a:noFill/>
          </a:ln>
        </p:spPr>
        <p:txBody>
          <a:bodyPr wrap="square">
            <a:spAutoFit/>
          </a:bodyPr>
          <a:lstStyle/>
          <a:p>
            <a:pPr algn="just">
              <a:lnSpc>
                <a:spcPct val="120000"/>
              </a:lnSpc>
            </a:pPr>
            <a:r>
              <a:rPr lang="zh-CN" altLang="en-US" sz="2000" dirty="0">
                <a:latin typeface="HardingText"/>
              </a:rPr>
              <a:t>在</a:t>
            </a:r>
            <a:r>
              <a:rPr lang="en-US" altLang="zh-CN" sz="2000" dirty="0">
                <a:latin typeface="HardingText"/>
              </a:rPr>
              <a:t>GPU</a:t>
            </a:r>
            <a:r>
              <a:rPr lang="zh-CN" altLang="en-US" sz="2000" dirty="0">
                <a:latin typeface="HardingText"/>
              </a:rPr>
              <a:t>上进行评估</a:t>
            </a:r>
            <a:endParaRPr lang="en-US" altLang="zh-CN" sz="2000" dirty="0">
              <a:latin typeface="HardingText"/>
            </a:endParaRPr>
          </a:p>
          <a:p>
            <a:pPr algn="just">
              <a:lnSpc>
                <a:spcPct val="120000"/>
              </a:lnSpc>
            </a:pPr>
            <a:r>
              <a:rPr lang="zh-CN" altLang="en-US" sz="2000" dirty="0">
                <a:latin typeface="HardingText"/>
              </a:rPr>
              <a:t>得到运行结果：</a:t>
            </a:r>
            <a:r>
              <a:rPr lang="en-US" altLang="zh-CN" sz="2000" dirty="0">
                <a:latin typeface="HardingText"/>
              </a:rPr>
              <a:t>Error u: 0.0554</a:t>
            </a:r>
          </a:p>
        </p:txBody>
      </p:sp>
      <p:pic>
        <p:nvPicPr>
          <p:cNvPr id="4" name="Drawing 10">
            <a:extLst>
              <a:ext uri="{FF2B5EF4-FFF2-40B4-BE49-F238E27FC236}">
                <a16:creationId xmlns:a16="http://schemas.microsoft.com/office/drawing/2014/main" id="{579447D7-2D9D-50E9-7A9B-8D7339047E45}"/>
              </a:ext>
            </a:extLst>
          </p:cNvPr>
          <p:cNvPicPr/>
          <p:nvPr/>
        </p:nvPicPr>
        <p:blipFill>
          <a:blip r:embed="rId2"/>
          <a:stretch>
            <a:fillRect/>
          </a:stretch>
        </p:blipFill>
        <p:spPr>
          <a:xfrm>
            <a:off x="2898203" y="1987255"/>
            <a:ext cx="6395594" cy="2143124"/>
          </a:xfrm>
          <a:prstGeom prst="rect">
            <a:avLst/>
          </a:prstGeom>
        </p:spPr>
      </p:pic>
      <p:pic>
        <p:nvPicPr>
          <p:cNvPr id="5" name="图片 4">
            <a:extLst>
              <a:ext uri="{FF2B5EF4-FFF2-40B4-BE49-F238E27FC236}">
                <a16:creationId xmlns:a16="http://schemas.microsoft.com/office/drawing/2014/main" id="{082ECFA7-4A16-7E1B-3857-8D0A02971727}"/>
              </a:ext>
            </a:extLst>
          </p:cNvPr>
          <p:cNvPicPr>
            <a:picLocks noChangeAspect="1"/>
          </p:cNvPicPr>
          <p:nvPr/>
        </p:nvPicPr>
        <p:blipFill rotWithShape="1">
          <a:blip r:embed="rId3"/>
          <a:srcRect t="26050"/>
          <a:stretch/>
        </p:blipFill>
        <p:spPr>
          <a:xfrm>
            <a:off x="2898203" y="4356047"/>
            <a:ext cx="5510069" cy="420649"/>
          </a:xfrm>
          <a:prstGeom prst="rect">
            <a:avLst/>
          </a:prstGeom>
        </p:spPr>
      </p:pic>
    </p:spTree>
    <p:extLst>
      <p:ext uri="{BB962C8B-B14F-4D97-AF65-F5344CB8AC3E}">
        <p14:creationId xmlns:p14="http://schemas.microsoft.com/office/powerpoint/2010/main" val="2947929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415398F-43B5-4BA8-BC4E-1F2C9C8C3930}"/>
              </a:ext>
            </a:extLst>
          </p:cNvPr>
          <p:cNvSpPr/>
          <p:nvPr/>
        </p:nvSpPr>
        <p:spPr>
          <a:xfrm>
            <a:off x="0" y="2619000"/>
            <a:ext cx="12192000" cy="16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B733AA6-7D0A-43F3-B849-0DC25337EA72}"/>
              </a:ext>
            </a:extLst>
          </p:cNvPr>
          <p:cNvSpPr txBox="1"/>
          <p:nvPr/>
        </p:nvSpPr>
        <p:spPr>
          <a:xfrm>
            <a:off x="4926452" y="2967335"/>
            <a:ext cx="2339103" cy="923330"/>
          </a:xfrm>
          <a:prstGeom prst="rect">
            <a:avLst/>
          </a:prstGeom>
          <a:noFill/>
        </p:spPr>
        <p:txBody>
          <a:bodyPr wrap="none" rtlCol="0">
            <a:spAutoFit/>
          </a:bodyPr>
          <a:lstStyle/>
          <a:p>
            <a:pPr algn="ctr"/>
            <a:r>
              <a:rPr lang="zh-CN" altLang="en-US" sz="5400" b="1" spc="200" dirty="0">
                <a:solidFill>
                  <a:srgbClr val="283C63"/>
                </a:solidFill>
              </a:rPr>
              <a:t>谢谢！</a:t>
            </a:r>
          </a:p>
        </p:txBody>
      </p:sp>
      <p:pic>
        <p:nvPicPr>
          <p:cNvPr id="2" name="图形 1">
            <a:extLst>
              <a:ext uri="{FF2B5EF4-FFF2-40B4-BE49-F238E27FC236}">
                <a16:creationId xmlns:a16="http://schemas.microsoft.com/office/drawing/2014/main" id="{424C4218-A2A4-2AF8-8E98-3AA4111BAD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479" y="693680"/>
            <a:ext cx="4511653" cy="1204568"/>
          </a:xfrm>
          <a:prstGeom prst="rect">
            <a:avLst/>
          </a:prstGeom>
        </p:spPr>
      </p:pic>
    </p:spTree>
    <p:extLst>
      <p:ext uri="{BB962C8B-B14F-4D97-AF65-F5344CB8AC3E}">
        <p14:creationId xmlns:p14="http://schemas.microsoft.com/office/powerpoint/2010/main" val="1522756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A1D22ED-7C2B-4DE2-A90B-84D47B43E3A7}"/>
              </a:ext>
            </a:extLst>
          </p:cNvPr>
          <p:cNvSpPr/>
          <p:nvPr/>
        </p:nvSpPr>
        <p:spPr>
          <a:xfrm>
            <a:off x="0" y="0"/>
            <a:ext cx="3240000" cy="6858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Line 39">
            <a:extLst>
              <a:ext uri="{FF2B5EF4-FFF2-40B4-BE49-F238E27FC236}">
                <a16:creationId xmlns:a16="http://schemas.microsoft.com/office/drawing/2014/main" id="{DF0E33DF-1ACA-4B82-A6F8-691CA913384C}"/>
              </a:ext>
            </a:extLst>
          </p:cNvPr>
          <p:cNvSpPr>
            <a:spLocks noChangeShapeType="1"/>
          </p:cNvSpPr>
          <p:nvPr/>
        </p:nvSpPr>
        <p:spPr bwMode="auto">
          <a:xfrm>
            <a:off x="3171841" y="-19050"/>
            <a:ext cx="1587" cy="6877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组合 3">
            <a:extLst>
              <a:ext uri="{FF2B5EF4-FFF2-40B4-BE49-F238E27FC236}">
                <a16:creationId xmlns:a16="http://schemas.microsoft.com/office/drawing/2014/main" id="{1CE7F123-2893-41DD-B953-5B8DF48404E9}"/>
              </a:ext>
            </a:extLst>
          </p:cNvPr>
          <p:cNvGrpSpPr/>
          <p:nvPr/>
        </p:nvGrpSpPr>
        <p:grpSpPr>
          <a:xfrm>
            <a:off x="403161" y="2974968"/>
            <a:ext cx="2433679" cy="908064"/>
            <a:chOff x="763162" y="2974968"/>
            <a:chExt cx="2433679" cy="908064"/>
          </a:xfrm>
        </p:grpSpPr>
        <p:sp>
          <p:nvSpPr>
            <p:cNvPr id="5" name="文本框 4">
              <a:extLst>
                <a:ext uri="{FF2B5EF4-FFF2-40B4-BE49-F238E27FC236}">
                  <a16:creationId xmlns:a16="http://schemas.microsoft.com/office/drawing/2014/main" id="{E711E24C-EEFA-454D-8DA1-B9637AC8FF8A}"/>
                </a:ext>
              </a:extLst>
            </p:cNvPr>
            <p:cNvSpPr txBox="1"/>
            <p:nvPr/>
          </p:nvSpPr>
          <p:spPr>
            <a:xfrm>
              <a:off x="763162" y="3075057"/>
              <a:ext cx="2433679" cy="707886"/>
            </a:xfrm>
            <a:prstGeom prst="rect">
              <a:avLst/>
            </a:prstGeom>
            <a:noFill/>
          </p:spPr>
          <p:txBody>
            <a:bodyPr wrap="none" rtlCol="0">
              <a:spAutoFit/>
            </a:bodyPr>
            <a:lstStyle/>
            <a:p>
              <a:pPr algn="ctr"/>
              <a:r>
                <a:rPr lang="en-US" altLang="zh-CN" sz="4000" b="1">
                  <a:solidFill>
                    <a:schemeClr val="bg1"/>
                  </a:solidFill>
                  <a:latin typeface="Arial" panose="020B0604020202020204" pitchFamily="34" charset="0"/>
                  <a:ea typeface="+mj-ea"/>
                  <a:cs typeface="Arial" panose="020B0604020202020204" pitchFamily="34" charset="0"/>
                </a:rPr>
                <a:t>OUTLINE</a:t>
              </a:r>
              <a:endParaRPr lang="zh-CN" altLang="en-US" sz="4000" b="1">
                <a:solidFill>
                  <a:schemeClr val="bg1"/>
                </a:solidFill>
                <a:latin typeface="Arial" panose="020B0604020202020204" pitchFamily="34" charset="0"/>
                <a:ea typeface="+mj-ea"/>
                <a:cs typeface="Arial" panose="020B0604020202020204" pitchFamily="34" charset="0"/>
              </a:endParaRPr>
            </a:p>
          </p:txBody>
        </p:sp>
        <p:grpSp>
          <p:nvGrpSpPr>
            <p:cNvPr id="6" name="组合 5">
              <a:extLst>
                <a:ext uri="{FF2B5EF4-FFF2-40B4-BE49-F238E27FC236}">
                  <a16:creationId xmlns:a16="http://schemas.microsoft.com/office/drawing/2014/main" id="{DD4329DD-4C59-404A-98AE-A1EEA70BF081}"/>
                </a:ext>
              </a:extLst>
            </p:cNvPr>
            <p:cNvGrpSpPr/>
            <p:nvPr/>
          </p:nvGrpSpPr>
          <p:grpSpPr>
            <a:xfrm>
              <a:off x="927322" y="2974968"/>
              <a:ext cx="2105359" cy="908064"/>
              <a:chOff x="927321" y="2719336"/>
              <a:chExt cx="2105359" cy="908064"/>
            </a:xfrm>
          </p:grpSpPr>
          <p:cxnSp>
            <p:nvCxnSpPr>
              <p:cNvPr id="7" name="直接连接符 6">
                <a:extLst>
                  <a:ext uri="{FF2B5EF4-FFF2-40B4-BE49-F238E27FC236}">
                    <a16:creationId xmlns:a16="http://schemas.microsoft.com/office/drawing/2014/main" id="{D595E6B6-85E7-4F75-844E-7EC0E1919862}"/>
                  </a:ext>
                </a:extLst>
              </p:cNvPr>
              <p:cNvCxnSpPr>
                <a:cxnSpLocks/>
              </p:cNvCxnSpPr>
              <p:nvPr/>
            </p:nvCxnSpPr>
            <p:spPr>
              <a:xfrm>
                <a:off x="927321" y="2719336"/>
                <a:ext cx="21053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CD5C57E-23C7-469F-98FE-ACFB12F0BC47}"/>
                  </a:ext>
                </a:extLst>
              </p:cNvPr>
              <p:cNvCxnSpPr>
                <a:cxnSpLocks/>
              </p:cNvCxnSpPr>
              <p:nvPr/>
            </p:nvCxnSpPr>
            <p:spPr>
              <a:xfrm>
                <a:off x="927321" y="3627400"/>
                <a:ext cx="21053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1" name="文本框 10">
            <a:extLst>
              <a:ext uri="{FF2B5EF4-FFF2-40B4-BE49-F238E27FC236}">
                <a16:creationId xmlns:a16="http://schemas.microsoft.com/office/drawing/2014/main" id="{C516F3B6-C833-4A9D-8F57-F1DC76D66917}"/>
              </a:ext>
            </a:extLst>
          </p:cNvPr>
          <p:cNvSpPr txBox="1"/>
          <p:nvPr/>
        </p:nvSpPr>
        <p:spPr>
          <a:xfrm>
            <a:off x="4388092" y="2147263"/>
            <a:ext cx="1415300" cy="523220"/>
          </a:xfrm>
          <a:prstGeom prst="rect">
            <a:avLst/>
          </a:prstGeom>
          <a:noFill/>
        </p:spPr>
        <p:txBody>
          <a:bodyPr wrap="square" rtlCol="0">
            <a:spAutoFit/>
          </a:bodyPr>
          <a:lstStyle/>
          <a:p>
            <a:r>
              <a:rPr lang="en-US" altLang="zh-CN" sz="2800" b="1">
                <a:latin typeface="Arial" panose="020B0604020202020204" pitchFamily="34" charset="0"/>
                <a:cs typeface="Arial" panose="020B0604020202020204" pitchFamily="34" charset="0"/>
              </a:rPr>
              <a:t>Part 01</a:t>
            </a:r>
            <a:endParaRPr lang="zh-CN" altLang="en-US" sz="2800" b="1">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F4C31CB3-90F2-4666-85F2-514529ACE935}"/>
              </a:ext>
            </a:extLst>
          </p:cNvPr>
          <p:cNvSpPr txBox="1"/>
          <p:nvPr/>
        </p:nvSpPr>
        <p:spPr>
          <a:xfrm>
            <a:off x="6048249" y="2162652"/>
            <a:ext cx="4758219" cy="461665"/>
          </a:xfrm>
          <a:prstGeom prst="rect">
            <a:avLst/>
          </a:prstGeom>
          <a:noFill/>
        </p:spPr>
        <p:txBody>
          <a:bodyPr wrap="square" rtlCol="0">
            <a:spAutoFit/>
          </a:bodyPr>
          <a:lstStyle/>
          <a:p>
            <a:pPr fontAlgn="base">
              <a:spcBef>
                <a:spcPct val="20000"/>
              </a:spcBef>
              <a:spcAft>
                <a:spcPts val="600"/>
              </a:spcAft>
            </a:pPr>
            <a:r>
              <a:rPr lang="zh-CN" altLang="en-US" sz="2400" b="1" dirty="0">
                <a:latin typeface="Arial" pitchFamily="34" charset="0"/>
                <a:cs typeface="Arial" pitchFamily="34" charset="0"/>
              </a:rPr>
              <a:t>模型介绍</a:t>
            </a:r>
            <a:endParaRPr lang="zh-CN" altLang="zh-CN" sz="2400" b="1" dirty="0">
              <a:latin typeface="Arial" pitchFamily="34" charset="0"/>
              <a:cs typeface="Arial" pitchFamily="34" charset="0"/>
            </a:endParaRPr>
          </a:p>
        </p:txBody>
      </p:sp>
      <p:cxnSp>
        <p:nvCxnSpPr>
          <p:cNvPr id="13" name="直接连接符 12">
            <a:extLst>
              <a:ext uri="{FF2B5EF4-FFF2-40B4-BE49-F238E27FC236}">
                <a16:creationId xmlns:a16="http://schemas.microsoft.com/office/drawing/2014/main" id="{18274A10-9B04-4235-AEB1-1FC018670228}"/>
              </a:ext>
            </a:extLst>
          </p:cNvPr>
          <p:cNvCxnSpPr>
            <a:cxnSpLocks/>
          </p:cNvCxnSpPr>
          <p:nvPr/>
        </p:nvCxnSpPr>
        <p:spPr>
          <a:xfrm>
            <a:off x="4476992" y="2545428"/>
            <a:ext cx="6383607" cy="8691"/>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016C856-5EAB-4758-A7FF-1EBF2FF70BAC}"/>
              </a:ext>
            </a:extLst>
          </p:cNvPr>
          <p:cNvSpPr txBox="1"/>
          <p:nvPr/>
        </p:nvSpPr>
        <p:spPr>
          <a:xfrm>
            <a:off x="4388092" y="2898547"/>
            <a:ext cx="1415300" cy="523220"/>
          </a:xfrm>
          <a:prstGeom prst="rect">
            <a:avLst/>
          </a:prstGeom>
          <a:noFill/>
        </p:spPr>
        <p:txBody>
          <a:bodyPr wrap="square" rtlCol="0">
            <a:spAutoFit/>
          </a:bodyPr>
          <a:lstStyle/>
          <a:p>
            <a:r>
              <a:rPr lang="en-US" altLang="zh-CN" sz="2800" b="1">
                <a:latin typeface="Arial" panose="020B0604020202020204" pitchFamily="34" charset="0"/>
                <a:cs typeface="Arial" panose="020B0604020202020204" pitchFamily="34" charset="0"/>
              </a:rPr>
              <a:t>Part 02</a:t>
            </a:r>
            <a:endParaRPr lang="zh-CN" altLang="en-US" sz="2800" b="1">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A2805B5F-5980-416C-89A9-0ACBEC288B22}"/>
              </a:ext>
            </a:extLst>
          </p:cNvPr>
          <p:cNvSpPr txBox="1"/>
          <p:nvPr/>
        </p:nvSpPr>
        <p:spPr>
          <a:xfrm>
            <a:off x="6048249" y="2913936"/>
            <a:ext cx="3186061" cy="461665"/>
          </a:xfrm>
          <a:prstGeom prst="rect">
            <a:avLst/>
          </a:prstGeom>
          <a:noFill/>
        </p:spPr>
        <p:txBody>
          <a:bodyPr wrap="square" rtlCol="0">
            <a:spAutoFit/>
          </a:bodyPr>
          <a:lstStyle/>
          <a:p>
            <a:pPr fontAlgn="base">
              <a:spcBef>
                <a:spcPct val="20000"/>
              </a:spcBef>
              <a:spcAft>
                <a:spcPts val="600"/>
              </a:spcAft>
            </a:pPr>
            <a:r>
              <a:rPr lang="zh-CN" altLang="en-US" sz="2400" b="1" dirty="0">
                <a:latin typeface="Arial" pitchFamily="34" charset="0"/>
                <a:cs typeface="Arial" pitchFamily="34" charset="0"/>
              </a:rPr>
              <a:t>数据集</a:t>
            </a:r>
            <a:endParaRPr lang="zh-CN" altLang="zh-CN" sz="2400" b="1" dirty="0">
              <a:latin typeface="Arial" pitchFamily="34" charset="0"/>
              <a:cs typeface="Arial" pitchFamily="34" charset="0"/>
            </a:endParaRPr>
          </a:p>
        </p:txBody>
      </p:sp>
      <p:cxnSp>
        <p:nvCxnSpPr>
          <p:cNvPr id="17" name="直接连接符 16">
            <a:extLst>
              <a:ext uri="{FF2B5EF4-FFF2-40B4-BE49-F238E27FC236}">
                <a16:creationId xmlns:a16="http://schemas.microsoft.com/office/drawing/2014/main" id="{BD804DB7-F9CE-4E86-AB8F-83DC785352D2}"/>
              </a:ext>
            </a:extLst>
          </p:cNvPr>
          <p:cNvCxnSpPr>
            <a:cxnSpLocks/>
          </p:cNvCxnSpPr>
          <p:nvPr/>
        </p:nvCxnSpPr>
        <p:spPr>
          <a:xfrm>
            <a:off x="4476992" y="3296712"/>
            <a:ext cx="6383607" cy="4473"/>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55B40F-47F2-4F9D-9EA2-4E1AF7DAA706}"/>
              </a:ext>
            </a:extLst>
          </p:cNvPr>
          <p:cNvSpPr txBox="1"/>
          <p:nvPr/>
        </p:nvSpPr>
        <p:spPr>
          <a:xfrm>
            <a:off x="4388092" y="3649831"/>
            <a:ext cx="1415300" cy="523220"/>
          </a:xfrm>
          <a:prstGeom prst="rect">
            <a:avLst/>
          </a:prstGeom>
          <a:noFill/>
        </p:spPr>
        <p:txBody>
          <a:bodyPr wrap="square" rtlCol="0">
            <a:spAutoFit/>
          </a:bodyPr>
          <a:lstStyle/>
          <a:p>
            <a:r>
              <a:rPr lang="en-US" altLang="zh-CN" sz="2800" b="1">
                <a:latin typeface="Arial" panose="020B0604020202020204" pitchFamily="34" charset="0"/>
                <a:cs typeface="Arial" panose="020B0604020202020204" pitchFamily="34" charset="0"/>
              </a:rPr>
              <a:t>Part 03</a:t>
            </a:r>
            <a:endParaRPr lang="zh-CN" altLang="en-US" sz="2800" b="1">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id="{A9DECB0A-884B-415D-94A0-48E9796C9118}"/>
              </a:ext>
            </a:extLst>
          </p:cNvPr>
          <p:cNvSpPr txBox="1"/>
          <p:nvPr/>
        </p:nvSpPr>
        <p:spPr>
          <a:xfrm>
            <a:off x="6048250" y="3665220"/>
            <a:ext cx="4063416" cy="461665"/>
          </a:xfrm>
          <a:prstGeom prst="rect">
            <a:avLst/>
          </a:prstGeom>
          <a:noFill/>
        </p:spPr>
        <p:txBody>
          <a:bodyPr wrap="square" rtlCol="0">
            <a:spAutoFit/>
          </a:bodyPr>
          <a:lstStyle/>
          <a:p>
            <a:pPr fontAlgn="base">
              <a:spcBef>
                <a:spcPct val="20000"/>
              </a:spcBef>
              <a:spcAft>
                <a:spcPts val="600"/>
              </a:spcAft>
            </a:pPr>
            <a:r>
              <a:rPr lang="en-US" altLang="zh-CN" sz="2400" b="1" dirty="0">
                <a:latin typeface="Arial" pitchFamily="34" charset="0"/>
                <a:cs typeface="Arial" pitchFamily="34" charset="0"/>
              </a:rPr>
              <a:t>PaddlePaddle</a:t>
            </a:r>
            <a:r>
              <a:rPr lang="zh-CN" altLang="en-US" sz="2400" b="1" dirty="0">
                <a:latin typeface="Arial" pitchFamily="34" charset="0"/>
                <a:cs typeface="Arial" pitchFamily="34" charset="0"/>
              </a:rPr>
              <a:t>框架下实现</a:t>
            </a:r>
            <a:endParaRPr lang="zh-CN" altLang="zh-CN" sz="2400" b="1" dirty="0">
              <a:latin typeface="Arial" pitchFamily="34" charset="0"/>
              <a:cs typeface="Arial" pitchFamily="34" charset="0"/>
            </a:endParaRPr>
          </a:p>
        </p:txBody>
      </p:sp>
      <p:cxnSp>
        <p:nvCxnSpPr>
          <p:cNvPr id="21" name="直接连接符 20">
            <a:extLst>
              <a:ext uri="{FF2B5EF4-FFF2-40B4-BE49-F238E27FC236}">
                <a16:creationId xmlns:a16="http://schemas.microsoft.com/office/drawing/2014/main" id="{E08842A4-671B-4DBC-AB4A-33FEB4DC9B8B}"/>
              </a:ext>
            </a:extLst>
          </p:cNvPr>
          <p:cNvCxnSpPr>
            <a:cxnSpLocks/>
          </p:cNvCxnSpPr>
          <p:nvPr/>
        </p:nvCxnSpPr>
        <p:spPr>
          <a:xfrm>
            <a:off x="4476992" y="4047996"/>
            <a:ext cx="6383607"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E458341-78B0-4EF8-AF2D-37EB592736B7}"/>
              </a:ext>
            </a:extLst>
          </p:cNvPr>
          <p:cNvSpPr txBox="1"/>
          <p:nvPr/>
        </p:nvSpPr>
        <p:spPr>
          <a:xfrm>
            <a:off x="4388092" y="4401115"/>
            <a:ext cx="1415300" cy="523220"/>
          </a:xfrm>
          <a:prstGeom prst="rect">
            <a:avLst/>
          </a:prstGeom>
          <a:noFill/>
        </p:spPr>
        <p:txBody>
          <a:bodyPr wrap="square" rtlCol="0">
            <a:spAutoFit/>
          </a:bodyPr>
          <a:lstStyle/>
          <a:p>
            <a:r>
              <a:rPr lang="en-US" altLang="zh-CN" sz="2800" b="1">
                <a:latin typeface="Arial" panose="020B0604020202020204" pitchFamily="34" charset="0"/>
                <a:cs typeface="Arial" panose="020B0604020202020204" pitchFamily="34" charset="0"/>
              </a:rPr>
              <a:t>Part 04</a:t>
            </a:r>
            <a:endParaRPr lang="zh-CN" altLang="en-US" sz="2800" b="1">
              <a:latin typeface="Arial" panose="020B0604020202020204" pitchFamily="34" charset="0"/>
              <a:cs typeface="Arial" panose="020B0604020202020204" pitchFamily="34" charset="0"/>
            </a:endParaRPr>
          </a:p>
        </p:txBody>
      </p:sp>
      <p:sp>
        <p:nvSpPr>
          <p:cNvPr id="24" name="文本框 23">
            <a:extLst>
              <a:ext uri="{FF2B5EF4-FFF2-40B4-BE49-F238E27FC236}">
                <a16:creationId xmlns:a16="http://schemas.microsoft.com/office/drawing/2014/main" id="{3DE6C461-C50B-4CF5-B997-9B333A0E023E}"/>
              </a:ext>
            </a:extLst>
          </p:cNvPr>
          <p:cNvSpPr txBox="1"/>
          <p:nvPr/>
        </p:nvSpPr>
        <p:spPr>
          <a:xfrm>
            <a:off x="6048249" y="4416504"/>
            <a:ext cx="4176405" cy="461665"/>
          </a:xfrm>
          <a:prstGeom prst="rect">
            <a:avLst/>
          </a:prstGeom>
          <a:noFill/>
        </p:spPr>
        <p:txBody>
          <a:bodyPr wrap="square" rtlCol="0">
            <a:spAutoFit/>
          </a:bodyPr>
          <a:lstStyle>
            <a:defPPr>
              <a:defRPr lang="zh-CN"/>
            </a:defPPr>
            <a:lvl1pPr fontAlgn="base">
              <a:spcBef>
                <a:spcPct val="20000"/>
              </a:spcBef>
              <a:spcAft>
                <a:spcPts val="600"/>
              </a:spcAft>
              <a:defRPr sz="2000">
                <a:latin typeface="Arial" pitchFamily="34" charset="0"/>
                <a:cs typeface="Arial" pitchFamily="34" charset="0"/>
              </a:defRPr>
            </a:lvl1pPr>
          </a:lstStyle>
          <a:p>
            <a:r>
              <a:rPr lang="en-US" altLang="zh-CN" sz="2400" b="1" dirty="0"/>
              <a:t>Mindspore</a:t>
            </a:r>
            <a:r>
              <a:rPr lang="zh-CN" altLang="en-US" sz="2400" b="1" dirty="0"/>
              <a:t>框架下实现</a:t>
            </a:r>
            <a:endParaRPr lang="zh-CN" altLang="zh-CN" sz="2400" b="1" dirty="0"/>
          </a:p>
        </p:txBody>
      </p:sp>
      <p:cxnSp>
        <p:nvCxnSpPr>
          <p:cNvPr id="25" name="直接连接符 24">
            <a:extLst>
              <a:ext uri="{FF2B5EF4-FFF2-40B4-BE49-F238E27FC236}">
                <a16:creationId xmlns:a16="http://schemas.microsoft.com/office/drawing/2014/main" id="{34840A57-E023-4801-B6B9-90FE8E623226}"/>
              </a:ext>
            </a:extLst>
          </p:cNvPr>
          <p:cNvCxnSpPr>
            <a:cxnSpLocks/>
          </p:cNvCxnSpPr>
          <p:nvPr/>
        </p:nvCxnSpPr>
        <p:spPr>
          <a:xfrm>
            <a:off x="4476992" y="4799280"/>
            <a:ext cx="6383607"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4" name="图形 13">
            <a:extLst>
              <a:ext uri="{FF2B5EF4-FFF2-40B4-BE49-F238E27FC236}">
                <a16:creationId xmlns:a16="http://schemas.microsoft.com/office/drawing/2014/main" id="{EE638244-A7D8-89AC-548A-46495730841D}"/>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7380" t="15375" r="5133" b="11179"/>
          <a:stretch/>
        </p:blipFill>
        <p:spPr>
          <a:xfrm>
            <a:off x="485989" y="1442603"/>
            <a:ext cx="2199864" cy="907483"/>
          </a:xfrm>
          <a:prstGeom prst="rect">
            <a:avLst/>
          </a:prstGeom>
        </p:spPr>
      </p:pic>
    </p:spTree>
    <p:extLst>
      <p:ext uri="{BB962C8B-B14F-4D97-AF65-F5344CB8AC3E}">
        <p14:creationId xmlns:p14="http://schemas.microsoft.com/office/powerpoint/2010/main" val="777867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8DEE-9D48-FD57-806B-4AA7DE668271}"/>
              </a:ext>
            </a:extLst>
          </p:cNvPr>
          <p:cNvSpPr>
            <a:spLocks noGrp="1"/>
          </p:cNvSpPr>
          <p:nvPr>
            <p:ph type="title"/>
          </p:nvPr>
        </p:nvSpPr>
        <p:spPr/>
        <p:txBody>
          <a:bodyPr/>
          <a:lstStyle/>
          <a:p>
            <a:r>
              <a:rPr kumimoji="1" lang="en-US" altLang="zh-CN" dirty="0"/>
              <a:t>1 </a:t>
            </a:r>
            <a:r>
              <a:rPr kumimoji="1" lang="zh-CN" altLang="en-US" dirty="0"/>
              <a:t>模型介绍</a:t>
            </a:r>
          </a:p>
        </p:txBody>
      </p:sp>
      <p:sp>
        <p:nvSpPr>
          <p:cNvPr id="9" name="文本框 8">
            <a:extLst>
              <a:ext uri="{FF2B5EF4-FFF2-40B4-BE49-F238E27FC236}">
                <a16:creationId xmlns:a16="http://schemas.microsoft.com/office/drawing/2014/main" id="{A768AA24-7993-4417-5B7C-AD3DDB5A9EE2}"/>
              </a:ext>
            </a:extLst>
          </p:cNvPr>
          <p:cNvSpPr txBox="1"/>
          <p:nvPr/>
        </p:nvSpPr>
        <p:spPr>
          <a:xfrm>
            <a:off x="695325" y="1174317"/>
            <a:ext cx="1402948" cy="461665"/>
          </a:xfrm>
          <a:prstGeom prst="rect">
            <a:avLst/>
          </a:prstGeom>
          <a:noFill/>
        </p:spPr>
        <p:txBody>
          <a:bodyPr wrap="none" rtlCol="0">
            <a:spAutoFit/>
          </a:bodyPr>
          <a:lstStyle/>
          <a:p>
            <a:r>
              <a:rPr kumimoji="1" lang="zh-CN" altLang="en-US" sz="2400" b="1" dirty="0">
                <a:solidFill>
                  <a:srgbClr val="283C63"/>
                </a:solidFill>
              </a:rPr>
              <a:t>背景介绍</a:t>
            </a:r>
          </a:p>
        </p:txBody>
      </p:sp>
      <p:sp>
        <p:nvSpPr>
          <p:cNvPr id="6" name="AutoShape 2">
            <a:extLst>
              <a:ext uri="{FF2B5EF4-FFF2-40B4-BE49-F238E27FC236}">
                <a16:creationId xmlns:a16="http://schemas.microsoft.com/office/drawing/2014/main" id="{2CA10EF0-D163-6910-C85B-F3D1D64F833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文本框 2">
            <a:extLst>
              <a:ext uri="{FF2B5EF4-FFF2-40B4-BE49-F238E27FC236}">
                <a16:creationId xmlns:a16="http://schemas.microsoft.com/office/drawing/2014/main" id="{08FD14C2-A815-2258-EBB3-28CE7655214B}"/>
              </a:ext>
            </a:extLst>
          </p:cNvPr>
          <p:cNvSpPr txBox="1"/>
          <p:nvPr/>
        </p:nvSpPr>
        <p:spPr>
          <a:xfrm>
            <a:off x="695325" y="2903328"/>
            <a:ext cx="10801350" cy="3390287"/>
          </a:xfrm>
          <a:prstGeom prst="rect">
            <a:avLst/>
          </a:prstGeom>
          <a:noFill/>
          <a:ln w="12700">
            <a:solidFill>
              <a:schemeClr val="tx1"/>
            </a:solidFill>
          </a:ln>
        </p:spPr>
        <p:txBody>
          <a:bodyPr wrap="square">
            <a:spAutoFit/>
          </a:bodyPr>
          <a:lstStyle/>
          <a:p>
            <a:pPr marL="342900" indent="-342900" algn="just">
              <a:lnSpc>
                <a:spcPct val="120000"/>
              </a:lnSpc>
              <a:buFont typeface="Wingdings" panose="05000000000000000000" pitchFamily="2" charset="2"/>
              <a:buChar char="Ø"/>
            </a:pPr>
            <a:r>
              <a:rPr lang="zh-CN" altLang="en-US" sz="2000" dirty="0">
                <a:latin typeface="HardingText"/>
              </a:rPr>
              <a:t>深度学习，特别是</a:t>
            </a:r>
            <a:r>
              <a:rPr lang="en-US" altLang="zh-CN" sz="2000" b="1" dirty="0">
                <a:solidFill>
                  <a:srgbClr val="C00000"/>
                </a:solidFill>
                <a:latin typeface="HardingText"/>
              </a:rPr>
              <a:t>Physics-informed Neural Networks (PINNs)</a:t>
            </a:r>
            <a:r>
              <a:rPr lang="zh-CN" altLang="en-US" sz="2000" dirty="0">
                <a:latin typeface="HardingText"/>
              </a:rPr>
              <a:t>，革新了</a:t>
            </a:r>
            <a:r>
              <a:rPr lang="zh-CN" altLang="en-US" sz="2000" b="1" dirty="0">
                <a:solidFill>
                  <a:srgbClr val="C00000"/>
                </a:solidFill>
                <a:latin typeface="HardingText"/>
              </a:rPr>
              <a:t>偏微分方程</a:t>
            </a:r>
            <a:r>
              <a:rPr lang="en-US" altLang="zh-CN" sz="2000" b="1" dirty="0">
                <a:solidFill>
                  <a:srgbClr val="C00000"/>
                </a:solidFill>
                <a:latin typeface="HardingText"/>
              </a:rPr>
              <a:t>(PDEs)</a:t>
            </a:r>
            <a:r>
              <a:rPr lang="zh-CN" altLang="en-US" sz="2000" dirty="0">
                <a:latin typeface="HardingText"/>
              </a:rPr>
              <a:t>的求解方法，通过将</a:t>
            </a:r>
            <a:r>
              <a:rPr lang="zh-CN" altLang="en-US" sz="2000" b="1" dirty="0">
                <a:solidFill>
                  <a:srgbClr val="283C63"/>
                </a:solidFill>
                <a:latin typeface="HardingText"/>
              </a:rPr>
              <a:t>物理法则直接融入神经网络训练</a:t>
            </a:r>
            <a:r>
              <a:rPr lang="zh-CN" altLang="en-US" sz="2000" dirty="0">
                <a:latin typeface="HardingText"/>
              </a:rPr>
              <a:t>，有效利用已知</a:t>
            </a:r>
            <a:r>
              <a:rPr lang="en-US" altLang="zh-CN" sz="2000" dirty="0">
                <a:latin typeface="HardingText"/>
              </a:rPr>
              <a:t>PDE</a:t>
            </a:r>
            <a:r>
              <a:rPr lang="zh-CN" altLang="en-US" sz="2000" dirty="0">
                <a:latin typeface="HardingText"/>
              </a:rPr>
              <a:t>公式从稀疏或带有噪声的数据中学习解。</a:t>
            </a:r>
            <a:endParaRPr lang="en-US" altLang="zh-CN" sz="2000" dirty="0">
              <a:latin typeface="HardingText"/>
            </a:endParaRPr>
          </a:p>
          <a:p>
            <a:pPr marL="342900" indent="-342900" algn="just">
              <a:lnSpc>
                <a:spcPct val="120000"/>
              </a:lnSpc>
              <a:buFont typeface="Wingdings" panose="05000000000000000000" pitchFamily="2" charset="2"/>
              <a:buChar char="Ø"/>
            </a:pPr>
            <a:r>
              <a:rPr lang="zh-CN" altLang="en-US" sz="2000" dirty="0">
                <a:latin typeface="HardingText"/>
              </a:rPr>
              <a:t>而针对</a:t>
            </a:r>
            <a:r>
              <a:rPr lang="en-US" altLang="zh-CN" sz="2000" b="1" dirty="0">
                <a:solidFill>
                  <a:srgbClr val="283C63"/>
                </a:solidFill>
                <a:latin typeface="HardingText"/>
              </a:rPr>
              <a:t>PDE</a:t>
            </a:r>
            <a:r>
              <a:rPr lang="zh-CN" altLang="en-US" sz="2000" b="1" dirty="0">
                <a:solidFill>
                  <a:srgbClr val="283C63"/>
                </a:solidFill>
                <a:latin typeface="HardingText"/>
              </a:rPr>
              <a:t>公式未知的场景</a:t>
            </a:r>
            <a:r>
              <a:rPr lang="zh-CN" altLang="en-US" sz="2000" dirty="0">
                <a:latin typeface="HardingText"/>
              </a:rPr>
              <a:t>，</a:t>
            </a:r>
            <a:r>
              <a:rPr lang="en-US" altLang="zh-CN" sz="2000" b="1" dirty="0">
                <a:solidFill>
                  <a:srgbClr val="C00000"/>
                </a:solidFill>
                <a:latin typeface="HardingText"/>
              </a:rPr>
              <a:t>DeepHPMs</a:t>
            </a:r>
            <a:r>
              <a:rPr lang="zh-CN" altLang="en-US" sz="2000" dirty="0">
                <a:latin typeface="HardingText"/>
              </a:rPr>
              <a:t>等技术兴起，利用</a:t>
            </a:r>
            <a:r>
              <a:rPr lang="zh-CN" altLang="en-US" sz="2000" b="1" dirty="0">
                <a:solidFill>
                  <a:srgbClr val="C00000"/>
                </a:solidFill>
                <a:latin typeface="HardingText"/>
              </a:rPr>
              <a:t>双网络架构</a:t>
            </a:r>
            <a:r>
              <a:rPr lang="zh-CN" altLang="en-US" sz="2000" dirty="0">
                <a:latin typeface="HardingText"/>
              </a:rPr>
              <a:t>揭示隐藏的物理规律，从复杂数据中逆推</a:t>
            </a:r>
            <a:r>
              <a:rPr lang="zh-CN" altLang="en-US" sz="2000" b="1" dirty="0">
                <a:solidFill>
                  <a:srgbClr val="C00000"/>
                </a:solidFill>
                <a:latin typeface="HardingText"/>
              </a:rPr>
              <a:t>非线性动力学方程</a:t>
            </a:r>
            <a:r>
              <a:rPr lang="zh-CN" altLang="en-US" sz="2000" dirty="0">
                <a:latin typeface="HardingText"/>
              </a:rPr>
              <a:t>，如</a:t>
            </a:r>
            <a:r>
              <a:rPr lang="en-US" altLang="zh-CN" sz="2000" b="1" dirty="0">
                <a:solidFill>
                  <a:srgbClr val="283C63"/>
                </a:solidFill>
                <a:latin typeface="HardingText"/>
              </a:rPr>
              <a:t>Burgers</a:t>
            </a:r>
            <a:r>
              <a:rPr lang="zh-CN" altLang="en-US" sz="2000" b="1" dirty="0">
                <a:solidFill>
                  <a:srgbClr val="283C63"/>
                </a:solidFill>
                <a:latin typeface="HardingText"/>
              </a:rPr>
              <a:t>方程</a:t>
            </a:r>
            <a:r>
              <a:rPr lang="zh-CN" altLang="en-US" sz="2000" dirty="0">
                <a:latin typeface="HardingText"/>
              </a:rPr>
              <a:t>等，展示了深度学习在预测未知状态与发现物理定律方面的强大潜力。</a:t>
            </a:r>
            <a:endParaRPr lang="en-US" altLang="zh-CN" sz="2000" dirty="0">
              <a:latin typeface="HardingText"/>
            </a:endParaRPr>
          </a:p>
          <a:p>
            <a:pPr marL="342900" indent="-342900" algn="just">
              <a:lnSpc>
                <a:spcPct val="120000"/>
              </a:lnSpc>
              <a:buFont typeface="Wingdings" panose="05000000000000000000" pitchFamily="2" charset="2"/>
              <a:buChar char="Ø"/>
            </a:pPr>
            <a:r>
              <a:rPr lang="en-US" altLang="zh-CN" sz="2000" b="1" dirty="0">
                <a:solidFill>
                  <a:srgbClr val="C00000"/>
                </a:solidFill>
                <a:latin typeface="HardingText"/>
              </a:rPr>
              <a:t>DeepHPMs</a:t>
            </a:r>
            <a:r>
              <a:rPr lang="zh-CN" altLang="en-US" sz="2000" dirty="0">
                <a:latin typeface="HardingText"/>
              </a:rPr>
              <a:t>方法不仅限于</a:t>
            </a:r>
            <a:r>
              <a:rPr lang="en-US" altLang="zh-CN" sz="2000" dirty="0">
                <a:latin typeface="HardingText"/>
              </a:rPr>
              <a:t>Burgers</a:t>
            </a:r>
            <a:r>
              <a:rPr lang="zh-CN" altLang="en-US" sz="2000" dirty="0">
                <a:latin typeface="HardingText"/>
              </a:rPr>
              <a:t>方程，也成功应用于</a:t>
            </a:r>
            <a:r>
              <a:rPr lang="en-US" altLang="zh-CN" sz="2000" dirty="0" err="1">
                <a:latin typeface="HardingText"/>
              </a:rPr>
              <a:t>KdV</a:t>
            </a:r>
            <a:r>
              <a:rPr lang="zh-CN" altLang="en-US" sz="2000" dirty="0">
                <a:latin typeface="HardingText"/>
              </a:rPr>
              <a:t>、</a:t>
            </a:r>
            <a:r>
              <a:rPr lang="en-US" altLang="zh-CN" sz="2000" dirty="0">
                <a:latin typeface="HardingText"/>
              </a:rPr>
              <a:t>Kuramoto-Sivashinsky</a:t>
            </a:r>
            <a:r>
              <a:rPr lang="zh-CN" altLang="en-US" sz="2000" dirty="0">
                <a:latin typeface="HardingText"/>
              </a:rPr>
              <a:t>、非线性</a:t>
            </a:r>
            <a:r>
              <a:rPr lang="en-US" altLang="zh-CN" sz="2000" dirty="0">
                <a:latin typeface="HardingText"/>
              </a:rPr>
              <a:t>Schrödinger</a:t>
            </a:r>
            <a:r>
              <a:rPr lang="zh-CN" altLang="en-US" sz="2000" dirty="0">
                <a:latin typeface="HardingText"/>
              </a:rPr>
              <a:t>和</a:t>
            </a:r>
            <a:r>
              <a:rPr lang="en-US" altLang="zh-CN" sz="2000" dirty="0">
                <a:latin typeface="HardingText"/>
              </a:rPr>
              <a:t>Navier-Stokes</a:t>
            </a:r>
            <a:r>
              <a:rPr lang="zh-CN" altLang="en-US" sz="2000" dirty="0">
                <a:latin typeface="HardingText"/>
              </a:rPr>
              <a:t>方程等，横跨流体力学至量子物理多个科学领域，标志着从数据到物理定律理解的深度学习新时代。</a:t>
            </a:r>
          </a:p>
        </p:txBody>
      </p:sp>
      <p:graphicFrame>
        <p:nvGraphicFramePr>
          <p:cNvPr id="8" name="对象 7">
            <a:extLst>
              <a:ext uri="{FF2B5EF4-FFF2-40B4-BE49-F238E27FC236}">
                <a16:creationId xmlns:a16="http://schemas.microsoft.com/office/drawing/2014/main" id="{C85CD3C4-5EC7-3629-20D5-DF4172D56B52}"/>
              </a:ext>
            </a:extLst>
          </p:cNvPr>
          <p:cNvGraphicFramePr>
            <a:graphicFrameLocks noChangeAspect="1"/>
          </p:cNvGraphicFramePr>
          <p:nvPr>
            <p:extLst>
              <p:ext uri="{D42A27DB-BD31-4B8C-83A1-F6EECF244321}">
                <p14:modId xmlns:p14="http://schemas.microsoft.com/office/powerpoint/2010/main" val="3921421315"/>
              </p:ext>
            </p:extLst>
          </p:nvPr>
        </p:nvGraphicFramePr>
        <p:xfrm>
          <a:off x="2397727" y="1873739"/>
          <a:ext cx="4786513" cy="700528"/>
        </p:xfrm>
        <a:graphic>
          <a:graphicData uri="http://schemas.openxmlformats.org/presentationml/2006/ole">
            <mc:AlternateContent xmlns:mc="http://schemas.openxmlformats.org/markup-compatibility/2006">
              <mc:Choice xmlns:v="urn:schemas-microsoft-com:vml" Requires="v">
                <p:oleObj name="AxMath" r:id="rId2" imgW="2982600" imgH="436320" progId="Equation.AxMath">
                  <p:embed/>
                </p:oleObj>
              </mc:Choice>
              <mc:Fallback>
                <p:oleObj name="AxMath" r:id="rId2" imgW="2982600" imgH="436320" progId="Equation.AxMath">
                  <p:embed/>
                  <p:pic>
                    <p:nvPicPr>
                      <p:cNvPr id="0" name=""/>
                      <p:cNvPicPr/>
                      <p:nvPr/>
                    </p:nvPicPr>
                    <p:blipFill>
                      <a:blip r:embed="rId3"/>
                      <a:stretch>
                        <a:fillRect/>
                      </a:stretch>
                    </p:blipFill>
                    <p:spPr>
                      <a:xfrm>
                        <a:off x="2397727" y="1873739"/>
                        <a:ext cx="4786513" cy="700528"/>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E5074ECE-0229-E40C-90FD-6C0A89D4623E}"/>
              </a:ext>
            </a:extLst>
          </p:cNvPr>
          <p:cNvSpPr txBox="1"/>
          <p:nvPr/>
        </p:nvSpPr>
        <p:spPr>
          <a:xfrm>
            <a:off x="712650" y="2039337"/>
            <a:ext cx="1762021" cy="369332"/>
          </a:xfrm>
          <a:prstGeom prst="rect">
            <a:avLst/>
          </a:prstGeom>
          <a:noFill/>
        </p:spPr>
        <p:txBody>
          <a:bodyPr wrap="none" rtlCol="0">
            <a:spAutoFit/>
          </a:bodyPr>
          <a:lstStyle/>
          <a:p>
            <a:r>
              <a:rPr lang="en-US" altLang="zh-CN" b="1" dirty="0"/>
              <a:t>Burgers</a:t>
            </a:r>
            <a:r>
              <a:rPr lang="zh-CN" altLang="en-US" b="1" dirty="0"/>
              <a:t>方程：</a:t>
            </a:r>
          </a:p>
        </p:txBody>
      </p:sp>
      <p:sp>
        <p:nvSpPr>
          <p:cNvPr id="4" name="灯片编号占位符 3">
            <a:extLst>
              <a:ext uri="{FF2B5EF4-FFF2-40B4-BE49-F238E27FC236}">
                <a16:creationId xmlns:a16="http://schemas.microsoft.com/office/drawing/2014/main" id="{ACFB3428-CF1A-DEB7-B32C-97DCF7F472FB}"/>
              </a:ext>
            </a:extLst>
          </p:cNvPr>
          <p:cNvSpPr>
            <a:spLocks noGrp="1"/>
          </p:cNvSpPr>
          <p:nvPr>
            <p:ph type="sldNum" sz="quarter" idx="12"/>
          </p:nvPr>
        </p:nvSpPr>
        <p:spPr/>
        <p:txBody>
          <a:bodyPr/>
          <a:lstStyle/>
          <a:p>
            <a:fld id="{DE889C00-3007-445F-903C-C55D6E6A648E}" type="slidenum">
              <a:rPr lang="zh-CN" altLang="en-US" smtClean="0"/>
              <a:pPr/>
              <a:t>3</a:t>
            </a:fld>
            <a:endParaRPr lang="zh-CN" altLang="en-US" dirty="0"/>
          </a:p>
        </p:txBody>
      </p:sp>
    </p:spTree>
    <p:extLst>
      <p:ext uri="{BB962C8B-B14F-4D97-AF65-F5344CB8AC3E}">
        <p14:creationId xmlns:p14="http://schemas.microsoft.com/office/powerpoint/2010/main" val="3557298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8DEE-9D48-FD57-806B-4AA7DE668271}"/>
              </a:ext>
            </a:extLst>
          </p:cNvPr>
          <p:cNvSpPr>
            <a:spLocks noGrp="1"/>
          </p:cNvSpPr>
          <p:nvPr>
            <p:ph type="title"/>
          </p:nvPr>
        </p:nvSpPr>
        <p:spPr/>
        <p:txBody>
          <a:bodyPr/>
          <a:lstStyle/>
          <a:p>
            <a:r>
              <a:rPr kumimoji="1" lang="en-US" altLang="zh-CN" dirty="0"/>
              <a:t>1 </a:t>
            </a:r>
            <a:r>
              <a:rPr kumimoji="1" lang="zh-CN" altLang="en-US" dirty="0"/>
              <a:t>模型介绍</a:t>
            </a:r>
          </a:p>
        </p:txBody>
      </p:sp>
      <p:sp>
        <p:nvSpPr>
          <p:cNvPr id="9" name="文本框 8">
            <a:extLst>
              <a:ext uri="{FF2B5EF4-FFF2-40B4-BE49-F238E27FC236}">
                <a16:creationId xmlns:a16="http://schemas.microsoft.com/office/drawing/2014/main" id="{A768AA24-7993-4417-5B7C-AD3DDB5A9EE2}"/>
              </a:ext>
            </a:extLst>
          </p:cNvPr>
          <p:cNvSpPr txBox="1"/>
          <p:nvPr/>
        </p:nvSpPr>
        <p:spPr>
          <a:xfrm>
            <a:off x="695325" y="1174317"/>
            <a:ext cx="1415772" cy="461665"/>
          </a:xfrm>
          <a:prstGeom prst="rect">
            <a:avLst/>
          </a:prstGeom>
          <a:noFill/>
        </p:spPr>
        <p:txBody>
          <a:bodyPr wrap="none" rtlCol="0">
            <a:spAutoFit/>
          </a:bodyPr>
          <a:lstStyle/>
          <a:p>
            <a:r>
              <a:rPr kumimoji="1" lang="zh-CN" altLang="en-US" sz="2400" b="1" dirty="0">
                <a:solidFill>
                  <a:srgbClr val="283C63"/>
                </a:solidFill>
              </a:rPr>
              <a:t>论文实验</a:t>
            </a:r>
          </a:p>
        </p:txBody>
      </p:sp>
      <p:sp>
        <p:nvSpPr>
          <p:cNvPr id="6" name="AutoShape 2">
            <a:extLst>
              <a:ext uri="{FF2B5EF4-FFF2-40B4-BE49-F238E27FC236}">
                <a16:creationId xmlns:a16="http://schemas.microsoft.com/office/drawing/2014/main" id="{2CA10EF0-D163-6910-C85B-F3D1D64F833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文本框 2">
            <a:extLst>
              <a:ext uri="{FF2B5EF4-FFF2-40B4-BE49-F238E27FC236}">
                <a16:creationId xmlns:a16="http://schemas.microsoft.com/office/drawing/2014/main" id="{08FD14C2-A815-2258-EBB3-28CE7655214B}"/>
              </a:ext>
            </a:extLst>
          </p:cNvPr>
          <p:cNvSpPr txBox="1"/>
          <p:nvPr/>
        </p:nvSpPr>
        <p:spPr>
          <a:xfrm>
            <a:off x="695325" y="5134429"/>
            <a:ext cx="10801350" cy="1174296"/>
          </a:xfrm>
          <a:prstGeom prst="rect">
            <a:avLst/>
          </a:prstGeom>
          <a:noFill/>
          <a:ln w="12700">
            <a:solidFill>
              <a:schemeClr val="tx1"/>
            </a:solidFill>
          </a:ln>
        </p:spPr>
        <p:txBody>
          <a:bodyPr wrap="square">
            <a:spAutoFit/>
          </a:bodyPr>
          <a:lstStyle/>
          <a:p>
            <a:pPr algn="just">
              <a:lnSpc>
                <a:spcPct val="120000"/>
              </a:lnSpc>
            </a:pPr>
            <a:r>
              <a:rPr lang="zh-CN" altLang="en-US" sz="2000" dirty="0">
                <a:latin typeface="HardingText"/>
              </a:rPr>
              <a:t>该研究强调了深度学习在发现</a:t>
            </a:r>
            <a:r>
              <a:rPr lang="en-US" altLang="zh-CN" sz="2000" dirty="0">
                <a:latin typeface="HardingText"/>
              </a:rPr>
              <a:t>PDE</a:t>
            </a:r>
            <a:r>
              <a:rPr lang="zh-CN" altLang="en-US" sz="2000" dirty="0">
                <a:latin typeface="HardingText"/>
              </a:rPr>
              <a:t>方面的潜力，特别是</a:t>
            </a:r>
            <a:r>
              <a:rPr lang="zh-CN" altLang="en-US" sz="2000" b="1" dirty="0">
                <a:solidFill>
                  <a:srgbClr val="283C63"/>
                </a:solidFill>
                <a:latin typeface="HardingText"/>
              </a:rPr>
              <a:t>在没有直接导数信息或导数近似的情况下</a:t>
            </a:r>
            <a:r>
              <a:rPr lang="zh-CN" altLang="en-US" sz="2000" dirty="0">
                <a:latin typeface="HardingText"/>
              </a:rPr>
              <a:t>。然而，在解决混沌系统（如</a:t>
            </a:r>
            <a:r>
              <a:rPr lang="en-US" altLang="zh-CN" sz="2000" dirty="0">
                <a:latin typeface="HardingText"/>
              </a:rPr>
              <a:t>Kuramoto-Sivashinsky</a:t>
            </a:r>
            <a:r>
              <a:rPr lang="zh-CN" altLang="en-US" sz="2000" dirty="0">
                <a:latin typeface="HardingText"/>
              </a:rPr>
              <a:t>方程）方面仍具挑战性。同时，虽然深度学习方法有效，但黑盒性质意味着仍需发展</a:t>
            </a:r>
            <a:r>
              <a:rPr lang="zh-CN" altLang="en-US" sz="2000" b="1" dirty="0">
                <a:solidFill>
                  <a:srgbClr val="C00000"/>
                </a:solidFill>
                <a:latin typeface="HardingText"/>
              </a:rPr>
              <a:t>通用</a:t>
            </a:r>
            <a:r>
              <a:rPr lang="en-US" altLang="zh-CN" sz="2000" b="1" dirty="0">
                <a:solidFill>
                  <a:srgbClr val="C00000"/>
                </a:solidFill>
                <a:latin typeface="HardingText"/>
              </a:rPr>
              <a:t>PDE</a:t>
            </a:r>
            <a:r>
              <a:rPr lang="zh-CN" altLang="en-US" sz="2000" b="1" dirty="0">
                <a:solidFill>
                  <a:srgbClr val="C00000"/>
                </a:solidFill>
                <a:latin typeface="HardingText"/>
              </a:rPr>
              <a:t>求解器</a:t>
            </a:r>
            <a:r>
              <a:rPr lang="zh-CN" altLang="en-US" sz="2000" dirty="0">
                <a:latin typeface="HardingText"/>
              </a:rPr>
              <a:t>，并且深化合作工作。</a:t>
            </a:r>
          </a:p>
        </p:txBody>
      </p:sp>
      <p:sp>
        <p:nvSpPr>
          <p:cNvPr id="4" name="文本框 3">
            <a:extLst>
              <a:ext uri="{FF2B5EF4-FFF2-40B4-BE49-F238E27FC236}">
                <a16:creationId xmlns:a16="http://schemas.microsoft.com/office/drawing/2014/main" id="{5B818791-3F7C-084B-7570-78BBF0AB9150}"/>
              </a:ext>
            </a:extLst>
          </p:cNvPr>
          <p:cNvSpPr txBox="1"/>
          <p:nvPr/>
        </p:nvSpPr>
        <p:spPr>
          <a:xfrm>
            <a:off x="695325" y="2297064"/>
            <a:ext cx="10801350" cy="2651623"/>
          </a:xfrm>
          <a:prstGeom prst="rect">
            <a:avLst/>
          </a:prstGeom>
          <a:noFill/>
          <a:ln w="12700">
            <a:solidFill>
              <a:schemeClr val="tx1"/>
            </a:solidFill>
          </a:ln>
        </p:spPr>
        <p:txBody>
          <a:bodyPr wrap="square">
            <a:spAutoFit/>
          </a:bodyPr>
          <a:lstStyle/>
          <a:p>
            <a:pPr marL="342900" indent="-342900" algn="just">
              <a:lnSpc>
                <a:spcPct val="120000"/>
              </a:lnSpc>
              <a:buFont typeface="Wingdings" panose="05000000000000000000" pitchFamily="2" charset="2"/>
              <a:buChar char="Ø"/>
            </a:pPr>
            <a:r>
              <a:rPr lang="zh-CN" altLang="en-US" sz="2000" dirty="0">
                <a:latin typeface="HardingText"/>
              </a:rPr>
              <a:t>实验中，文章使用传统的</a:t>
            </a:r>
            <a:r>
              <a:rPr lang="zh-CN" altLang="en-US" sz="2000" b="1" dirty="0">
                <a:solidFill>
                  <a:srgbClr val="283C63"/>
                </a:solidFill>
                <a:latin typeface="HardingText"/>
              </a:rPr>
              <a:t>谱方法生成高质量数据集</a:t>
            </a:r>
            <a:r>
              <a:rPr lang="zh-CN" altLang="en-US" sz="2000" dirty="0">
                <a:latin typeface="HardingText"/>
              </a:rPr>
              <a:t>，然后随机子采样创建训练数据子集。</a:t>
            </a:r>
            <a:endParaRPr lang="en-US" altLang="zh-CN" sz="2000" dirty="0">
              <a:latin typeface="HardingText"/>
            </a:endParaRPr>
          </a:p>
          <a:p>
            <a:pPr marL="342900" indent="-342900" algn="just">
              <a:lnSpc>
                <a:spcPct val="120000"/>
              </a:lnSpc>
              <a:buFont typeface="Wingdings" panose="05000000000000000000" pitchFamily="2" charset="2"/>
              <a:buChar char="Ø"/>
            </a:pPr>
            <a:r>
              <a:rPr lang="zh-CN" altLang="en-US" sz="2000" dirty="0">
                <a:latin typeface="HardingText"/>
              </a:rPr>
              <a:t>例如，在研究</a:t>
            </a:r>
            <a:r>
              <a:rPr lang="en-US" altLang="zh-CN" sz="2000" dirty="0">
                <a:latin typeface="HardingText"/>
              </a:rPr>
              <a:t>Burgers</a:t>
            </a:r>
            <a:r>
              <a:rPr lang="zh-CN" altLang="en-US" sz="2000" dirty="0">
                <a:latin typeface="HardingText"/>
              </a:rPr>
              <a:t>方程时，使用了</a:t>
            </a:r>
            <a:r>
              <a:rPr lang="zh-CN" altLang="en-US" sz="2000" b="1" dirty="0">
                <a:solidFill>
                  <a:srgbClr val="283C63"/>
                </a:solidFill>
                <a:latin typeface="HardingText"/>
              </a:rPr>
              <a:t>周期边界条件和初始条件</a:t>
            </a:r>
            <a:r>
              <a:rPr lang="zh-CN" altLang="en-US" sz="2000" dirty="0">
                <a:latin typeface="HardingText"/>
              </a:rPr>
              <a:t>，通过</a:t>
            </a:r>
            <a:r>
              <a:rPr lang="en-US" altLang="zh-CN" sz="2000" dirty="0" err="1">
                <a:latin typeface="HardingText"/>
              </a:rPr>
              <a:t>Chebfun</a:t>
            </a:r>
            <a:r>
              <a:rPr lang="zh-CN" altLang="en-US" sz="2000" dirty="0">
                <a:latin typeface="HardingText"/>
              </a:rPr>
              <a:t>包模拟方程至最终时间，获得一系列快照。</a:t>
            </a:r>
            <a:endParaRPr lang="en-US" altLang="zh-CN" sz="2000" dirty="0">
              <a:latin typeface="HardingText"/>
            </a:endParaRPr>
          </a:p>
          <a:p>
            <a:pPr marL="342900" indent="-342900" algn="just">
              <a:lnSpc>
                <a:spcPct val="120000"/>
              </a:lnSpc>
              <a:buFont typeface="Wingdings" panose="05000000000000000000" pitchFamily="2" charset="2"/>
              <a:buChar char="Ø"/>
            </a:pPr>
            <a:r>
              <a:rPr lang="zh-CN" altLang="en-US" sz="2000" dirty="0">
                <a:latin typeface="HardingText"/>
              </a:rPr>
              <a:t>文章使用</a:t>
            </a:r>
            <a:r>
              <a:rPr lang="en-US" altLang="zh-CN" sz="2000" b="1" dirty="0">
                <a:solidFill>
                  <a:srgbClr val="283C63"/>
                </a:solidFill>
                <a:latin typeface="HardingText"/>
              </a:rPr>
              <a:t>5</a:t>
            </a:r>
            <a:r>
              <a:rPr lang="zh-CN" altLang="en-US" sz="2000" b="1" dirty="0">
                <a:solidFill>
                  <a:srgbClr val="283C63"/>
                </a:solidFill>
                <a:latin typeface="HardingText"/>
              </a:rPr>
              <a:t>层深网络（每层</a:t>
            </a:r>
            <a:r>
              <a:rPr lang="en-US" altLang="zh-CN" sz="2000" b="1" dirty="0">
                <a:solidFill>
                  <a:srgbClr val="283C63"/>
                </a:solidFill>
                <a:latin typeface="HardingText"/>
              </a:rPr>
              <a:t>50</a:t>
            </a:r>
            <a:r>
              <a:rPr lang="zh-CN" altLang="en-US" sz="2000" b="1" dirty="0">
                <a:solidFill>
                  <a:srgbClr val="283C63"/>
                </a:solidFill>
                <a:latin typeface="HardingText"/>
              </a:rPr>
              <a:t>个神经元）</a:t>
            </a:r>
            <a:r>
              <a:rPr lang="zh-CN" altLang="en-US" sz="2000" dirty="0">
                <a:latin typeface="HardingText"/>
              </a:rPr>
              <a:t>表示解</a:t>
            </a:r>
            <a:r>
              <a:rPr lang="en-US" altLang="zh-CN" sz="2000" dirty="0">
                <a:latin typeface="HardingText"/>
              </a:rPr>
              <a:t>u</a:t>
            </a:r>
            <a:r>
              <a:rPr lang="zh-CN" altLang="en-US" sz="2000" dirty="0">
                <a:latin typeface="HardingText"/>
              </a:rPr>
              <a:t>，以及</a:t>
            </a:r>
            <a:r>
              <a:rPr lang="en-US" altLang="zh-CN" sz="2000" b="1" dirty="0">
                <a:solidFill>
                  <a:srgbClr val="283C63"/>
                </a:solidFill>
                <a:latin typeface="HardingText"/>
              </a:rPr>
              <a:t>2</a:t>
            </a:r>
            <a:r>
              <a:rPr lang="zh-CN" altLang="en-US" sz="2000" b="1" dirty="0">
                <a:solidFill>
                  <a:srgbClr val="283C63"/>
                </a:solidFill>
                <a:latin typeface="HardingText"/>
              </a:rPr>
              <a:t>层网络（每层</a:t>
            </a:r>
            <a:r>
              <a:rPr lang="en-US" altLang="zh-CN" sz="2000" b="1" dirty="0">
                <a:solidFill>
                  <a:srgbClr val="283C63"/>
                </a:solidFill>
                <a:latin typeface="HardingText"/>
              </a:rPr>
              <a:t>100</a:t>
            </a:r>
            <a:r>
              <a:rPr lang="zh-CN" altLang="en-US" sz="2000" b="1" dirty="0">
                <a:solidFill>
                  <a:srgbClr val="283C63"/>
                </a:solidFill>
                <a:latin typeface="HardingText"/>
              </a:rPr>
              <a:t>个神经元）</a:t>
            </a:r>
            <a:r>
              <a:rPr lang="zh-CN" altLang="en-US" sz="2000" dirty="0">
                <a:latin typeface="HardingText"/>
              </a:rPr>
              <a:t>表示非线性函数</a:t>
            </a:r>
            <a:r>
              <a:rPr lang="en-US" altLang="zh-CN" sz="2000" dirty="0">
                <a:latin typeface="HardingText"/>
              </a:rPr>
              <a:t>N</a:t>
            </a:r>
            <a:r>
              <a:rPr lang="zh-CN" altLang="en-US" sz="2000" dirty="0">
                <a:latin typeface="HardingText"/>
              </a:rPr>
              <a:t>，激活函数为</a:t>
            </a:r>
            <a:r>
              <a:rPr lang="en-US" altLang="zh-CN" sz="2000" dirty="0">
                <a:latin typeface="HardingText"/>
              </a:rPr>
              <a:t>sin(x)</a:t>
            </a:r>
            <a:r>
              <a:rPr lang="zh-CN" altLang="en-US" sz="2000" dirty="0">
                <a:latin typeface="HardingText"/>
              </a:rPr>
              <a:t>，并通过最小化平方误差损失函数来训练这些网络。</a:t>
            </a:r>
            <a:endParaRPr lang="en-US" altLang="zh-CN" sz="2000" dirty="0">
              <a:latin typeface="HardingText"/>
            </a:endParaRPr>
          </a:p>
          <a:p>
            <a:pPr marL="342900" indent="-342900" algn="just">
              <a:lnSpc>
                <a:spcPct val="120000"/>
              </a:lnSpc>
              <a:buFont typeface="Wingdings" panose="05000000000000000000" pitchFamily="2" charset="2"/>
              <a:buChar char="Ø"/>
            </a:pPr>
            <a:r>
              <a:rPr lang="zh-CN" altLang="en-US" sz="2000" dirty="0">
                <a:latin typeface="HardingText"/>
              </a:rPr>
              <a:t>通过</a:t>
            </a:r>
            <a:r>
              <a:rPr lang="en-US" altLang="zh-CN" sz="2000" dirty="0">
                <a:latin typeface="HardingText"/>
              </a:rPr>
              <a:t>PINNs</a:t>
            </a:r>
            <a:r>
              <a:rPr lang="zh-CN" altLang="en-US" sz="2000" dirty="0">
                <a:latin typeface="HardingText"/>
              </a:rPr>
              <a:t>算法，文章用学习到的方程与原始数据对比，显示了模型能准确识别</a:t>
            </a:r>
            <a:r>
              <a:rPr lang="en-US" altLang="zh-CN" sz="2000" dirty="0">
                <a:latin typeface="HardingText"/>
              </a:rPr>
              <a:t>PDE</a:t>
            </a:r>
            <a:r>
              <a:rPr lang="zh-CN" altLang="en-US" sz="2000" dirty="0">
                <a:latin typeface="HardingText"/>
              </a:rPr>
              <a:t>，相对</a:t>
            </a:r>
            <a:r>
              <a:rPr lang="en-US" altLang="zh-CN" sz="2000" dirty="0">
                <a:latin typeface="HardingText"/>
              </a:rPr>
              <a:t>L2</a:t>
            </a:r>
            <a:r>
              <a:rPr lang="zh-CN" altLang="en-US" sz="2000" dirty="0">
                <a:latin typeface="HardingText"/>
              </a:rPr>
              <a:t>误差为</a:t>
            </a:r>
            <a:r>
              <a:rPr lang="en-US" altLang="zh-CN" sz="2000" dirty="0">
                <a:latin typeface="HardingText"/>
              </a:rPr>
              <a:t>6.28e-03</a:t>
            </a:r>
            <a:r>
              <a:rPr lang="zh-CN" altLang="en-US" sz="2000" dirty="0">
                <a:latin typeface="HardingText"/>
              </a:rPr>
              <a:t>。</a:t>
            </a:r>
          </a:p>
        </p:txBody>
      </p:sp>
      <p:sp>
        <p:nvSpPr>
          <p:cNvPr id="5" name="灯片编号占位符 4">
            <a:extLst>
              <a:ext uri="{FF2B5EF4-FFF2-40B4-BE49-F238E27FC236}">
                <a16:creationId xmlns:a16="http://schemas.microsoft.com/office/drawing/2014/main" id="{967A2B0E-85CF-6380-5E82-8CDD1204272B}"/>
              </a:ext>
            </a:extLst>
          </p:cNvPr>
          <p:cNvSpPr>
            <a:spLocks noGrp="1"/>
          </p:cNvSpPr>
          <p:nvPr>
            <p:ph type="sldNum" sz="quarter" idx="12"/>
          </p:nvPr>
        </p:nvSpPr>
        <p:spPr/>
        <p:txBody>
          <a:bodyPr/>
          <a:lstStyle/>
          <a:p>
            <a:fld id="{DE889C00-3007-445F-903C-C55D6E6A648E}" type="slidenum">
              <a:rPr lang="zh-CN" altLang="en-US" smtClean="0"/>
              <a:pPr/>
              <a:t>4</a:t>
            </a:fld>
            <a:endParaRPr lang="zh-CN" altLang="en-US" dirty="0"/>
          </a:p>
        </p:txBody>
      </p:sp>
      <p:sp>
        <p:nvSpPr>
          <p:cNvPr id="7" name="文本框 6">
            <a:extLst>
              <a:ext uri="{FF2B5EF4-FFF2-40B4-BE49-F238E27FC236}">
                <a16:creationId xmlns:a16="http://schemas.microsoft.com/office/drawing/2014/main" id="{9F8386A3-23C4-FB7E-8633-5E5C7DED024A}"/>
              </a:ext>
            </a:extLst>
          </p:cNvPr>
          <p:cNvSpPr txBox="1"/>
          <p:nvPr/>
        </p:nvSpPr>
        <p:spPr>
          <a:xfrm>
            <a:off x="695325" y="1676267"/>
            <a:ext cx="10801350" cy="435056"/>
          </a:xfrm>
          <a:prstGeom prst="rect">
            <a:avLst/>
          </a:prstGeom>
          <a:noFill/>
          <a:ln w="12700">
            <a:solidFill>
              <a:schemeClr val="tx1"/>
            </a:solidFill>
          </a:ln>
        </p:spPr>
        <p:txBody>
          <a:bodyPr wrap="square">
            <a:spAutoFit/>
          </a:bodyPr>
          <a:lstStyle/>
          <a:p>
            <a:pPr algn="just">
              <a:lnSpc>
                <a:spcPct val="120000"/>
              </a:lnSpc>
            </a:pPr>
            <a:r>
              <a:rPr lang="zh-CN" altLang="en-US" sz="2000" dirty="0">
                <a:latin typeface="HardingText"/>
              </a:rPr>
              <a:t>标题：</a:t>
            </a:r>
            <a:r>
              <a:rPr lang="en-US" altLang="zh-CN" sz="2000" dirty="0"/>
              <a:t>Deep Hidden Physics Models: Deep Learning of Nonlinear Partial Differential Equations</a:t>
            </a:r>
            <a:endParaRPr lang="zh-CN" altLang="en-US" sz="2000" dirty="0">
              <a:latin typeface="HardingText"/>
            </a:endParaRPr>
          </a:p>
        </p:txBody>
      </p:sp>
    </p:spTree>
    <p:extLst>
      <p:ext uri="{BB962C8B-B14F-4D97-AF65-F5344CB8AC3E}">
        <p14:creationId xmlns:p14="http://schemas.microsoft.com/office/powerpoint/2010/main" val="2374579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8DEE-9D48-FD57-806B-4AA7DE668271}"/>
              </a:ext>
            </a:extLst>
          </p:cNvPr>
          <p:cNvSpPr>
            <a:spLocks noGrp="1"/>
          </p:cNvSpPr>
          <p:nvPr>
            <p:ph type="title"/>
          </p:nvPr>
        </p:nvSpPr>
        <p:spPr/>
        <p:txBody>
          <a:bodyPr/>
          <a:lstStyle/>
          <a:p>
            <a:r>
              <a:rPr kumimoji="1" lang="en-US" altLang="zh-CN" dirty="0"/>
              <a:t>2 </a:t>
            </a:r>
            <a:r>
              <a:rPr kumimoji="1" lang="zh-CN" altLang="en-US" dirty="0"/>
              <a:t>数据集</a:t>
            </a:r>
          </a:p>
        </p:txBody>
      </p:sp>
      <p:sp>
        <p:nvSpPr>
          <p:cNvPr id="9" name="文本框 8">
            <a:extLst>
              <a:ext uri="{FF2B5EF4-FFF2-40B4-BE49-F238E27FC236}">
                <a16:creationId xmlns:a16="http://schemas.microsoft.com/office/drawing/2014/main" id="{A768AA24-7993-4417-5B7C-AD3DDB5A9EE2}"/>
              </a:ext>
            </a:extLst>
          </p:cNvPr>
          <p:cNvSpPr txBox="1"/>
          <p:nvPr/>
        </p:nvSpPr>
        <p:spPr>
          <a:xfrm>
            <a:off x="695325" y="1174317"/>
            <a:ext cx="1723549" cy="461665"/>
          </a:xfrm>
          <a:prstGeom prst="rect">
            <a:avLst/>
          </a:prstGeom>
          <a:noFill/>
        </p:spPr>
        <p:txBody>
          <a:bodyPr wrap="none" rtlCol="0">
            <a:spAutoFit/>
          </a:bodyPr>
          <a:lstStyle/>
          <a:p>
            <a:r>
              <a:rPr kumimoji="1" lang="zh-CN" altLang="en-US" sz="2400" b="1" dirty="0">
                <a:solidFill>
                  <a:srgbClr val="283C63"/>
                </a:solidFill>
              </a:rPr>
              <a:t>数据集介绍</a:t>
            </a:r>
          </a:p>
        </p:txBody>
      </p:sp>
      <p:sp>
        <p:nvSpPr>
          <p:cNvPr id="3" name="文本框 2">
            <a:extLst>
              <a:ext uri="{FF2B5EF4-FFF2-40B4-BE49-F238E27FC236}">
                <a16:creationId xmlns:a16="http://schemas.microsoft.com/office/drawing/2014/main" id="{08FD14C2-A815-2258-EBB3-28CE7655214B}"/>
              </a:ext>
            </a:extLst>
          </p:cNvPr>
          <p:cNvSpPr txBox="1"/>
          <p:nvPr/>
        </p:nvSpPr>
        <p:spPr>
          <a:xfrm>
            <a:off x="695325" y="3718474"/>
            <a:ext cx="10801350" cy="2651623"/>
          </a:xfrm>
          <a:prstGeom prst="rect">
            <a:avLst/>
          </a:prstGeom>
          <a:noFill/>
          <a:ln w="12700">
            <a:solidFill>
              <a:schemeClr val="tx1"/>
            </a:solidFill>
          </a:ln>
        </p:spPr>
        <p:txBody>
          <a:bodyPr wrap="square">
            <a:spAutoFit/>
          </a:bodyPr>
          <a:lstStyle/>
          <a:p>
            <a:pPr marL="342900" indent="-342900" algn="just">
              <a:lnSpc>
                <a:spcPct val="120000"/>
              </a:lnSpc>
              <a:buFont typeface="Wingdings" panose="05000000000000000000" pitchFamily="2" charset="2"/>
              <a:buChar char="Ø"/>
            </a:pPr>
            <a:r>
              <a:rPr lang="en-US" altLang="zh-CN" sz="2000" b="1" dirty="0">
                <a:solidFill>
                  <a:srgbClr val="C00000"/>
                </a:solidFill>
                <a:latin typeface="HardingText"/>
              </a:rPr>
              <a:t>burgers.mat</a:t>
            </a:r>
            <a:r>
              <a:rPr lang="en-US" altLang="zh-CN" sz="2000" dirty="0">
                <a:latin typeface="HardingText"/>
              </a:rPr>
              <a:t>: </a:t>
            </a:r>
            <a:r>
              <a:rPr lang="zh-CN" altLang="en-US" sz="2000" dirty="0">
                <a:latin typeface="HardingText"/>
              </a:rPr>
              <a:t>包含了基础或标准初始化条件下</a:t>
            </a:r>
            <a:r>
              <a:rPr lang="en-US" altLang="zh-CN" sz="2000" dirty="0">
                <a:latin typeface="HardingText"/>
              </a:rPr>
              <a:t>Burgers</a:t>
            </a:r>
            <a:r>
              <a:rPr lang="zh-CN" altLang="en-US" sz="2000" dirty="0">
                <a:latin typeface="HardingText"/>
              </a:rPr>
              <a:t>方程的模拟结果。模拟是在不同的时间和空间点上进行的，数据包括</a:t>
            </a:r>
            <a:r>
              <a:rPr lang="zh-CN" altLang="en-US" sz="2000" b="1" dirty="0">
                <a:solidFill>
                  <a:srgbClr val="283C63"/>
                </a:solidFill>
                <a:latin typeface="HardingText"/>
              </a:rPr>
              <a:t>空间坐标</a:t>
            </a:r>
            <a:r>
              <a:rPr lang="en-US" altLang="zh-CN" sz="2000" b="1" dirty="0">
                <a:solidFill>
                  <a:srgbClr val="283C63"/>
                </a:solidFill>
                <a:latin typeface="HardingText"/>
              </a:rPr>
              <a:t>x</a:t>
            </a:r>
            <a:r>
              <a:rPr lang="zh-CN" altLang="en-US" sz="2000" b="1" dirty="0">
                <a:solidFill>
                  <a:srgbClr val="283C63"/>
                </a:solidFill>
                <a:latin typeface="HardingText"/>
              </a:rPr>
              <a:t>、时间坐标</a:t>
            </a:r>
            <a:r>
              <a:rPr lang="en-US" altLang="zh-CN" sz="2000" b="1" dirty="0">
                <a:solidFill>
                  <a:srgbClr val="283C63"/>
                </a:solidFill>
                <a:latin typeface="HardingText"/>
              </a:rPr>
              <a:t>t</a:t>
            </a:r>
            <a:r>
              <a:rPr lang="zh-CN" altLang="en-US" sz="2000" b="1" dirty="0">
                <a:solidFill>
                  <a:srgbClr val="283C63"/>
                </a:solidFill>
                <a:latin typeface="HardingText"/>
              </a:rPr>
              <a:t>以及对应的解</a:t>
            </a:r>
            <a:r>
              <a:rPr lang="en-US" altLang="zh-CN" sz="2000" b="1" dirty="0">
                <a:solidFill>
                  <a:srgbClr val="283C63"/>
                </a:solidFill>
                <a:latin typeface="HardingText"/>
              </a:rPr>
              <a:t>u(</a:t>
            </a:r>
            <a:r>
              <a:rPr lang="en-US" altLang="zh-CN" sz="2000" b="1" dirty="0" err="1">
                <a:solidFill>
                  <a:srgbClr val="283C63"/>
                </a:solidFill>
                <a:latin typeface="HardingText"/>
              </a:rPr>
              <a:t>x,t</a:t>
            </a:r>
            <a:r>
              <a:rPr lang="en-US" altLang="zh-CN" sz="2000" b="1" dirty="0">
                <a:solidFill>
                  <a:srgbClr val="283C63"/>
                </a:solidFill>
                <a:latin typeface="HardingText"/>
              </a:rPr>
              <a:t>)</a:t>
            </a:r>
            <a:r>
              <a:rPr lang="zh-CN" altLang="en-US" sz="2000" dirty="0">
                <a:latin typeface="HardingText"/>
              </a:rPr>
              <a:t>，解</a:t>
            </a:r>
            <a:r>
              <a:rPr lang="en-US" altLang="zh-CN" sz="2000" dirty="0">
                <a:latin typeface="HardingText"/>
              </a:rPr>
              <a:t>u</a:t>
            </a:r>
            <a:r>
              <a:rPr lang="zh-CN" altLang="en-US" sz="2000" dirty="0">
                <a:latin typeface="HardingText"/>
              </a:rPr>
              <a:t>反映了流体的速度分布随时间和空间的变化情况。</a:t>
            </a:r>
          </a:p>
          <a:p>
            <a:pPr marL="342900" indent="-342900" algn="just">
              <a:lnSpc>
                <a:spcPct val="120000"/>
              </a:lnSpc>
              <a:buFont typeface="Wingdings" panose="05000000000000000000" pitchFamily="2" charset="2"/>
              <a:buChar char="Ø"/>
            </a:pPr>
            <a:r>
              <a:rPr lang="en-US" altLang="zh-CN" sz="2000" b="1" dirty="0">
                <a:solidFill>
                  <a:srgbClr val="C00000"/>
                </a:solidFill>
                <a:latin typeface="HardingText"/>
              </a:rPr>
              <a:t>burgers_sine.mat</a:t>
            </a:r>
            <a:r>
              <a:rPr lang="en-US" altLang="zh-CN" sz="2000" dirty="0">
                <a:latin typeface="HardingText"/>
              </a:rPr>
              <a:t>: </a:t>
            </a:r>
            <a:r>
              <a:rPr lang="zh-CN" altLang="en-US" sz="2000" dirty="0">
                <a:latin typeface="HardingText"/>
              </a:rPr>
              <a:t>特别关注了当</a:t>
            </a:r>
            <a:r>
              <a:rPr lang="zh-CN" altLang="en-US" sz="2000" b="1" dirty="0">
                <a:solidFill>
                  <a:srgbClr val="283C63"/>
                </a:solidFill>
                <a:latin typeface="HardingText"/>
              </a:rPr>
              <a:t>初始条件为正弦波形</a:t>
            </a:r>
            <a:r>
              <a:rPr lang="zh-CN" altLang="en-US" sz="2000" dirty="0">
                <a:latin typeface="HardingText"/>
              </a:rPr>
              <a:t>时</a:t>
            </a:r>
            <a:r>
              <a:rPr lang="en-US" altLang="zh-CN" sz="2000" dirty="0">
                <a:latin typeface="HardingText"/>
              </a:rPr>
              <a:t>Burgers</a:t>
            </a:r>
            <a:r>
              <a:rPr lang="zh-CN" altLang="en-US" sz="2000" dirty="0">
                <a:latin typeface="HardingText"/>
              </a:rPr>
              <a:t>方程的模拟。在模拟开始时，流体速度或其相关参数被设置为遵循正弦波的形状。这样的设置在研究波的传播、破碎、激波形成等现象时非常常见。这个数据集不仅有助于探索</a:t>
            </a:r>
            <a:r>
              <a:rPr lang="zh-CN" altLang="en-US" sz="2000" b="1" dirty="0">
                <a:solidFill>
                  <a:srgbClr val="283C63"/>
                </a:solidFill>
                <a:latin typeface="HardingText"/>
              </a:rPr>
              <a:t>非线性效应如何影响初始正弦波形的演化</a:t>
            </a:r>
            <a:r>
              <a:rPr lang="zh-CN" altLang="en-US" sz="2000" dirty="0">
                <a:latin typeface="HardingText"/>
              </a:rPr>
              <a:t>，还可能揭示出诸如</a:t>
            </a:r>
            <a:r>
              <a:rPr lang="zh-CN" altLang="en-US" sz="2000" b="1" dirty="0">
                <a:solidFill>
                  <a:srgbClr val="283C63"/>
                </a:solidFill>
                <a:latin typeface="HardingText"/>
              </a:rPr>
              <a:t>激波形成和相互作用等复杂动态过程的细节</a:t>
            </a:r>
            <a:r>
              <a:rPr lang="zh-CN" altLang="en-US" sz="2000" dirty="0">
                <a:latin typeface="HardingText"/>
              </a:rPr>
              <a:t>。</a:t>
            </a:r>
          </a:p>
        </p:txBody>
      </p:sp>
      <p:sp>
        <p:nvSpPr>
          <p:cNvPr id="4" name="文本框 3">
            <a:extLst>
              <a:ext uri="{FF2B5EF4-FFF2-40B4-BE49-F238E27FC236}">
                <a16:creationId xmlns:a16="http://schemas.microsoft.com/office/drawing/2014/main" id="{5B818791-3F7C-084B-7570-78BBF0AB9150}"/>
              </a:ext>
            </a:extLst>
          </p:cNvPr>
          <p:cNvSpPr txBox="1"/>
          <p:nvPr/>
        </p:nvSpPr>
        <p:spPr>
          <a:xfrm>
            <a:off x="695325" y="1780756"/>
            <a:ext cx="10801350" cy="804964"/>
          </a:xfrm>
          <a:prstGeom prst="rect">
            <a:avLst/>
          </a:prstGeom>
          <a:noFill/>
          <a:ln w="12700">
            <a:solidFill>
              <a:schemeClr val="tx1"/>
            </a:solidFill>
          </a:ln>
        </p:spPr>
        <p:txBody>
          <a:bodyPr wrap="square">
            <a:spAutoFit/>
          </a:bodyPr>
          <a:lstStyle/>
          <a:p>
            <a:pPr algn="just">
              <a:lnSpc>
                <a:spcPct val="120000"/>
              </a:lnSpc>
            </a:pPr>
            <a:r>
              <a:rPr lang="zh-CN" altLang="en-US" sz="2000" dirty="0">
                <a:latin typeface="HardingText"/>
              </a:rPr>
              <a:t>数据集采用针对</a:t>
            </a:r>
            <a:r>
              <a:rPr lang="en-US" altLang="zh-CN" sz="2000" dirty="0">
                <a:latin typeface="HardingText"/>
              </a:rPr>
              <a:t>Burgers</a:t>
            </a:r>
            <a:r>
              <a:rPr lang="zh-CN" altLang="en-US" sz="2000" dirty="0">
                <a:latin typeface="HardingText"/>
              </a:rPr>
              <a:t>方程的模拟数据，这些数据被存储在</a:t>
            </a:r>
            <a:r>
              <a:rPr lang="en-US" altLang="zh-CN" sz="2000" dirty="0">
                <a:latin typeface="HardingText"/>
              </a:rPr>
              <a:t>.mat</a:t>
            </a:r>
            <a:r>
              <a:rPr lang="zh-CN" altLang="en-US" sz="2000" dirty="0">
                <a:latin typeface="HardingText"/>
              </a:rPr>
              <a:t>文件中，每个文件内以字典形式包含了</a:t>
            </a:r>
            <a:r>
              <a:rPr lang="zh-CN" altLang="en-US" sz="2000" b="1" dirty="0">
                <a:solidFill>
                  <a:srgbClr val="283C63"/>
                </a:solidFill>
                <a:latin typeface="HardingText"/>
              </a:rPr>
              <a:t>不同初始化条件下的模拟结果</a:t>
            </a:r>
            <a:r>
              <a:rPr lang="zh-CN" altLang="en-US" sz="2000" dirty="0">
                <a:latin typeface="HardingText"/>
              </a:rPr>
              <a:t>，数据项包括空间坐标</a:t>
            </a:r>
            <a:r>
              <a:rPr lang="en-US" altLang="zh-CN" sz="2000" dirty="0">
                <a:latin typeface="HardingText"/>
              </a:rPr>
              <a:t>x</a:t>
            </a:r>
            <a:r>
              <a:rPr lang="zh-CN" altLang="en-US" sz="2000" dirty="0">
                <a:latin typeface="HardingText"/>
              </a:rPr>
              <a:t>、时间坐标</a:t>
            </a:r>
            <a:r>
              <a:rPr lang="en-US" altLang="zh-CN" sz="2000" dirty="0">
                <a:latin typeface="HardingText"/>
              </a:rPr>
              <a:t>t</a:t>
            </a:r>
            <a:r>
              <a:rPr lang="zh-CN" altLang="en-US" sz="2000" dirty="0">
                <a:latin typeface="HardingText"/>
              </a:rPr>
              <a:t>以及相应的解</a:t>
            </a:r>
            <a:r>
              <a:rPr lang="en-US" altLang="zh-CN" sz="2000" dirty="0">
                <a:latin typeface="HardingText"/>
              </a:rPr>
              <a:t>u</a:t>
            </a:r>
            <a:r>
              <a:rPr lang="zh-CN" altLang="en-US" sz="2000" dirty="0">
                <a:latin typeface="HardingText"/>
              </a:rPr>
              <a:t>。</a:t>
            </a:r>
          </a:p>
        </p:txBody>
      </p:sp>
      <p:sp>
        <p:nvSpPr>
          <p:cNvPr id="7" name="文本框 6">
            <a:extLst>
              <a:ext uri="{FF2B5EF4-FFF2-40B4-BE49-F238E27FC236}">
                <a16:creationId xmlns:a16="http://schemas.microsoft.com/office/drawing/2014/main" id="{313C98E9-A049-EC93-3DF3-43585A764117}"/>
              </a:ext>
            </a:extLst>
          </p:cNvPr>
          <p:cNvSpPr txBox="1"/>
          <p:nvPr/>
        </p:nvSpPr>
        <p:spPr>
          <a:xfrm>
            <a:off x="2124364" y="2761768"/>
            <a:ext cx="3304309" cy="861774"/>
          </a:xfrm>
          <a:prstGeom prst="rect">
            <a:avLst/>
          </a:prstGeom>
          <a:noFill/>
        </p:spPr>
        <p:txBody>
          <a:bodyPr wrap="square">
            <a:spAutoFit/>
          </a:bodyPr>
          <a:lstStyle/>
          <a:p>
            <a:r>
              <a:rPr lang="en-US" altLang="zh-CN" sz="1600" dirty="0"/>
              <a:t>├── data</a:t>
            </a:r>
          </a:p>
          <a:p>
            <a:r>
              <a:rPr lang="en-US" altLang="zh-CN" sz="1600" dirty="0"/>
              <a:t>    │   ├── </a:t>
            </a:r>
            <a:r>
              <a:rPr lang="en-US" altLang="zh-CN" sz="1600" dirty="0" err="1"/>
              <a:t>burgers.mat</a:t>
            </a:r>
            <a:endParaRPr lang="en-US" altLang="zh-CN" sz="1600" dirty="0"/>
          </a:p>
          <a:p>
            <a:r>
              <a:rPr lang="en-US" altLang="zh-CN" sz="1600" dirty="0"/>
              <a:t>    │   ├── </a:t>
            </a:r>
            <a:r>
              <a:rPr lang="en-US" altLang="zh-CN" sz="1600" dirty="0" err="1"/>
              <a:t>burgers_sine.mat</a:t>
            </a:r>
            <a:endParaRPr lang="zh-CN" altLang="en-US" sz="1600" dirty="0"/>
          </a:p>
        </p:txBody>
      </p:sp>
      <p:pic>
        <p:nvPicPr>
          <p:cNvPr id="1026" name="Picture 2" descr="预览图像">
            <a:extLst>
              <a:ext uri="{FF2B5EF4-FFF2-40B4-BE49-F238E27FC236}">
                <a16:creationId xmlns:a16="http://schemas.microsoft.com/office/drawing/2014/main" id="{919EA476-59C1-E37F-3C11-7ED9B11D7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182" y="2740912"/>
            <a:ext cx="2318327" cy="864158"/>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57917EFF-2C26-5263-E798-1C806A44B5E8}"/>
              </a:ext>
            </a:extLst>
          </p:cNvPr>
          <p:cNvSpPr txBox="1"/>
          <p:nvPr/>
        </p:nvSpPr>
        <p:spPr>
          <a:xfrm>
            <a:off x="695325" y="2766729"/>
            <a:ext cx="1338828" cy="369332"/>
          </a:xfrm>
          <a:prstGeom prst="rect">
            <a:avLst/>
          </a:prstGeom>
          <a:noFill/>
        </p:spPr>
        <p:txBody>
          <a:bodyPr wrap="none" rtlCol="0">
            <a:spAutoFit/>
          </a:bodyPr>
          <a:lstStyle/>
          <a:p>
            <a:r>
              <a:rPr lang="zh-CN" altLang="en-US" b="1" dirty="0"/>
              <a:t>目录结构：</a:t>
            </a:r>
          </a:p>
        </p:txBody>
      </p:sp>
      <p:sp>
        <p:nvSpPr>
          <p:cNvPr id="5" name="灯片编号占位符 4">
            <a:extLst>
              <a:ext uri="{FF2B5EF4-FFF2-40B4-BE49-F238E27FC236}">
                <a16:creationId xmlns:a16="http://schemas.microsoft.com/office/drawing/2014/main" id="{5F23181E-C9D3-C20F-D3B9-3742D8BBDE3D}"/>
              </a:ext>
            </a:extLst>
          </p:cNvPr>
          <p:cNvSpPr>
            <a:spLocks noGrp="1"/>
          </p:cNvSpPr>
          <p:nvPr>
            <p:ph type="sldNum" sz="quarter" idx="12"/>
          </p:nvPr>
        </p:nvSpPr>
        <p:spPr/>
        <p:txBody>
          <a:bodyPr/>
          <a:lstStyle/>
          <a:p>
            <a:fld id="{DE889C00-3007-445F-903C-C55D6E6A648E}" type="slidenum">
              <a:rPr lang="zh-CN" altLang="en-US" smtClean="0"/>
              <a:pPr/>
              <a:t>5</a:t>
            </a:fld>
            <a:endParaRPr lang="zh-CN" altLang="en-US" dirty="0"/>
          </a:p>
        </p:txBody>
      </p:sp>
    </p:spTree>
    <p:extLst>
      <p:ext uri="{BB962C8B-B14F-4D97-AF65-F5344CB8AC3E}">
        <p14:creationId xmlns:p14="http://schemas.microsoft.com/office/powerpoint/2010/main" val="3849726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8DEE-9D48-FD57-806B-4AA7DE668271}"/>
              </a:ext>
            </a:extLst>
          </p:cNvPr>
          <p:cNvSpPr>
            <a:spLocks noGrp="1"/>
          </p:cNvSpPr>
          <p:nvPr>
            <p:ph type="title"/>
          </p:nvPr>
        </p:nvSpPr>
        <p:spPr>
          <a:xfrm>
            <a:off x="3611880" y="230255"/>
            <a:ext cx="7990840" cy="480131"/>
          </a:xfrm>
        </p:spPr>
        <p:txBody>
          <a:bodyPr/>
          <a:lstStyle/>
          <a:p>
            <a:r>
              <a:rPr kumimoji="1" lang="en-US" altLang="zh-CN" dirty="0"/>
              <a:t>3 </a:t>
            </a:r>
            <a:r>
              <a:rPr lang="en-US" altLang="zh-CN" sz="2800" b="1" dirty="0">
                <a:latin typeface="Arial" pitchFamily="34" charset="0"/>
                <a:cs typeface="Arial" pitchFamily="34" charset="0"/>
              </a:rPr>
              <a:t>PaddlePaddle</a:t>
            </a:r>
            <a:r>
              <a:rPr lang="zh-CN" altLang="en-US" sz="2800" b="1" dirty="0">
                <a:latin typeface="Arial" pitchFamily="34" charset="0"/>
                <a:cs typeface="Arial" pitchFamily="34" charset="0"/>
              </a:rPr>
              <a:t>框架下实现</a:t>
            </a:r>
            <a:endParaRPr kumimoji="1" lang="zh-CN" altLang="en-US" dirty="0"/>
          </a:p>
        </p:txBody>
      </p:sp>
      <p:sp>
        <p:nvSpPr>
          <p:cNvPr id="9" name="文本框 8">
            <a:extLst>
              <a:ext uri="{FF2B5EF4-FFF2-40B4-BE49-F238E27FC236}">
                <a16:creationId xmlns:a16="http://schemas.microsoft.com/office/drawing/2014/main" id="{A768AA24-7993-4417-5B7C-AD3DDB5A9EE2}"/>
              </a:ext>
            </a:extLst>
          </p:cNvPr>
          <p:cNvSpPr txBox="1"/>
          <p:nvPr/>
        </p:nvSpPr>
        <p:spPr>
          <a:xfrm>
            <a:off x="695325" y="1174317"/>
            <a:ext cx="2339102" cy="461665"/>
          </a:xfrm>
          <a:prstGeom prst="rect">
            <a:avLst/>
          </a:prstGeom>
          <a:noFill/>
        </p:spPr>
        <p:txBody>
          <a:bodyPr wrap="none" rtlCol="0">
            <a:spAutoFit/>
          </a:bodyPr>
          <a:lstStyle/>
          <a:p>
            <a:r>
              <a:rPr kumimoji="1" lang="zh-CN" altLang="en-US" sz="2400" b="1" dirty="0">
                <a:solidFill>
                  <a:srgbClr val="283C63"/>
                </a:solidFill>
              </a:rPr>
              <a:t>服务器环境配置</a:t>
            </a:r>
          </a:p>
        </p:txBody>
      </p:sp>
      <p:sp>
        <p:nvSpPr>
          <p:cNvPr id="6" name="灯片编号占位符 5">
            <a:extLst>
              <a:ext uri="{FF2B5EF4-FFF2-40B4-BE49-F238E27FC236}">
                <a16:creationId xmlns:a16="http://schemas.microsoft.com/office/drawing/2014/main" id="{8732BD2A-C99F-A201-80E7-FA0D2AE78AF1}"/>
              </a:ext>
            </a:extLst>
          </p:cNvPr>
          <p:cNvSpPr>
            <a:spLocks noGrp="1"/>
          </p:cNvSpPr>
          <p:nvPr>
            <p:ph type="sldNum" sz="quarter" idx="12"/>
          </p:nvPr>
        </p:nvSpPr>
        <p:spPr/>
        <p:txBody>
          <a:bodyPr/>
          <a:lstStyle/>
          <a:p>
            <a:fld id="{DE889C00-3007-445F-903C-C55D6E6A648E}" type="slidenum">
              <a:rPr lang="zh-CN" altLang="en-US" smtClean="0"/>
              <a:pPr/>
              <a:t>6</a:t>
            </a:fld>
            <a:endParaRPr lang="zh-CN" altLang="en-US" dirty="0"/>
          </a:p>
        </p:txBody>
      </p:sp>
      <p:graphicFrame>
        <p:nvGraphicFramePr>
          <p:cNvPr id="8" name="表格 7">
            <a:extLst>
              <a:ext uri="{FF2B5EF4-FFF2-40B4-BE49-F238E27FC236}">
                <a16:creationId xmlns:a16="http://schemas.microsoft.com/office/drawing/2014/main" id="{2600B8B7-55C9-D497-3368-BD016664073E}"/>
              </a:ext>
            </a:extLst>
          </p:cNvPr>
          <p:cNvGraphicFramePr>
            <a:graphicFrameLocks noGrp="1"/>
          </p:cNvGraphicFramePr>
          <p:nvPr>
            <p:extLst>
              <p:ext uri="{D42A27DB-BD31-4B8C-83A1-F6EECF244321}">
                <p14:modId xmlns:p14="http://schemas.microsoft.com/office/powerpoint/2010/main" val="2669664704"/>
              </p:ext>
            </p:extLst>
          </p:nvPr>
        </p:nvGraphicFramePr>
        <p:xfrm>
          <a:off x="695324" y="4133274"/>
          <a:ext cx="4292311" cy="1854200"/>
        </p:xfrm>
        <a:graphic>
          <a:graphicData uri="http://schemas.openxmlformats.org/drawingml/2006/table">
            <a:tbl>
              <a:tblPr bandRow="1">
                <a:tableStyleId>{3B4B98B0-60AC-42C2-AFA5-B58CD77FA1E5}</a:tableStyleId>
              </a:tblPr>
              <a:tblGrid>
                <a:gridCol w="1715367">
                  <a:extLst>
                    <a:ext uri="{9D8B030D-6E8A-4147-A177-3AD203B41FA5}">
                      <a16:colId xmlns:a16="http://schemas.microsoft.com/office/drawing/2014/main" val="3741889583"/>
                    </a:ext>
                  </a:extLst>
                </a:gridCol>
                <a:gridCol w="2576944">
                  <a:extLst>
                    <a:ext uri="{9D8B030D-6E8A-4147-A177-3AD203B41FA5}">
                      <a16:colId xmlns:a16="http://schemas.microsoft.com/office/drawing/2014/main" val="1164813779"/>
                    </a:ext>
                  </a:extLst>
                </a:gridCol>
              </a:tblGrid>
              <a:tr h="370840">
                <a:tc>
                  <a:txBody>
                    <a:bodyPr/>
                    <a:lstStyle/>
                    <a:p>
                      <a:pPr algn="ctr"/>
                      <a:r>
                        <a:rPr lang="zh-CN" altLang="en-US" dirty="0"/>
                        <a:t>系统</a:t>
                      </a:r>
                    </a:p>
                  </a:txBody>
                  <a:tcPr/>
                </a:tc>
                <a:tc>
                  <a:txBody>
                    <a:bodyPr/>
                    <a:lstStyle/>
                    <a:p>
                      <a:pPr algn="ctr"/>
                      <a:r>
                        <a:rPr lang="en-US" altLang="zh-CN" dirty="0"/>
                        <a:t>Ubuntu18.04</a:t>
                      </a:r>
                      <a:endParaRPr lang="zh-CN" altLang="en-US" dirty="0"/>
                    </a:p>
                  </a:txBody>
                  <a:tcPr/>
                </a:tc>
                <a:extLst>
                  <a:ext uri="{0D108BD9-81ED-4DB2-BD59-A6C34878D82A}">
                    <a16:rowId xmlns:a16="http://schemas.microsoft.com/office/drawing/2014/main" val="571179327"/>
                  </a:ext>
                </a:extLst>
              </a:tr>
              <a:tr h="370840">
                <a:tc>
                  <a:txBody>
                    <a:bodyPr/>
                    <a:lstStyle/>
                    <a:p>
                      <a:pPr algn="ctr"/>
                      <a:r>
                        <a:rPr lang="en-US" altLang="zh-CN" dirty="0"/>
                        <a:t>CUDA</a:t>
                      </a:r>
                      <a:endParaRPr lang="zh-CN" altLang="en-US" dirty="0"/>
                    </a:p>
                  </a:txBody>
                  <a:tcPr/>
                </a:tc>
                <a:tc>
                  <a:txBody>
                    <a:bodyPr/>
                    <a:lstStyle/>
                    <a:p>
                      <a:pPr algn="ctr"/>
                      <a:r>
                        <a:rPr lang="en-US" altLang="zh-CN" dirty="0"/>
                        <a:t>11.3</a:t>
                      </a:r>
                      <a:endParaRPr lang="zh-CN" altLang="en-US" dirty="0"/>
                    </a:p>
                  </a:txBody>
                  <a:tcPr/>
                </a:tc>
                <a:extLst>
                  <a:ext uri="{0D108BD9-81ED-4DB2-BD59-A6C34878D82A}">
                    <a16:rowId xmlns:a16="http://schemas.microsoft.com/office/drawing/2014/main" val="2785729055"/>
                  </a:ext>
                </a:extLst>
              </a:tr>
              <a:tr h="370840">
                <a:tc>
                  <a:txBody>
                    <a:bodyPr/>
                    <a:lstStyle/>
                    <a:p>
                      <a:pPr algn="ctr"/>
                      <a:r>
                        <a:rPr lang="en-US" altLang="zh-CN" dirty="0"/>
                        <a:t>GPU</a:t>
                      </a:r>
                      <a:endParaRPr lang="zh-CN" altLang="en-US" dirty="0"/>
                    </a:p>
                  </a:txBody>
                  <a:tcPr/>
                </a:tc>
                <a:tc>
                  <a:txBody>
                    <a:bodyPr/>
                    <a:lstStyle/>
                    <a:p>
                      <a:pPr algn="ctr"/>
                      <a:r>
                        <a:rPr lang="en-US" altLang="zh-CN" dirty="0"/>
                        <a:t>2080ti</a:t>
                      </a:r>
                      <a:endParaRPr lang="zh-CN" altLang="en-US" dirty="0"/>
                    </a:p>
                  </a:txBody>
                  <a:tcPr/>
                </a:tc>
                <a:extLst>
                  <a:ext uri="{0D108BD9-81ED-4DB2-BD59-A6C34878D82A}">
                    <a16:rowId xmlns:a16="http://schemas.microsoft.com/office/drawing/2014/main" val="3228484735"/>
                  </a:ext>
                </a:extLst>
              </a:tr>
              <a:tr h="370840">
                <a:tc>
                  <a:txBody>
                    <a:bodyPr/>
                    <a:lstStyle/>
                    <a:p>
                      <a:pPr algn="ctr"/>
                      <a:r>
                        <a:rPr lang="en-US" altLang="zh-CN" dirty="0"/>
                        <a:t>Python</a:t>
                      </a:r>
                      <a:endParaRPr lang="zh-CN" altLang="en-US" dirty="0"/>
                    </a:p>
                  </a:txBody>
                  <a:tcPr/>
                </a:tc>
                <a:tc>
                  <a:txBody>
                    <a:bodyPr/>
                    <a:lstStyle/>
                    <a:p>
                      <a:pPr algn="ctr"/>
                      <a:r>
                        <a:rPr lang="en-US" altLang="zh-CN" dirty="0"/>
                        <a:t>3.8</a:t>
                      </a:r>
                      <a:endParaRPr lang="zh-CN" altLang="en-US" dirty="0"/>
                    </a:p>
                  </a:txBody>
                  <a:tcPr/>
                </a:tc>
                <a:extLst>
                  <a:ext uri="{0D108BD9-81ED-4DB2-BD59-A6C34878D82A}">
                    <a16:rowId xmlns:a16="http://schemas.microsoft.com/office/drawing/2014/main" val="3467099534"/>
                  </a:ext>
                </a:extLst>
              </a:tr>
              <a:tr h="370840">
                <a:tc>
                  <a:txBody>
                    <a:bodyPr/>
                    <a:lstStyle/>
                    <a:p>
                      <a:pPr algn="ctr"/>
                      <a:r>
                        <a:rPr lang="en-US" altLang="zh-CN" sz="1800" kern="1200" dirty="0" err="1">
                          <a:solidFill>
                            <a:schemeClr val="tx1"/>
                          </a:solidFill>
                          <a:effectLst/>
                          <a:latin typeface="+mn-lt"/>
                          <a:ea typeface="+mn-ea"/>
                          <a:cs typeface="+mn-cs"/>
                        </a:rPr>
                        <a:t>PaddleScience</a:t>
                      </a:r>
                      <a:endParaRPr lang="zh-CN" altLang="en-US" dirty="0"/>
                    </a:p>
                  </a:txBody>
                  <a:tcPr/>
                </a:tc>
                <a:tc>
                  <a:txBody>
                    <a:bodyPr/>
                    <a:lstStyle/>
                    <a:p>
                      <a:pPr algn="ctr"/>
                      <a:r>
                        <a:rPr lang="en-US" altLang="zh-CN" dirty="0"/>
                        <a:t>1.2</a:t>
                      </a:r>
                      <a:endParaRPr lang="zh-CN" altLang="en-US" dirty="0"/>
                    </a:p>
                  </a:txBody>
                  <a:tcPr/>
                </a:tc>
                <a:extLst>
                  <a:ext uri="{0D108BD9-81ED-4DB2-BD59-A6C34878D82A}">
                    <a16:rowId xmlns:a16="http://schemas.microsoft.com/office/drawing/2014/main" val="2768896534"/>
                  </a:ext>
                </a:extLst>
              </a:tr>
            </a:tbl>
          </a:graphicData>
        </a:graphic>
      </p:graphicFrame>
      <p:pic>
        <p:nvPicPr>
          <p:cNvPr id="11" name="Drawing 1">
            <a:extLst>
              <a:ext uri="{FF2B5EF4-FFF2-40B4-BE49-F238E27FC236}">
                <a16:creationId xmlns:a16="http://schemas.microsoft.com/office/drawing/2014/main" id="{755141D2-2337-26D8-C880-8E083AD76FA8}"/>
              </a:ext>
            </a:extLst>
          </p:cNvPr>
          <p:cNvPicPr/>
          <p:nvPr/>
        </p:nvPicPr>
        <p:blipFill>
          <a:blip r:embed="rId2"/>
          <a:stretch>
            <a:fillRect/>
          </a:stretch>
        </p:blipFill>
        <p:spPr>
          <a:xfrm>
            <a:off x="5346107" y="2318327"/>
            <a:ext cx="6150567" cy="3665827"/>
          </a:xfrm>
          <a:prstGeom prst="rect">
            <a:avLst/>
          </a:prstGeom>
        </p:spPr>
      </p:pic>
      <p:sp>
        <p:nvSpPr>
          <p:cNvPr id="12" name="文本框 11">
            <a:extLst>
              <a:ext uri="{FF2B5EF4-FFF2-40B4-BE49-F238E27FC236}">
                <a16:creationId xmlns:a16="http://schemas.microsoft.com/office/drawing/2014/main" id="{523BA80B-01AA-9F8E-1044-3A3BFBC3ACC2}"/>
              </a:ext>
            </a:extLst>
          </p:cNvPr>
          <p:cNvSpPr txBox="1"/>
          <p:nvPr/>
        </p:nvSpPr>
        <p:spPr>
          <a:xfrm>
            <a:off x="5346107" y="1755111"/>
            <a:ext cx="1338828" cy="369332"/>
          </a:xfrm>
          <a:prstGeom prst="rect">
            <a:avLst/>
          </a:prstGeom>
          <a:noFill/>
        </p:spPr>
        <p:txBody>
          <a:bodyPr wrap="none" rtlCol="0">
            <a:spAutoFit/>
          </a:bodyPr>
          <a:lstStyle/>
          <a:p>
            <a:r>
              <a:rPr lang="zh-CN" altLang="en-US" b="1" dirty="0"/>
              <a:t>训练过程：</a:t>
            </a:r>
          </a:p>
        </p:txBody>
      </p:sp>
      <p:sp>
        <p:nvSpPr>
          <p:cNvPr id="13" name="文本框 12">
            <a:extLst>
              <a:ext uri="{FF2B5EF4-FFF2-40B4-BE49-F238E27FC236}">
                <a16:creationId xmlns:a16="http://schemas.microsoft.com/office/drawing/2014/main" id="{DEE62FAE-491B-5399-1F1E-85DD37D5D942}"/>
              </a:ext>
            </a:extLst>
          </p:cNvPr>
          <p:cNvSpPr txBox="1"/>
          <p:nvPr/>
        </p:nvSpPr>
        <p:spPr>
          <a:xfrm>
            <a:off x="695325" y="1854644"/>
            <a:ext cx="4292310" cy="1912960"/>
          </a:xfrm>
          <a:prstGeom prst="rect">
            <a:avLst/>
          </a:prstGeom>
          <a:noFill/>
          <a:ln w="12700">
            <a:solidFill>
              <a:schemeClr val="tx1"/>
            </a:solidFill>
          </a:ln>
        </p:spPr>
        <p:txBody>
          <a:bodyPr wrap="square">
            <a:spAutoFit/>
          </a:bodyPr>
          <a:lstStyle/>
          <a:p>
            <a:pPr algn="just">
              <a:lnSpc>
                <a:spcPct val="120000"/>
              </a:lnSpc>
            </a:pPr>
            <a:r>
              <a:rPr lang="zh-CN" altLang="en-US" sz="2000" dirty="0">
                <a:latin typeface="HardingText"/>
              </a:rPr>
              <a:t>项目需求：</a:t>
            </a:r>
            <a:endParaRPr lang="en-US" altLang="zh-CN" sz="2000" dirty="0">
              <a:latin typeface="HardingText"/>
            </a:endParaRPr>
          </a:p>
          <a:p>
            <a:pPr marL="342900" indent="-342900" algn="just">
              <a:lnSpc>
                <a:spcPct val="120000"/>
              </a:lnSpc>
              <a:buFont typeface="Wingdings" panose="05000000000000000000" pitchFamily="2" charset="2"/>
              <a:buChar char="Ø"/>
            </a:pPr>
            <a:r>
              <a:rPr lang="zh-CN" altLang="en-US" sz="2000" dirty="0">
                <a:latin typeface="HardingText"/>
              </a:rPr>
              <a:t>揭露和预测非线性偏微分方程</a:t>
            </a:r>
          </a:p>
          <a:p>
            <a:pPr marL="342900" indent="-342900" algn="just">
              <a:lnSpc>
                <a:spcPct val="120000"/>
              </a:lnSpc>
              <a:buFont typeface="Wingdings" panose="05000000000000000000" pitchFamily="2" charset="2"/>
              <a:buChar char="Ø"/>
            </a:pPr>
            <a:r>
              <a:rPr lang="zh-CN" altLang="en-US" sz="2000" dirty="0">
                <a:latin typeface="HardingText"/>
              </a:rPr>
              <a:t>对高维数据拟合</a:t>
            </a:r>
            <a:r>
              <a:rPr lang="en-US" altLang="zh-CN" sz="2000" dirty="0" err="1">
                <a:latin typeface="HardingText"/>
              </a:rPr>
              <a:t>pde</a:t>
            </a:r>
            <a:r>
              <a:rPr lang="zh-CN" altLang="en-US" sz="2000" dirty="0">
                <a:latin typeface="HardingText"/>
              </a:rPr>
              <a:t>公式</a:t>
            </a:r>
            <a:endParaRPr lang="en-US" altLang="zh-CN" sz="2000" dirty="0">
              <a:latin typeface="HardingText"/>
            </a:endParaRPr>
          </a:p>
          <a:p>
            <a:pPr algn="just">
              <a:lnSpc>
                <a:spcPct val="120000"/>
              </a:lnSpc>
            </a:pPr>
            <a:r>
              <a:rPr lang="zh-CN" altLang="en-US" sz="2000" dirty="0">
                <a:latin typeface="HardingText"/>
              </a:rPr>
              <a:t>依据</a:t>
            </a:r>
            <a:r>
              <a:rPr lang="en-US" altLang="zh-CN" sz="2000" dirty="0">
                <a:latin typeface="HardingText"/>
              </a:rPr>
              <a:t>PaddlePaddle</a:t>
            </a:r>
            <a:r>
              <a:rPr lang="zh-CN" altLang="en-US" sz="2000" dirty="0">
                <a:latin typeface="HardingText"/>
              </a:rPr>
              <a:t>的</a:t>
            </a:r>
            <a:r>
              <a:rPr lang="en-US" altLang="zh-CN" sz="2000" dirty="0">
                <a:latin typeface="HardingText"/>
              </a:rPr>
              <a:t>DeepHPMs</a:t>
            </a:r>
            <a:r>
              <a:rPr lang="zh-CN" altLang="en-US" sz="2000" dirty="0">
                <a:latin typeface="HardingText"/>
              </a:rPr>
              <a:t>文档进行实现。</a:t>
            </a:r>
            <a:endParaRPr lang="en-US" altLang="zh-CN" sz="2000" dirty="0">
              <a:latin typeface="HardingText"/>
            </a:endParaRPr>
          </a:p>
        </p:txBody>
      </p:sp>
    </p:spTree>
    <p:extLst>
      <p:ext uri="{BB962C8B-B14F-4D97-AF65-F5344CB8AC3E}">
        <p14:creationId xmlns:p14="http://schemas.microsoft.com/office/powerpoint/2010/main" val="1357240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8DEE-9D48-FD57-806B-4AA7DE668271}"/>
              </a:ext>
            </a:extLst>
          </p:cNvPr>
          <p:cNvSpPr>
            <a:spLocks noGrp="1"/>
          </p:cNvSpPr>
          <p:nvPr>
            <p:ph type="title"/>
          </p:nvPr>
        </p:nvSpPr>
        <p:spPr>
          <a:xfrm>
            <a:off x="3611880" y="230255"/>
            <a:ext cx="7990840" cy="480131"/>
          </a:xfrm>
        </p:spPr>
        <p:txBody>
          <a:bodyPr/>
          <a:lstStyle/>
          <a:p>
            <a:r>
              <a:rPr kumimoji="1" lang="en-US" altLang="zh-CN" dirty="0"/>
              <a:t>4 </a:t>
            </a:r>
            <a:r>
              <a:rPr lang="en-US" altLang="zh-CN" sz="2800" b="1" dirty="0">
                <a:latin typeface="Arial" pitchFamily="34" charset="0"/>
                <a:cs typeface="Arial" pitchFamily="34" charset="0"/>
              </a:rPr>
              <a:t>Mindspore</a:t>
            </a:r>
            <a:r>
              <a:rPr lang="zh-CN" altLang="en-US" sz="2800" b="1" dirty="0">
                <a:latin typeface="Arial" pitchFamily="34" charset="0"/>
                <a:cs typeface="Arial" pitchFamily="34" charset="0"/>
              </a:rPr>
              <a:t>框架下实现</a:t>
            </a:r>
            <a:endParaRPr kumimoji="1" lang="zh-CN" altLang="en-US" dirty="0"/>
          </a:p>
        </p:txBody>
      </p:sp>
      <p:sp>
        <p:nvSpPr>
          <p:cNvPr id="9" name="文本框 8">
            <a:extLst>
              <a:ext uri="{FF2B5EF4-FFF2-40B4-BE49-F238E27FC236}">
                <a16:creationId xmlns:a16="http://schemas.microsoft.com/office/drawing/2014/main" id="{A768AA24-7993-4417-5B7C-AD3DDB5A9EE2}"/>
              </a:ext>
            </a:extLst>
          </p:cNvPr>
          <p:cNvSpPr txBox="1"/>
          <p:nvPr/>
        </p:nvSpPr>
        <p:spPr>
          <a:xfrm>
            <a:off x="695325" y="1174317"/>
            <a:ext cx="2970685" cy="461665"/>
          </a:xfrm>
          <a:prstGeom prst="rect">
            <a:avLst/>
          </a:prstGeom>
          <a:noFill/>
        </p:spPr>
        <p:txBody>
          <a:bodyPr wrap="none" rtlCol="0">
            <a:spAutoFit/>
          </a:bodyPr>
          <a:lstStyle/>
          <a:p>
            <a:r>
              <a:rPr kumimoji="1" lang="en-US" altLang="zh-CN" sz="2400" b="1" dirty="0">
                <a:solidFill>
                  <a:srgbClr val="283C63"/>
                </a:solidFill>
              </a:rPr>
              <a:t>Mindspore</a:t>
            </a:r>
            <a:r>
              <a:rPr kumimoji="1" lang="zh-CN" altLang="en-US" sz="2400" b="1" dirty="0">
                <a:solidFill>
                  <a:srgbClr val="283C63"/>
                </a:solidFill>
              </a:rPr>
              <a:t>框架介绍</a:t>
            </a:r>
          </a:p>
        </p:txBody>
      </p:sp>
      <p:sp>
        <p:nvSpPr>
          <p:cNvPr id="6" name="灯片编号占位符 5">
            <a:extLst>
              <a:ext uri="{FF2B5EF4-FFF2-40B4-BE49-F238E27FC236}">
                <a16:creationId xmlns:a16="http://schemas.microsoft.com/office/drawing/2014/main" id="{8732BD2A-C99F-A201-80E7-FA0D2AE78AF1}"/>
              </a:ext>
            </a:extLst>
          </p:cNvPr>
          <p:cNvSpPr>
            <a:spLocks noGrp="1"/>
          </p:cNvSpPr>
          <p:nvPr>
            <p:ph type="sldNum" sz="quarter" idx="12"/>
          </p:nvPr>
        </p:nvSpPr>
        <p:spPr/>
        <p:txBody>
          <a:bodyPr/>
          <a:lstStyle/>
          <a:p>
            <a:fld id="{DE889C00-3007-445F-903C-C55D6E6A648E}" type="slidenum">
              <a:rPr lang="zh-CN" altLang="en-US" smtClean="0"/>
              <a:pPr/>
              <a:t>7</a:t>
            </a:fld>
            <a:endParaRPr lang="zh-CN" altLang="en-US" dirty="0"/>
          </a:p>
        </p:txBody>
      </p:sp>
      <p:pic>
        <p:nvPicPr>
          <p:cNvPr id="3" name="Drawing 2">
            <a:extLst>
              <a:ext uri="{FF2B5EF4-FFF2-40B4-BE49-F238E27FC236}">
                <a16:creationId xmlns:a16="http://schemas.microsoft.com/office/drawing/2014/main" id="{6130A539-CEF4-BF8E-3552-CFA053934C9A}"/>
              </a:ext>
            </a:extLst>
          </p:cNvPr>
          <p:cNvPicPr/>
          <p:nvPr/>
        </p:nvPicPr>
        <p:blipFill>
          <a:blip r:embed="rId2"/>
          <a:stretch>
            <a:fillRect/>
          </a:stretch>
        </p:blipFill>
        <p:spPr>
          <a:xfrm>
            <a:off x="5932023" y="2013528"/>
            <a:ext cx="5564652" cy="4082761"/>
          </a:xfrm>
          <a:prstGeom prst="rect">
            <a:avLst/>
          </a:prstGeom>
        </p:spPr>
      </p:pic>
      <p:sp>
        <p:nvSpPr>
          <p:cNvPr id="11" name="文本框 10">
            <a:extLst>
              <a:ext uri="{FF2B5EF4-FFF2-40B4-BE49-F238E27FC236}">
                <a16:creationId xmlns:a16="http://schemas.microsoft.com/office/drawing/2014/main" id="{80F1E350-A834-1E5F-0196-45DDB9CF23FD}"/>
              </a:ext>
            </a:extLst>
          </p:cNvPr>
          <p:cNvSpPr txBox="1"/>
          <p:nvPr/>
        </p:nvSpPr>
        <p:spPr>
          <a:xfrm>
            <a:off x="695325" y="1784410"/>
            <a:ext cx="4985040" cy="4524315"/>
          </a:xfrm>
          <a:prstGeom prst="rect">
            <a:avLst/>
          </a:prstGeom>
          <a:noFill/>
          <a:ln w="12700">
            <a:solidFill>
              <a:schemeClr val="tx1"/>
            </a:solidFill>
          </a:ln>
        </p:spPr>
        <p:txBody>
          <a:bodyPr wrap="square">
            <a:spAutoFit/>
          </a:bodyPr>
          <a:lstStyle/>
          <a:p>
            <a:r>
              <a:rPr lang="zh-CN" altLang="en-US" b="1" dirty="0"/>
              <a:t>总体架构核心组成部分：</a:t>
            </a:r>
          </a:p>
          <a:p>
            <a:r>
              <a:rPr lang="en-US" altLang="zh-CN" sz="1600" b="1" dirty="0"/>
              <a:t>MindSpore Extend</a:t>
            </a:r>
            <a:r>
              <a:rPr lang="zh-CN" altLang="en-US" sz="1600" b="1" dirty="0"/>
              <a:t>（扩展层）：</a:t>
            </a:r>
          </a:p>
          <a:p>
            <a:pPr marL="285750" indent="-285750">
              <a:buFont typeface="Wingdings" panose="05000000000000000000" pitchFamily="2" charset="2"/>
              <a:buChar char="Ø"/>
            </a:pPr>
            <a:r>
              <a:rPr lang="zh-CN" altLang="en-US" sz="1600" dirty="0"/>
              <a:t>开发者参与平台，鼓励社区贡献，共同构建框架扩展功能。</a:t>
            </a:r>
          </a:p>
          <a:p>
            <a:r>
              <a:rPr lang="en-US" altLang="zh-CN" sz="1600" b="1" dirty="0" err="1"/>
              <a:t>MindExpression</a:t>
            </a:r>
            <a:r>
              <a:rPr lang="zh-CN" altLang="en-US" sz="1600" b="1" dirty="0"/>
              <a:t>（</a:t>
            </a:r>
            <a:r>
              <a:rPr lang="en-US" altLang="zh-CN" sz="1600" b="1" dirty="0"/>
              <a:t>ME</a:t>
            </a:r>
            <a:r>
              <a:rPr lang="zh-CN" altLang="en-US" sz="1600" b="1" dirty="0"/>
              <a:t>，前端表达层）：</a:t>
            </a:r>
          </a:p>
          <a:p>
            <a:pPr marL="285750" indent="-285750">
              <a:buFont typeface="Wingdings" panose="05000000000000000000" pitchFamily="2" charset="2"/>
              <a:buChar char="Ø"/>
            </a:pPr>
            <a:r>
              <a:rPr lang="zh-CN" altLang="en-US" sz="1600" dirty="0"/>
              <a:t>基于</a:t>
            </a:r>
            <a:r>
              <a:rPr lang="en-US" altLang="zh-CN" sz="1600" dirty="0"/>
              <a:t>Python</a:t>
            </a:r>
            <a:r>
              <a:rPr lang="zh-CN" altLang="en-US" sz="1600" dirty="0"/>
              <a:t>的高级</a:t>
            </a:r>
            <a:r>
              <a:rPr lang="en-US" altLang="zh-CN" sz="1600" dirty="0"/>
              <a:t>API</a:t>
            </a:r>
            <a:r>
              <a:rPr lang="zh-CN" altLang="en-US" sz="1600" dirty="0"/>
              <a:t>设计，计划拓展</a:t>
            </a:r>
            <a:r>
              <a:rPr lang="en-US" altLang="zh-CN" sz="1600" dirty="0"/>
              <a:t>C/C++</a:t>
            </a:r>
            <a:r>
              <a:rPr lang="zh-CN" altLang="en-US" sz="1600" dirty="0"/>
              <a:t>、</a:t>
            </a:r>
            <a:r>
              <a:rPr lang="en-US" altLang="zh-CN" sz="1600" dirty="0"/>
              <a:t>Java</a:t>
            </a:r>
            <a:r>
              <a:rPr lang="zh-CN" altLang="en-US" sz="1600" dirty="0"/>
              <a:t>等前端支持。</a:t>
            </a:r>
          </a:p>
          <a:p>
            <a:pPr marL="285750" indent="-285750">
              <a:buFont typeface="Wingdings" panose="05000000000000000000" pitchFamily="2" charset="2"/>
              <a:buChar char="Ø"/>
            </a:pPr>
            <a:r>
              <a:rPr lang="zh-CN" altLang="en-US" sz="1600" dirty="0"/>
              <a:t>探索支持华为自研语言“仓颉”，及与</a:t>
            </a:r>
            <a:r>
              <a:rPr lang="en-US" altLang="zh-CN" sz="1600" dirty="0"/>
              <a:t>Julia</a:t>
            </a:r>
            <a:r>
              <a:rPr lang="zh-CN" altLang="en-US" sz="1600" dirty="0"/>
              <a:t>等第三方语言对接，增强生态兼容性。</a:t>
            </a:r>
          </a:p>
          <a:p>
            <a:r>
              <a:rPr lang="en-US" altLang="zh-CN" sz="1600" b="1" dirty="0" err="1"/>
              <a:t>MindCompiler</a:t>
            </a:r>
            <a:r>
              <a:rPr lang="zh-CN" altLang="en-US" sz="1600" b="1" dirty="0"/>
              <a:t>（编译优化层）：</a:t>
            </a:r>
          </a:p>
          <a:p>
            <a:pPr marL="285750" indent="-285750">
              <a:buFont typeface="Wingdings" panose="05000000000000000000" pitchFamily="2" charset="2"/>
              <a:buChar char="Ø"/>
            </a:pPr>
            <a:r>
              <a:rPr lang="zh-CN" altLang="en-US" sz="1600" dirty="0"/>
              <a:t>关键技术层，基于</a:t>
            </a:r>
            <a:r>
              <a:rPr lang="en-US" altLang="zh-CN" sz="1600" dirty="0" err="1"/>
              <a:t>MindIR</a:t>
            </a:r>
            <a:r>
              <a:rPr lang="zh-CN" altLang="en-US" sz="1600" dirty="0"/>
              <a:t>实现跨硬件优化。</a:t>
            </a:r>
          </a:p>
          <a:p>
            <a:pPr marL="285750" indent="-285750">
              <a:buFont typeface="Wingdings" panose="05000000000000000000" pitchFamily="2" charset="2"/>
              <a:buChar char="Ø"/>
            </a:pPr>
            <a:r>
              <a:rPr lang="zh-CN" altLang="en-US" sz="1600" dirty="0"/>
              <a:t>功能涵盖硬件无关与相关优化（如自动微分、内存管理、图算融合）及推理优化（量化、剪枝）。</a:t>
            </a:r>
          </a:p>
          <a:p>
            <a:r>
              <a:rPr lang="en-US" altLang="zh-CN" sz="1600" b="1" dirty="0" err="1"/>
              <a:t>MindAKG</a:t>
            </a:r>
            <a:endParaRPr lang="en-US" altLang="zh-CN" sz="1600" b="1" dirty="0"/>
          </a:p>
          <a:p>
            <a:pPr marL="285750" indent="-285750">
              <a:buFont typeface="Wingdings" panose="05000000000000000000" pitchFamily="2" charset="2"/>
              <a:buChar char="Ø"/>
            </a:pPr>
            <a:r>
              <a:rPr lang="zh-CN" altLang="en-US" sz="1600" dirty="0"/>
              <a:t>作为自动算子生成工具，持续升级，提升编译效率。</a:t>
            </a:r>
          </a:p>
          <a:p>
            <a:r>
              <a:rPr lang="en-US" altLang="zh-CN" sz="1600" b="1" dirty="0" err="1"/>
              <a:t>MindRT</a:t>
            </a:r>
            <a:r>
              <a:rPr lang="zh-CN" altLang="en-US" sz="1600" b="1" dirty="0"/>
              <a:t>（全场景运行时）：</a:t>
            </a:r>
          </a:p>
          <a:p>
            <a:pPr marL="285750" indent="-285750">
              <a:buFont typeface="Wingdings" panose="05000000000000000000" pitchFamily="2" charset="2"/>
              <a:buChar char="Ø"/>
            </a:pPr>
            <a:r>
              <a:rPr lang="zh-CN" altLang="en-US" sz="1600" dirty="0"/>
              <a:t>支持云、边缘、</a:t>
            </a:r>
            <a:r>
              <a:rPr lang="en-US" altLang="zh-CN" sz="1600" dirty="0"/>
              <a:t>IoT</a:t>
            </a:r>
            <a:r>
              <a:rPr lang="zh-CN" altLang="en-US" sz="1600" dirty="0"/>
              <a:t>等多种设备环境的运行，实现全场景部署能力。</a:t>
            </a:r>
          </a:p>
        </p:txBody>
      </p:sp>
    </p:spTree>
    <p:extLst>
      <p:ext uri="{BB962C8B-B14F-4D97-AF65-F5344CB8AC3E}">
        <p14:creationId xmlns:p14="http://schemas.microsoft.com/office/powerpoint/2010/main" val="1493991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8DEE-9D48-FD57-806B-4AA7DE668271}"/>
              </a:ext>
            </a:extLst>
          </p:cNvPr>
          <p:cNvSpPr>
            <a:spLocks noGrp="1"/>
          </p:cNvSpPr>
          <p:nvPr>
            <p:ph type="title"/>
          </p:nvPr>
        </p:nvSpPr>
        <p:spPr>
          <a:xfrm>
            <a:off x="3611880" y="230255"/>
            <a:ext cx="7990840" cy="480131"/>
          </a:xfrm>
        </p:spPr>
        <p:txBody>
          <a:bodyPr/>
          <a:lstStyle/>
          <a:p>
            <a:r>
              <a:rPr kumimoji="1" lang="en-US" altLang="zh-CN" dirty="0"/>
              <a:t>4 </a:t>
            </a:r>
            <a:r>
              <a:rPr lang="en-US" altLang="zh-CN" sz="2800" b="1" dirty="0">
                <a:latin typeface="Arial" pitchFamily="34" charset="0"/>
                <a:cs typeface="Arial" pitchFamily="34" charset="0"/>
              </a:rPr>
              <a:t>Mindspore</a:t>
            </a:r>
            <a:r>
              <a:rPr lang="zh-CN" altLang="en-US" sz="2800" b="1" dirty="0">
                <a:latin typeface="Arial" pitchFamily="34" charset="0"/>
                <a:cs typeface="Arial" pitchFamily="34" charset="0"/>
              </a:rPr>
              <a:t>框架下实现</a:t>
            </a:r>
            <a:endParaRPr kumimoji="1" lang="zh-CN" altLang="en-US" dirty="0"/>
          </a:p>
        </p:txBody>
      </p:sp>
      <p:sp>
        <p:nvSpPr>
          <p:cNvPr id="9" name="文本框 8">
            <a:extLst>
              <a:ext uri="{FF2B5EF4-FFF2-40B4-BE49-F238E27FC236}">
                <a16:creationId xmlns:a16="http://schemas.microsoft.com/office/drawing/2014/main" id="{A768AA24-7993-4417-5B7C-AD3DDB5A9EE2}"/>
              </a:ext>
            </a:extLst>
          </p:cNvPr>
          <p:cNvSpPr txBox="1"/>
          <p:nvPr/>
        </p:nvSpPr>
        <p:spPr>
          <a:xfrm>
            <a:off x="695325" y="1174317"/>
            <a:ext cx="4987263" cy="461665"/>
          </a:xfrm>
          <a:prstGeom prst="rect">
            <a:avLst/>
          </a:prstGeom>
          <a:noFill/>
        </p:spPr>
        <p:txBody>
          <a:bodyPr wrap="none" rtlCol="0">
            <a:spAutoFit/>
          </a:bodyPr>
          <a:lstStyle/>
          <a:p>
            <a:r>
              <a:rPr kumimoji="1" lang="en-US" altLang="zh-CN" sz="2400" b="1" dirty="0">
                <a:solidFill>
                  <a:srgbClr val="283C63"/>
                </a:solidFill>
              </a:rPr>
              <a:t>PaddlePaddle</a:t>
            </a:r>
            <a:r>
              <a:rPr kumimoji="1" lang="zh-CN" altLang="en-US" sz="2400" b="1" dirty="0">
                <a:solidFill>
                  <a:srgbClr val="283C63"/>
                </a:solidFill>
              </a:rPr>
              <a:t>到</a:t>
            </a:r>
            <a:r>
              <a:rPr kumimoji="1" lang="en-US" altLang="zh-CN" sz="2400" b="1" dirty="0">
                <a:solidFill>
                  <a:srgbClr val="283C63"/>
                </a:solidFill>
              </a:rPr>
              <a:t>Mindspore</a:t>
            </a:r>
            <a:r>
              <a:rPr kumimoji="1" lang="zh-CN" altLang="en-US" sz="2400" b="1" dirty="0">
                <a:solidFill>
                  <a:srgbClr val="283C63"/>
                </a:solidFill>
              </a:rPr>
              <a:t>的转换</a:t>
            </a:r>
          </a:p>
        </p:txBody>
      </p:sp>
      <p:sp>
        <p:nvSpPr>
          <p:cNvPr id="6" name="灯片编号占位符 5">
            <a:extLst>
              <a:ext uri="{FF2B5EF4-FFF2-40B4-BE49-F238E27FC236}">
                <a16:creationId xmlns:a16="http://schemas.microsoft.com/office/drawing/2014/main" id="{8732BD2A-C99F-A201-80E7-FA0D2AE78AF1}"/>
              </a:ext>
            </a:extLst>
          </p:cNvPr>
          <p:cNvSpPr>
            <a:spLocks noGrp="1"/>
          </p:cNvSpPr>
          <p:nvPr>
            <p:ph type="sldNum" sz="quarter" idx="12"/>
          </p:nvPr>
        </p:nvSpPr>
        <p:spPr/>
        <p:txBody>
          <a:bodyPr/>
          <a:lstStyle/>
          <a:p>
            <a:fld id="{DE889C00-3007-445F-903C-C55D6E6A648E}" type="slidenum">
              <a:rPr lang="zh-CN" altLang="en-US" smtClean="0"/>
              <a:pPr/>
              <a:t>8</a:t>
            </a:fld>
            <a:endParaRPr lang="zh-CN" altLang="en-US" dirty="0"/>
          </a:p>
        </p:txBody>
      </p:sp>
      <p:graphicFrame>
        <p:nvGraphicFramePr>
          <p:cNvPr id="8" name="表格 7">
            <a:extLst>
              <a:ext uri="{FF2B5EF4-FFF2-40B4-BE49-F238E27FC236}">
                <a16:creationId xmlns:a16="http://schemas.microsoft.com/office/drawing/2014/main" id="{2600B8B7-55C9-D497-3368-BD016664073E}"/>
              </a:ext>
            </a:extLst>
          </p:cNvPr>
          <p:cNvGraphicFramePr>
            <a:graphicFrameLocks noGrp="1"/>
          </p:cNvGraphicFramePr>
          <p:nvPr>
            <p:extLst>
              <p:ext uri="{D42A27DB-BD31-4B8C-83A1-F6EECF244321}">
                <p14:modId xmlns:p14="http://schemas.microsoft.com/office/powerpoint/2010/main" val="1703135119"/>
              </p:ext>
            </p:extLst>
          </p:nvPr>
        </p:nvGraphicFramePr>
        <p:xfrm>
          <a:off x="725631" y="1667860"/>
          <a:ext cx="10771044" cy="4729480"/>
        </p:xfrm>
        <a:graphic>
          <a:graphicData uri="http://schemas.openxmlformats.org/drawingml/2006/table">
            <a:tbl>
              <a:tblPr firstRow="1" bandRow="1">
                <a:tableStyleId>{3B4B98B0-60AC-42C2-AFA5-B58CD77FA1E5}</a:tableStyleId>
              </a:tblPr>
              <a:tblGrid>
                <a:gridCol w="1601933">
                  <a:extLst>
                    <a:ext uri="{9D8B030D-6E8A-4147-A177-3AD203B41FA5}">
                      <a16:colId xmlns:a16="http://schemas.microsoft.com/office/drawing/2014/main" val="3741889583"/>
                    </a:ext>
                  </a:extLst>
                </a:gridCol>
                <a:gridCol w="4572000">
                  <a:extLst>
                    <a:ext uri="{9D8B030D-6E8A-4147-A177-3AD203B41FA5}">
                      <a16:colId xmlns:a16="http://schemas.microsoft.com/office/drawing/2014/main" val="1164813779"/>
                    </a:ext>
                  </a:extLst>
                </a:gridCol>
                <a:gridCol w="4597111">
                  <a:extLst>
                    <a:ext uri="{9D8B030D-6E8A-4147-A177-3AD203B41FA5}">
                      <a16:colId xmlns:a16="http://schemas.microsoft.com/office/drawing/2014/main" val="3510827332"/>
                    </a:ext>
                  </a:extLst>
                </a:gridCol>
              </a:tblGrid>
              <a:tr h="370840">
                <a:tc>
                  <a:txBody>
                    <a:bodyPr/>
                    <a:lstStyle/>
                    <a:p>
                      <a:pPr algn="ctr"/>
                      <a:r>
                        <a:rPr lang="zh-CN" altLang="en-US" sz="1400" dirty="0">
                          <a:effectLst/>
                        </a:rPr>
                        <a:t>功能类别</a:t>
                      </a:r>
                    </a:p>
                  </a:txBody>
                  <a:tcPr marL="123825" marR="123825" marT="57150" marB="57150" anchor="ctr"/>
                </a:tc>
                <a:tc>
                  <a:txBody>
                    <a:bodyPr/>
                    <a:lstStyle/>
                    <a:p>
                      <a:pPr algn="ctr"/>
                      <a:r>
                        <a:rPr lang="en-US" sz="1400" dirty="0">
                          <a:effectLst/>
                        </a:rPr>
                        <a:t>PaddlePaddle</a:t>
                      </a:r>
                    </a:p>
                  </a:txBody>
                  <a:tcPr marL="123825" marR="123825" marT="57150" marB="57150" anchor="ctr"/>
                </a:tc>
                <a:tc>
                  <a:txBody>
                    <a:bodyPr/>
                    <a:lstStyle/>
                    <a:p>
                      <a:pPr algn="ctr"/>
                      <a:r>
                        <a:rPr lang="en-US" sz="1400" dirty="0">
                          <a:effectLst/>
                        </a:rPr>
                        <a:t>MindSpore</a:t>
                      </a:r>
                    </a:p>
                  </a:txBody>
                  <a:tcPr marL="123825" marR="123825" marT="57150" marB="57150" anchor="ctr"/>
                </a:tc>
                <a:extLst>
                  <a:ext uri="{0D108BD9-81ED-4DB2-BD59-A6C34878D82A}">
                    <a16:rowId xmlns:a16="http://schemas.microsoft.com/office/drawing/2014/main" val="571179327"/>
                  </a:ext>
                </a:extLst>
              </a:tr>
              <a:tr h="370840">
                <a:tc>
                  <a:txBody>
                    <a:bodyPr/>
                    <a:lstStyle/>
                    <a:p>
                      <a:r>
                        <a:rPr lang="zh-CN" altLang="en-US" sz="1400" dirty="0">
                          <a:effectLst/>
                        </a:rPr>
                        <a:t>卷积层</a:t>
                      </a:r>
                    </a:p>
                  </a:txBody>
                  <a:tcPr marL="123825" marR="123825" marT="57150" marB="57150" anchor="ctr"/>
                </a:tc>
                <a:tc>
                  <a:txBody>
                    <a:bodyPr/>
                    <a:lstStyle/>
                    <a:p>
                      <a:r>
                        <a:rPr lang="en-US" sz="1400" dirty="0">
                          <a:effectLst/>
                          <a:latin typeface="Consolas" panose="020B0609020204030204" pitchFamily="49" charset="0"/>
                        </a:rPr>
                        <a:t>paddle.nn.Conv2D</a:t>
                      </a:r>
                    </a:p>
                  </a:txBody>
                  <a:tcPr marL="123825" marR="123825" marT="57150" marB="57150" anchor="ctr"/>
                </a:tc>
                <a:tc>
                  <a:txBody>
                    <a:bodyPr/>
                    <a:lstStyle/>
                    <a:p>
                      <a:r>
                        <a:rPr lang="en-US" sz="1400" dirty="0">
                          <a:effectLst/>
                          <a:latin typeface="Consolas" panose="020B0609020204030204" pitchFamily="49" charset="0"/>
                        </a:rPr>
                        <a:t>mindspore.nn.Conv2d</a:t>
                      </a:r>
                    </a:p>
                  </a:txBody>
                  <a:tcPr marL="123825" marR="123825" marT="57150" marB="57150" anchor="ctr"/>
                </a:tc>
                <a:extLst>
                  <a:ext uri="{0D108BD9-81ED-4DB2-BD59-A6C34878D82A}">
                    <a16:rowId xmlns:a16="http://schemas.microsoft.com/office/drawing/2014/main" val="2254913088"/>
                  </a:ext>
                </a:extLst>
              </a:tr>
              <a:tr h="370840">
                <a:tc>
                  <a:txBody>
                    <a:bodyPr/>
                    <a:lstStyle/>
                    <a:p>
                      <a:r>
                        <a:rPr lang="zh-CN" altLang="en-US" sz="1400">
                          <a:effectLst/>
                        </a:rPr>
                        <a:t>批量归一化</a:t>
                      </a:r>
                    </a:p>
                  </a:txBody>
                  <a:tcPr marL="123825" marR="123825" marT="57150" marB="57150" anchor="ctr"/>
                </a:tc>
                <a:tc>
                  <a:txBody>
                    <a:bodyPr/>
                    <a:lstStyle/>
                    <a:p>
                      <a:r>
                        <a:rPr lang="en-US" sz="1400" dirty="0">
                          <a:effectLst/>
                          <a:latin typeface="Consolas" panose="020B0609020204030204" pitchFamily="49" charset="0"/>
                        </a:rPr>
                        <a:t>paddle.nn.BatchNorm2D</a:t>
                      </a:r>
                    </a:p>
                  </a:txBody>
                  <a:tcPr marL="123825" marR="123825" marT="57150" marB="57150" anchor="ctr"/>
                </a:tc>
                <a:tc>
                  <a:txBody>
                    <a:bodyPr/>
                    <a:lstStyle/>
                    <a:p>
                      <a:r>
                        <a:rPr lang="en-US" sz="1400" dirty="0">
                          <a:effectLst/>
                          <a:latin typeface="Consolas" panose="020B0609020204030204" pitchFamily="49" charset="0"/>
                        </a:rPr>
                        <a:t>mindspore.nn.BatchNorm2d</a:t>
                      </a:r>
                    </a:p>
                  </a:txBody>
                  <a:tcPr marL="123825" marR="123825" marT="57150" marB="57150" anchor="ctr"/>
                </a:tc>
                <a:extLst>
                  <a:ext uri="{0D108BD9-81ED-4DB2-BD59-A6C34878D82A}">
                    <a16:rowId xmlns:a16="http://schemas.microsoft.com/office/drawing/2014/main" val="572491594"/>
                  </a:ext>
                </a:extLst>
              </a:tr>
              <a:tr h="370840">
                <a:tc>
                  <a:txBody>
                    <a:bodyPr/>
                    <a:lstStyle/>
                    <a:p>
                      <a:r>
                        <a:rPr lang="zh-CN" altLang="en-US" sz="1400">
                          <a:effectLst/>
                        </a:rPr>
                        <a:t>激活函数</a:t>
                      </a:r>
                    </a:p>
                  </a:txBody>
                  <a:tcPr marL="123825" marR="123825" marT="57150" marB="57150" anchor="ctr"/>
                </a:tc>
                <a:tc>
                  <a:txBody>
                    <a:bodyPr/>
                    <a:lstStyle/>
                    <a:p>
                      <a:r>
                        <a:rPr lang="en-US" sz="1400" dirty="0" err="1">
                          <a:effectLst/>
                          <a:latin typeface="Consolas" panose="020B0609020204030204" pitchFamily="49" charset="0"/>
                        </a:rPr>
                        <a:t>paddle.nn.ReLU</a:t>
                      </a:r>
                      <a:br>
                        <a:rPr lang="en-US" sz="1400" dirty="0">
                          <a:effectLst/>
                          <a:latin typeface="Consolas" panose="020B0609020204030204" pitchFamily="49" charset="0"/>
                        </a:rPr>
                      </a:br>
                      <a:r>
                        <a:rPr lang="en-US" sz="1400" dirty="0" err="1">
                          <a:effectLst/>
                          <a:latin typeface="Consolas" panose="020B0609020204030204" pitchFamily="49" charset="0"/>
                        </a:rPr>
                        <a:t>paddle.nn.Sigmoid</a:t>
                      </a:r>
                      <a:endParaRPr lang="en-US" sz="1400" dirty="0">
                        <a:effectLst/>
                        <a:latin typeface="Consolas" panose="020B0609020204030204" pitchFamily="49" charset="0"/>
                      </a:endParaRPr>
                    </a:p>
                  </a:txBody>
                  <a:tcPr marL="123825" marR="123825" marT="57150" marB="57150" anchor="ctr"/>
                </a:tc>
                <a:tc>
                  <a:txBody>
                    <a:bodyPr/>
                    <a:lstStyle/>
                    <a:p>
                      <a:r>
                        <a:rPr lang="en-US" sz="1400" dirty="0" err="1">
                          <a:effectLst/>
                          <a:latin typeface="Consolas" panose="020B0609020204030204" pitchFamily="49" charset="0"/>
                        </a:rPr>
                        <a:t>mindspore.nn.ReLU</a:t>
                      </a:r>
                      <a:br>
                        <a:rPr lang="en-US" sz="1400" dirty="0">
                          <a:effectLst/>
                          <a:latin typeface="Consolas" panose="020B0609020204030204" pitchFamily="49" charset="0"/>
                        </a:rPr>
                      </a:br>
                      <a:r>
                        <a:rPr lang="en-US" sz="1400" dirty="0" err="1">
                          <a:effectLst/>
                          <a:latin typeface="Consolas" panose="020B0609020204030204" pitchFamily="49" charset="0"/>
                        </a:rPr>
                        <a:t>mindspore.nn.Sigmoid</a:t>
                      </a:r>
                      <a:endParaRPr lang="en-US" sz="1400" dirty="0">
                        <a:effectLst/>
                        <a:latin typeface="Consolas" panose="020B0609020204030204" pitchFamily="49" charset="0"/>
                      </a:endParaRPr>
                    </a:p>
                  </a:txBody>
                  <a:tcPr marL="123825" marR="123825" marT="57150" marB="57150" anchor="ctr"/>
                </a:tc>
                <a:extLst>
                  <a:ext uri="{0D108BD9-81ED-4DB2-BD59-A6C34878D82A}">
                    <a16:rowId xmlns:a16="http://schemas.microsoft.com/office/drawing/2014/main" val="583775554"/>
                  </a:ext>
                </a:extLst>
              </a:tr>
              <a:tr h="370840">
                <a:tc>
                  <a:txBody>
                    <a:bodyPr/>
                    <a:lstStyle/>
                    <a:p>
                      <a:r>
                        <a:rPr lang="zh-CN" altLang="en-US" sz="1400" dirty="0">
                          <a:effectLst/>
                        </a:rPr>
                        <a:t>池化层</a:t>
                      </a:r>
                    </a:p>
                  </a:txBody>
                  <a:tcPr marL="123825" marR="123825" marT="57150" marB="57150" anchor="ctr"/>
                </a:tc>
                <a:tc>
                  <a:txBody>
                    <a:bodyPr/>
                    <a:lstStyle/>
                    <a:p>
                      <a:r>
                        <a:rPr lang="en-US" sz="1400" dirty="0">
                          <a:effectLst/>
                          <a:latin typeface="Consolas" panose="020B0609020204030204" pitchFamily="49" charset="0"/>
                        </a:rPr>
                        <a:t>paddle.nn.MaxPool2D</a:t>
                      </a:r>
                      <a:br>
                        <a:rPr lang="en-US" sz="1400" dirty="0">
                          <a:effectLst/>
                          <a:latin typeface="Consolas" panose="020B0609020204030204" pitchFamily="49" charset="0"/>
                        </a:rPr>
                      </a:br>
                      <a:r>
                        <a:rPr lang="en-US" sz="1400" dirty="0">
                          <a:effectLst/>
                          <a:latin typeface="Consolas" panose="020B0609020204030204" pitchFamily="49" charset="0"/>
                        </a:rPr>
                        <a:t>paddle.nn.AvgPool2D</a:t>
                      </a:r>
                    </a:p>
                  </a:txBody>
                  <a:tcPr marL="123825" marR="123825" marT="57150" marB="57150" anchor="ctr"/>
                </a:tc>
                <a:tc>
                  <a:txBody>
                    <a:bodyPr/>
                    <a:lstStyle/>
                    <a:p>
                      <a:r>
                        <a:rPr lang="en-US" sz="1400" dirty="0">
                          <a:effectLst/>
                          <a:latin typeface="Consolas" panose="020B0609020204030204" pitchFamily="49" charset="0"/>
                        </a:rPr>
                        <a:t>mindspore.nn.MaxPool2d</a:t>
                      </a:r>
                      <a:br>
                        <a:rPr lang="en-US" sz="1400" dirty="0">
                          <a:effectLst/>
                          <a:latin typeface="Consolas" panose="020B0609020204030204" pitchFamily="49" charset="0"/>
                        </a:rPr>
                      </a:br>
                      <a:r>
                        <a:rPr lang="en-US" sz="1400" dirty="0">
                          <a:effectLst/>
                          <a:latin typeface="Consolas" panose="020B0609020204030204" pitchFamily="49" charset="0"/>
                        </a:rPr>
                        <a:t>mindspore.nn.AvgPool2d</a:t>
                      </a:r>
                    </a:p>
                  </a:txBody>
                  <a:tcPr marL="123825" marR="123825" marT="57150" marB="57150" anchor="ctr"/>
                </a:tc>
                <a:extLst>
                  <a:ext uri="{0D108BD9-81ED-4DB2-BD59-A6C34878D82A}">
                    <a16:rowId xmlns:a16="http://schemas.microsoft.com/office/drawing/2014/main" val="2643728682"/>
                  </a:ext>
                </a:extLst>
              </a:tr>
              <a:tr h="370840">
                <a:tc>
                  <a:txBody>
                    <a:bodyPr/>
                    <a:lstStyle/>
                    <a:p>
                      <a:r>
                        <a:rPr lang="zh-CN" altLang="en-US" sz="1400">
                          <a:effectLst/>
                        </a:rPr>
                        <a:t>完全连接层</a:t>
                      </a:r>
                    </a:p>
                  </a:txBody>
                  <a:tcPr marL="123825" marR="123825" marT="57150" marB="57150" anchor="ctr"/>
                </a:tc>
                <a:tc>
                  <a:txBody>
                    <a:bodyPr/>
                    <a:lstStyle/>
                    <a:p>
                      <a:r>
                        <a:rPr lang="en-US" sz="1400">
                          <a:effectLst/>
                          <a:latin typeface="Consolas" panose="020B0609020204030204" pitchFamily="49" charset="0"/>
                        </a:rPr>
                        <a:t>paddle.nn.Linear</a:t>
                      </a:r>
                    </a:p>
                  </a:txBody>
                  <a:tcPr marL="123825" marR="123825" marT="57150" marB="57150" anchor="ctr"/>
                </a:tc>
                <a:tc>
                  <a:txBody>
                    <a:bodyPr/>
                    <a:lstStyle/>
                    <a:p>
                      <a:r>
                        <a:rPr lang="en-US" sz="1400" dirty="0">
                          <a:effectLst/>
                          <a:latin typeface="Consolas" panose="020B0609020204030204" pitchFamily="49" charset="0"/>
                        </a:rPr>
                        <a:t>mindspore.nn.Dense</a:t>
                      </a:r>
                    </a:p>
                  </a:txBody>
                  <a:tcPr marL="123825" marR="123825" marT="57150" marB="57150" anchor="ctr"/>
                </a:tc>
                <a:extLst>
                  <a:ext uri="{0D108BD9-81ED-4DB2-BD59-A6C34878D82A}">
                    <a16:rowId xmlns:a16="http://schemas.microsoft.com/office/drawing/2014/main" val="3633992556"/>
                  </a:ext>
                </a:extLst>
              </a:tr>
              <a:tr h="370840">
                <a:tc>
                  <a:txBody>
                    <a:bodyPr/>
                    <a:lstStyle/>
                    <a:p>
                      <a:r>
                        <a:rPr lang="zh-CN" altLang="en-US" sz="1400">
                          <a:effectLst/>
                        </a:rPr>
                        <a:t>优化器</a:t>
                      </a:r>
                    </a:p>
                  </a:txBody>
                  <a:tcPr marL="123825" marR="123825" marT="57150" marB="57150" anchor="ctr"/>
                </a:tc>
                <a:tc>
                  <a:txBody>
                    <a:bodyPr/>
                    <a:lstStyle/>
                    <a:p>
                      <a:r>
                        <a:rPr lang="en-US" sz="1400" dirty="0" err="1">
                          <a:effectLst/>
                          <a:latin typeface="Consolas" panose="020B0609020204030204" pitchFamily="49" charset="0"/>
                        </a:rPr>
                        <a:t>paddle.optimizer.Adam</a:t>
                      </a:r>
                      <a:br>
                        <a:rPr lang="en-US" sz="1400" dirty="0">
                          <a:effectLst/>
                          <a:latin typeface="Consolas" panose="020B0609020204030204" pitchFamily="49" charset="0"/>
                        </a:rPr>
                      </a:br>
                      <a:r>
                        <a:rPr lang="en-US" sz="1400" dirty="0" err="1">
                          <a:effectLst/>
                          <a:latin typeface="Consolas" panose="020B0609020204030204" pitchFamily="49" charset="0"/>
                        </a:rPr>
                        <a:t>paddle.optimizer.SGD</a:t>
                      </a:r>
                      <a:endParaRPr lang="en-US" sz="1400" dirty="0">
                        <a:effectLst/>
                        <a:latin typeface="Consolas" panose="020B0609020204030204" pitchFamily="49" charset="0"/>
                      </a:endParaRPr>
                    </a:p>
                  </a:txBody>
                  <a:tcPr marL="123825" marR="123825" marT="57150" marB="57150" anchor="ctr"/>
                </a:tc>
                <a:tc>
                  <a:txBody>
                    <a:bodyPr/>
                    <a:lstStyle/>
                    <a:p>
                      <a:r>
                        <a:rPr lang="da-DK" sz="1400" dirty="0">
                          <a:effectLst/>
                          <a:latin typeface="Consolas" panose="020B0609020204030204" pitchFamily="49" charset="0"/>
                        </a:rPr>
                        <a:t>mindspore.nn.Adam</a:t>
                      </a:r>
                      <a:br>
                        <a:rPr lang="da-DK" sz="1400" dirty="0">
                          <a:effectLst/>
                          <a:latin typeface="Consolas" panose="020B0609020204030204" pitchFamily="49" charset="0"/>
                        </a:rPr>
                      </a:br>
                      <a:r>
                        <a:rPr lang="da-DK" sz="1400" dirty="0">
                          <a:effectLst/>
                          <a:latin typeface="Consolas" panose="020B0609020204030204" pitchFamily="49" charset="0"/>
                        </a:rPr>
                        <a:t>mindspore.nn.SGD</a:t>
                      </a:r>
                    </a:p>
                  </a:txBody>
                  <a:tcPr marL="123825" marR="123825" marT="57150" marB="57150" anchor="ctr"/>
                </a:tc>
                <a:extLst>
                  <a:ext uri="{0D108BD9-81ED-4DB2-BD59-A6C34878D82A}">
                    <a16:rowId xmlns:a16="http://schemas.microsoft.com/office/drawing/2014/main" val="2785729055"/>
                  </a:ext>
                </a:extLst>
              </a:tr>
              <a:tr h="370840">
                <a:tc>
                  <a:txBody>
                    <a:bodyPr/>
                    <a:lstStyle/>
                    <a:p>
                      <a:r>
                        <a:rPr lang="zh-CN" altLang="en-US" sz="1400">
                          <a:effectLst/>
                        </a:rPr>
                        <a:t>损失函数</a:t>
                      </a:r>
                    </a:p>
                  </a:txBody>
                  <a:tcPr marL="123825" marR="123825" marT="57150" marB="57150" anchor="ctr"/>
                </a:tc>
                <a:tc>
                  <a:txBody>
                    <a:bodyPr/>
                    <a:lstStyle/>
                    <a:p>
                      <a:r>
                        <a:rPr lang="en-US" sz="1400">
                          <a:effectLst/>
                          <a:latin typeface="Consolas" panose="020B0609020204030204" pitchFamily="49" charset="0"/>
                        </a:rPr>
                        <a:t>paddle.nn.CrossEntropyLoss</a:t>
                      </a:r>
                      <a:br>
                        <a:rPr lang="en-US" sz="1400">
                          <a:effectLst/>
                          <a:latin typeface="Consolas" panose="020B0609020204030204" pitchFamily="49" charset="0"/>
                        </a:rPr>
                      </a:br>
                      <a:r>
                        <a:rPr lang="en-US" sz="1400">
                          <a:effectLst/>
                          <a:latin typeface="Consolas" panose="020B0609020204030204" pitchFamily="49" charset="0"/>
                        </a:rPr>
                        <a:t>paddle.nn.MSELoss</a:t>
                      </a:r>
                    </a:p>
                  </a:txBody>
                  <a:tcPr marL="123825" marR="123825" marT="57150" marB="57150" anchor="ctr"/>
                </a:tc>
                <a:tc>
                  <a:txBody>
                    <a:bodyPr/>
                    <a:lstStyle/>
                    <a:p>
                      <a:r>
                        <a:rPr lang="en-US" sz="1400" dirty="0" err="1">
                          <a:effectLst/>
                          <a:latin typeface="Consolas" panose="020B0609020204030204" pitchFamily="49" charset="0"/>
                        </a:rPr>
                        <a:t>mindspore.nn.SoftmaxCrossEntropyWithLogits</a:t>
                      </a:r>
                      <a:br>
                        <a:rPr lang="en-US" sz="1400" dirty="0">
                          <a:effectLst/>
                          <a:latin typeface="Consolas" panose="020B0609020204030204" pitchFamily="49" charset="0"/>
                        </a:rPr>
                      </a:br>
                      <a:r>
                        <a:rPr lang="en-US" sz="1400" dirty="0" err="1">
                          <a:effectLst/>
                          <a:latin typeface="Consolas" panose="020B0609020204030204" pitchFamily="49" charset="0"/>
                        </a:rPr>
                        <a:t>mindspore.nn.MSELoss</a:t>
                      </a:r>
                      <a:endParaRPr lang="en-US" sz="1400" dirty="0">
                        <a:effectLst/>
                        <a:latin typeface="Consolas" panose="020B0609020204030204" pitchFamily="49" charset="0"/>
                      </a:endParaRPr>
                    </a:p>
                  </a:txBody>
                  <a:tcPr marL="123825" marR="123825" marT="57150" marB="57150" anchor="ctr"/>
                </a:tc>
                <a:extLst>
                  <a:ext uri="{0D108BD9-81ED-4DB2-BD59-A6C34878D82A}">
                    <a16:rowId xmlns:a16="http://schemas.microsoft.com/office/drawing/2014/main" val="3228484735"/>
                  </a:ext>
                </a:extLst>
              </a:tr>
              <a:tr h="370840">
                <a:tc>
                  <a:txBody>
                    <a:bodyPr/>
                    <a:lstStyle/>
                    <a:p>
                      <a:r>
                        <a:rPr lang="zh-CN" altLang="en-US" sz="1400">
                          <a:effectLst/>
                        </a:rPr>
                        <a:t>数据加载和转换</a:t>
                      </a:r>
                    </a:p>
                  </a:txBody>
                  <a:tcPr marL="123825" marR="123825" marT="57150" marB="57150" anchor="ctr"/>
                </a:tc>
                <a:tc>
                  <a:txBody>
                    <a:bodyPr/>
                    <a:lstStyle/>
                    <a:p>
                      <a:r>
                        <a:rPr lang="en-US" sz="1400">
                          <a:effectLst/>
                          <a:latin typeface="Consolas" panose="020B0609020204030204" pitchFamily="49" charset="0"/>
                        </a:rPr>
                        <a:t>paddle.io.DataLoader</a:t>
                      </a:r>
                      <a:br>
                        <a:rPr lang="en-US" sz="1400">
                          <a:effectLst/>
                          <a:latin typeface="Consolas" panose="020B0609020204030204" pitchFamily="49" charset="0"/>
                        </a:rPr>
                      </a:br>
                      <a:r>
                        <a:rPr lang="en-US" sz="1400">
                          <a:effectLst/>
                          <a:latin typeface="Consolas" panose="020B0609020204030204" pitchFamily="49" charset="0"/>
                        </a:rPr>
                        <a:t>paddle.vision.transforms</a:t>
                      </a:r>
                    </a:p>
                  </a:txBody>
                  <a:tcPr marL="123825" marR="123825" marT="57150" marB="57150" anchor="ctr"/>
                </a:tc>
                <a:tc>
                  <a:txBody>
                    <a:bodyPr/>
                    <a:lstStyle/>
                    <a:p>
                      <a:r>
                        <a:rPr lang="da-DK" sz="1400" dirty="0">
                          <a:effectLst/>
                          <a:latin typeface="Consolas" panose="020B0609020204030204" pitchFamily="49" charset="0"/>
                        </a:rPr>
                        <a:t>mindspore.dataset</a:t>
                      </a:r>
                      <a:br>
                        <a:rPr lang="da-DK" sz="1400" dirty="0">
                          <a:effectLst/>
                          <a:latin typeface="Consolas" panose="020B0609020204030204" pitchFamily="49" charset="0"/>
                        </a:rPr>
                      </a:br>
                      <a:r>
                        <a:rPr lang="da-DK" sz="1400" dirty="0">
                          <a:effectLst/>
                          <a:latin typeface="Consolas" panose="020B0609020204030204" pitchFamily="49" charset="0"/>
                        </a:rPr>
                        <a:t>mindspore.dataset.transforms</a:t>
                      </a:r>
                    </a:p>
                  </a:txBody>
                  <a:tcPr marL="123825" marR="123825" marT="57150" marB="57150" anchor="ctr"/>
                </a:tc>
                <a:extLst>
                  <a:ext uri="{0D108BD9-81ED-4DB2-BD59-A6C34878D82A}">
                    <a16:rowId xmlns:a16="http://schemas.microsoft.com/office/drawing/2014/main" val="3467099534"/>
                  </a:ext>
                </a:extLst>
              </a:tr>
              <a:tr h="370840">
                <a:tc>
                  <a:txBody>
                    <a:bodyPr/>
                    <a:lstStyle/>
                    <a:p>
                      <a:r>
                        <a:rPr lang="zh-CN" altLang="en-US" sz="1400">
                          <a:effectLst/>
                        </a:rPr>
                        <a:t>数据增强</a:t>
                      </a:r>
                    </a:p>
                  </a:txBody>
                  <a:tcPr marL="123825" marR="123825" marT="57150" marB="57150" anchor="ctr"/>
                </a:tc>
                <a:tc>
                  <a:txBody>
                    <a:bodyPr/>
                    <a:lstStyle/>
                    <a:p>
                      <a:r>
                        <a:rPr lang="en-US" sz="1400" dirty="0" err="1">
                          <a:effectLst/>
                          <a:latin typeface="Consolas" panose="020B0609020204030204" pitchFamily="49" charset="0"/>
                        </a:rPr>
                        <a:t>paddle.vision.transforms.RandomResizedCrop</a:t>
                      </a:r>
                      <a:br>
                        <a:rPr lang="en-US" sz="1400" dirty="0">
                          <a:effectLst/>
                          <a:latin typeface="Consolas" panose="020B0609020204030204" pitchFamily="49" charset="0"/>
                        </a:rPr>
                      </a:br>
                      <a:r>
                        <a:rPr lang="en-US" sz="1400" dirty="0" err="1">
                          <a:effectLst/>
                          <a:latin typeface="Consolas" panose="020B0609020204030204" pitchFamily="49" charset="0"/>
                        </a:rPr>
                        <a:t>paddle.vision.transforms.Normalize</a:t>
                      </a:r>
                      <a:endParaRPr lang="en-US" sz="1400" dirty="0">
                        <a:effectLst/>
                        <a:latin typeface="Consolas" panose="020B0609020204030204" pitchFamily="49" charset="0"/>
                      </a:endParaRPr>
                    </a:p>
                  </a:txBody>
                  <a:tcPr marL="123825" marR="123825" marT="57150" marB="57150" anchor="ctr"/>
                </a:tc>
                <a:tc>
                  <a:txBody>
                    <a:bodyPr/>
                    <a:lstStyle/>
                    <a:p>
                      <a:r>
                        <a:rPr lang="en-US" sz="1400" dirty="0">
                          <a:effectLst/>
                          <a:latin typeface="Consolas" panose="020B0609020204030204" pitchFamily="49" charset="0"/>
                        </a:rPr>
                        <a:t>mindspore.dataset.transforms.RandomCrop</a:t>
                      </a:r>
                      <a:br>
                        <a:rPr lang="en-US" sz="1400" dirty="0">
                          <a:effectLst/>
                          <a:latin typeface="Consolas" panose="020B0609020204030204" pitchFamily="49" charset="0"/>
                        </a:rPr>
                      </a:br>
                      <a:r>
                        <a:rPr lang="en-US" sz="1400" dirty="0">
                          <a:effectLst/>
                          <a:latin typeface="Consolas" panose="020B0609020204030204" pitchFamily="49" charset="0"/>
                        </a:rPr>
                        <a:t>mindspore.dataset.transforms.Normalize</a:t>
                      </a:r>
                    </a:p>
                  </a:txBody>
                  <a:tcPr marL="123825" marR="123825" marT="57150" marB="57150" anchor="ctr"/>
                </a:tc>
                <a:extLst>
                  <a:ext uri="{0D108BD9-81ED-4DB2-BD59-A6C34878D82A}">
                    <a16:rowId xmlns:a16="http://schemas.microsoft.com/office/drawing/2014/main" val="2768896534"/>
                  </a:ext>
                </a:extLst>
              </a:tr>
            </a:tbl>
          </a:graphicData>
        </a:graphic>
      </p:graphicFrame>
    </p:spTree>
    <p:extLst>
      <p:ext uri="{BB962C8B-B14F-4D97-AF65-F5344CB8AC3E}">
        <p14:creationId xmlns:p14="http://schemas.microsoft.com/office/powerpoint/2010/main" val="1605657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8DEE-9D48-FD57-806B-4AA7DE668271}"/>
              </a:ext>
            </a:extLst>
          </p:cNvPr>
          <p:cNvSpPr>
            <a:spLocks noGrp="1"/>
          </p:cNvSpPr>
          <p:nvPr>
            <p:ph type="title"/>
          </p:nvPr>
        </p:nvSpPr>
        <p:spPr>
          <a:xfrm>
            <a:off x="3611880" y="230255"/>
            <a:ext cx="7990840" cy="480131"/>
          </a:xfrm>
        </p:spPr>
        <p:txBody>
          <a:bodyPr/>
          <a:lstStyle/>
          <a:p>
            <a:r>
              <a:rPr kumimoji="1" lang="en-US" altLang="zh-CN" dirty="0"/>
              <a:t>4 </a:t>
            </a:r>
            <a:r>
              <a:rPr lang="en-US" altLang="zh-CN" sz="2800" b="1" dirty="0">
                <a:latin typeface="Arial" pitchFamily="34" charset="0"/>
                <a:cs typeface="Arial" pitchFamily="34" charset="0"/>
              </a:rPr>
              <a:t>Mindspore</a:t>
            </a:r>
            <a:r>
              <a:rPr lang="zh-CN" altLang="en-US" sz="2800" b="1" dirty="0">
                <a:latin typeface="Arial" pitchFamily="34" charset="0"/>
                <a:cs typeface="Arial" pitchFamily="34" charset="0"/>
              </a:rPr>
              <a:t>框架下实现</a:t>
            </a:r>
            <a:endParaRPr kumimoji="1" lang="zh-CN" altLang="en-US" dirty="0"/>
          </a:p>
        </p:txBody>
      </p:sp>
      <p:sp>
        <p:nvSpPr>
          <p:cNvPr id="9" name="文本框 8">
            <a:extLst>
              <a:ext uri="{FF2B5EF4-FFF2-40B4-BE49-F238E27FC236}">
                <a16:creationId xmlns:a16="http://schemas.microsoft.com/office/drawing/2014/main" id="{A768AA24-7993-4417-5B7C-AD3DDB5A9EE2}"/>
              </a:ext>
            </a:extLst>
          </p:cNvPr>
          <p:cNvSpPr txBox="1"/>
          <p:nvPr/>
        </p:nvSpPr>
        <p:spPr>
          <a:xfrm>
            <a:off x="695325" y="1174317"/>
            <a:ext cx="2339102" cy="461665"/>
          </a:xfrm>
          <a:prstGeom prst="rect">
            <a:avLst/>
          </a:prstGeom>
          <a:noFill/>
        </p:spPr>
        <p:txBody>
          <a:bodyPr wrap="none" rtlCol="0">
            <a:spAutoFit/>
          </a:bodyPr>
          <a:lstStyle/>
          <a:p>
            <a:r>
              <a:rPr kumimoji="1" lang="zh-CN" altLang="en-US" sz="2400" b="1" dirty="0">
                <a:solidFill>
                  <a:srgbClr val="283C63"/>
                </a:solidFill>
              </a:rPr>
              <a:t>服务器环境配置</a:t>
            </a:r>
          </a:p>
        </p:txBody>
      </p:sp>
      <p:sp>
        <p:nvSpPr>
          <p:cNvPr id="6" name="灯片编号占位符 5">
            <a:extLst>
              <a:ext uri="{FF2B5EF4-FFF2-40B4-BE49-F238E27FC236}">
                <a16:creationId xmlns:a16="http://schemas.microsoft.com/office/drawing/2014/main" id="{8732BD2A-C99F-A201-80E7-FA0D2AE78AF1}"/>
              </a:ext>
            </a:extLst>
          </p:cNvPr>
          <p:cNvSpPr>
            <a:spLocks noGrp="1"/>
          </p:cNvSpPr>
          <p:nvPr>
            <p:ph type="sldNum" sz="quarter" idx="12"/>
          </p:nvPr>
        </p:nvSpPr>
        <p:spPr/>
        <p:txBody>
          <a:bodyPr/>
          <a:lstStyle/>
          <a:p>
            <a:fld id="{DE889C00-3007-445F-903C-C55D6E6A648E}" type="slidenum">
              <a:rPr lang="zh-CN" altLang="en-US" smtClean="0"/>
              <a:pPr/>
              <a:t>9</a:t>
            </a:fld>
            <a:endParaRPr lang="zh-CN" altLang="en-US" dirty="0"/>
          </a:p>
        </p:txBody>
      </p:sp>
      <p:graphicFrame>
        <p:nvGraphicFramePr>
          <p:cNvPr id="5" name="表格 4">
            <a:extLst>
              <a:ext uri="{FF2B5EF4-FFF2-40B4-BE49-F238E27FC236}">
                <a16:creationId xmlns:a16="http://schemas.microsoft.com/office/drawing/2014/main" id="{EFFCB5E2-4241-57BE-9BA3-360B9C4C3A27}"/>
              </a:ext>
            </a:extLst>
          </p:cNvPr>
          <p:cNvGraphicFramePr>
            <a:graphicFrameLocks noGrp="1"/>
          </p:cNvGraphicFramePr>
          <p:nvPr>
            <p:extLst>
              <p:ext uri="{D42A27DB-BD31-4B8C-83A1-F6EECF244321}">
                <p14:modId xmlns:p14="http://schemas.microsoft.com/office/powerpoint/2010/main" val="1430204518"/>
              </p:ext>
            </p:extLst>
          </p:nvPr>
        </p:nvGraphicFramePr>
        <p:xfrm>
          <a:off x="7506698" y="1677250"/>
          <a:ext cx="3989977" cy="1912962"/>
        </p:xfrm>
        <a:graphic>
          <a:graphicData uri="http://schemas.openxmlformats.org/drawingml/2006/table">
            <a:tbl>
              <a:tblPr bandRow="1">
                <a:tableStyleId>{3B4B98B0-60AC-42C2-AFA5-B58CD77FA1E5}</a:tableStyleId>
              </a:tblPr>
              <a:tblGrid>
                <a:gridCol w="1512144">
                  <a:extLst>
                    <a:ext uri="{9D8B030D-6E8A-4147-A177-3AD203B41FA5}">
                      <a16:colId xmlns:a16="http://schemas.microsoft.com/office/drawing/2014/main" val="3741889583"/>
                    </a:ext>
                  </a:extLst>
                </a:gridCol>
                <a:gridCol w="2477833">
                  <a:extLst>
                    <a:ext uri="{9D8B030D-6E8A-4147-A177-3AD203B41FA5}">
                      <a16:colId xmlns:a16="http://schemas.microsoft.com/office/drawing/2014/main" val="1164813779"/>
                    </a:ext>
                  </a:extLst>
                </a:gridCol>
              </a:tblGrid>
              <a:tr h="318827">
                <a:tc>
                  <a:txBody>
                    <a:bodyPr/>
                    <a:lstStyle/>
                    <a:p>
                      <a:pPr algn="l">
                        <a:lnSpc>
                          <a:spcPct val="120000"/>
                        </a:lnSpc>
                        <a:spcBef>
                          <a:spcPts val="600"/>
                        </a:spcBef>
                        <a:spcAft>
                          <a:spcPts val="600"/>
                        </a:spcAft>
                      </a:pPr>
                      <a:r>
                        <a:rPr lang="zh-CN" sz="1400" kern="100" dirty="0">
                          <a:effectLst/>
                          <a:latin typeface="+mn-ea"/>
                          <a:ea typeface="+mn-ea"/>
                          <a:cs typeface="Arial" panose="020B0604020202020204" pitchFamily="34" charset="0"/>
                        </a:rPr>
                        <a:t>系统</a:t>
                      </a:r>
                      <a:endParaRPr lang="zh-CN" sz="1400" kern="100" dirty="0">
                        <a:effectLst/>
                        <a:latin typeface="+mn-ea"/>
                        <a:ea typeface="+mn-ea"/>
                        <a:cs typeface="Times New Roman" panose="02020603050405020304" pitchFamily="18" charset="0"/>
                      </a:endParaRPr>
                    </a:p>
                  </a:txBody>
                  <a:tcPr marL="76200" marR="76200" marT="38100" marB="19050" anchor="ctr"/>
                </a:tc>
                <a:tc>
                  <a:txBody>
                    <a:bodyPr/>
                    <a:lstStyle/>
                    <a:p>
                      <a:pPr algn="l">
                        <a:lnSpc>
                          <a:spcPct val="120000"/>
                        </a:lnSpc>
                        <a:spcBef>
                          <a:spcPts val="600"/>
                        </a:spcBef>
                        <a:spcAft>
                          <a:spcPts val="600"/>
                        </a:spcAft>
                      </a:pPr>
                      <a:r>
                        <a:rPr lang="en-US" sz="1400" b="1" kern="100" dirty="0">
                          <a:solidFill>
                            <a:srgbClr val="C00000"/>
                          </a:solidFill>
                          <a:effectLst/>
                          <a:latin typeface="+mn-ea"/>
                          <a:ea typeface="+mn-ea"/>
                          <a:cs typeface="Times New Roman" panose="02020603050405020304" pitchFamily="18" charset="0"/>
                        </a:rPr>
                        <a:t>Ubuntu18.04</a:t>
                      </a:r>
                      <a:endParaRPr lang="zh-CN" sz="1400" b="1" kern="100" dirty="0">
                        <a:solidFill>
                          <a:srgbClr val="C00000"/>
                        </a:solidFill>
                        <a:effectLst/>
                        <a:latin typeface="+mn-ea"/>
                        <a:ea typeface="+mn-ea"/>
                        <a:cs typeface="Times New Roman" panose="02020603050405020304" pitchFamily="18" charset="0"/>
                      </a:endParaRPr>
                    </a:p>
                  </a:txBody>
                  <a:tcPr marL="76200" marR="76200" marT="38100" marB="19050" anchor="ctr"/>
                </a:tc>
                <a:extLst>
                  <a:ext uri="{0D108BD9-81ED-4DB2-BD59-A6C34878D82A}">
                    <a16:rowId xmlns:a16="http://schemas.microsoft.com/office/drawing/2014/main" val="571179327"/>
                  </a:ext>
                </a:extLst>
              </a:tr>
              <a:tr h="318827">
                <a:tc>
                  <a:txBody>
                    <a:bodyPr/>
                    <a:lstStyle/>
                    <a:p>
                      <a:pPr algn="l">
                        <a:lnSpc>
                          <a:spcPct val="120000"/>
                        </a:lnSpc>
                        <a:spcBef>
                          <a:spcPts val="600"/>
                        </a:spcBef>
                        <a:spcAft>
                          <a:spcPts val="600"/>
                        </a:spcAft>
                      </a:pPr>
                      <a:r>
                        <a:rPr lang="en-US" sz="1400" kern="100">
                          <a:effectLst/>
                          <a:latin typeface="+mn-ea"/>
                          <a:ea typeface="+mn-ea"/>
                          <a:cs typeface="Times New Roman" panose="02020603050405020304" pitchFamily="18" charset="0"/>
                        </a:rPr>
                        <a:t>CUDA</a:t>
                      </a:r>
                      <a:endParaRPr lang="zh-CN" sz="1400" kern="100">
                        <a:effectLst/>
                        <a:latin typeface="+mn-ea"/>
                        <a:ea typeface="+mn-ea"/>
                        <a:cs typeface="Times New Roman" panose="02020603050405020304" pitchFamily="18" charset="0"/>
                      </a:endParaRPr>
                    </a:p>
                  </a:txBody>
                  <a:tcPr marL="76200" marR="76200" marT="38100" marB="19050" anchor="ctr"/>
                </a:tc>
                <a:tc>
                  <a:txBody>
                    <a:bodyPr/>
                    <a:lstStyle/>
                    <a:p>
                      <a:pPr algn="l">
                        <a:lnSpc>
                          <a:spcPct val="120000"/>
                        </a:lnSpc>
                        <a:spcBef>
                          <a:spcPts val="600"/>
                        </a:spcBef>
                        <a:spcAft>
                          <a:spcPts val="600"/>
                        </a:spcAft>
                      </a:pPr>
                      <a:r>
                        <a:rPr lang="en-US" sz="1400" b="1" kern="100" dirty="0">
                          <a:solidFill>
                            <a:srgbClr val="C00000"/>
                          </a:solidFill>
                          <a:effectLst/>
                          <a:latin typeface="+mn-ea"/>
                          <a:ea typeface="+mn-ea"/>
                          <a:cs typeface="Times New Roman" panose="02020603050405020304" pitchFamily="18" charset="0"/>
                        </a:rPr>
                        <a:t>11.1</a:t>
                      </a:r>
                      <a:endParaRPr lang="zh-CN" sz="1400" b="1" kern="100" dirty="0">
                        <a:solidFill>
                          <a:srgbClr val="C00000"/>
                        </a:solidFill>
                        <a:effectLst/>
                        <a:latin typeface="+mn-ea"/>
                        <a:ea typeface="+mn-ea"/>
                        <a:cs typeface="Times New Roman" panose="02020603050405020304" pitchFamily="18" charset="0"/>
                      </a:endParaRPr>
                    </a:p>
                  </a:txBody>
                  <a:tcPr marL="76200" marR="76200" marT="38100" marB="19050" anchor="ctr"/>
                </a:tc>
                <a:extLst>
                  <a:ext uri="{0D108BD9-81ED-4DB2-BD59-A6C34878D82A}">
                    <a16:rowId xmlns:a16="http://schemas.microsoft.com/office/drawing/2014/main" val="2254913088"/>
                  </a:ext>
                </a:extLst>
              </a:tr>
              <a:tr h="318827">
                <a:tc>
                  <a:txBody>
                    <a:bodyPr/>
                    <a:lstStyle/>
                    <a:p>
                      <a:pPr algn="l">
                        <a:lnSpc>
                          <a:spcPct val="120000"/>
                        </a:lnSpc>
                        <a:spcBef>
                          <a:spcPts val="600"/>
                        </a:spcBef>
                        <a:spcAft>
                          <a:spcPts val="600"/>
                        </a:spcAft>
                      </a:pPr>
                      <a:r>
                        <a:rPr lang="zh-CN" sz="1400" kern="100" dirty="0">
                          <a:effectLst/>
                          <a:latin typeface="+mn-ea"/>
                          <a:ea typeface="+mn-ea"/>
                          <a:cs typeface="Arial" panose="020B0604020202020204" pitchFamily="34" charset="0"/>
                        </a:rPr>
                        <a:t>显卡</a:t>
                      </a:r>
                      <a:endParaRPr lang="zh-CN" sz="1400" kern="100" dirty="0">
                        <a:effectLst/>
                        <a:latin typeface="+mn-ea"/>
                        <a:ea typeface="+mn-ea"/>
                        <a:cs typeface="Times New Roman" panose="02020603050405020304" pitchFamily="18" charset="0"/>
                      </a:endParaRPr>
                    </a:p>
                  </a:txBody>
                  <a:tcPr marL="76200" marR="76200" marT="38100" marB="19050" anchor="ctr"/>
                </a:tc>
                <a:tc>
                  <a:txBody>
                    <a:bodyPr/>
                    <a:lstStyle/>
                    <a:p>
                      <a:pPr algn="l">
                        <a:lnSpc>
                          <a:spcPct val="120000"/>
                        </a:lnSpc>
                        <a:spcBef>
                          <a:spcPts val="600"/>
                        </a:spcBef>
                        <a:spcAft>
                          <a:spcPts val="600"/>
                        </a:spcAft>
                      </a:pPr>
                      <a:r>
                        <a:rPr lang="en-US" sz="1400" kern="100" dirty="0">
                          <a:effectLst/>
                          <a:latin typeface="+mn-ea"/>
                          <a:ea typeface="+mn-ea"/>
                          <a:cs typeface="Times New Roman" panose="02020603050405020304" pitchFamily="18" charset="0"/>
                        </a:rPr>
                        <a:t>2080ti</a:t>
                      </a:r>
                      <a:endParaRPr lang="zh-CN" sz="1400" kern="100" dirty="0">
                        <a:effectLst/>
                        <a:latin typeface="+mn-ea"/>
                        <a:ea typeface="+mn-ea"/>
                        <a:cs typeface="Times New Roman" panose="02020603050405020304" pitchFamily="18" charset="0"/>
                      </a:endParaRPr>
                    </a:p>
                  </a:txBody>
                  <a:tcPr marL="76200" marR="76200" marT="38100" marB="19050" anchor="ctr"/>
                </a:tc>
                <a:extLst>
                  <a:ext uri="{0D108BD9-81ED-4DB2-BD59-A6C34878D82A}">
                    <a16:rowId xmlns:a16="http://schemas.microsoft.com/office/drawing/2014/main" val="572491594"/>
                  </a:ext>
                </a:extLst>
              </a:tr>
              <a:tr h="318827">
                <a:tc>
                  <a:txBody>
                    <a:bodyPr/>
                    <a:lstStyle/>
                    <a:p>
                      <a:pPr algn="l">
                        <a:lnSpc>
                          <a:spcPct val="120000"/>
                        </a:lnSpc>
                        <a:spcBef>
                          <a:spcPts val="600"/>
                        </a:spcBef>
                        <a:spcAft>
                          <a:spcPts val="600"/>
                        </a:spcAft>
                      </a:pPr>
                      <a:r>
                        <a:rPr lang="en-US" altLang="zh-CN" sz="1400" kern="100" dirty="0">
                          <a:effectLst/>
                          <a:latin typeface="+mn-ea"/>
                          <a:ea typeface="+mn-ea"/>
                          <a:cs typeface="Times New Roman" panose="02020603050405020304" pitchFamily="18" charset="0"/>
                        </a:rPr>
                        <a:t>Python</a:t>
                      </a:r>
                      <a:endParaRPr lang="zh-CN" sz="1400" kern="100" dirty="0">
                        <a:effectLst/>
                        <a:latin typeface="+mn-ea"/>
                        <a:ea typeface="+mn-ea"/>
                        <a:cs typeface="Times New Roman" panose="02020603050405020304" pitchFamily="18" charset="0"/>
                      </a:endParaRPr>
                    </a:p>
                  </a:txBody>
                  <a:tcPr marL="76200" marR="76200" marT="38100" marB="19050" anchor="ctr"/>
                </a:tc>
                <a:tc>
                  <a:txBody>
                    <a:bodyPr/>
                    <a:lstStyle/>
                    <a:p>
                      <a:pPr algn="l">
                        <a:lnSpc>
                          <a:spcPct val="120000"/>
                        </a:lnSpc>
                        <a:spcBef>
                          <a:spcPts val="600"/>
                        </a:spcBef>
                        <a:spcAft>
                          <a:spcPts val="600"/>
                        </a:spcAft>
                      </a:pPr>
                      <a:r>
                        <a:rPr lang="en-US" altLang="zh-CN" sz="1400" kern="100" dirty="0">
                          <a:effectLst/>
                          <a:latin typeface="+mn-ea"/>
                          <a:ea typeface="+mn-ea"/>
                          <a:cs typeface="Times New Roman" panose="02020603050405020304" pitchFamily="18" charset="0"/>
                        </a:rPr>
                        <a:t>3.7</a:t>
                      </a:r>
                      <a:endParaRPr lang="zh-CN" sz="1400" kern="100" dirty="0">
                        <a:effectLst/>
                        <a:latin typeface="+mn-ea"/>
                        <a:ea typeface="+mn-ea"/>
                        <a:cs typeface="Times New Roman" panose="02020603050405020304" pitchFamily="18" charset="0"/>
                      </a:endParaRPr>
                    </a:p>
                  </a:txBody>
                  <a:tcPr marL="76200" marR="76200" marT="38100" marB="19050" anchor="ctr"/>
                </a:tc>
                <a:extLst>
                  <a:ext uri="{0D108BD9-81ED-4DB2-BD59-A6C34878D82A}">
                    <a16:rowId xmlns:a16="http://schemas.microsoft.com/office/drawing/2014/main" val="4086670221"/>
                  </a:ext>
                </a:extLst>
              </a:tr>
              <a:tr h="318827">
                <a:tc>
                  <a:txBody>
                    <a:bodyPr/>
                    <a:lstStyle/>
                    <a:p>
                      <a:pPr algn="l">
                        <a:lnSpc>
                          <a:spcPct val="120000"/>
                        </a:lnSpc>
                        <a:spcBef>
                          <a:spcPts val="600"/>
                        </a:spcBef>
                        <a:spcAft>
                          <a:spcPts val="600"/>
                        </a:spcAft>
                      </a:pPr>
                      <a:r>
                        <a:rPr lang="en-US" altLang="zh-CN" sz="1400" kern="1200" dirty="0" err="1">
                          <a:solidFill>
                            <a:schemeClr val="tx1"/>
                          </a:solidFill>
                          <a:effectLst/>
                          <a:latin typeface="+mn-lt"/>
                          <a:ea typeface="+mn-ea"/>
                          <a:cs typeface="+mn-cs"/>
                        </a:rPr>
                        <a:t>Mindspore_gpu</a:t>
                      </a:r>
                      <a:endParaRPr lang="zh-CN" sz="1400" kern="100" dirty="0">
                        <a:effectLst/>
                        <a:latin typeface="+mn-ea"/>
                        <a:ea typeface="+mn-ea"/>
                        <a:cs typeface="Times New Roman" panose="02020603050405020304" pitchFamily="18" charset="0"/>
                      </a:endParaRPr>
                    </a:p>
                  </a:txBody>
                  <a:tcPr marL="76200" marR="76200" marT="38100" marB="19050" anchor="ctr"/>
                </a:tc>
                <a:tc>
                  <a:txBody>
                    <a:bodyPr/>
                    <a:lstStyle/>
                    <a:p>
                      <a:pPr algn="l">
                        <a:lnSpc>
                          <a:spcPct val="120000"/>
                        </a:lnSpc>
                        <a:spcBef>
                          <a:spcPts val="600"/>
                        </a:spcBef>
                        <a:spcAft>
                          <a:spcPts val="600"/>
                        </a:spcAft>
                      </a:pPr>
                      <a:r>
                        <a:rPr lang="en-US" altLang="zh-CN" sz="1400" kern="1200" dirty="0">
                          <a:solidFill>
                            <a:schemeClr val="tx1"/>
                          </a:solidFill>
                          <a:effectLst/>
                          <a:latin typeface="+mn-lt"/>
                          <a:ea typeface="+mn-ea"/>
                          <a:cs typeface="+mn-cs"/>
                        </a:rPr>
                        <a:t>2.2.14</a:t>
                      </a:r>
                      <a:endParaRPr lang="zh-CN" sz="1400" kern="100" dirty="0">
                        <a:effectLst/>
                        <a:latin typeface="+mn-ea"/>
                        <a:ea typeface="+mn-ea"/>
                        <a:cs typeface="Times New Roman" panose="02020603050405020304" pitchFamily="18" charset="0"/>
                      </a:endParaRPr>
                    </a:p>
                  </a:txBody>
                  <a:tcPr marL="76200" marR="76200" marT="38100" marB="19050" anchor="ctr"/>
                </a:tc>
                <a:extLst>
                  <a:ext uri="{0D108BD9-81ED-4DB2-BD59-A6C34878D82A}">
                    <a16:rowId xmlns:a16="http://schemas.microsoft.com/office/drawing/2014/main" val="4221360208"/>
                  </a:ext>
                </a:extLst>
              </a:tr>
              <a:tr h="318827">
                <a:tc>
                  <a:txBody>
                    <a:bodyPr/>
                    <a:lstStyle/>
                    <a:p>
                      <a:pPr algn="l">
                        <a:lnSpc>
                          <a:spcPct val="120000"/>
                        </a:lnSpc>
                        <a:spcBef>
                          <a:spcPts val="600"/>
                        </a:spcBef>
                        <a:spcAft>
                          <a:spcPts val="600"/>
                        </a:spcAft>
                      </a:pPr>
                      <a:r>
                        <a:rPr lang="en-US" altLang="zh-CN" sz="1400" kern="100" dirty="0" err="1">
                          <a:effectLst/>
                          <a:latin typeface="+mn-ea"/>
                          <a:ea typeface="+mn-ea"/>
                          <a:cs typeface="Times New Roman" panose="02020603050405020304" pitchFamily="18" charset="0"/>
                        </a:rPr>
                        <a:t>Sciai_gpu</a:t>
                      </a:r>
                      <a:endParaRPr lang="zh-CN" sz="1400" kern="100" dirty="0">
                        <a:effectLst/>
                        <a:latin typeface="+mn-ea"/>
                        <a:ea typeface="+mn-ea"/>
                        <a:cs typeface="Times New Roman" panose="02020603050405020304" pitchFamily="18" charset="0"/>
                      </a:endParaRPr>
                    </a:p>
                  </a:txBody>
                  <a:tcPr marL="76200" marR="76200" marT="38100" marB="19050" anchor="ctr"/>
                </a:tc>
                <a:tc>
                  <a:txBody>
                    <a:bodyPr/>
                    <a:lstStyle/>
                    <a:p>
                      <a:pPr algn="l">
                        <a:lnSpc>
                          <a:spcPct val="120000"/>
                        </a:lnSpc>
                        <a:spcBef>
                          <a:spcPts val="600"/>
                        </a:spcBef>
                        <a:spcAft>
                          <a:spcPts val="600"/>
                        </a:spcAft>
                      </a:pPr>
                      <a:r>
                        <a:rPr lang="en-US" altLang="zh-CN" sz="1400" kern="100" dirty="0">
                          <a:effectLst/>
                          <a:latin typeface="+mn-ea"/>
                          <a:ea typeface="+mn-ea"/>
                          <a:cs typeface="Times New Roman" panose="02020603050405020304" pitchFamily="18" charset="0"/>
                        </a:rPr>
                        <a:t>2.2.0</a:t>
                      </a:r>
                      <a:endParaRPr lang="zh-CN" sz="1400" kern="100" dirty="0">
                        <a:effectLst/>
                        <a:latin typeface="+mn-ea"/>
                        <a:ea typeface="+mn-ea"/>
                        <a:cs typeface="Times New Roman" panose="02020603050405020304" pitchFamily="18" charset="0"/>
                      </a:endParaRPr>
                    </a:p>
                  </a:txBody>
                  <a:tcPr marL="76200" marR="76200" marT="38100" marB="19050" anchor="ctr"/>
                </a:tc>
                <a:extLst>
                  <a:ext uri="{0D108BD9-81ED-4DB2-BD59-A6C34878D82A}">
                    <a16:rowId xmlns:a16="http://schemas.microsoft.com/office/drawing/2014/main" val="3508738955"/>
                  </a:ext>
                </a:extLst>
              </a:tr>
            </a:tbl>
          </a:graphicData>
        </a:graphic>
      </p:graphicFrame>
      <p:graphicFrame>
        <p:nvGraphicFramePr>
          <p:cNvPr id="7" name="表格 6">
            <a:extLst>
              <a:ext uri="{FF2B5EF4-FFF2-40B4-BE49-F238E27FC236}">
                <a16:creationId xmlns:a16="http://schemas.microsoft.com/office/drawing/2014/main" id="{50AD08A2-097A-88D1-C7A9-C80C1A9A0BDF}"/>
              </a:ext>
            </a:extLst>
          </p:cNvPr>
          <p:cNvGraphicFramePr>
            <a:graphicFrameLocks noGrp="1"/>
          </p:cNvGraphicFramePr>
          <p:nvPr>
            <p:extLst>
              <p:ext uri="{D42A27DB-BD31-4B8C-83A1-F6EECF244321}">
                <p14:modId xmlns:p14="http://schemas.microsoft.com/office/powerpoint/2010/main" val="2113447227"/>
              </p:ext>
            </p:extLst>
          </p:nvPr>
        </p:nvGraphicFramePr>
        <p:xfrm>
          <a:off x="695325" y="3974465"/>
          <a:ext cx="10801350" cy="2334260"/>
        </p:xfrm>
        <a:graphic>
          <a:graphicData uri="http://schemas.openxmlformats.org/drawingml/2006/table">
            <a:tbl>
              <a:tblPr firstRow="1" bandRow="1">
                <a:tableStyleId>{3B4B98B0-60AC-42C2-AFA5-B58CD77FA1E5}</a:tableStyleId>
              </a:tblPr>
              <a:tblGrid>
                <a:gridCol w="5409911">
                  <a:extLst>
                    <a:ext uri="{9D8B030D-6E8A-4147-A177-3AD203B41FA5}">
                      <a16:colId xmlns:a16="http://schemas.microsoft.com/office/drawing/2014/main" val="3741889583"/>
                    </a:ext>
                  </a:extLst>
                </a:gridCol>
                <a:gridCol w="5391439">
                  <a:extLst>
                    <a:ext uri="{9D8B030D-6E8A-4147-A177-3AD203B41FA5}">
                      <a16:colId xmlns:a16="http://schemas.microsoft.com/office/drawing/2014/main" val="1164813779"/>
                    </a:ext>
                  </a:extLst>
                </a:gridCol>
              </a:tblGrid>
              <a:tr h="370840">
                <a:tc>
                  <a:txBody>
                    <a:bodyPr/>
                    <a:lstStyle/>
                    <a:p>
                      <a:pPr algn="ctr"/>
                      <a:r>
                        <a:rPr lang="en-US" sz="1400" dirty="0" err="1">
                          <a:effectLst/>
                        </a:rPr>
                        <a:t>paddle.to_tensor</a:t>
                      </a:r>
                      <a:r>
                        <a:rPr lang="en-US" sz="1400" dirty="0">
                          <a:effectLst/>
                        </a:rPr>
                        <a:t>([10.0])</a:t>
                      </a:r>
                    </a:p>
                  </a:txBody>
                  <a:tcPr marL="123825" marR="123825" marT="57150" marB="57150" anchor="ctr">
                    <a:lnR w="12700" cap="flat" cmpd="sng" algn="ctr">
                      <a:solidFill>
                        <a:schemeClr val="tx1"/>
                      </a:solidFill>
                      <a:prstDash val="solid"/>
                      <a:round/>
                      <a:headEnd type="none" w="med" len="med"/>
                      <a:tailEnd type="none" w="med" len="med"/>
                    </a:lnR>
                  </a:tcPr>
                </a:tc>
                <a:tc>
                  <a:txBody>
                    <a:bodyPr/>
                    <a:lstStyle/>
                    <a:p>
                      <a:pPr algn="ctr"/>
                      <a:r>
                        <a:rPr lang="en-US" sz="1400" dirty="0">
                          <a:effectLst/>
                        </a:rPr>
                        <a:t>Tensor([0.0])</a:t>
                      </a:r>
                    </a:p>
                  </a:txBody>
                  <a:tcPr marL="123825" marR="123825" marT="57150" marB="5715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71179327"/>
                  </a:ext>
                </a:extLst>
              </a:tr>
              <a:tr h="370840">
                <a:tc>
                  <a:txBody>
                    <a:bodyPr/>
                    <a:lstStyle/>
                    <a:p>
                      <a:r>
                        <a:rPr lang="en-US" sz="1200" dirty="0">
                          <a:effectLst/>
                          <a:latin typeface="Consolas" panose="020B0609020204030204" pitchFamily="49" charset="0"/>
                        </a:rPr>
                        <a:t>t = 2.0 * (t - </a:t>
                      </a:r>
                      <a:r>
                        <a:rPr lang="en-US" sz="1200" dirty="0" err="1">
                          <a:effectLst/>
                          <a:latin typeface="Consolas" panose="020B0609020204030204" pitchFamily="49" charset="0"/>
                        </a:rPr>
                        <a:t>t_lb</a:t>
                      </a:r>
                      <a:r>
                        <a:rPr lang="en-US" sz="1200" dirty="0">
                          <a:effectLst/>
                          <a:latin typeface="Consolas" panose="020B0609020204030204" pitchFamily="49" charset="0"/>
                        </a:rPr>
                        <a:t>) * </a:t>
                      </a:r>
                      <a:r>
                        <a:rPr lang="en-US" sz="1200" dirty="0" err="1">
                          <a:effectLst/>
                          <a:latin typeface="Consolas" panose="020B0609020204030204" pitchFamily="49" charset="0"/>
                        </a:rPr>
                        <a:t>paddle.pow</a:t>
                      </a:r>
                      <a:r>
                        <a:rPr lang="en-US" sz="1200" dirty="0">
                          <a:effectLst/>
                          <a:latin typeface="Consolas" panose="020B0609020204030204" pitchFamily="49" charset="0"/>
                        </a:rPr>
                        <a:t>((</a:t>
                      </a:r>
                      <a:r>
                        <a:rPr lang="en-US" sz="1200" dirty="0" err="1">
                          <a:effectLst/>
                          <a:latin typeface="Consolas" panose="020B0609020204030204" pitchFamily="49" charset="0"/>
                        </a:rPr>
                        <a:t>t_ub</a:t>
                      </a:r>
                      <a:r>
                        <a:rPr lang="en-US" sz="1200" dirty="0">
                          <a:effectLst/>
                          <a:latin typeface="Consolas" panose="020B0609020204030204" pitchFamily="49" charset="0"/>
                        </a:rPr>
                        <a:t> - </a:t>
                      </a:r>
                      <a:r>
                        <a:rPr lang="en-US" sz="1200" dirty="0" err="1">
                          <a:effectLst/>
                          <a:latin typeface="Consolas" panose="020B0609020204030204" pitchFamily="49" charset="0"/>
                        </a:rPr>
                        <a:t>t_lb</a:t>
                      </a:r>
                      <a:r>
                        <a:rPr lang="en-US" sz="1200" dirty="0">
                          <a:effectLst/>
                          <a:latin typeface="Consolas" panose="020B0609020204030204" pitchFamily="49" charset="0"/>
                        </a:rPr>
                        <a:t>), -1) - 1.0</a:t>
                      </a:r>
                    </a:p>
                  </a:txBody>
                  <a:tcPr marL="123825" marR="123825" marT="57150" marB="57150" anchor="ctr">
                    <a:lnR w="12700" cap="flat" cmpd="sng" algn="ctr">
                      <a:solidFill>
                        <a:schemeClr val="tx1"/>
                      </a:solidFill>
                      <a:prstDash val="solid"/>
                      <a:round/>
                      <a:headEnd type="none" w="med" len="med"/>
                      <a:tailEnd type="none" w="med" len="med"/>
                    </a:lnR>
                  </a:tcPr>
                </a:tc>
                <a:tc>
                  <a:txBody>
                    <a:bodyPr/>
                    <a:lstStyle/>
                    <a:p>
                      <a:r>
                        <a:rPr lang="en-US" sz="1200" dirty="0">
                          <a:effectLst/>
                          <a:latin typeface="Consolas" panose="020B0609020204030204" pitchFamily="49" charset="0"/>
                        </a:rPr>
                        <a:t>t = 2.0 * (t - </a:t>
                      </a:r>
                      <a:r>
                        <a:rPr lang="en-US" sz="1200" dirty="0" err="1">
                          <a:effectLst/>
                          <a:latin typeface="Consolas" panose="020B0609020204030204" pitchFamily="49" charset="0"/>
                        </a:rPr>
                        <a:t>t_lb</a:t>
                      </a:r>
                      <a:r>
                        <a:rPr lang="en-US" sz="1200" dirty="0">
                          <a:effectLst/>
                          <a:latin typeface="Consolas" panose="020B0609020204030204" pitchFamily="49" charset="0"/>
                        </a:rPr>
                        <a:t>) * </a:t>
                      </a:r>
                      <a:r>
                        <a:rPr lang="en-US" sz="1200" dirty="0" err="1">
                          <a:effectLst/>
                          <a:latin typeface="Consolas" panose="020B0609020204030204" pitchFamily="49" charset="0"/>
                        </a:rPr>
                        <a:t>ops.pow</a:t>
                      </a:r>
                      <a:r>
                        <a:rPr lang="en-US" sz="1200" dirty="0">
                          <a:effectLst/>
                          <a:latin typeface="Consolas" panose="020B0609020204030204" pitchFamily="49" charset="0"/>
                        </a:rPr>
                        <a:t>((</a:t>
                      </a:r>
                      <a:r>
                        <a:rPr lang="en-US" sz="1200" dirty="0" err="1">
                          <a:effectLst/>
                          <a:latin typeface="Consolas" panose="020B0609020204030204" pitchFamily="49" charset="0"/>
                        </a:rPr>
                        <a:t>t_ub</a:t>
                      </a:r>
                      <a:r>
                        <a:rPr lang="en-US" sz="1200" dirty="0">
                          <a:effectLst/>
                          <a:latin typeface="Consolas" panose="020B0609020204030204" pitchFamily="49" charset="0"/>
                        </a:rPr>
                        <a:t> - </a:t>
                      </a:r>
                      <a:r>
                        <a:rPr lang="en-US" sz="1200" dirty="0" err="1">
                          <a:effectLst/>
                          <a:latin typeface="Consolas" panose="020B0609020204030204" pitchFamily="49" charset="0"/>
                        </a:rPr>
                        <a:t>t_lb</a:t>
                      </a:r>
                      <a:r>
                        <a:rPr lang="en-US" sz="1200" dirty="0">
                          <a:effectLst/>
                          <a:latin typeface="Consolas" panose="020B0609020204030204" pitchFamily="49" charset="0"/>
                        </a:rPr>
                        <a:t>), -1) - 1.0</a:t>
                      </a:r>
                    </a:p>
                  </a:txBody>
                  <a:tcPr marL="123825" marR="123825" marT="57150" marB="5715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54913088"/>
                  </a:ext>
                </a:extLst>
              </a:tr>
              <a:tr h="370840">
                <a:tc>
                  <a:txBody>
                    <a:bodyPr/>
                    <a:lstStyle/>
                    <a:p>
                      <a:r>
                        <a:rPr lang="en-US" sz="1200" dirty="0">
                          <a:effectLst/>
                          <a:latin typeface="Consolas" panose="020B0609020204030204" pitchFamily="49" charset="0"/>
                        </a:rPr>
                        <a:t>rel_l2 = </a:t>
                      </a:r>
                      <a:r>
                        <a:rPr lang="en-US" sz="1200" dirty="0" err="1">
                          <a:effectLst/>
                          <a:latin typeface="Consolas" panose="020B0609020204030204" pitchFamily="49" charset="0"/>
                        </a:rPr>
                        <a:t>paddle.norm</a:t>
                      </a:r>
                      <a:r>
                        <a:rPr lang="en-US" sz="1200" dirty="0">
                          <a:effectLst/>
                          <a:latin typeface="Consolas" panose="020B0609020204030204" pitchFamily="49" charset="0"/>
                        </a:rPr>
                        <a:t>(</a:t>
                      </a:r>
                      <a:r>
                        <a:rPr lang="en-US" sz="1200" dirty="0" err="1">
                          <a:effectLst/>
                          <a:latin typeface="Consolas" panose="020B0609020204030204" pitchFamily="49" charset="0"/>
                        </a:rPr>
                        <a:t>output_dict</a:t>
                      </a:r>
                      <a:r>
                        <a:rPr lang="en-US" sz="1200" dirty="0">
                          <a:effectLst/>
                          <a:latin typeface="Consolas" panose="020B0609020204030204" pitchFamily="49" charset="0"/>
                        </a:rPr>
                        <a:t>["</a:t>
                      </a:r>
                      <a:r>
                        <a:rPr lang="en-US" sz="1200" dirty="0" err="1">
                          <a:effectLst/>
                          <a:latin typeface="Consolas" panose="020B0609020204030204" pitchFamily="49" charset="0"/>
                        </a:rPr>
                        <a:t>du_t</a:t>
                      </a:r>
                      <a:r>
                        <a:rPr lang="en-US" sz="1200" dirty="0">
                          <a:effectLst/>
                          <a:latin typeface="Consolas" panose="020B0609020204030204" pitchFamily="49" charset="0"/>
                        </a:rPr>
                        <a:t>"] - </a:t>
                      </a:r>
                      <a:r>
                        <a:rPr lang="en-US" sz="1200" dirty="0" err="1">
                          <a:effectLst/>
                          <a:latin typeface="Consolas" panose="020B0609020204030204" pitchFamily="49" charset="0"/>
                        </a:rPr>
                        <a:t>output_dict</a:t>
                      </a:r>
                      <a:r>
                        <a:rPr lang="en-US" sz="1200" dirty="0">
                          <a:effectLst/>
                          <a:latin typeface="Consolas" panose="020B0609020204030204" pitchFamily="49" charset="0"/>
                        </a:rPr>
                        <a:t>["</a:t>
                      </a:r>
                      <a:r>
                        <a:rPr lang="en-US" sz="1200" dirty="0" err="1">
                          <a:effectLst/>
                          <a:latin typeface="Consolas" panose="020B0609020204030204" pitchFamily="49" charset="0"/>
                        </a:rPr>
                        <a:t>f_pde</a:t>
                      </a:r>
                      <a:r>
                        <a:rPr lang="en-US" sz="1200" dirty="0">
                          <a:effectLst/>
                          <a:latin typeface="Consolas" panose="020B0609020204030204" pitchFamily="49" charset="0"/>
                        </a:rPr>
                        <a:t>"]) / </a:t>
                      </a:r>
                      <a:r>
                        <a:rPr lang="en-US" sz="1200" dirty="0" err="1">
                          <a:effectLst/>
                          <a:latin typeface="Consolas" panose="020B0609020204030204" pitchFamily="49" charset="0"/>
                        </a:rPr>
                        <a:t>paddle.norm</a:t>
                      </a:r>
                      <a:r>
                        <a:rPr lang="en-US" sz="1200" dirty="0">
                          <a:effectLst/>
                          <a:latin typeface="Consolas" panose="020B0609020204030204" pitchFamily="49" charset="0"/>
                        </a:rPr>
                        <a:t>( # </a:t>
                      </a:r>
                      <a:r>
                        <a:rPr lang="en-US" sz="1200" dirty="0" err="1">
                          <a:effectLst/>
                          <a:latin typeface="Consolas" panose="020B0609020204030204" pitchFamily="49" charset="0"/>
                        </a:rPr>
                        <a:t>output_dict</a:t>
                      </a:r>
                      <a:r>
                        <a:rPr lang="en-US" sz="1200" dirty="0">
                          <a:effectLst/>
                          <a:latin typeface="Consolas" panose="020B0609020204030204" pitchFamily="49" charset="0"/>
                        </a:rPr>
                        <a:t>["</a:t>
                      </a:r>
                      <a:r>
                        <a:rPr lang="en-US" sz="1200" dirty="0" err="1">
                          <a:effectLst/>
                          <a:latin typeface="Consolas" panose="020B0609020204030204" pitchFamily="49" charset="0"/>
                        </a:rPr>
                        <a:t>du_t</a:t>
                      </a:r>
                      <a:r>
                        <a:rPr lang="en-US" sz="1200" dirty="0">
                          <a:effectLst/>
                          <a:latin typeface="Consolas" panose="020B0609020204030204" pitchFamily="49" charset="0"/>
                        </a:rPr>
                        <a:t>"]</a:t>
                      </a:r>
                    </a:p>
                  </a:txBody>
                  <a:tcPr marL="123825" marR="123825" marT="57150" marB="57150" anchor="ctr">
                    <a:lnR w="12700" cap="flat" cmpd="sng" algn="ctr">
                      <a:solidFill>
                        <a:schemeClr val="tx1"/>
                      </a:solidFill>
                      <a:prstDash val="solid"/>
                      <a:round/>
                      <a:headEnd type="none" w="med" len="med"/>
                      <a:tailEnd type="none" w="med" len="med"/>
                    </a:lnR>
                  </a:tcPr>
                </a:tc>
                <a:tc>
                  <a:txBody>
                    <a:bodyPr/>
                    <a:lstStyle/>
                    <a:p>
                      <a:r>
                        <a:rPr lang="en-US" sz="1200" dirty="0">
                          <a:effectLst/>
                          <a:latin typeface="Consolas" panose="020B0609020204030204" pitchFamily="49" charset="0"/>
                        </a:rPr>
                        <a:t>rel_l2 = </a:t>
                      </a:r>
                      <a:r>
                        <a:rPr lang="en-US" sz="1200" dirty="0" err="1">
                          <a:effectLst/>
                          <a:latin typeface="Consolas" panose="020B0609020204030204" pitchFamily="49" charset="0"/>
                        </a:rPr>
                        <a:t>ops.norm</a:t>
                      </a:r>
                      <a:r>
                        <a:rPr lang="en-US" sz="1200" dirty="0">
                          <a:effectLst/>
                          <a:latin typeface="Consolas" panose="020B0609020204030204" pitchFamily="49" charset="0"/>
                        </a:rPr>
                        <a:t>(</a:t>
                      </a:r>
                      <a:r>
                        <a:rPr lang="en-US" sz="1200" dirty="0" err="1">
                          <a:effectLst/>
                          <a:latin typeface="Consolas" panose="020B0609020204030204" pitchFamily="49" charset="0"/>
                        </a:rPr>
                        <a:t>output_dict</a:t>
                      </a:r>
                      <a:r>
                        <a:rPr lang="en-US" sz="1200" dirty="0">
                          <a:effectLst/>
                          <a:latin typeface="Consolas" panose="020B0609020204030204" pitchFamily="49" charset="0"/>
                        </a:rPr>
                        <a:t>["</a:t>
                      </a:r>
                      <a:r>
                        <a:rPr lang="en-US" sz="1200" dirty="0" err="1">
                          <a:effectLst/>
                          <a:latin typeface="Consolas" panose="020B0609020204030204" pitchFamily="49" charset="0"/>
                        </a:rPr>
                        <a:t>du_t</a:t>
                      </a:r>
                      <a:r>
                        <a:rPr lang="en-US" sz="1200" dirty="0">
                          <a:effectLst/>
                          <a:latin typeface="Consolas" panose="020B0609020204030204" pitchFamily="49" charset="0"/>
                        </a:rPr>
                        <a:t>"] - </a:t>
                      </a:r>
                      <a:r>
                        <a:rPr lang="en-US" sz="1200" dirty="0" err="1">
                          <a:effectLst/>
                          <a:latin typeface="Consolas" panose="020B0609020204030204" pitchFamily="49" charset="0"/>
                        </a:rPr>
                        <a:t>output_dict</a:t>
                      </a:r>
                      <a:r>
                        <a:rPr lang="en-US" sz="1200" dirty="0">
                          <a:effectLst/>
                          <a:latin typeface="Consolas" panose="020B0609020204030204" pitchFamily="49" charset="0"/>
                        </a:rPr>
                        <a:t>["</a:t>
                      </a:r>
                      <a:r>
                        <a:rPr lang="en-US" sz="1200" dirty="0" err="1">
                          <a:effectLst/>
                          <a:latin typeface="Consolas" panose="020B0609020204030204" pitchFamily="49" charset="0"/>
                        </a:rPr>
                        <a:t>f_pde</a:t>
                      </a:r>
                      <a:r>
                        <a:rPr lang="en-US" sz="1200" dirty="0">
                          <a:effectLst/>
                          <a:latin typeface="Consolas" panose="020B0609020204030204" pitchFamily="49" charset="0"/>
                        </a:rPr>
                        <a:t>"]) / </a:t>
                      </a:r>
                      <a:r>
                        <a:rPr lang="en-US" sz="1200" dirty="0" err="1">
                          <a:effectLst/>
                          <a:latin typeface="Consolas" panose="020B0609020204030204" pitchFamily="49" charset="0"/>
                        </a:rPr>
                        <a:t>ops.norm</a:t>
                      </a:r>
                      <a:r>
                        <a:rPr lang="en-US" sz="1200" dirty="0">
                          <a:effectLst/>
                          <a:latin typeface="Consolas" panose="020B0609020204030204" pitchFamily="49" charset="0"/>
                        </a:rPr>
                        <a:t>( </a:t>
                      </a:r>
                      <a:r>
                        <a:rPr lang="en-US" sz="1200" dirty="0" err="1">
                          <a:effectLst/>
                          <a:latin typeface="Consolas" panose="020B0609020204030204" pitchFamily="49" charset="0"/>
                        </a:rPr>
                        <a:t>output_dict</a:t>
                      </a:r>
                      <a:r>
                        <a:rPr lang="en-US" sz="1200" dirty="0">
                          <a:effectLst/>
                          <a:latin typeface="Consolas" panose="020B0609020204030204" pitchFamily="49" charset="0"/>
                        </a:rPr>
                        <a:t>["</a:t>
                      </a:r>
                      <a:r>
                        <a:rPr lang="en-US" sz="1200" dirty="0" err="1">
                          <a:effectLst/>
                          <a:latin typeface="Consolas" panose="020B0609020204030204" pitchFamily="49" charset="0"/>
                        </a:rPr>
                        <a:t>du_t</a:t>
                      </a:r>
                      <a:r>
                        <a:rPr lang="en-US" sz="1200" dirty="0">
                          <a:effectLst/>
                          <a:latin typeface="Consolas" panose="020B0609020204030204" pitchFamily="49" charset="0"/>
                        </a:rPr>
                        <a:t>"] )</a:t>
                      </a:r>
                    </a:p>
                  </a:txBody>
                  <a:tcPr marL="123825" marR="123825" marT="57150" marB="5715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72491594"/>
                  </a:ext>
                </a:extLst>
              </a:tr>
              <a:tr h="370840">
                <a:tc>
                  <a:txBody>
                    <a:bodyPr/>
                    <a:lstStyle/>
                    <a:p>
                      <a:r>
                        <a:rPr lang="pl-PL" sz="1200">
                          <a:effectLst/>
                          <a:latin typeface="Consolas" panose="020B0609020204030204" pitchFamily="49" charset="0"/>
                        </a:rPr>
                        <a:t># u_lb, u_ub = paddle.split(u_b, 2, axis=0)</a:t>
                      </a:r>
                    </a:p>
                  </a:txBody>
                  <a:tcPr marL="123825" marR="123825" marT="57150" marB="57150" anchor="ctr">
                    <a:lnR w="12700" cap="flat" cmpd="sng" algn="ctr">
                      <a:solidFill>
                        <a:schemeClr val="tx1"/>
                      </a:solidFill>
                      <a:prstDash val="solid"/>
                      <a:round/>
                      <a:headEnd type="none" w="med" len="med"/>
                      <a:tailEnd type="none" w="med" len="med"/>
                    </a:lnR>
                  </a:tcPr>
                </a:tc>
                <a:tc>
                  <a:txBody>
                    <a:bodyPr/>
                    <a:lstStyle/>
                    <a:p>
                      <a:r>
                        <a:rPr lang="pl-PL" sz="1200" dirty="0">
                          <a:effectLst/>
                          <a:latin typeface="Consolas" panose="020B0609020204030204" pitchFamily="49" charset="0"/>
                        </a:rPr>
                        <a:t>u_lb, u_ub = ops.split(u_b, 2, axis=0)</a:t>
                      </a:r>
                    </a:p>
                  </a:txBody>
                  <a:tcPr marL="123825" marR="123825" marT="57150" marB="5715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86670221"/>
                  </a:ext>
                </a:extLst>
              </a:tr>
              <a:tr h="370840">
                <a:tc>
                  <a:txBody>
                    <a:bodyPr/>
                    <a:lstStyle/>
                    <a:p>
                      <a:r>
                        <a:rPr lang="en-US" sz="1200" dirty="0" err="1">
                          <a:effectLst/>
                          <a:latin typeface="Consolas" panose="020B0609020204030204" pitchFamily="49" charset="0"/>
                        </a:rPr>
                        <a:t>ppsci</a:t>
                      </a:r>
                      <a:endParaRPr lang="en-US" sz="1200" dirty="0">
                        <a:effectLst/>
                        <a:latin typeface="Consolas" panose="020B0609020204030204" pitchFamily="49" charset="0"/>
                      </a:endParaRPr>
                    </a:p>
                  </a:txBody>
                  <a:tcPr marL="123825" marR="123825" marT="57150" marB="57150" anchor="ctr">
                    <a:lnR w="12700" cap="flat" cmpd="sng" algn="ctr">
                      <a:solidFill>
                        <a:schemeClr val="tx1"/>
                      </a:solidFill>
                      <a:prstDash val="solid"/>
                      <a:round/>
                      <a:headEnd type="none" w="med" len="med"/>
                      <a:tailEnd type="none" w="med" len="med"/>
                    </a:lnR>
                  </a:tcPr>
                </a:tc>
                <a:tc>
                  <a:txBody>
                    <a:bodyPr/>
                    <a:lstStyle/>
                    <a:p>
                      <a:r>
                        <a:rPr lang="en-US" sz="1200" dirty="0" err="1">
                          <a:effectLst/>
                          <a:latin typeface="Consolas" panose="020B0609020204030204" pitchFamily="49" charset="0"/>
                        </a:rPr>
                        <a:t>sciai</a:t>
                      </a:r>
                      <a:endParaRPr lang="en-US" sz="1200" dirty="0">
                        <a:effectLst/>
                        <a:latin typeface="Consolas" panose="020B0609020204030204" pitchFamily="49" charset="0"/>
                      </a:endParaRPr>
                    </a:p>
                  </a:txBody>
                  <a:tcPr marL="123825" marR="123825" marT="57150" marB="5715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21360208"/>
                  </a:ext>
                </a:extLst>
              </a:tr>
              <a:tr h="370840">
                <a:tc>
                  <a:txBody>
                    <a:bodyPr/>
                    <a:lstStyle/>
                    <a:p>
                      <a:r>
                        <a:rPr lang="en-US" sz="1200" dirty="0" err="1">
                          <a:effectLst/>
                          <a:latin typeface="Consolas" panose="020B0609020204030204" pitchFamily="49" charset="0"/>
                        </a:rPr>
                        <a:t>paddle.to_tensor</a:t>
                      </a:r>
                      <a:r>
                        <a:rPr lang="en-US" sz="1200" dirty="0">
                          <a:effectLst/>
                          <a:latin typeface="Consolas" panose="020B0609020204030204" pitchFamily="49" charset="0"/>
                        </a:rPr>
                        <a:t>([10.0])</a:t>
                      </a:r>
                    </a:p>
                  </a:txBody>
                  <a:tcPr marL="123825" marR="123825" marT="57150" marB="57150" anchor="ctr">
                    <a:lnR w="12700" cap="flat" cmpd="sng" algn="ctr">
                      <a:solidFill>
                        <a:schemeClr val="tx1"/>
                      </a:solidFill>
                      <a:prstDash val="solid"/>
                      <a:round/>
                      <a:headEnd type="none" w="med" len="med"/>
                      <a:tailEnd type="none" w="med" len="med"/>
                    </a:lnR>
                  </a:tcPr>
                </a:tc>
                <a:tc>
                  <a:txBody>
                    <a:bodyPr/>
                    <a:lstStyle/>
                    <a:p>
                      <a:r>
                        <a:rPr lang="en-US" sz="1200" dirty="0">
                          <a:effectLst/>
                          <a:latin typeface="Consolas" panose="020B0609020204030204" pitchFamily="49" charset="0"/>
                        </a:rPr>
                        <a:t>Tensor([0.0])</a:t>
                      </a:r>
                    </a:p>
                  </a:txBody>
                  <a:tcPr marL="123825" marR="123825" marT="57150" marB="5715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08738955"/>
                  </a:ext>
                </a:extLst>
              </a:tr>
            </a:tbl>
          </a:graphicData>
        </a:graphic>
      </p:graphicFrame>
      <p:sp>
        <p:nvSpPr>
          <p:cNvPr id="8" name="文本框 7">
            <a:extLst>
              <a:ext uri="{FF2B5EF4-FFF2-40B4-BE49-F238E27FC236}">
                <a16:creationId xmlns:a16="http://schemas.microsoft.com/office/drawing/2014/main" id="{7D8A487B-3DFB-C07D-5029-E5A7C0362A98}"/>
              </a:ext>
            </a:extLst>
          </p:cNvPr>
          <p:cNvSpPr txBox="1"/>
          <p:nvPr/>
        </p:nvSpPr>
        <p:spPr>
          <a:xfrm>
            <a:off x="695325" y="1859352"/>
            <a:ext cx="6472093" cy="1730858"/>
          </a:xfrm>
          <a:prstGeom prst="rect">
            <a:avLst/>
          </a:prstGeom>
          <a:noFill/>
          <a:ln w="12700">
            <a:solidFill>
              <a:schemeClr val="tx1"/>
            </a:solidFill>
          </a:ln>
        </p:spPr>
        <p:txBody>
          <a:bodyPr wrap="square">
            <a:spAutoFit/>
          </a:bodyPr>
          <a:lstStyle/>
          <a:p>
            <a:pPr marL="342900" indent="-342900" algn="just">
              <a:lnSpc>
                <a:spcPct val="120000"/>
              </a:lnSpc>
              <a:buFont typeface="Wingdings" panose="05000000000000000000" pitchFamily="2" charset="2"/>
              <a:buChar char="Ø"/>
            </a:pPr>
            <a:r>
              <a:rPr lang="en-US" altLang="zh-CN" dirty="0">
                <a:latin typeface="HardingText"/>
              </a:rPr>
              <a:t>Mindspore</a:t>
            </a:r>
            <a:r>
              <a:rPr lang="zh-CN" altLang="en-US" dirty="0">
                <a:latin typeface="HardingText"/>
              </a:rPr>
              <a:t>的</a:t>
            </a:r>
            <a:r>
              <a:rPr lang="en-US" altLang="zh-CN" dirty="0">
                <a:latin typeface="HardingText"/>
              </a:rPr>
              <a:t>DeepHPMs</a:t>
            </a:r>
            <a:r>
              <a:rPr lang="zh-CN" altLang="en-US" dirty="0">
                <a:latin typeface="HardingText"/>
              </a:rPr>
              <a:t>训练只能在</a:t>
            </a:r>
            <a:r>
              <a:rPr lang="en-US" altLang="zh-CN" dirty="0">
                <a:latin typeface="HardingText"/>
              </a:rPr>
              <a:t>GPU</a:t>
            </a:r>
            <a:r>
              <a:rPr lang="zh-CN" altLang="en-US" dirty="0">
                <a:latin typeface="HardingText"/>
              </a:rPr>
              <a:t>和</a:t>
            </a:r>
            <a:r>
              <a:rPr lang="en-US" altLang="zh-CN" dirty="0">
                <a:latin typeface="HardingText"/>
              </a:rPr>
              <a:t>Ascend</a:t>
            </a:r>
            <a:r>
              <a:rPr lang="zh-CN" altLang="en-US" dirty="0">
                <a:latin typeface="HardingText"/>
              </a:rPr>
              <a:t>上训练，而</a:t>
            </a:r>
            <a:r>
              <a:rPr lang="en-US" altLang="zh-CN" dirty="0">
                <a:latin typeface="HardingText"/>
              </a:rPr>
              <a:t>Mindspore</a:t>
            </a:r>
            <a:r>
              <a:rPr lang="zh-CN" altLang="en-US" dirty="0">
                <a:latin typeface="HardingText"/>
              </a:rPr>
              <a:t>在</a:t>
            </a:r>
            <a:r>
              <a:rPr lang="en-US" altLang="zh-CN" dirty="0">
                <a:latin typeface="HardingText"/>
              </a:rPr>
              <a:t>windows</a:t>
            </a:r>
            <a:r>
              <a:rPr lang="zh-CN" altLang="en-US" dirty="0">
                <a:latin typeface="HardingText"/>
              </a:rPr>
              <a:t>操作系统上仅能安装</a:t>
            </a:r>
            <a:r>
              <a:rPr lang="en-US" altLang="zh-CN" dirty="0" err="1">
                <a:latin typeface="HardingText"/>
              </a:rPr>
              <a:t>cpu</a:t>
            </a:r>
            <a:r>
              <a:rPr lang="zh-CN" altLang="en-US" dirty="0">
                <a:latin typeface="HardingText"/>
              </a:rPr>
              <a:t>版本，因此在</a:t>
            </a:r>
            <a:r>
              <a:rPr lang="en-US" altLang="zh-CN" b="1" dirty="0" err="1">
                <a:solidFill>
                  <a:srgbClr val="C00000"/>
                </a:solidFill>
                <a:latin typeface="HardingText"/>
              </a:rPr>
              <a:t>linux</a:t>
            </a:r>
            <a:r>
              <a:rPr lang="zh-CN" altLang="en-US" b="1" dirty="0">
                <a:solidFill>
                  <a:srgbClr val="C00000"/>
                </a:solidFill>
                <a:latin typeface="HardingText"/>
              </a:rPr>
              <a:t>内核的操作系统</a:t>
            </a:r>
            <a:r>
              <a:rPr lang="zh-CN" altLang="en-US" dirty="0">
                <a:latin typeface="HardingText"/>
              </a:rPr>
              <a:t>中进行环境部署</a:t>
            </a:r>
            <a:endParaRPr lang="en-US" altLang="zh-CN" dirty="0">
              <a:latin typeface="HardingText"/>
            </a:endParaRPr>
          </a:p>
          <a:p>
            <a:pPr marL="342900" indent="-342900" algn="just">
              <a:lnSpc>
                <a:spcPct val="120000"/>
              </a:lnSpc>
              <a:buFont typeface="Wingdings" panose="05000000000000000000" pitchFamily="2" charset="2"/>
              <a:buChar char="Ø"/>
            </a:pPr>
            <a:r>
              <a:rPr lang="en-US" altLang="zh-CN" dirty="0" err="1">
                <a:latin typeface="HardingText"/>
              </a:rPr>
              <a:t>mindspore</a:t>
            </a:r>
            <a:r>
              <a:rPr lang="zh-CN" altLang="en-US" dirty="0">
                <a:latin typeface="HardingText"/>
              </a:rPr>
              <a:t>的</a:t>
            </a:r>
            <a:r>
              <a:rPr lang="en-US" altLang="zh-CN" dirty="0" err="1">
                <a:latin typeface="HardingText"/>
              </a:rPr>
              <a:t>gpu</a:t>
            </a:r>
            <a:r>
              <a:rPr lang="zh-CN" altLang="en-US" dirty="0">
                <a:latin typeface="HardingText"/>
              </a:rPr>
              <a:t>版本只支持</a:t>
            </a:r>
            <a:r>
              <a:rPr lang="en-US" altLang="zh-CN" dirty="0">
                <a:latin typeface="HardingText"/>
              </a:rPr>
              <a:t>cuda11.1 cuda11.6</a:t>
            </a:r>
            <a:r>
              <a:rPr lang="zh-CN" altLang="en-US" dirty="0">
                <a:latin typeface="HardingText"/>
              </a:rPr>
              <a:t>，而</a:t>
            </a:r>
            <a:r>
              <a:rPr lang="en-US" altLang="zh-CN" dirty="0" err="1">
                <a:latin typeface="HardingText"/>
              </a:rPr>
              <a:t>sciai</a:t>
            </a:r>
            <a:r>
              <a:rPr lang="zh-CN" altLang="en-US" dirty="0">
                <a:latin typeface="HardingText"/>
              </a:rPr>
              <a:t>仅支持</a:t>
            </a:r>
            <a:r>
              <a:rPr lang="en-US" altLang="zh-CN" dirty="0">
                <a:latin typeface="HardingText"/>
              </a:rPr>
              <a:t>cuda11.1 python==3.7</a:t>
            </a:r>
            <a:r>
              <a:rPr lang="zh-CN" altLang="en-US" dirty="0">
                <a:latin typeface="HardingText"/>
              </a:rPr>
              <a:t>，因此选择</a:t>
            </a:r>
            <a:r>
              <a:rPr lang="zh-CN" altLang="en-US" b="1" dirty="0">
                <a:solidFill>
                  <a:srgbClr val="C00000"/>
                </a:solidFill>
                <a:latin typeface="HardingText"/>
              </a:rPr>
              <a:t>安装</a:t>
            </a:r>
            <a:r>
              <a:rPr lang="en-US" altLang="zh-CN" b="1" dirty="0">
                <a:solidFill>
                  <a:srgbClr val="C00000"/>
                </a:solidFill>
                <a:latin typeface="HardingText"/>
              </a:rPr>
              <a:t>cuda11.1</a:t>
            </a:r>
          </a:p>
        </p:txBody>
      </p:sp>
    </p:spTree>
    <p:extLst>
      <p:ext uri="{BB962C8B-B14F-4D97-AF65-F5344CB8AC3E}">
        <p14:creationId xmlns:p14="http://schemas.microsoft.com/office/powerpoint/2010/main" val="3186598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x5ncedb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答辩模板_完整版式" id="{79D03E76-5BA2-044E-AD7D-80F300C98EB4}" vid="{3440411D-963F-D942-85F7-B484F9A5D3E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5064</TotalTime>
  <Words>1799</Words>
  <Application>Microsoft Office PowerPoint</Application>
  <PresentationFormat>宽屏</PresentationFormat>
  <Paragraphs>185</Paragraphs>
  <Slides>13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0" baseType="lpstr">
      <vt:lpstr>HardingText</vt:lpstr>
      <vt:lpstr>等线</vt:lpstr>
      <vt:lpstr>Arial</vt:lpstr>
      <vt:lpstr>Consolas</vt:lpstr>
      <vt:lpstr>Wingdings</vt:lpstr>
      <vt:lpstr>Office 主题​​</vt:lpstr>
      <vt:lpstr>AxMath</vt:lpstr>
      <vt:lpstr>PowerPoint 演示文稿</vt:lpstr>
      <vt:lpstr>PowerPoint 演示文稿</vt:lpstr>
      <vt:lpstr>1 模型介绍</vt:lpstr>
      <vt:lpstr>1 模型介绍</vt:lpstr>
      <vt:lpstr>2 数据集</vt:lpstr>
      <vt:lpstr>3 PaddlePaddle框架下实现</vt:lpstr>
      <vt:lpstr>4 Mindspore框架下实现</vt:lpstr>
      <vt:lpstr>4 Mindspore框架下实现</vt:lpstr>
      <vt:lpstr>4 Mindspore框架下实现</vt:lpstr>
      <vt:lpstr>4 Mindspore框架下实现</vt:lpstr>
      <vt:lpstr>4 Mindspore框架下实现</vt:lpstr>
      <vt:lpstr>4 Mindspore框架下实现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M.Y.</dc:creator>
  <cp:lastModifiedBy>tiancheng gao</cp:lastModifiedBy>
  <cp:revision>101</cp:revision>
  <dcterms:created xsi:type="dcterms:W3CDTF">2019-07-31T06:15:43Z</dcterms:created>
  <dcterms:modified xsi:type="dcterms:W3CDTF">2024-06-14T16:25:33Z</dcterms:modified>
</cp:coreProperties>
</file>