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Lst>
  <p:sldSz cx="12192000" cy="6858000"/>
  <p:notesSz cx="6858000" cy="9144000"/>
  <p:custDataLst>
    <p:tags r:id="rId1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0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02"/>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gs" Target="tags/tag158.xml"/><Relationship Id="rId10" Type="http://schemas.openxmlformats.org/officeDocument/2006/relationships/tableStyles" Target="tableStyle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smtClean="0"/>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2"/>
            </a:gs>
            <a:gs pos="100000">
              <a:schemeClr val="bg2">
                <a:lumMod val="85000"/>
              </a:schemeClr>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71.xml"/><Relationship Id="rId8" Type="http://schemas.openxmlformats.org/officeDocument/2006/relationships/tags" Target="../tags/tag70.xml"/><Relationship Id="rId7" Type="http://schemas.openxmlformats.org/officeDocument/2006/relationships/tags" Target="../tags/tag69.xml"/><Relationship Id="rId6" Type="http://schemas.openxmlformats.org/officeDocument/2006/relationships/tags" Target="../tags/tag68.xml"/><Relationship Id="rId5" Type="http://schemas.openxmlformats.org/officeDocument/2006/relationships/tags" Target="../tags/tag67.xml"/><Relationship Id="rId4" Type="http://schemas.openxmlformats.org/officeDocument/2006/relationships/tags" Target="../tags/tag66.xml"/><Relationship Id="rId35" Type="http://schemas.openxmlformats.org/officeDocument/2006/relationships/slideLayout" Target="../slideLayouts/slideLayout1.xml"/><Relationship Id="rId34" Type="http://schemas.openxmlformats.org/officeDocument/2006/relationships/tags" Target="../tags/tag96.xml"/><Relationship Id="rId33" Type="http://schemas.openxmlformats.org/officeDocument/2006/relationships/tags" Target="../tags/tag95.xml"/><Relationship Id="rId32" Type="http://schemas.openxmlformats.org/officeDocument/2006/relationships/tags" Target="../tags/tag94.xml"/><Relationship Id="rId31" Type="http://schemas.openxmlformats.org/officeDocument/2006/relationships/tags" Target="../tags/tag93.xml"/><Relationship Id="rId30" Type="http://schemas.openxmlformats.org/officeDocument/2006/relationships/tags" Target="../tags/tag92.xml"/><Relationship Id="rId3" Type="http://schemas.openxmlformats.org/officeDocument/2006/relationships/tags" Target="../tags/tag65.xml"/><Relationship Id="rId29" Type="http://schemas.openxmlformats.org/officeDocument/2006/relationships/tags" Target="../tags/tag91.xml"/><Relationship Id="rId28" Type="http://schemas.openxmlformats.org/officeDocument/2006/relationships/tags" Target="../tags/tag90.xml"/><Relationship Id="rId27" Type="http://schemas.openxmlformats.org/officeDocument/2006/relationships/tags" Target="../tags/tag89.xml"/><Relationship Id="rId26" Type="http://schemas.openxmlformats.org/officeDocument/2006/relationships/tags" Target="../tags/tag88.xml"/><Relationship Id="rId25" Type="http://schemas.openxmlformats.org/officeDocument/2006/relationships/tags" Target="../tags/tag87.xml"/><Relationship Id="rId24" Type="http://schemas.openxmlformats.org/officeDocument/2006/relationships/tags" Target="../tags/tag86.xml"/><Relationship Id="rId23" Type="http://schemas.openxmlformats.org/officeDocument/2006/relationships/tags" Target="../tags/tag85.xml"/><Relationship Id="rId22" Type="http://schemas.openxmlformats.org/officeDocument/2006/relationships/tags" Target="../tags/tag84.xml"/><Relationship Id="rId21" Type="http://schemas.openxmlformats.org/officeDocument/2006/relationships/tags" Target="../tags/tag83.xml"/><Relationship Id="rId20" Type="http://schemas.openxmlformats.org/officeDocument/2006/relationships/tags" Target="../tags/tag82.xml"/><Relationship Id="rId2" Type="http://schemas.openxmlformats.org/officeDocument/2006/relationships/tags" Target="../tags/tag64.xml"/><Relationship Id="rId19" Type="http://schemas.openxmlformats.org/officeDocument/2006/relationships/tags" Target="../tags/tag81.xml"/><Relationship Id="rId18" Type="http://schemas.openxmlformats.org/officeDocument/2006/relationships/tags" Target="../tags/tag80.xml"/><Relationship Id="rId17" Type="http://schemas.openxmlformats.org/officeDocument/2006/relationships/tags" Target="../tags/tag79.xml"/><Relationship Id="rId16" Type="http://schemas.openxmlformats.org/officeDocument/2006/relationships/tags" Target="../tags/tag78.xml"/><Relationship Id="rId15" Type="http://schemas.openxmlformats.org/officeDocument/2006/relationships/tags" Target="../tags/tag77.xml"/><Relationship Id="rId14" Type="http://schemas.openxmlformats.org/officeDocument/2006/relationships/tags" Target="../tags/tag76.xml"/><Relationship Id="rId13" Type="http://schemas.openxmlformats.org/officeDocument/2006/relationships/tags" Target="../tags/tag75.xml"/><Relationship Id="rId12" Type="http://schemas.openxmlformats.org/officeDocument/2006/relationships/tags" Target="../tags/tag74.xml"/><Relationship Id="rId11" Type="http://schemas.openxmlformats.org/officeDocument/2006/relationships/tags" Target="../tags/tag73.xml"/><Relationship Id="rId10" Type="http://schemas.openxmlformats.org/officeDocument/2006/relationships/tags" Target="../tags/tag72.xml"/><Relationship Id="rId1" Type="http://schemas.openxmlformats.org/officeDocument/2006/relationships/tags" Target="../tags/tag63.xml"/></Relationships>
</file>

<file path=ppt/slides/_rels/slide2.xml.rels><?xml version="1.0" encoding="UTF-8" standalone="yes"?>
<Relationships xmlns="http://schemas.openxmlformats.org/package/2006/relationships"><Relationship Id="rId9" Type="http://schemas.openxmlformats.org/officeDocument/2006/relationships/tags" Target="../tags/tag105.xml"/><Relationship Id="rId8" Type="http://schemas.openxmlformats.org/officeDocument/2006/relationships/tags" Target="../tags/tag104.xml"/><Relationship Id="rId7" Type="http://schemas.openxmlformats.org/officeDocument/2006/relationships/tags" Target="../tags/tag103.xml"/><Relationship Id="rId6" Type="http://schemas.openxmlformats.org/officeDocument/2006/relationships/tags" Target="../tags/tag102.xml"/><Relationship Id="rId5" Type="http://schemas.openxmlformats.org/officeDocument/2006/relationships/tags" Target="../tags/tag101.xml"/><Relationship Id="rId4" Type="http://schemas.openxmlformats.org/officeDocument/2006/relationships/tags" Target="../tags/tag100.xml"/><Relationship Id="rId3" Type="http://schemas.openxmlformats.org/officeDocument/2006/relationships/tags" Target="../tags/tag99.xml"/><Relationship Id="rId25" Type="http://schemas.openxmlformats.org/officeDocument/2006/relationships/slideLayout" Target="../slideLayouts/slideLayout2.xml"/><Relationship Id="rId24" Type="http://schemas.openxmlformats.org/officeDocument/2006/relationships/tags" Target="../tags/tag120.xml"/><Relationship Id="rId23" Type="http://schemas.openxmlformats.org/officeDocument/2006/relationships/tags" Target="../tags/tag119.xml"/><Relationship Id="rId22" Type="http://schemas.openxmlformats.org/officeDocument/2006/relationships/tags" Target="../tags/tag118.xml"/><Relationship Id="rId21" Type="http://schemas.openxmlformats.org/officeDocument/2006/relationships/tags" Target="../tags/tag117.xml"/><Relationship Id="rId20" Type="http://schemas.openxmlformats.org/officeDocument/2006/relationships/tags" Target="../tags/tag116.xml"/><Relationship Id="rId2" Type="http://schemas.openxmlformats.org/officeDocument/2006/relationships/tags" Target="../tags/tag98.xml"/><Relationship Id="rId19" Type="http://schemas.openxmlformats.org/officeDocument/2006/relationships/tags" Target="../tags/tag115.xml"/><Relationship Id="rId18" Type="http://schemas.openxmlformats.org/officeDocument/2006/relationships/tags" Target="../tags/tag114.xml"/><Relationship Id="rId17" Type="http://schemas.openxmlformats.org/officeDocument/2006/relationships/tags" Target="../tags/tag113.xml"/><Relationship Id="rId16" Type="http://schemas.openxmlformats.org/officeDocument/2006/relationships/tags" Target="../tags/tag112.xml"/><Relationship Id="rId15" Type="http://schemas.openxmlformats.org/officeDocument/2006/relationships/tags" Target="../tags/tag111.xml"/><Relationship Id="rId14" Type="http://schemas.openxmlformats.org/officeDocument/2006/relationships/tags" Target="../tags/tag110.xml"/><Relationship Id="rId13" Type="http://schemas.openxmlformats.org/officeDocument/2006/relationships/tags" Target="../tags/tag109.xml"/><Relationship Id="rId12" Type="http://schemas.openxmlformats.org/officeDocument/2006/relationships/tags" Target="../tags/tag108.xml"/><Relationship Id="rId11" Type="http://schemas.openxmlformats.org/officeDocument/2006/relationships/tags" Target="../tags/tag107.xml"/><Relationship Id="rId10" Type="http://schemas.openxmlformats.org/officeDocument/2006/relationships/tags" Target="../tags/tag106.xml"/><Relationship Id="rId1" Type="http://schemas.openxmlformats.org/officeDocument/2006/relationships/tags" Target="../tags/tag97.xml"/></Relationships>
</file>

<file path=ppt/slides/_rels/slide3.xml.rels><?xml version="1.0" encoding="UTF-8" standalone="yes"?>
<Relationships xmlns="http://schemas.openxmlformats.org/package/2006/relationships"><Relationship Id="rId9" Type="http://schemas.openxmlformats.org/officeDocument/2006/relationships/tags" Target="../tags/tag129.xml"/><Relationship Id="rId8" Type="http://schemas.openxmlformats.org/officeDocument/2006/relationships/tags" Target="../tags/tag128.xml"/><Relationship Id="rId7" Type="http://schemas.openxmlformats.org/officeDocument/2006/relationships/tags" Target="../tags/tag127.xml"/><Relationship Id="rId6" Type="http://schemas.openxmlformats.org/officeDocument/2006/relationships/tags" Target="../tags/tag126.xml"/><Relationship Id="rId5" Type="http://schemas.openxmlformats.org/officeDocument/2006/relationships/tags" Target="../tags/tag125.xml"/><Relationship Id="rId4" Type="http://schemas.openxmlformats.org/officeDocument/2006/relationships/tags" Target="../tags/tag124.xml"/><Relationship Id="rId3" Type="http://schemas.openxmlformats.org/officeDocument/2006/relationships/tags" Target="../tags/tag123.xml"/><Relationship Id="rId23" Type="http://schemas.openxmlformats.org/officeDocument/2006/relationships/slideLayout" Target="../slideLayouts/slideLayout2.xml"/><Relationship Id="rId22" Type="http://schemas.openxmlformats.org/officeDocument/2006/relationships/tags" Target="../tags/tag142.xml"/><Relationship Id="rId21" Type="http://schemas.openxmlformats.org/officeDocument/2006/relationships/tags" Target="../tags/tag141.xml"/><Relationship Id="rId20" Type="http://schemas.openxmlformats.org/officeDocument/2006/relationships/tags" Target="../tags/tag140.xml"/><Relationship Id="rId2" Type="http://schemas.openxmlformats.org/officeDocument/2006/relationships/tags" Target="../tags/tag122.xml"/><Relationship Id="rId19" Type="http://schemas.openxmlformats.org/officeDocument/2006/relationships/tags" Target="../tags/tag139.xml"/><Relationship Id="rId18" Type="http://schemas.openxmlformats.org/officeDocument/2006/relationships/tags" Target="../tags/tag138.xml"/><Relationship Id="rId17" Type="http://schemas.openxmlformats.org/officeDocument/2006/relationships/tags" Target="../tags/tag137.xml"/><Relationship Id="rId16" Type="http://schemas.openxmlformats.org/officeDocument/2006/relationships/tags" Target="../tags/tag136.xml"/><Relationship Id="rId15" Type="http://schemas.openxmlformats.org/officeDocument/2006/relationships/tags" Target="../tags/tag135.xml"/><Relationship Id="rId14" Type="http://schemas.openxmlformats.org/officeDocument/2006/relationships/tags" Target="../tags/tag134.xml"/><Relationship Id="rId13" Type="http://schemas.openxmlformats.org/officeDocument/2006/relationships/tags" Target="../tags/tag133.xml"/><Relationship Id="rId12" Type="http://schemas.openxmlformats.org/officeDocument/2006/relationships/tags" Target="../tags/tag132.xml"/><Relationship Id="rId11" Type="http://schemas.openxmlformats.org/officeDocument/2006/relationships/tags" Target="../tags/tag131.xml"/><Relationship Id="rId10" Type="http://schemas.openxmlformats.org/officeDocument/2006/relationships/tags" Target="../tags/tag130.xml"/><Relationship Id="rId1" Type="http://schemas.openxmlformats.org/officeDocument/2006/relationships/tags" Target="../tags/tag121.xml"/></Relationships>
</file>

<file path=ppt/slides/_rels/slide4.xml.rels><?xml version="1.0" encoding="UTF-8" standalone="yes"?>
<Relationships xmlns="http://schemas.openxmlformats.org/package/2006/relationships"><Relationship Id="rId9" Type="http://schemas.openxmlformats.org/officeDocument/2006/relationships/tags" Target="../tags/tag151.xml"/><Relationship Id="rId8" Type="http://schemas.openxmlformats.org/officeDocument/2006/relationships/tags" Target="../tags/tag150.xml"/><Relationship Id="rId7" Type="http://schemas.openxmlformats.org/officeDocument/2006/relationships/tags" Target="../tags/tag149.xml"/><Relationship Id="rId6" Type="http://schemas.openxmlformats.org/officeDocument/2006/relationships/tags" Target="../tags/tag148.xml"/><Relationship Id="rId5" Type="http://schemas.openxmlformats.org/officeDocument/2006/relationships/tags" Target="../tags/tag147.xml"/><Relationship Id="rId4" Type="http://schemas.openxmlformats.org/officeDocument/2006/relationships/tags" Target="../tags/tag146.xml"/><Relationship Id="rId3" Type="http://schemas.openxmlformats.org/officeDocument/2006/relationships/tags" Target="../tags/tag145.xml"/><Relationship Id="rId2" Type="http://schemas.openxmlformats.org/officeDocument/2006/relationships/tags" Target="../tags/tag144.xml"/><Relationship Id="rId15" Type="http://schemas.openxmlformats.org/officeDocument/2006/relationships/slideLayout" Target="../slideLayouts/slideLayout2.xml"/><Relationship Id="rId14" Type="http://schemas.openxmlformats.org/officeDocument/2006/relationships/tags" Target="../tags/tag156.xml"/><Relationship Id="rId13" Type="http://schemas.openxmlformats.org/officeDocument/2006/relationships/tags" Target="../tags/tag155.xml"/><Relationship Id="rId12" Type="http://schemas.openxmlformats.org/officeDocument/2006/relationships/tags" Target="../tags/tag154.xml"/><Relationship Id="rId11" Type="http://schemas.openxmlformats.org/officeDocument/2006/relationships/tags" Target="../tags/tag153.xml"/><Relationship Id="rId10" Type="http://schemas.openxmlformats.org/officeDocument/2006/relationships/tags" Target="../tags/tag152.xml"/><Relationship Id="rId1" Type="http://schemas.openxmlformats.org/officeDocument/2006/relationships/tags" Target="../tags/tag14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p:nvPr/>
        </p:nvSpPr>
        <p:spPr>
          <a:xfrm>
            <a:off x="4476750" y="427990"/>
            <a:ext cx="2447925" cy="1733550"/>
          </a:xfrm>
          <a:prstGeom prst="rect">
            <a:avLst/>
          </a:prstGeom>
          <a:solidFill>
            <a:schemeClr val="bg2">
              <a:lumMod val="75000"/>
            </a:schemeClr>
          </a:solidFill>
          <a:ln w="38100">
            <a:prstDash val="lgDash"/>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5" name="文本框 4"/>
          <p:cNvSpPr txBox="1"/>
          <p:nvPr/>
        </p:nvSpPr>
        <p:spPr>
          <a:xfrm>
            <a:off x="0" y="0"/>
            <a:ext cx="3814445" cy="368300"/>
          </a:xfrm>
          <a:prstGeom prst="rect">
            <a:avLst/>
          </a:prstGeom>
          <a:noFill/>
        </p:spPr>
        <p:txBody>
          <a:bodyPr wrap="square" rtlCol="0">
            <a:spAutoFit/>
          </a:bodyPr>
          <a:p>
            <a:r>
              <a:rPr lang="zh-CN" altLang="en-US"/>
              <a:t>积分联赛版块（一期）简版流程</a:t>
            </a:r>
            <a:endParaRPr lang="zh-CN" altLang="en-US"/>
          </a:p>
        </p:txBody>
      </p:sp>
      <p:sp>
        <p:nvSpPr>
          <p:cNvPr id="6" name="流程图: 终止 5"/>
          <p:cNvSpPr/>
          <p:nvPr/>
        </p:nvSpPr>
        <p:spPr>
          <a:xfrm>
            <a:off x="189230" y="1646555"/>
            <a:ext cx="730885" cy="315595"/>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800"/>
              <a:t>用户</a:t>
            </a:r>
            <a:endParaRPr lang="zh-CN" altLang="en-US" sz="800"/>
          </a:p>
        </p:txBody>
      </p:sp>
      <p:sp>
        <p:nvSpPr>
          <p:cNvPr id="7" name="流程图: 过程 6"/>
          <p:cNvSpPr/>
          <p:nvPr/>
        </p:nvSpPr>
        <p:spPr>
          <a:xfrm>
            <a:off x="1245870" y="1629410"/>
            <a:ext cx="713740" cy="3327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800"/>
              <a:t>官网注册链接钱包</a:t>
            </a:r>
            <a:endParaRPr lang="zh-CN" altLang="en-US" sz="800"/>
          </a:p>
        </p:txBody>
      </p:sp>
      <p:sp>
        <p:nvSpPr>
          <p:cNvPr id="8" name="流程图: 过程 7"/>
          <p:cNvSpPr/>
          <p:nvPr>
            <p:custDataLst>
              <p:tags r:id="rId1"/>
            </p:custDataLst>
          </p:nvPr>
        </p:nvSpPr>
        <p:spPr>
          <a:xfrm>
            <a:off x="2358390" y="1629410"/>
            <a:ext cx="751840" cy="3327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800"/>
              <a:t>选择购买积分联赛</a:t>
            </a:r>
            <a:r>
              <a:rPr lang="en-US" altLang="zh-CN" sz="800"/>
              <a:t>N</a:t>
            </a:r>
            <a:r>
              <a:rPr lang="en-US" altLang="zh-CN" sz="800">
                <a:sym typeface="+mn-ea"/>
              </a:rPr>
              <a:t>F</a:t>
            </a:r>
            <a:r>
              <a:rPr lang="en-US" altLang="zh-CN" sz="800"/>
              <a:t>T</a:t>
            </a:r>
            <a:endParaRPr lang="en-US" altLang="zh-CN" sz="800"/>
          </a:p>
        </p:txBody>
      </p:sp>
      <p:sp>
        <p:nvSpPr>
          <p:cNvPr id="9" name="流程图: 过程 8"/>
          <p:cNvSpPr/>
          <p:nvPr>
            <p:custDataLst>
              <p:tags r:id="rId2"/>
            </p:custDataLst>
          </p:nvPr>
        </p:nvSpPr>
        <p:spPr>
          <a:xfrm>
            <a:off x="3509010" y="1629410"/>
            <a:ext cx="751840" cy="3327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800"/>
              <a:t>钱包支付</a:t>
            </a:r>
            <a:r>
              <a:rPr lang="en-US" altLang="zh-CN" sz="800"/>
              <a:t>USDT</a:t>
            </a:r>
            <a:r>
              <a:rPr lang="zh-CN" altLang="en-US" sz="800"/>
              <a:t>买</a:t>
            </a:r>
            <a:r>
              <a:rPr lang="en-US" altLang="zh-CN" sz="800"/>
              <a:t>COSD</a:t>
            </a:r>
            <a:endParaRPr lang="en-US" altLang="zh-CN" sz="800"/>
          </a:p>
        </p:txBody>
      </p:sp>
      <p:sp>
        <p:nvSpPr>
          <p:cNvPr id="10" name="流程图: 过程 9"/>
          <p:cNvSpPr/>
          <p:nvPr>
            <p:custDataLst>
              <p:tags r:id="rId3"/>
            </p:custDataLst>
          </p:nvPr>
        </p:nvSpPr>
        <p:spPr>
          <a:xfrm>
            <a:off x="5345430" y="1629410"/>
            <a:ext cx="751840" cy="3327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800"/>
              <a:t>COSD</a:t>
            </a:r>
            <a:r>
              <a:rPr lang="zh-CN" altLang="en-US" sz="800"/>
              <a:t>池将</a:t>
            </a:r>
            <a:r>
              <a:rPr lang="en-US" altLang="zh-CN" sz="800"/>
              <a:t>COSD</a:t>
            </a:r>
            <a:r>
              <a:rPr lang="zh-CN" altLang="en-US" sz="800"/>
              <a:t>支付到收款池</a:t>
            </a:r>
            <a:endParaRPr lang="zh-CN" altLang="en-US" sz="800"/>
          </a:p>
        </p:txBody>
      </p:sp>
      <p:sp>
        <p:nvSpPr>
          <p:cNvPr id="11" name="流程图: 过程 10"/>
          <p:cNvSpPr/>
          <p:nvPr>
            <p:custDataLst>
              <p:tags r:id="rId4"/>
            </p:custDataLst>
          </p:nvPr>
        </p:nvSpPr>
        <p:spPr>
          <a:xfrm>
            <a:off x="8220075" y="1629410"/>
            <a:ext cx="1151890" cy="3327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800"/>
              <a:t>确认收款生成积分联赛</a:t>
            </a:r>
            <a:r>
              <a:rPr lang="en-US" altLang="zh-CN" sz="800"/>
              <a:t>NFT</a:t>
            </a:r>
            <a:r>
              <a:rPr lang="zh-CN" altLang="en-US" sz="800"/>
              <a:t>到用户钱包</a:t>
            </a:r>
            <a:endParaRPr lang="zh-CN" altLang="en-US" sz="800"/>
          </a:p>
        </p:txBody>
      </p:sp>
      <p:cxnSp>
        <p:nvCxnSpPr>
          <p:cNvPr id="12" name="直接箭头连接符 11"/>
          <p:cNvCxnSpPr>
            <a:stCxn id="6" idx="3"/>
            <a:endCxn id="7" idx="1"/>
          </p:cNvCxnSpPr>
          <p:nvPr/>
        </p:nvCxnSpPr>
        <p:spPr>
          <a:xfrm flipV="1">
            <a:off x="920115" y="1795780"/>
            <a:ext cx="325755" cy="88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7" idx="3"/>
            <a:endCxn id="8" idx="1"/>
          </p:cNvCxnSpPr>
          <p:nvPr/>
        </p:nvCxnSpPr>
        <p:spPr>
          <a:xfrm>
            <a:off x="1959610" y="1795780"/>
            <a:ext cx="3987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8" idx="3"/>
            <a:endCxn id="9" idx="1"/>
          </p:cNvCxnSpPr>
          <p:nvPr/>
        </p:nvCxnSpPr>
        <p:spPr>
          <a:xfrm>
            <a:off x="3110230" y="1795780"/>
            <a:ext cx="3987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9" idx="3"/>
            <a:endCxn id="10" idx="1"/>
          </p:cNvCxnSpPr>
          <p:nvPr/>
        </p:nvCxnSpPr>
        <p:spPr>
          <a:xfrm>
            <a:off x="4260850" y="1795780"/>
            <a:ext cx="10845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0" idx="3"/>
            <a:endCxn id="11" idx="1"/>
          </p:cNvCxnSpPr>
          <p:nvPr/>
        </p:nvCxnSpPr>
        <p:spPr>
          <a:xfrm>
            <a:off x="6097270" y="1795780"/>
            <a:ext cx="212280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流程图: 过程 16"/>
          <p:cNvSpPr/>
          <p:nvPr>
            <p:custDataLst>
              <p:tags r:id="rId5"/>
            </p:custDataLst>
          </p:nvPr>
        </p:nvSpPr>
        <p:spPr>
          <a:xfrm>
            <a:off x="9770745" y="1629410"/>
            <a:ext cx="751840" cy="3327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800"/>
              <a:t>使用</a:t>
            </a:r>
            <a:r>
              <a:rPr lang="en-US" altLang="zh-CN" sz="800"/>
              <a:t>NFT</a:t>
            </a:r>
            <a:r>
              <a:rPr lang="zh-CN" altLang="en-US" sz="800"/>
              <a:t>同时</a:t>
            </a:r>
            <a:r>
              <a:rPr lang="en-US" altLang="zh-CN" sz="800"/>
              <a:t>NFT</a:t>
            </a:r>
            <a:r>
              <a:rPr lang="zh-CN" altLang="en-US" sz="800"/>
              <a:t>销毁</a:t>
            </a:r>
            <a:endParaRPr lang="zh-CN" altLang="en-US" sz="800"/>
          </a:p>
        </p:txBody>
      </p:sp>
      <p:sp>
        <p:nvSpPr>
          <p:cNvPr id="18" name="流程图: 过程 17"/>
          <p:cNvSpPr/>
          <p:nvPr>
            <p:custDataLst>
              <p:tags r:id="rId6"/>
            </p:custDataLst>
          </p:nvPr>
        </p:nvSpPr>
        <p:spPr>
          <a:xfrm>
            <a:off x="10921365" y="1629410"/>
            <a:ext cx="751840" cy="3327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800"/>
              <a:t>游戏数据收到</a:t>
            </a:r>
            <a:r>
              <a:rPr lang="en-US" altLang="zh-CN" sz="800"/>
              <a:t>NFT</a:t>
            </a:r>
            <a:r>
              <a:rPr lang="zh-CN" altLang="en-US" sz="800"/>
              <a:t>数据</a:t>
            </a:r>
            <a:endParaRPr lang="zh-CN" altLang="en-US" sz="800"/>
          </a:p>
        </p:txBody>
      </p:sp>
      <p:cxnSp>
        <p:nvCxnSpPr>
          <p:cNvPr id="19" name="直接箭头连接符 18"/>
          <p:cNvCxnSpPr>
            <a:stCxn id="11" idx="3"/>
            <a:endCxn id="17" idx="1"/>
          </p:cNvCxnSpPr>
          <p:nvPr/>
        </p:nvCxnSpPr>
        <p:spPr>
          <a:xfrm>
            <a:off x="9371965" y="1795780"/>
            <a:ext cx="3987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7" idx="3"/>
            <a:endCxn id="18" idx="1"/>
          </p:cNvCxnSpPr>
          <p:nvPr/>
        </p:nvCxnSpPr>
        <p:spPr>
          <a:xfrm>
            <a:off x="10522585" y="1795780"/>
            <a:ext cx="3987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文本框 20"/>
          <p:cNvSpPr txBox="1"/>
          <p:nvPr>
            <p:custDataLst>
              <p:tags r:id="rId7"/>
            </p:custDataLst>
          </p:nvPr>
        </p:nvSpPr>
        <p:spPr>
          <a:xfrm>
            <a:off x="-47625" y="3429000"/>
            <a:ext cx="3814445" cy="368300"/>
          </a:xfrm>
          <a:prstGeom prst="rect">
            <a:avLst/>
          </a:prstGeom>
          <a:noFill/>
        </p:spPr>
        <p:txBody>
          <a:bodyPr wrap="square" rtlCol="0">
            <a:spAutoFit/>
          </a:bodyPr>
          <a:p>
            <a:r>
              <a:rPr lang="zh-CN" altLang="en-US"/>
              <a:t>积分联赛版块（二期）简版流程</a:t>
            </a:r>
            <a:endParaRPr lang="zh-CN" altLang="en-US"/>
          </a:p>
        </p:txBody>
      </p:sp>
      <p:sp>
        <p:nvSpPr>
          <p:cNvPr id="22" name="流程图: 终止 21"/>
          <p:cNvSpPr/>
          <p:nvPr>
            <p:custDataLst>
              <p:tags r:id="rId8"/>
            </p:custDataLst>
          </p:nvPr>
        </p:nvSpPr>
        <p:spPr>
          <a:xfrm>
            <a:off x="189230" y="4100195"/>
            <a:ext cx="730885" cy="315595"/>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800"/>
              <a:t>用户</a:t>
            </a:r>
            <a:endParaRPr lang="zh-CN" altLang="en-US" sz="800"/>
          </a:p>
        </p:txBody>
      </p:sp>
      <p:sp>
        <p:nvSpPr>
          <p:cNvPr id="23" name="流程图: 过程 22"/>
          <p:cNvSpPr/>
          <p:nvPr>
            <p:custDataLst>
              <p:tags r:id="rId9"/>
            </p:custDataLst>
          </p:nvPr>
        </p:nvSpPr>
        <p:spPr>
          <a:xfrm>
            <a:off x="1245870" y="4083050"/>
            <a:ext cx="713740" cy="3327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800"/>
              <a:t>官网注册链接钱包</a:t>
            </a:r>
            <a:endParaRPr lang="zh-CN" altLang="en-US" sz="800"/>
          </a:p>
        </p:txBody>
      </p:sp>
      <p:sp>
        <p:nvSpPr>
          <p:cNvPr id="24" name="流程图: 过程 23"/>
          <p:cNvSpPr/>
          <p:nvPr>
            <p:custDataLst>
              <p:tags r:id="rId10"/>
            </p:custDataLst>
          </p:nvPr>
        </p:nvSpPr>
        <p:spPr>
          <a:xfrm>
            <a:off x="2358390" y="4083050"/>
            <a:ext cx="751840" cy="3327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800"/>
              <a:t>选择购买积分联赛</a:t>
            </a:r>
            <a:r>
              <a:rPr lang="en-US" altLang="zh-CN" sz="800"/>
              <a:t>N</a:t>
            </a:r>
            <a:r>
              <a:rPr lang="en-US" altLang="zh-CN" sz="800">
                <a:sym typeface="+mn-ea"/>
              </a:rPr>
              <a:t>F</a:t>
            </a:r>
            <a:r>
              <a:rPr lang="en-US" altLang="zh-CN" sz="800"/>
              <a:t>T</a:t>
            </a:r>
            <a:endParaRPr lang="en-US" altLang="zh-CN" sz="800"/>
          </a:p>
        </p:txBody>
      </p:sp>
      <p:sp>
        <p:nvSpPr>
          <p:cNvPr id="25" name="流程图: 过程 24"/>
          <p:cNvSpPr/>
          <p:nvPr>
            <p:custDataLst>
              <p:tags r:id="rId11"/>
            </p:custDataLst>
          </p:nvPr>
        </p:nvSpPr>
        <p:spPr>
          <a:xfrm>
            <a:off x="3509010" y="4083050"/>
            <a:ext cx="751840" cy="3327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800"/>
              <a:t>钱包支付</a:t>
            </a:r>
            <a:r>
              <a:rPr lang="en-US" altLang="zh-CN" sz="800"/>
              <a:t>USDT</a:t>
            </a:r>
            <a:endParaRPr lang="en-US" altLang="zh-CN" sz="800"/>
          </a:p>
        </p:txBody>
      </p:sp>
      <p:sp>
        <p:nvSpPr>
          <p:cNvPr id="27" name="流程图: 过程 26"/>
          <p:cNvSpPr/>
          <p:nvPr>
            <p:custDataLst>
              <p:tags r:id="rId12"/>
            </p:custDataLst>
          </p:nvPr>
        </p:nvSpPr>
        <p:spPr>
          <a:xfrm>
            <a:off x="4659630" y="4083050"/>
            <a:ext cx="1151890" cy="3327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800"/>
              <a:t>确认收款生成积分联赛</a:t>
            </a:r>
            <a:r>
              <a:rPr lang="en-US" altLang="zh-CN" sz="800"/>
              <a:t>NFT</a:t>
            </a:r>
            <a:r>
              <a:rPr lang="zh-CN" altLang="en-US" sz="800"/>
              <a:t>到用户钱包</a:t>
            </a:r>
            <a:endParaRPr lang="zh-CN" altLang="en-US" sz="800"/>
          </a:p>
        </p:txBody>
      </p:sp>
      <p:cxnSp>
        <p:nvCxnSpPr>
          <p:cNvPr id="28" name="直接箭头连接符 27"/>
          <p:cNvCxnSpPr>
            <a:stCxn id="22" idx="3"/>
            <a:endCxn id="23" idx="1"/>
          </p:cNvCxnSpPr>
          <p:nvPr>
            <p:custDataLst>
              <p:tags r:id="rId13"/>
            </p:custDataLst>
          </p:nvPr>
        </p:nvCxnSpPr>
        <p:spPr>
          <a:xfrm flipV="1">
            <a:off x="920115" y="4249420"/>
            <a:ext cx="325755" cy="88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23" idx="3"/>
            <a:endCxn id="24" idx="1"/>
          </p:cNvCxnSpPr>
          <p:nvPr>
            <p:custDataLst>
              <p:tags r:id="rId14"/>
            </p:custDataLst>
          </p:nvPr>
        </p:nvCxnSpPr>
        <p:spPr>
          <a:xfrm>
            <a:off x="1959610" y="4249420"/>
            <a:ext cx="3987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24" idx="3"/>
            <a:endCxn id="25" idx="1"/>
          </p:cNvCxnSpPr>
          <p:nvPr>
            <p:custDataLst>
              <p:tags r:id="rId15"/>
            </p:custDataLst>
          </p:nvPr>
        </p:nvCxnSpPr>
        <p:spPr>
          <a:xfrm>
            <a:off x="3110230" y="4249420"/>
            <a:ext cx="3987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25" idx="3"/>
          </p:cNvCxnSpPr>
          <p:nvPr>
            <p:custDataLst>
              <p:tags r:id="rId16"/>
            </p:custDataLst>
          </p:nvPr>
        </p:nvCxnSpPr>
        <p:spPr>
          <a:xfrm>
            <a:off x="4260850" y="4249420"/>
            <a:ext cx="3987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流程图: 过程 32"/>
          <p:cNvSpPr/>
          <p:nvPr>
            <p:custDataLst>
              <p:tags r:id="rId17"/>
            </p:custDataLst>
          </p:nvPr>
        </p:nvSpPr>
        <p:spPr>
          <a:xfrm>
            <a:off x="6210300" y="4083050"/>
            <a:ext cx="751840" cy="3327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800"/>
              <a:t>使用</a:t>
            </a:r>
            <a:r>
              <a:rPr lang="en-US" altLang="zh-CN" sz="800"/>
              <a:t>NFT</a:t>
            </a:r>
            <a:r>
              <a:rPr lang="zh-CN" altLang="en-US" sz="800"/>
              <a:t>同时</a:t>
            </a:r>
            <a:r>
              <a:rPr lang="en-US" altLang="zh-CN" sz="800"/>
              <a:t>NFT</a:t>
            </a:r>
            <a:r>
              <a:rPr lang="zh-CN" altLang="en-US" sz="800"/>
              <a:t>销毁</a:t>
            </a:r>
            <a:endParaRPr lang="zh-CN" altLang="en-US" sz="800"/>
          </a:p>
        </p:txBody>
      </p:sp>
      <p:sp>
        <p:nvSpPr>
          <p:cNvPr id="34" name="流程图: 过程 33"/>
          <p:cNvSpPr/>
          <p:nvPr>
            <p:custDataLst>
              <p:tags r:id="rId18"/>
            </p:custDataLst>
          </p:nvPr>
        </p:nvSpPr>
        <p:spPr>
          <a:xfrm>
            <a:off x="7360920" y="4083050"/>
            <a:ext cx="751840" cy="3327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800"/>
              <a:t>游戏数据收到</a:t>
            </a:r>
            <a:r>
              <a:rPr lang="en-US" altLang="zh-CN" sz="800"/>
              <a:t>NFT</a:t>
            </a:r>
            <a:r>
              <a:rPr lang="zh-CN" altLang="en-US" sz="800"/>
              <a:t>数据</a:t>
            </a:r>
            <a:endParaRPr lang="zh-CN" altLang="en-US" sz="800"/>
          </a:p>
        </p:txBody>
      </p:sp>
      <p:cxnSp>
        <p:nvCxnSpPr>
          <p:cNvPr id="35" name="直接箭头连接符 34"/>
          <p:cNvCxnSpPr>
            <a:stCxn id="27" idx="3"/>
            <a:endCxn id="33" idx="1"/>
          </p:cNvCxnSpPr>
          <p:nvPr>
            <p:custDataLst>
              <p:tags r:id="rId19"/>
            </p:custDataLst>
          </p:nvPr>
        </p:nvCxnSpPr>
        <p:spPr>
          <a:xfrm>
            <a:off x="5811520" y="4249420"/>
            <a:ext cx="3987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33" idx="3"/>
            <a:endCxn id="34" idx="1"/>
          </p:cNvCxnSpPr>
          <p:nvPr>
            <p:custDataLst>
              <p:tags r:id="rId20"/>
            </p:custDataLst>
          </p:nvPr>
        </p:nvCxnSpPr>
        <p:spPr>
          <a:xfrm>
            <a:off x="6962140" y="4249420"/>
            <a:ext cx="3987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流程图: 过程 36"/>
          <p:cNvSpPr/>
          <p:nvPr>
            <p:custDataLst>
              <p:tags r:id="rId21"/>
            </p:custDataLst>
          </p:nvPr>
        </p:nvSpPr>
        <p:spPr>
          <a:xfrm>
            <a:off x="3509010" y="2251710"/>
            <a:ext cx="751840" cy="3327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800"/>
              <a:t>USDT</a:t>
            </a:r>
            <a:r>
              <a:rPr lang="zh-CN" altLang="en-US" sz="800"/>
              <a:t>进入两个池子</a:t>
            </a:r>
            <a:endParaRPr lang="zh-CN" altLang="en-US" sz="800"/>
          </a:p>
        </p:txBody>
      </p:sp>
      <p:sp>
        <p:nvSpPr>
          <p:cNvPr id="38" name="流程图: 过程 37"/>
          <p:cNvSpPr/>
          <p:nvPr>
            <p:custDataLst>
              <p:tags r:id="rId22"/>
            </p:custDataLst>
          </p:nvPr>
        </p:nvSpPr>
        <p:spPr>
          <a:xfrm>
            <a:off x="4659630" y="2251710"/>
            <a:ext cx="751840" cy="3327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800"/>
              <a:t>游戏金库地址</a:t>
            </a:r>
            <a:endParaRPr lang="zh-CN" sz="800"/>
          </a:p>
        </p:txBody>
      </p:sp>
      <p:sp>
        <p:nvSpPr>
          <p:cNvPr id="39" name="流程图: 过程 38"/>
          <p:cNvSpPr/>
          <p:nvPr>
            <p:custDataLst>
              <p:tags r:id="rId23"/>
            </p:custDataLst>
          </p:nvPr>
        </p:nvSpPr>
        <p:spPr>
          <a:xfrm>
            <a:off x="4659630" y="2874010"/>
            <a:ext cx="751840" cy="3327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800"/>
              <a:t>游戏毛利地址</a:t>
            </a:r>
            <a:endParaRPr lang="zh-CN" sz="800"/>
          </a:p>
        </p:txBody>
      </p:sp>
      <p:cxnSp>
        <p:nvCxnSpPr>
          <p:cNvPr id="40" name="直接箭头连接符 39"/>
          <p:cNvCxnSpPr>
            <a:stCxn id="9" idx="2"/>
            <a:endCxn id="37" idx="0"/>
          </p:cNvCxnSpPr>
          <p:nvPr/>
        </p:nvCxnSpPr>
        <p:spPr>
          <a:xfrm>
            <a:off x="3884930" y="1962150"/>
            <a:ext cx="0" cy="2895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37" idx="3"/>
            <a:endCxn id="38" idx="1"/>
          </p:cNvCxnSpPr>
          <p:nvPr/>
        </p:nvCxnSpPr>
        <p:spPr>
          <a:xfrm>
            <a:off x="4260850" y="2418080"/>
            <a:ext cx="3987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肘形连接符 42"/>
          <p:cNvCxnSpPr>
            <a:stCxn id="37" idx="2"/>
            <a:endCxn id="39" idx="1"/>
          </p:cNvCxnSpPr>
          <p:nvPr/>
        </p:nvCxnSpPr>
        <p:spPr>
          <a:xfrm rot="5400000" flipV="1">
            <a:off x="4044315" y="2425065"/>
            <a:ext cx="455930" cy="774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流程图: 过程 43"/>
          <p:cNvSpPr/>
          <p:nvPr>
            <p:custDataLst>
              <p:tags r:id="rId24"/>
            </p:custDataLst>
          </p:nvPr>
        </p:nvSpPr>
        <p:spPr>
          <a:xfrm>
            <a:off x="4659630" y="840740"/>
            <a:ext cx="751840" cy="3327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800"/>
              <a:t>COSD</a:t>
            </a:r>
            <a:r>
              <a:rPr lang="zh-CN" altLang="en-US" sz="800"/>
              <a:t>支付池用于被购买</a:t>
            </a:r>
            <a:endParaRPr lang="zh-CN" altLang="en-US" sz="800"/>
          </a:p>
        </p:txBody>
      </p:sp>
      <p:sp>
        <p:nvSpPr>
          <p:cNvPr id="45" name="流程图: 过程 44"/>
          <p:cNvSpPr/>
          <p:nvPr>
            <p:custDataLst>
              <p:tags r:id="rId25"/>
            </p:custDataLst>
          </p:nvPr>
        </p:nvSpPr>
        <p:spPr>
          <a:xfrm>
            <a:off x="5811520" y="840740"/>
            <a:ext cx="847090" cy="3327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800"/>
              <a:t>COSD</a:t>
            </a:r>
            <a:r>
              <a:rPr lang="zh-CN" altLang="en-US" sz="800"/>
              <a:t>收款池用于收取被购买的</a:t>
            </a:r>
            <a:r>
              <a:rPr lang="en-US" altLang="zh-CN" sz="800"/>
              <a:t>COSD</a:t>
            </a:r>
            <a:endParaRPr lang="en-US" altLang="zh-CN" sz="800"/>
          </a:p>
        </p:txBody>
      </p:sp>
      <p:cxnSp>
        <p:nvCxnSpPr>
          <p:cNvPr id="46" name="直接箭头连接符 45"/>
          <p:cNvCxnSpPr>
            <a:stCxn id="44" idx="3"/>
            <a:endCxn id="45" idx="1"/>
          </p:cNvCxnSpPr>
          <p:nvPr/>
        </p:nvCxnSpPr>
        <p:spPr>
          <a:xfrm>
            <a:off x="5411470" y="1007110"/>
            <a:ext cx="4000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肘形连接符 48"/>
          <p:cNvCxnSpPr>
            <a:stCxn id="9" idx="0"/>
            <a:endCxn id="44" idx="1"/>
          </p:cNvCxnSpPr>
          <p:nvPr/>
        </p:nvCxnSpPr>
        <p:spPr>
          <a:xfrm rot="16200000">
            <a:off x="3961130" y="930910"/>
            <a:ext cx="622300" cy="774700"/>
          </a:xfrm>
          <a:prstGeom prst="bentConnector2">
            <a:avLst/>
          </a:prstGeom>
          <a:ln w="3810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50" name="肘形连接符 49"/>
          <p:cNvCxnSpPr>
            <a:stCxn id="45" idx="3"/>
            <a:endCxn id="11" idx="0"/>
          </p:cNvCxnSpPr>
          <p:nvPr/>
        </p:nvCxnSpPr>
        <p:spPr>
          <a:xfrm>
            <a:off x="6658610" y="1007110"/>
            <a:ext cx="2137410" cy="622300"/>
          </a:xfrm>
          <a:prstGeom prst="bentConnector2">
            <a:avLst/>
          </a:prstGeom>
          <a:ln w="38100">
            <a:prstDash val="sysDash"/>
            <a:tailEnd type="arrow"/>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3336925" y="762000"/>
            <a:ext cx="923925" cy="245110"/>
          </a:xfrm>
          <a:prstGeom prst="rect">
            <a:avLst/>
          </a:prstGeom>
          <a:noFill/>
        </p:spPr>
        <p:txBody>
          <a:bodyPr wrap="square" rtlCol="0">
            <a:spAutoFit/>
          </a:bodyPr>
          <a:p>
            <a:r>
              <a:rPr lang="zh-CN" altLang="en-US" sz="1000"/>
              <a:t>操作信息流</a:t>
            </a:r>
            <a:endParaRPr lang="zh-CN" altLang="en-US" sz="1000"/>
          </a:p>
        </p:txBody>
      </p:sp>
      <p:sp>
        <p:nvSpPr>
          <p:cNvPr id="52" name="文本框 51"/>
          <p:cNvSpPr txBox="1"/>
          <p:nvPr>
            <p:custDataLst>
              <p:tags r:id="rId26"/>
            </p:custDataLst>
          </p:nvPr>
        </p:nvSpPr>
        <p:spPr>
          <a:xfrm>
            <a:off x="7531100" y="762000"/>
            <a:ext cx="923925" cy="245110"/>
          </a:xfrm>
          <a:prstGeom prst="rect">
            <a:avLst/>
          </a:prstGeom>
          <a:noFill/>
        </p:spPr>
        <p:txBody>
          <a:bodyPr wrap="square" rtlCol="0">
            <a:spAutoFit/>
          </a:bodyPr>
          <a:p>
            <a:r>
              <a:rPr lang="zh-CN" altLang="en-US" sz="1000"/>
              <a:t>操作信息流</a:t>
            </a:r>
            <a:endParaRPr lang="zh-CN" altLang="en-US" sz="1000"/>
          </a:p>
        </p:txBody>
      </p:sp>
      <p:sp>
        <p:nvSpPr>
          <p:cNvPr id="53" name="流程图: 过程 52"/>
          <p:cNvSpPr/>
          <p:nvPr>
            <p:custDataLst>
              <p:tags r:id="rId27"/>
            </p:custDataLst>
          </p:nvPr>
        </p:nvSpPr>
        <p:spPr>
          <a:xfrm>
            <a:off x="3509010" y="4702810"/>
            <a:ext cx="751840" cy="3327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800"/>
              <a:t>USDT</a:t>
            </a:r>
            <a:r>
              <a:rPr lang="zh-CN" altLang="en-US" sz="800"/>
              <a:t>进入两个池子</a:t>
            </a:r>
            <a:endParaRPr lang="zh-CN" altLang="en-US" sz="800"/>
          </a:p>
        </p:txBody>
      </p:sp>
      <p:sp>
        <p:nvSpPr>
          <p:cNvPr id="54" name="流程图: 过程 53"/>
          <p:cNvSpPr/>
          <p:nvPr>
            <p:custDataLst>
              <p:tags r:id="rId28"/>
            </p:custDataLst>
          </p:nvPr>
        </p:nvSpPr>
        <p:spPr>
          <a:xfrm>
            <a:off x="4659630" y="4702810"/>
            <a:ext cx="751840" cy="3327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800"/>
              <a:t>游戏金库地址</a:t>
            </a:r>
            <a:endParaRPr lang="zh-CN" sz="800"/>
          </a:p>
        </p:txBody>
      </p:sp>
      <p:sp>
        <p:nvSpPr>
          <p:cNvPr id="55" name="流程图: 过程 54"/>
          <p:cNvSpPr/>
          <p:nvPr>
            <p:custDataLst>
              <p:tags r:id="rId29"/>
            </p:custDataLst>
          </p:nvPr>
        </p:nvSpPr>
        <p:spPr>
          <a:xfrm>
            <a:off x="4659630" y="5325110"/>
            <a:ext cx="751840" cy="3327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800"/>
              <a:t>游戏毛利地址</a:t>
            </a:r>
            <a:endParaRPr lang="zh-CN" sz="800"/>
          </a:p>
        </p:txBody>
      </p:sp>
      <p:cxnSp>
        <p:nvCxnSpPr>
          <p:cNvPr id="56" name="直接箭头连接符 55"/>
          <p:cNvCxnSpPr>
            <a:stCxn id="25" idx="2"/>
            <a:endCxn id="53" idx="0"/>
          </p:cNvCxnSpPr>
          <p:nvPr>
            <p:custDataLst>
              <p:tags r:id="rId30"/>
            </p:custDataLst>
          </p:nvPr>
        </p:nvCxnSpPr>
        <p:spPr>
          <a:xfrm>
            <a:off x="3884930" y="4415790"/>
            <a:ext cx="0" cy="2870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stCxn id="53" idx="3"/>
            <a:endCxn id="54" idx="1"/>
          </p:cNvCxnSpPr>
          <p:nvPr>
            <p:custDataLst>
              <p:tags r:id="rId31"/>
            </p:custDataLst>
          </p:nvPr>
        </p:nvCxnSpPr>
        <p:spPr>
          <a:xfrm>
            <a:off x="4260850" y="4869180"/>
            <a:ext cx="3987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肘形连接符 57"/>
          <p:cNvCxnSpPr>
            <a:stCxn id="53" idx="2"/>
            <a:endCxn id="55" idx="1"/>
          </p:cNvCxnSpPr>
          <p:nvPr>
            <p:custDataLst>
              <p:tags r:id="rId32"/>
            </p:custDataLst>
          </p:nvPr>
        </p:nvCxnSpPr>
        <p:spPr>
          <a:xfrm rot="5400000" flipV="1">
            <a:off x="4044315" y="4876165"/>
            <a:ext cx="455930" cy="774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7448550" y="2562225"/>
            <a:ext cx="3924300" cy="398780"/>
          </a:xfrm>
          <a:prstGeom prst="rect">
            <a:avLst/>
          </a:prstGeom>
          <a:noFill/>
        </p:spPr>
        <p:txBody>
          <a:bodyPr wrap="square" rtlCol="0">
            <a:spAutoFit/>
          </a:bodyPr>
          <a:p>
            <a:r>
              <a:rPr lang="zh-CN" altLang="en-US" sz="1000"/>
              <a:t>一期计划使用</a:t>
            </a:r>
            <a:r>
              <a:rPr lang="en-US" altLang="zh-CN" sz="1000"/>
              <a:t>COSD</a:t>
            </a:r>
            <a:r>
              <a:rPr lang="zh-CN" altLang="en-US" sz="1000"/>
              <a:t>作为购买积分联赛盲盒</a:t>
            </a:r>
            <a:r>
              <a:rPr lang="en-US" altLang="zh-CN" sz="1000"/>
              <a:t>NFT</a:t>
            </a:r>
            <a:r>
              <a:rPr lang="zh-CN" altLang="en-US" sz="1000"/>
              <a:t>的数字货币，同时</a:t>
            </a:r>
            <a:r>
              <a:rPr lang="en-US" altLang="zh-CN" sz="1000"/>
              <a:t>COSD</a:t>
            </a:r>
            <a:r>
              <a:rPr lang="zh-CN" altLang="en-US" sz="1000"/>
              <a:t>在购买时的支付价值要等于</a:t>
            </a:r>
            <a:r>
              <a:rPr lang="en-US" altLang="zh-CN" sz="1000"/>
              <a:t>99u</a:t>
            </a:r>
            <a:r>
              <a:rPr lang="zh-CN" altLang="en-US" sz="1000"/>
              <a:t>的数量。</a:t>
            </a:r>
            <a:endParaRPr lang="zh-CN" altLang="en-US" sz="1000"/>
          </a:p>
        </p:txBody>
      </p:sp>
      <p:sp>
        <p:nvSpPr>
          <p:cNvPr id="60" name="文本框 59"/>
          <p:cNvSpPr txBox="1"/>
          <p:nvPr>
            <p:custDataLst>
              <p:tags r:id="rId33"/>
            </p:custDataLst>
          </p:nvPr>
        </p:nvSpPr>
        <p:spPr>
          <a:xfrm>
            <a:off x="7575550" y="6165850"/>
            <a:ext cx="3924300" cy="245110"/>
          </a:xfrm>
          <a:prstGeom prst="rect">
            <a:avLst/>
          </a:prstGeom>
          <a:noFill/>
        </p:spPr>
        <p:txBody>
          <a:bodyPr wrap="square" rtlCol="0">
            <a:spAutoFit/>
          </a:bodyPr>
          <a:p>
            <a:r>
              <a:rPr lang="zh-CN" altLang="en-US" sz="1000"/>
              <a:t>二期计划使用</a:t>
            </a:r>
            <a:r>
              <a:rPr lang="en-US" altLang="zh-CN" sz="1000"/>
              <a:t>USDT</a:t>
            </a:r>
            <a:r>
              <a:rPr lang="zh-CN" altLang="en-US" sz="1000"/>
              <a:t>直接作为购买积分联赛盲盒</a:t>
            </a:r>
            <a:r>
              <a:rPr lang="en-US" altLang="zh-CN" sz="1000"/>
              <a:t>NFT</a:t>
            </a:r>
            <a:r>
              <a:rPr lang="zh-CN" altLang="en-US" sz="1000"/>
              <a:t>的数字货币，</a:t>
            </a:r>
            <a:endParaRPr lang="zh-CN" altLang="en-US" sz="1000"/>
          </a:p>
        </p:txBody>
      </p:sp>
    </p:spTree>
    <p:custDataLst>
      <p:tags r:id="rId3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矩形 20"/>
          <p:cNvSpPr/>
          <p:nvPr>
            <p:custDataLst>
              <p:tags r:id="rId1"/>
            </p:custDataLst>
          </p:nvPr>
        </p:nvSpPr>
        <p:spPr>
          <a:xfrm>
            <a:off x="8025130" y="427990"/>
            <a:ext cx="3404870" cy="2933700"/>
          </a:xfrm>
          <a:prstGeom prst="rect">
            <a:avLst/>
          </a:prstGeom>
          <a:solidFill>
            <a:schemeClr val="accent2">
              <a:lumMod val="60000"/>
              <a:lumOff val="40000"/>
            </a:schemeClr>
          </a:solidFill>
          <a:ln w="38100">
            <a:solidFill>
              <a:schemeClr val="accent1">
                <a:lumMod val="75000"/>
              </a:schemeClr>
            </a:solidFill>
            <a:prstDash val="lgDash"/>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47" name="矩形 46"/>
          <p:cNvSpPr/>
          <p:nvPr>
            <p:custDataLst>
              <p:tags r:id="rId2"/>
            </p:custDataLst>
          </p:nvPr>
        </p:nvSpPr>
        <p:spPr>
          <a:xfrm>
            <a:off x="3289300" y="427990"/>
            <a:ext cx="2366645" cy="2933700"/>
          </a:xfrm>
          <a:prstGeom prst="rect">
            <a:avLst/>
          </a:prstGeom>
          <a:solidFill>
            <a:schemeClr val="bg2">
              <a:lumMod val="75000"/>
            </a:schemeClr>
          </a:solidFill>
          <a:ln w="38100">
            <a:prstDash val="lgDash"/>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5" name="文本框 4"/>
          <p:cNvSpPr txBox="1"/>
          <p:nvPr>
            <p:custDataLst>
              <p:tags r:id="rId3"/>
            </p:custDataLst>
          </p:nvPr>
        </p:nvSpPr>
        <p:spPr>
          <a:xfrm>
            <a:off x="0" y="0"/>
            <a:ext cx="3814445" cy="368300"/>
          </a:xfrm>
          <a:prstGeom prst="rect">
            <a:avLst/>
          </a:prstGeom>
          <a:noFill/>
        </p:spPr>
        <p:txBody>
          <a:bodyPr wrap="square" rtlCol="0">
            <a:spAutoFit/>
          </a:bodyPr>
          <a:p>
            <a:r>
              <a:rPr lang="zh-CN" altLang="en-US"/>
              <a:t>星光联赛版块简版流程</a:t>
            </a:r>
            <a:endParaRPr lang="zh-CN" altLang="en-US"/>
          </a:p>
        </p:txBody>
      </p:sp>
      <p:sp>
        <p:nvSpPr>
          <p:cNvPr id="22" name="流程图: 终止 21"/>
          <p:cNvSpPr/>
          <p:nvPr>
            <p:custDataLst>
              <p:tags r:id="rId4"/>
            </p:custDataLst>
          </p:nvPr>
        </p:nvSpPr>
        <p:spPr>
          <a:xfrm>
            <a:off x="189230" y="1690370"/>
            <a:ext cx="730885" cy="315595"/>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800"/>
              <a:t>用户</a:t>
            </a:r>
            <a:endParaRPr lang="zh-CN" altLang="en-US" sz="800"/>
          </a:p>
        </p:txBody>
      </p:sp>
      <p:sp>
        <p:nvSpPr>
          <p:cNvPr id="23" name="流程图: 过程 22"/>
          <p:cNvSpPr/>
          <p:nvPr>
            <p:custDataLst>
              <p:tags r:id="rId5"/>
            </p:custDataLst>
          </p:nvPr>
        </p:nvSpPr>
        <p:spPr>
          <a:xfrm>
            <a:off x="1245870" y="1673225"/>
            <a:ext cx="713740" cy="3327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800"/>
              <a:t>官网注册链接钱包</a:t>
            </a:r>
            <a:endParaRPr lang="zh-CN" altLang="en-US" sz="800"/>
          </a:p>
        </p:txBody>
      </p:sp>
      <p:sp>
        <p:nvSpPr>
          <p:cNvPr id="24" name="流程图: 过程 23"/>
          <p:cNvSpPr/>
          <p:nvPr>
            <p:custDataLst>
              <p:tags r:id="rId6"/>
            </p:custDataLst>
          </p:nvPr>
        </p:nvSpPr>
        <p:spPr>
          <a:xfrm>
            <a:off x="2358390" y="1673225"/>
            <a:ext cx="751840" cy="3327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800"/>
              <a:t>选择购买</a:t>
            </a:r>
            <a:r>
              <a:rPr lang="en-US" sz="800"/>
              <a:t>COSD</a:t>
            </a:r>
            <a:endParaRPr lang="en-US" sz="800"/>
          </a:p>
        </p:txBody>
      </p:sp>
      <p:sp>
        <p:nvSpPr>
          <p:cNvPr id="25" name="流程图: 过程 24"/>
          <p:cNvSpPr/>
          <p:nvPr>
            <p:custDataLst>
              <p:tags r:id="rId7"/>
            </p:custDataLst>
          </p:nvPr>
        </p:nvSpPr>
        <p:spPr>
          <a:xfrm>
            <a:off x="3509010" y="1673225"/>
            <a:ext cx="751840" cy="3327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800"/>
              <a:t>用户钱包支付</a:t>
            </a:r>
            <a:r>
              <a:rPr lang="en-US" altLang="zh-CN" sz="800"/>
              <a:t>USDT</a:t>
            </a:r>
            <a:endParaRPr lang="en-US" altLang="zh-CN" sz="800"/>
          </a:p>
        </p:txBody>
      </p:sp>
      <p:cxnSp>
        <p:nvCxnSpPr>
          <p:cNvPr id="28" name="直接箭头连接符 27"/>
          <p:cNvCxnSpPr>
            <a:stCxn id="22" idx="3"/>
            <a:endCxn id="23" idx="1"/>
          </p:cNvCxnSpPr>
          <p:nvPr>
            <p:custDataLst>
              <p:tags r:id="rId8"/>
            </p:custDataLst>
          </p:nvPr>
        </p:nvCxnSpPr>
        <p:spPr>
          <a:xfrm flipV="1">
            <a:off x="920115" y="1839595"/>
            <a:ext cx="325755" cy="88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23" idx="3"/>
            <a:endCxn id="24" idx="1"/>
          </p:cNvCxnSpPr>
          <p:nvPr>
            <p:custDataLst>
              <p:tags r:id="rId9"/>
            </p:custDataLst>
          </p:nvPr>
        </p:nvCxnSpPr>
        <p:spPr>
          <a:xfrm>
            <a:off x="1959610" y="1839595"/>
            <a:ext cx="3987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24" idx="3"/>
            <a:endCxn id="25" idx="1"/>
          </p:cNvCxnSpPr>
          <p:nvPr>
            <p:custDataLst>
              <p:tags r:id="rId10"/>
            </p:custDataLst>
          </p:nvPr>
        </p:nvCxnSpPr>
        <p:spPr>
          <a:xfrm>
            <a:off x="3110230" y="1839595"/>
            <a:ext cx="3987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25" idx="3"/>
          </p:cNvCxnSpPr>
          <p:nvPr>
            <p:custDataLst>
              <p:tags r:id="rId11"/>
            </p:custDataLst>
          </p:nvPr>
        </p:nvCxnSpPr>
        <p:spPr>
          <a:xfrm>
            <a:off x="4260850" y="1839595"/>
            <a:ext cx="3987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流程图: 过程 32"/>
          <p:cNvSpPr/>
          <p:nvPr>
            <p:custDataLst>
              <p:tags r:id="rId12"/>
            </p:custDataLst>
          </p:nvPr>
        </p:nvSpPr>
        <p:spPr>
          <a:xfrm>
            <a:off x="8382000" y="1673225"/>
            <a:ext cx="1703705" cy="3327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800"/>
              <a:t>质押后玩家获得星光联赛权限</a:t>
            </a:r>
            <a:endParaRPr lang="zh-CN" sz="800"/>
          </a:p>
        </p:txBody>
      </p:sp>
      <p:sp>
        <p:nvSpPr>
          <p:cNvPr id="53" name="流程图: 过程 52"/>
          <p:cNvSpPr/>
          <p:nvPr>
            <p:custDataLst>
              <p:tags r:id="rId13"/>
            </p:custDataLst>
          </p:nvPr>
        </p:nvSpPr>
        <p:spPr>
          <a:xfrm>
            <a:off x="3509010" y="2292985"/>
            <a:ext cx="751840" cy="3327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800"/>
              <a:t>USDT</a:t>
            </a:r>
            <a:r>
              <a:rPr lang="zh-CN" altLang="en-US" sz="800"/>
              <a:t>进入池子</a:t>
            </a:r>
            <a:endParaRPr lang="zh-CN" altLang="en-US" sz="800"/>
          </a:p>
        </p:txBody>
      </p:sp>
      <p:sp>
        <p:nvSpPr>
          <p:cNvPr id="54" name="流程图: 过程 53"/>
          <p:cNvSpPr/>
          <p:nvPr>
            <p:custDataLst>
              <p:tags r:id="rId14"/>
            </p:custDataLst>
          </p:nvPr>
        </p:nvSpPr>
        <p:spPr>
          <a:xfrm>
            <a:off x="3509010" y="2912745"/>
            <a:ext cx="751840" cy="3327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800"/>
              <a:t>治理代币的收入地址</a:t>
            </a:r>
            <a:endParaRPr lang="zh-CN" altLang="en-US" sz="800"/>
          </a:p>
        </p:txBody>
      </p:sp>
      <p:cxnSp>
        <p:nvCxnSpPr>
          <p:cNvPr id="56" name="直接箭头连接符 55"/>
          <p:cNvCxnSpPr>
            <a:stCxn id="25" idx="2"/>
            <a:endCxn id="53" idx="0"/>
          </p:cNvCxnSpPr>
          <p:nvPr>
            <p:custDataLst>
              <p:tags r:id="rId15"/>
            </p:custDataLst>
          </p:nvPr>
        </p:nvCxnSpPr>
        <p:spPr>
          <a:xfrm>
            <a:off x="3884930" y="2005965"/>
            <a:ext cx="0" cy="2870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stCxn id="53" idx="2"/>
            <a:endCxn id="54" idx="0"/>
          </p:cNvCxnSpPr>
          <p:nvPr>
            <p:custDataLst>
              <p:tags r:id="rId16"/>
            </p:custDataLst>
          </p:nvPr>
        </p:nvCxnSpPr>
        <p:spPr>
          <a:xfrm>
            <a:off x="3884930" y="2625725"/>
            <a:ext cx="0" cy="2870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 name="流程图: 过程 3"/>
          <p:cNvSpPr/>
          <p:nvPr>
            <p:custDataLst>
              <p:tags r:id="rId17"/>
            </p:custDataLst>
          </p:nvPr>
        </p:nvSpPr>
        <p:spPr>
          <a:xfrm>
            <a:off x="4659630" y="1673225"/>
            <a:ext cx="751840" cy="38989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800"/>
              <a:t>COSD</a:t>
            </a:r>
            <a:r>
              <a:rPr lang="zh-CN" altLang="en-US" sz="800"/>
              <a:t>星光专用质押地址或者合约</a:t>
            </a:r>
            <a:endParaRPr lang="zh-CN" altLang="en-US" sz="800"/>
          </a:p>
        </p:txBody>
      </p:sp>
      <p:cxnSp>
        <p:nvCxnSpPr>
          <p:cNvPr id="6" name="直接箭头连接符 5"/>
          <p:cNvCxnSpPr>
            <a:endCxn id="33" idx="1"/>
          </p:cNvCxnSpPr>
          <p:nvPr/>
        </p:nvCxnSpPr>
        <p:spPr>
          <a:xfrm>
            <a:off x="5411470" y="1839595"/>
            <a:ext cx="29705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流程图: 过程 6"/>
          <p:cNvSpPr/>
          <p:nvPr>
            <p:custDataLst>
              <p:tags r:id="rId18"/>
            </p:custDataLst>
          </p:nvPr>
        </p:nvSpPr>
        <p:spPr>
          <a:xfrm>
            <a:off x="10484485" y="1673225"/>
            <a:ext cx="751840" cy="3327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800"/>
              <a:t>游戏获取权限</a:t>
            </a:r>
            <a:endParaRPr lang="zh-CN" sz="800"/>
          </a:p>
        </p:txBody>
      </p:sp>
      <p:cxnSp>
        <p:nvCxnSpPr>
          <p:cNvPr id="8" name="直接箭头连接符 7"/>
          <p:cNvCxnSpPr>
            <a:stCxn id="33" idx="3"/>
            <a:endCxn id="7" idx="1"/>
          </p:cNvCxnSpPr>
          <p:nvPr/>
        </p:nvCxnSpPr>
        <p:spPr>
          <a:xfrm>
            <a:off x="10085705" y="1839595"/>
            <a:ext cx="3987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流程图: 过程 8"/>
          <p:cNvSpPr/>
          <p:nvPr>
            <p:custDataLst>
              <p:tags r:id="rId19"/>
            </p:custDataLst>
          </p:nvPr>
        </p:nvSpPr>
        <p:spPr>
          <a:xfrm>
            <a:off x="4659630" y="854075"/>
            <a:ext cx="751840" cy="3327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800"/>
              <a:t>COSD</a:t>
            </a:r>
            <a:r>
              <a:rPr lang="zh-CN" altLang="en-US" sz="800"/>
              <a:t>池子支付</a:t>
            </a:r>
            <a:endParaRPr lang="zh-CN" altLang="en-US" sz="800"/>
          </a:p>
        </p:txBody>
      </p:sp>
      <p:cxnSp>
        <p:nvCxnSpPr>
          <p:cNvPr id="10" name="直接箭头连接符 9"/>
          <p:cNvCxnSpPr>
            <a:stCxn id="9" idx="2"/>
            <a:endCxn id="4" idx="0"/>
          </p:cNvCxnSpPr>
          <p:nvPr/>
        </p:nvCxnSpPr>
        <p:spPr>
          <a:xfrm>
            <a:off x="5035550" y="1186815"/>
            <a:ext cx="0" cy="4864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肘形连接符 10"/>
          <p:cNvCxnSpPr>
            <a:stCxn id="54" idx="3"/>
            <a:endCxn id="9" idx="1"/>
          </p:cNvCxnSpPr>
          <p:nvPr/>
        </p:nvCxnSpPr>
        <p:spPr>
          <a:xfrm flipV="1">
            <a:off x="4260850" y="1020445"/>
            <a:ext cx="398780" cy="2058670"/>
          </a:xfrm>
          <a:prstGeom prst="bentConnector3">
            <a:avLst>
              <a:gd name="adj1" fmla="val 50000"/>
            </a:avLst>
          </a:prstGeom>
          <a:ln w="38100">
            <a:prstDash val="sysDash"/>
            <a:tailEnd type="arrow"/>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3399155" y="654685"/>
            <a:ext cx="970915" cy="398780"/>
          </a:xfrm>
          <a:prstGeom prst="rect">
            <a:avLst/>
          </a:prstGeom>
          <a:noFill/>
        </p:spPr>
        <p:txBody>
          <a:bodyPr wrap="square" rtlCol="0">
            <a:spAutoFit/>
          </a:bodyPr>
          <a:p>
            <a:r>
              <a:rPr lang="zh-CN" altLang="en-US" sz="1000"/>
              <a:t>数据信息通知池子支付代币</a:t>
            </a:r>
            <a:endParaRPr lang="zh-CN" altLang="en-US" sz="1000"/>
          </a:p>
        </p:txBody>
      </p:sp>
      <p:sp>
        <p:nvSpPr>
          <p:cNvPr id="13" name="流程图: 过程 12"/>
          <p:cNvSpPr/>
          <p:nvPr>
            <p:custDataLst>
              <p:tags r:id="rId20"/>
            </p:custDataLst>
          </p:nvPr>
        </p:nvSpPr>
        <p:spPr>
          <a:xfrm>
            <a:off x="9532620" y="2359025"/>
            <a:ext cx="1703705" cy="3327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800"/>
              <a:t>取消质押玩家失去星光联赛权限</a:t>
            </a:r>
            <a:endParaRPr lang="zh-CN" sz="800"/>
          </a:p>
        </p:txBody>
      </p:sp>
      <p:sp>
        <p:nvSpPr>
          <p:cNvPr id="14" name="流程图: 过程 13"/>
          <p:cNvSpPr/>
          <p:nvPr>
            <p:custDataLst>
              <p:tags r:id="rId21"/>
            </p:custDataLst>
          </p:nvPr>
        </p:nvSpPr>
        <p:spPr>
          <a:xfrm>
            <a:off x="8382000" y="2359025"/>
            <a:ext cx="751840" cy="3327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800"/>
              <a:t>游戏清除玩家权限</a:t>
            </a:r>
            <a:endParaRPr lang="zh-CN" sz="800"/>
          </a:p>
        </p:txBody>
      </p:sp>
      <p:cxnSp>
        <p:nvCxnSpPr>
          <p:cNvPr id="15" name="肘形连接符 14"/>
          <p:cNvCxnSpPr>
            <a:stCxn id="7" idx="2"/>
            <a:endCxn id="13" idx="0"/>
          </p:cNvCxnSpPr>
          <p:nvPr/>
        </p:nvCxnSpPr>
        <p:spPr>
          <a:xfrm rot="5400000">
            <a:off x="10445750" y="1944370"/>
            <a:ext cx="353060" cy="475615"/>
          </a:xfrm>
          <a:prstGeom prst="bentConnector3">
            <a:avLst>
              <a:gd name="adj1" fmla="val 4991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3" idx="1"/>
            <a:endCxn id="14" idx="3"/>
          </p:cNvCxnSpPr>
          <p:nvPr/>
        </p:nvCxnSpPr>
        <p:spPr>
          <a:xfrm flipH="1">
            <a:off x="9133840" y="2525395"/>
            <a:ext cx="3987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14" idx="0"/>
            <a:endCxn id="33" idx="2"/>
          </p:cNvCxnSpPr>
          <p:nvPr/>
        </p:nvCxnSpPr>
        <p:spPr>
          <a:xfrm rot="16200000">
            <a:off x="8819515" y="1944370"/>
            <a:ext cx="353060" cy="47625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8828405" y="3487420"/>
            <a:ext cx="2156460" cy="860425"/>
          </a:xfrm>
          <a:prstGeom prst="rect">
            <a:avLst/>
          </a:prstGeom>
          <a:noFill/>
        </p:spPr>
        <p:txBody>
          <a:bodyPr wrap="square" rtlCol="0">
            <a:spAutoFit/>
          </a:bodyPr>
          <a:p>
            <a:r>
              <a:rPr lang="zh-CN" altLang="en-US" sz="1000"/>
              <a:t>注：游戏端没有退出时不许解压</a:t>
            </a:r>
            <a:endParaRPr lang="zh-CN" altLang="en-US" sz="1000"/>
          </a:p>
          <a:p>
            <a:r>
              <a:rPr lang="zh-CN" altLang="en-US" sz="1000"/>
              <a:t>注：因为次开始的币价最便宜肯定可以覆盖后期需要的游戏权限质押数量</a:t>
            </a:r>
            <a:endParaRPr lang="zh-CN" altLang="en-US" sz="1000"/>
          </a:p>
          <a:p>
            <a:r>
              <a:rPr lang="zh-CN" altLang="en-US" sz="1000"/>
              <a:t>上所以后这个限制也就没有效果了</a:t>
            </a:r>
            <a:endParaRPr lang="zh-CN" altLang="en-US" sz="1000"/>
          </a:p>
        </p:txBody>
      </p:sp>
      <p:sp>
        <p:nvSpPr>
          <p:cNvPr id="3" name="流程图: 过程 2"/>
          <p:cNvSpPr/>
          <p:nvPr>
            <p:custDataLst>
              <p:tags r:id="rId22"/>
            </p:custDataLst>
          </p:nvPr>
        </p:nvSpPr>
        <p:spPr>
          <a:xfrm>
            <a:off x="6520815" y="2365375"/>
            <a:ext cx="751840" cy="3327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800"/>
              <a:t>用户注册的游戏地址</a:t>
            </a:r>
            <a:endParaRPr lang="zh-CN" sz="800"/>
          </a:p>
        </p:txBody>
      </p:sp>
      <p:cxnSp>
        <p:nvCxnSpPr>
          <p:cNvPr id="34" name="肘形连接符 33"/>
          <p:cNvCxnSpPr>
            <a:stCxn id="14" idx="2"/>
            <a:endCxn id="4" idx="2"/>
          </p:cNvCxnSpPr>
          <p:nvPr/>
        </p:nvCxnSpPr>
        <p:spPr>
          <a:xfrm rot="5400000" flipH="1">
            <a:off x="6582410" y="516255"/>
            <a:ext cx="628650" cy="3722370"/>
          </a:xfrm>
          <a:prstGeom prst="bentConnector3">
            <a:avLst>
              <a:gd name="adj1" fmla="val -37879"/>
            </a:avLst>
          </a:prstGeom>
          <a:ln w="3810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endCxn id="3" idx="1"/>
          </p:cNvCxnSpPr>
          <p:nvPr/>
        </p:nvCxnSpPr>
        <p:spPr>
          <a:xfrm>
            <a:off x="5068570" y="2068195"/>
            <a:ext cx="1452245" cy="4635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5762625" y="2691765"/>
            <a:ext cx="1160145" cy="213995"/>
          </a:xfrm>
          <a:prstGeom prst="rect">
            <a:avLst/>
          </a:prstGeom>
          <a:noFill/>
        </p:spPr>
        <p:txBody>
          <a:bodyPr wrap="square" rtlCol="0">
            <a:spAutoFit/>
          </a:bodyPr>
          <a:p>
            <a:r>
              <a:rPr lang="zh-CN" altLang="en-US" sz="800"/>
              <a:t>解压指令</a:t>
            </a:r>
            <a:endParaRPr lang="zh-CN" altLang="en-US" sz="800"/>
          </a:p>
        </p:txBody>
      </p:sp>
      <p:sp>
        <p:nvSpPr>
          <p:cNvPr id="38" name="文本框 37"/>
          <p:cNvSpPr txBox="1"/>
          <p:nvPr>
            <p:custDataLst>
              <p:tags r:id="rId23"/>
            </p:custDataLst>
          </p:nvPr>
        </p:nvSpPr>
        <p:spPr>
          <a:xfrm>
            <a:off x="5655945" y="2077085"/>
            <a:ext cx="1616075" cy="213995"/>
          </a:xfrm>
          <a:prstGeom prst="rect">
            <a:avLst/>
          </a:prstGeom>
          <a:noFill/>
        </p:spPr>
        <p:txBody>
          <a:bodyPr wrap="square" rtlCol="0">
            <a:spAutoFit/>
          </a:bodyPr>
          <a:p>
            <a:r>
              <a:rPr lang="zh-CN" altLang="en-US" sz="800"/>
              <a:t>解压的代币支付到用户钱包</a:t>
            </a:r>
            <a:endParaRPr lang="zh-CN" altLang="en-US" sz="800"/>
          </a:p>
        </p:txBody>
      </p:sp>
      <p:sp>
        <p:nvSpPr>
          <p:cNvPr id="39" name="矩形标注 38"/>
          <p:cNvSpPr/>
          <p:nvPr/>
        </p:nvSpPr>
        <p:spPr>
          <a:xfrm>
            <a:off x="6808470" y="3361690"/>
            <a:ext cx="1097915" cy="629285"/>
          </a:xfrm>
          <a:prstGeom prst="wedgeRectCallout">
            <a:avLst>
              <a:gd name="adj1" fmla="val -40052"/>
              <a:gd name="adj2" fmla="val -151917"/>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sz="800"/>
              <a:t>标记这个地址不能再次通过官网购买代币质押获得游戏权限只能通过钱包内的代币获得</a:t>
            </a:r>
            <a:endParaRPr lang="zh-CN" altLang="en-US" sz="800"/>
          </a:p>
        </p:txBody>
      </p:sp>
    </p:spTree>
    <p:custDataLst>
      <p:tags r:id="rId24"/>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 name="矩形 46"/>
          <p:cNvSpPr/>
          <p:nvPr>
            <p:custDataLst>
              <p:tags r:id="rId1"/>
            </p:custDataLst>
          </p:nvPr>
        </p:nvSpPr>
        <p:spPr>
          <a:xfrm>
            <a:off x="3954780" y="760095"/>
            <a:ext cx="3251200" cy="2933700"/>
          </a:xfrm>
          <a:prstGeom prst="rect">
            <a:avLst/>
          </a:prstGeom>
          <a:solidFill>
            <a:schemeClr val="bg2">
              <a:lumMod val="75000"/>
            </a:schemeClr>
          </a:solidFill>
          <a:ln w="38100">
            <a:prstDash val="lgDash"/>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5" name="文本框 4"/>
          <p:cNvSpPr txBox="1"/>
          <p:nvPr>
            <p:custDataLst>
              <p:tags r:id="rId2"/>
            </p:custDataLst>
          </p:nvPr>
        </p:nvSpPr>
        <p:spPr>
          <a:xfrm>
            <a:off x="0" y="0"/>
            <a:ext cx="4916805" cy="368300"/>
          </a:xfrm>
          <a:prstGeom prst="rect">
            <a:avLst/>
          </a:prstGeom>
          <a:noFill/>
        </p:spPr>
        <p:txBody>
          <a:bodyPr wrap="square" rtlCol="0">
            <a:spAutoFit/>
          </a:bodyPr>
          <a:p>
            <a:r>
              <a:rPr lang="zh-CN" altLang="en-US"/>
              <a:t>治理代币</a:t>
            </a:r>
            <a:r>
              <a:rPr lang="en-US" altLang="zh-CN"/>
              <a:t>COSD</a:t>
            </a:r>
            <a:r>
              <a:rPr lang="zh-CN" altLang="en-US"/>
              <a:t>质押（</a:t>
            </a:r>
            <a:r>
              <a:rPr lang="en-US" altLang="zh-CN"/>
              <a:t>DEFI</a:t>
            </a:r>
            <a:r>
              <a:rPr lang="zh-CN" altLang="en-US"/>
              <a:t>）版块简版流程</a:t>
            </a:r>
            <a:endParaRPr lang="zh-CN" altLang="en-US"/>
          </a:p>
        </p:txBody>
      </p:sp>
      <p:sp>
        <p:nvSpPr>
          <p:cNvPr id="22" name="流程图: 终止 21"/>
          <p:cNvSpPr/>
          <p:nvPr>
            <p:custDataLst>
              <p:tags r:id="rId3"/>
            </p:custDataLst>
          </p:nvPr>
        </p:nvSpPr>
        <p:spPr>
          <a:xfrm>
            <a:off x="189230" y="1767523"/>
            <a:ext cx="730885" cy="315595"/>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800"/>
              <a:t>用户</a:t>
            </a:r>
            <a:endParaRPr lang="zh-CN" altLang="en-US" sz="800"/>
          </a:p>
        </p:txBody>
      </p:sp>
      <p:sp>
        <p:nvSpPr>
          <p:cNvPr id="23" name="流程图: 过程 22"/>
          <p:cNvSpPr/>
          <p:nvPr>
            <p:custDataLst>
              <p:tags r:id="rId4"/>
            </p:custDataLst>
          </p:nvPr>
        </p:nvSpPr>
        <p:spPr>
          <a:xfrm>
            <a:off x="1245870" y="1758950"/>
            <a:ext cx="713740" cy="3327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800"/>
              <a:t>官网注册链接钱包</a:t>
            </a:r>
            <a:endParaRPr lang="zh-CN" altLang="en-US" sz="800"/>
          </a:p>
        </p:txBody>
      </p:sp>
      <p:cxnSp>
        <p:nvCxnSpPr>
          <p:cNvPr id="28" name="直接箭头连接符 27"/>
          <p:cNvCxnSpPr>
            <a:stCxn id="22" idx="3"/>
            <a:endCxn id="23" idx="1"/>
          </p:cNvCxnSpPr>
          <p:nvPr>
            <p:custDataLst>
              <p:tags r:id="rId5"/>
            </p:custDataLst>
          </p:nvPr>
        </p:nvCxnSpPr>
        <p:spPr>
          <a:xfrm flipV="1">
            <a:off x="920115" y="1920875"/>
            <a:ext cx="325755" cy="88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23" idx="3"/>
            <a:endCxn id="96" idx="1"/>
          </p:cNvCxnSpPr>
          <p:nvPr>
            <p:custDataLst>
              <p:tags r:id="rId6"/>
            </p:custDataLst>
          </p:nvPr>
        </p:nvCxnSpPr>
        <p:spPr>
          <a:xfrm flipV="1">
            <a:off x="1959610" y="1916748"/>
            <a:ext cx="702945" cy="82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流程图: 过程 24"/>
          <p:cNvSpPr/>
          <p:nvPr>
            <p:custDataLst>
              <p:tags r:id="rId7"/>
            </p:custDataLst>
          </p:nvPr>
        </p:nvSpPr>
        <p:spPr>
          <a:xfrm>
            <a:off x="4117340" y="1750695"/>
            <a:ext cx="751840" cy="3327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800"/>
              <a:t>用户钱包支付</a:t>
            </a:r>
            <a:r>
              <a:rPr lang="en-US" altLang="zh-CN" sz="800"/>
              <a:t>USDT</a:t>
            </a:r>
            <a:endParaRPr lang="en-US" altLang="zh-CN" sz="800"/>
          </a:p>
        </p:txBody>
      </p:sp>
      <p:sp>
        <p:nvSpPr>
          <p:cNvPr id="53" name="流程图: 过程 52"/>
          <p:cNvSpPr/>
          <p:nvPr>
            <p:custDataLst>
              <p:tags r:id="rId8"/>
            </p:custDataLst>
          </p:nvPr>
        </p:nvSpPr>
        <p:spPr>
          <a:xfrm>
            <a:off x="4117340" y="2370455"/>
            <a:ext cx="751840" cy="3327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800"/>
              <a:t>USDT</a:t>
            </a:r>
            <a:r>
              <a:rPr lang="zh-CN" altLang="en-US" sz="800"/>
              <a:t>进入池子</a:t>
            </a:r>
            <a:endParaRPr lang="zh-CN" altLang="en-US" sz="800"/>
          </a:p>
        </p:txBody>
      </p:sp>
      <p:sp>
        <p:nvSpPr>
          <p:cNvPr id="54" name="流程图: 过程 53"/>
          <p:cNvSpPr/>
          <p:nvPr>
            <p:custDataLst>
              <p:tags r:id="rId9"/>
            </p:custDataLst>
          </p:nvPr>
        </p:nvSpPr>
        <p:spPr>
          <a:xfrm>
            <a:off x="4117340" y="2990215"/>
            <a:ext cx="751840" cy="41846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800"/>
              <a:t>治理代币销售的收入地址</a:t>
            </a:r>
            <a:endParaRPr lang="zh-CN" altLang="en-US" sz="800"/>
          </a:p>
        </p:txBody>
      </p:sp>
      <p:cxnSp>
        <p:nvCxnSpPr>
          <p:cNvPr id="56" name="直接箭头连接符 55"/>
          <p:cNvCxnSpPr>
            <a:stCxn id="25" idx="2"/>
            <a:endCxn id="53" idx="0"/>
          </p:cNvCxnSpPr>
          <p:nvPr>
            <p:custDataLst>
              <p:tags r:id="rId10"/>
            </p:custDataLst>
          </p:nvPr>
        </p:nvCxnSpPr>
        <p:spPr>
          <a:xfrm>
            <a:off x="4493260" y="2083435"/>
            <a:ext cx="0" cy="2870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stCxn id="53" idx="2"/>
            <a:endCxn id="54" idx="0"/>
          </p:cNvCxnSpPr>
          <p:nvPr>
            <p:custDataLst>
              <p:tags r:id="rId11"/>
            </p:custDataLst>
          </p:nvPr>
        </p:nvCxnSpPr>
        <p:spPr>
          <a:xfrm>
            <a:off x="4493260" y="2703195"/>
            <a:ext cx="0" cy="2870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流程图: 过程 32"/>
          <p:cNvSpPr/>
          <p:nvPr>
            <p:custDataLst>
              <p:tags r:id="rId12"/>
            </p:custDataLst>
          </p:nvPr>
        </p:nvSpPr>
        <p:spPr>
          <a:xfrm>
            <a:off x="5325110" y="1701800"/>
            <a:ext cx="751840" cy="38989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800"/>
              <a:t>COSD</a:t>
            </a:r>
            <a:r>
              <a:rPr lang="zh-CN" altLang="en-US" sz="800"/>
              <a:t>专用质押地址或者合约（</a:t>
            </a:r>
            <a:r>
              <a:rPr lang="en-US" altLang="zh-CN" sz="800"/>
              <a:t>1</a:t>
            </a:r>
            <a:r>
              <a:rPr lang="zh-CN" altLang="en-US" sz="800"/>
              <a:t>）</a:t>
            </a:r>
            <a:endParaRPr lang="zh-CN" altLang="en-US" sz="800"/>
          </a:p>
        </p:txBody>
      </p:sp>
      <p:sp>
        <p:nvSpPr>
          <p:cNvPr id="34" name="流程图: 过程 33"/>
          <p:cNvSpPr/>
          <p:nvPr>
            <p:custDataLst>
              <p:tags r:id="rId13"/>
            </p:custDataLst>
          </p:nvPr>
        </p:nvSpPr>
        <p:spPr>
          <a:xfrm>
            <a:off x="5325110" y="1009015"/>
            <a:ext cx="751840" cy="3327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800"/>
              <a:t>COSD</a:t>
            </a:r>
            <a:r>
              <a:rPr lang="zh-CN" altLang="en-US" sz="800"/>
              <a:t>池子支付</a:t>
            </a:r>
            <a:endParaRPr lang="zh-CN" altLang="en-US" sz="800"/>
          </a:p>
        </p:txBody>
      </p:sp>
      <p:cxnSp>
        <p:nvCxnSpPr>
          <p:cNvPr id="35" name="直接箭头连接符 34"/>
          <p:cNvCxnSpPr>
            <a:stCxn id="34" idx="2"/>
            <a:endCxn id="33" idx="0"/>
          </p:cNvCxnSpPr>
          <p:nvPr>
            <p:custDataLst>
              <p:tags r:id="rId14"/>
            </p:custDataLst>
          </p:nvPr>
        </p:nvCxnSpPr>
        <p:spPr>
          <a:xfrm>
            <a:off x="5701030" y="1341755"/>
            <a:ext cx="0" cy="3600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肘形连接符 35"/>
          <p:cNvCxnSpPr>
            <a:stCxn id="54" idx="3"/>
            <a:endCxn id="34" idx="1"/>
          </p:cNvCxnSpPr>
          <p:nvPr>
            <p:custDataLst>
              <p:tags r:id="rId15"/>
            </p:custDataLst>
          </p:nvPr>
        </p:nvCxnSpPr>
        <p:spPr>
          <a:xfrm flipV="1">
            <a:off x="4869180" y="1175385"/>
            <a:ext cx="455930" cy="2024380"/>
          </a:xfrm>
          <a:prstGeom prst="bentConnector3">
            <a:avLst>
              <a:gd name="adj1" fmla="val 50000"/>
            </a:avLst>
          </a:prstGeom>
          <a:ln w="38100">
            <a:prstDash val="sysDash"/>
            <a:tailEnd type="arrow"/>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5133975" y="2703195"/>
            <a:ext cx="295910" cy="634365"/>
          </a:xfrm>
          <a:prstGeom prst="rect">
            <a:avLst/>
          </a:prstGeom>
          <a:noFill/>
        </p:spPr>
        <p:txBody>
          <a:bodyPr wrap="square" rtlCol="0">
            <a:noAutofit/>
          </a:bodyPr>
          <a:p>
            <a:pPr algn="ctr"/>
            <a:r>
              <a:rPr lang="zh-CN" altLang="en-US" sz="900"/>
              <a:t>信息流</a:t>
            </a:r>
            <a:endParaRPr lang="zh-CN" altLang="en-US" sz="900"/>
          </a:p>
        </p:txBody>
      </p:sp>
      <p:sp>
        <p:nvSpPr>
          <p:cNvPr id="38" name="线形标注 1 37"/>
          <p:cNvSpPr/>
          <p:nvPr/>
        </p:nvSpPr>
        <p:spPr>
          <a:xfrm>
            <a:off x="3955415" y="3750945"/>
            <a:ext cx="3250565" cy="1565275"/>
          </a:xfrm>
          <a:prstGeom prst="borderCallout1">
            <a:avLst>
              <a:gd name="adj1" fmla="val -365"/>
              <a:gd name="adj2" fmla="val 49755"/>
              <a:gd name="adj3" fmla="val -39066"/>
              <a:gd name="adj4" fmla="val 53740"/>
            </a:avLst>
          </a:prstGeom>
        </p:spPr>
        <p:style>
          <a:lnRef idx="2">
            <a:schemeClr val="accent6"/>
          </a:lnRef>
          <a:fillRef idx="1">
            <a:schemeClr val="lt1"/>
          </a:fillRef>
          <a:effectRef idx="0">
            <a:schemeClr val="accent6"/>
          </a:effectRef>
          <a:fontRef idx="minor">
            <a:schemeClr val="dk1"/>
          </a:fontRef>
        </p:style>
        <p:txBody>
          <a:bodyPr rtlCol="0" anchor="ctr"/>
          <a:p>
            <a:pPr algn="l"/>
            <a:r>
              <a:rPr lang="zh-CN" altLang="en-US" sz="800"/>
              <a:t>初步设定功能：</a:t>
            </a:r>
            <a:endParaRPr lang="zh-CN" altLang="en-US" sz="800"/>
          </a:p>
          <a:p>
            <a:pPr algn="l"/>
            <a:r>
              <a:rPr lang="zh-CN" altLang="en-US" sz="800"/>
              <a:t>可以设定质押周期，设定质押利率，设定质押奖励代币。</a:t>
            </a:r>
            <a:endParaRPr lang="zh-CN" altLang="en-US" sz="800"/>
          </a:p>
          <a:p>
            <a:pPr algn="l"/>
            <a:endParaRPr lang="zh-CN" altLang="en-US" sz="800"/>
          </a:p>
          <a:p>
            <a:pPr algn="l"/>
            <a:r>
              <a:rPr lang="zh-CN" altLang="en-US" sz="800"/>
              <a:t>这部分可能需要前期执行一种方式或者合约，后期更换另一种方式或者合约</a:t>
            </a:r>
            <a:endParaRPr lang="zh-CN" altLang="en-US" sz="800"/>
          </a:p>
          <a:p>
            <a:pPr algn="l"/>
            <a:endParaRPr lang="zh-CN" altLang="en-US" sz="800"/>
          </a:p>
          <a:p>
            <a:pPr algn="l"/>
            <a:r>
              <a:rPr lang="zh-CN" altLang="en-US" sz="800"/>
              <a:t>后期的</a:t>
            </a:r>
            <a:r>
              <a:rPr lang="en-US" altLang="zh-CN" sz="800"/>
              <a:t>COSD</a:t>
            </a:r>
            <a:r>
              <a:rPr lang="zh-CN" altLang="en-US" sz="800"/>
              <a:t>质押算力会将用户的几种质押行为（</a:t>
            </a:r>
            <a:r>
              <a:rPr lang="en-US" altLang="zh-CN" sz="800"/>
              <a:t>1.</a:t>
            </a:r>
            <a:r>
              <a:rPr lang="zh-CN" altLang="en-US" sz="800"/>
              <a:t>星光资格的质押、</a:t>
            </a:r>
            <a:r>
              <a:rPr lang="en-US" altLang="zh-CN" sz="800"/>
              <a:t>2.</a:t>
            </a:r>
            <a:r>
              <a:rPr lang="zh-CN" altLang="en-US" sz="800"/>
              <a:t>俱乐部资格的质押、</a:t>
            </a:r>
            <a:r>
              <a:rPr lang="en-US" altLang="zh-CN" sz="800"/>
              <a:t>3.</a:t>
            </a:r>
            <a:r>
              <a:rPr lang="zh-CN" altLang="en-US" sz="800"/>
              <a:t>治理代币的直接质押）进行统计计算。</a:t>
            </a:r>
            <a:endParaRPr lang="zh-CN" altLang="en-US" sz="800"/>
          </a:p>
          <a:p>
            <a:pPr algn="l"/>
            <a:endParaRPr lang="zh-CN" altLang="en-US" sz="800"/>
          </a:p>
          <a:p>
            <a:pPr algn="l"/>
            <a:r>
              <a:rPr lang="zh-CN" altLang="en-US" sz="800"/>
              <a:t>未来质押奖励的支付周期为</a:t>
            </a:r>
            <a:r>
              <a:rPr lang="en-US" altLang="zh-CN" sz="800"/>
              <a:t>3</a:t>
            </a:r>
            <a:r>
              <a:rPr lang="zh-CN" altLang="en-US" sz="800"/>
              <a:t>个月（</a:t>
            </a:r>
            <a:r>
              <a:rPr lang="en-US" altLang="zh-CN" sz="800"/>
              <a:t>90</a:t>
            </a:r>
            <a:r>
              <a:rPr lang="zh-CN" altLang="en-US" sz="800"/>
              <a:t>天或者自然</a:t>
            </a:r>
            <a:r>
              <a:rPr lang="en-US" altLang="zh-CN" sz="800"/>
              <a:t>3</a:t>
            </a:r>
            <a:r>
              <a:rPr lang="zh-CN" altLang="en-US" sz="800"/>
              <a:t>个月）所以，用户的质押代币每次可以选择滚动质押或者打回账户钱包，或者转移到官方的活期地址等待用户提取</a:t>
            </a:r>
            <a:endParaRPr lang="zh-CN" altLang="en-US" sz="800"/>
          </a:p>
          <a:p>
            <a:pPr algn="l"/>
            <a:endParaRPr lang="zh-CN" altLang="en-US" sz="800"/>
          </a:p>
        </p:txBody>
      </p:sp>
      <p:sp>
        <p:nvSpPr>
          <p:cNvPr id="39" name="流程图: 过程 38"/>
          <p:cNvSpPr/>
          <p:nvPr>
            <p:custDataLst>
              <p:tags r:id="rId16"/>
            </p:custDataLst>
          </p:nvPr>
        </p:nvSpPr>
        <p:spPr>
          <a:xfrm>
            <a:off x="6326505" y="1701800"/>
            <a:ext cx="751840" cy="38989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800"/>
              <a:t>COSD</a:t>
            </a:r>
            <a:r>
              <a:rPr lang="zh-CN" altLang="en-US" sz="800"/>
              <a:t>专用质押地址或者合约（</a:t>
            </a:r>
            <a:r>
              <a:rPr lang="en-US" altLang="zh-CN" sz="800"/>
              <a:t>2</a:t>
            </a:r>
            <a:r>
              <a:rPr lang="zh-CN" altLang="en-US" sz="800"/>
              <a:t>）</a:t>
            </a:r>
            <a:endParaRPr lang="zh-CN" altLang="en-US" sz="800"/>
          </a:p>
        </p:txBody>
      </p:sp>
      <p:cxnSp>
        <p:nvCxnSpPr>
          <p:cNvPr id="41" name="肘形连接符 40"/>
          <p:cNvCxnSpPr>
            <a:stCxn id="34" idx="2"/>
            <a:endCxn id="39" idx="0"/>
          </p:cNvCxnSpPr>
          <p:nvPr/>
        </p:nvCxnSpPr>
        <p:spPr>
          <a:xfrm rot="5400000" flipV="1">
            <a:off x="6021705" y="1020445"/>
            <a:ext cx="360045" cy="1001395"/>
          </a:xfrm>
          <a:prstGeom prst="bentConnector3">
            <a:avLst>
              <a:gd name="adj1" fmla="val 50088"/>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189230" y="5728970"/>
            <a:ext cx="10869930" cy="737235"/>
          </a:xfrm>
          <a:prstGeom prst="rect">
            <a:avLst/>
          </a:prstGeom>
          <a:noFill/>
        </p:spPr>
        <p:txBody>
          <a:bodyPr wrap="square" rtlCol="0">
            <a:spAutoFit/>
          </a:bodyPr>
          <a:p>
            <a:r>
              <a:rPr lang="zh-CN" altLang="en-US" sz="1400"/>
              <a:t>质押奖励逻辑：</a:t>
            </a:r>
            <a:r>
              <a:rPr lang="en-US" altLang="zh-CN" sz="1400"/>
              <a:t>1</a:t>
            </a:r>
            <a:r>
              <a:rPr lang="zh-CN" altLang="en-US" sz="1400"/>
              <a:t>初期质押</a:t>
            </a:r>
            <a:r>
              <a:rPr lang="en-US" altLang="zh-CN" sz="1400"/>
              <a:t>COSD</a:t>
            </a:r>
            <a:r>
              <a:rPr lang="zh-CN" altLang="en-US" sz="1400"/>
              <a:t>给</a:t>
            </a:r>
            <a:r>
              <a:rPr lang="en-US" altLang="zh-CN" sz="1400"/>
              <a:t>COSD</a:t>
            </a:r>
            <a:r>
              <a:rPr lang="zh-CN" altLang="en-US" sz="1400"/>
              <a:t>作为利息，周期待定</a:t>
            </a:r>
            <a:endParaRPr lang="zh-CN" altLang="en-US" sz="1400"/>
          </a:p>
          <a:p>
            <a:r>
              <a:rPr lang="en-US" altLang="zh-CN" sz="1400"/>
              <a:t>                         2</a:t>
            </a:r>
            <a:r>
              <a:rPr lang="zh-CN" altLang="en-US" sz="1400"/>
              <a:t>游戏正式上线后，为了刺激用户还可能会给</a:t>
            </a:r>
            <a:r>
              <a:rPr lang="en-US" altLang="zh-CN" sz="1400"/>
              <a:t>COSD</a:t>
            </a:r>
            <a:r>
              <a:rPr lang="zh-CN" altLang="en-US" sz="1400"/>
              <a:t>作为一部分利息。</a:t>
            </a:r>
            <a:endParaRPr lang="zh-CN" altLang="en-US" sz="1400"/>
          </a:p>
          <a:p>
            <a:r>
              <a:rPr lang="en-US" altLang="zh-CN" sz="1400"/>
              <a:t>                         3</a:t>
            </a:r>
            <a:r>
              <a:rPr lang="zh-CN" altLang="en-US" sz="1400"/>
              <a:t>游戏正式上线后，也会按照白皮书中的算力公式统计用户质押</a:t>
            </a:r>
            <a:r>
              <a:rPr lang="en-US" altLang="zh-CN" sz="1400"/>
              <a:t>COSD</a:t>
            </a:r>
            <a:r>
              <a:rPr lang="zh-CN" altLang="en-US" sz="1400"/>
              <a:t>的算力来分配</a:t>
            </a:r>
            <a:r>
              <a:rPr lang="en-US" altLang="zh-CN" sz="1400"/>
              <a:t>USDT</a:t>
            </a:r>
            <a:r>
              <a:rPr lang="zh-CN" altLang="en-US" sz="1400"/>
              <a:t>的分红奖励</a:t>
            </a:r>
            <a:endParaRPr lang="zh-CN" altLang="en-US" sz="1400"/>
          </a:p>
        </p:txBody>
      </p:sp>
      <p:sp>
        <p:nvSpPr>
          <p:cNvPr id="45" name="流程图: 过程 44"/>
          <p:cNvSpPr/>
          <p:nvPr>
            <p:custDataLst>
              <p:tags r:id="rId17"/>
            </p:custDataLst>
          </p:nvPr>
        </p:nvSpPr>
        <p:spPr>
          <a:xfrm>
            <a:off x="7580630" y="2476500"/>
            <a:ext cx="751840" cy="5137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800"/>
              <a:t>判定用户是否继续质押的设定</a:t>
            </a:r>
            <a:endParaRPr lang="zh-CN" sz="800"/>
          </a:p>
        </p:txBody>
      </p:sp>
      <p:sp>
        <p:nvSpPr>
          <p:cNvPr id="46" name="流程图: 过程 45"/>
          <p:cNvSpPr/>
          <p:nvPr>
            <p:custDataLst>
              <p:tags r:id="rId18"/>
            </p:custDataLst>
          </p:nvPr>
        </p:nvSpPr>
        <p:spPr>
          <a:xfrm>
            <a:off x="5826125" y="2566988"/>
            <a:ext cx="751840" cy="3327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800"/>
              <a:t>到期后</a:t>
            </a:r>
            <a:endParaRPr lang="zh-CN" sz="800"/>
          </a:p>
        </p:txBody>
      </p:sp>
      <p:cxnSp>
        <p:nvCxnSpPr>
          <p:cNvPr id="48" name="肘形连接符 47"/>
          <p:cNvCxnSpPr>
            <a:stCxn id="33" idx="2"/>
            <a:endCxn id="46" idx="0"/>
          </p:cNvCxnSpPr>
          <p:nvPr/>
        </p:nvCxnSpPr>
        <p:spPr>
          <a:xfrm rot="5400000" flipV="1">
            <a:off x="5713730" y="2078990"/>
            <a:ext cx="475615" cy="501015"/>
          </a:xfrm>
          <a:prstGeom prst="bentConnector3">
            <a:avLst>
              <a:gd name="adj1" fmla="val 5006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肘形连接符 48"/>
          <p:cNvCxnSpPr>
            <a:stCxn id="39" idx="2"/>
            <a:endCxn id="46" idx="0"/>
          </p:cNvCxnSpPr>
          <p:nvPr/>
        </p:nvCxnSpPr>
        <p:spPr>
          <a:xfrm rot="5400000">
            <a:off x="6214428" y="2079308"/>
            <a:ext cx="475615" cy="50038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stCxn id="46" idx="3"/>
            <a:endCxn id="45" idx="1"/>
          </p:cNvCxnSpPr>
          <p:nvPr/>
        </p:nvCxnSpPr>
        <p:spPr>
          <a:xfrm>
            <a:off x="6577965" y="2729548"/>
            <a:ext cx="1002665" cy="76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肘形连接符 51"/>
          <p:cNvCxnSpPr>
            <a:stCxn id="45" idx="0"/>
            <a:endCxn id="39" idx="3"/>
          </p:cNvCxnSpPr>
          <p:nvPr/>
        </p:nvCxnSpPr>
        <p:spPr>
          <a:xfrm rot="16200000" flipV="1">
            <a:off x="7226935" y="1747520"/>
            <a:ext cx="579755" cy="87820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文本框 54"/>
          <p:cNvSpPr txBox="1"/>
          <p:nvPr/>
        </p:nvSpPr>
        <p:spPr>
          <a:xfrm>
            <a:off x="7534275" y="1701165"/>
            <a:ext cx="1346200" cy="213995"/>
          </a:xfrm>
          <a:prstGeom prst="rect">
            <a:avLst/>
          </a:prstGeom>
          <a:noFill/>
        </p:spPr>
        <p:txBody>
          <a:bodyPr wrap="square" rtlCol="0">
            <a:spAutoFit/>
          </a:bodyPr>
          <a:p>
            <a:pPr algn="ctr"/>
            <a:r>
              <a:rPr lang="zh-CN" altLang="en-US" sz="800"/>
              <a:t>是（不提取继续质押）</a:t>
            </a:r>
            <a:endParaRPr lang="zh-CN" altLang="en-US" sz="800"/>
          </a:p>
        </p:txBody>
      </p:sp>
      <p:sp>
        <p:nvSpPr>
          <p:cNvPr id="58" name="流程图: 过程 57"/>
          <p:cNvSpPr/>
          <p:nvPr>
            <p:custDataLst>
              <p:tags r:id="rId19"/>
            </p:custDataLst>
          </p:nvPr>
        </p:nvSpPr>
        <p:spPr>
          <a:xfrm>
            <a:off x="9832340" y="2476500"/>
            <a:ext cx="751840" cy="5137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800"/>
              <a:t>活期地址等待用户指令</a:t>
            </a:r>
            <a:endParaRPr lang="zh-CN" sz="800"/>
          </a:p>
        </p:txBody>
      </p:sp>
      <p:cxnSp>
        <p:nvCxnSpPr>
          <p:cNvPr id="59" name="直接箭头连接符 58"/>
          <p:cNvCxnSpPr>
            <a:stCxn id="45" idx="3"/>
            <a:endCxn id="58" idx="1"/>
          </p:cNvCxnSpPr>
          <p:nvPr/>
        </p:nvCxnSpPr>
        <p:spPr>
          <a:xfrm>
            <a:off x="8332470" y="2733675"/>
            <a:ext cx="149987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文本框 59"/>
          <p:cNvSpPr txBox="1"/>
          <p:nvPr>
            <p:custDataLst>
              <p:tags r:id="rId20"/>
            </p:custDataLst>
          </p:nvPr>
        </p:nvSpPr>
        <p:spPr>
          <a:xfrm>
            <a:off x="8411210" y="2523490"/>
            <a:ext cx="1346200" cy="213995"/>
          </a:xfrm>
          <a:prstGeom prst="rect">
            <a:avLst/>
          </a:prstGeom>
          <a:noFill/>
        </p:spPr>
        <p:txBody>
          <a:bodyPr wrap="square" rtlCol="0">
            <a:spAutoFit/>
          </a:bodyPr>
          <a:p>
            <a:pPr algn="ctr"/>
            <a:r>
              <a:rPr lang="zh-CN" altLang="en-US" sz="800"/>
              <a:t>否（提取到活期钱包地址）</a:t>
            </a:r>
            <a:endParaRPr lang="zh-CN" altLang="en-US" sz="800"/>
          </a:p>
        </p:txBody>
      </p:sp>
      <p:sp>
        <p:nvSpPr>
          <p:cNvPr id="96" name="流程图: 过程 95"/>
          <p:cNvSpPr/>
          <p:nvPr>
            <p:custDataLst>
              <p:tags r:id="rId21"/>
            </p:custDataLst>
          </p:nvPr>
        </p:nvSpPr>
        <p:spPr>
          <a:xfrm>
            <a:off x="2662555" y="1750695"/>
            <a:ext cx="751840" cy="3327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800"/>
              <a:t>用户选择质押</a:t>
            </a:r>
            <a:r>
              <a:rPr lang="en-US" altLang="zh-CN" sz="800"/>
              <a:t>COSD</a:t>
            </a:r>
            <a:endParaRPr lang="en-US" altLang="zh-CN" sz="800"/>
          </a:p>
        </p:txBody>
      </p:sp>
      <p:cxnSp>
        <p:nvCxnSpPr>
          <p:cNvPr id="97" name="直接箭头连接符 96"/>
          <p:cNvCxnSpPr>
            <a:stCxn id="96" idx="3"/>
            <a:endCxn id="25" idx="1"/>
          </p:cNvCxnSpPr>
          <p:nvPr/>
        </p:nvCxnSpPr>
        <p:spPr>
          <a:xfrm>
            <a:off x="3414395" y="1917065"/>
            <a:ext cx="70294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ustDataLst>
      <p:tags r:id="rId2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矩形 26"/>
          <p:cNvSpPr/>
          <p:nvPr/>
        </p:nvSpPr>
        <p:spPr>
          <a:xfrm>
            <a:off x="5985510" y="1478915"/>
            <a:ext cx="2948305" cy="3271520"/>
          </a:xfrm>
          <a:prstGeom prst="rect">
            <a:avLst/>
          </a:prstGeom>
        </p:spPr>
        <p:style>
          <a:lnRef idx="0">
            <a:schemeClr val="accent5"/>
          </a:lnRef>
          <a:fillRef idx="3">
            <a:schemeClr val="accent5"/>
          </a:fillRef>
          <a:effectRef idx="3">
            <a:schemeClr val="accent5"/>
          </a:effectRef>
          <a:fontRef idx="minor">
            <a:schemeClr val="lt1"/>
          </a:fontRef>
        </p:style>
        <p:txBody>
          <a:bodyPr rtlCol="0" anchor="ctr"/>
          <a:p>
            <a:pPr algn="ctr"/>
            <a:r>
              <a:rPr lang="zh-CN" altLang="en-US"/>
              <a:t>俱乐部成员管理功能</a:t>
            </a:r>
            <a:endParaRPr lang="zh-CN" altLang="en-US"/>
          </a:p>
          <a:p>
            <a:pPr algn="ctr"/>
            <a:endParaRPr lang="zh-CN" altLang="en-US"/>
          </a:p>
          <a:p>
            <a:pPr algn="ctr"/>
            <a:r>
              <a:rPr lang="zh-CN" altLang="en-US"/>
              <a:t>俱乐部自建房间功能</a:t>
            </a:r>
            <a:endParaRPr lang="zh-CN" altLang="en-US"/>
          </a:p>
          <a:p>
            <a:pPr algn="ctr"/>
            <a:endParaRPr lang="zh-CN" altLang="en-US"/>
          </a:p>
          <a:p>
            <a:pPr algn="ctr"/>
            <a:r>
              <a:rPr lang="zh-CN" altLang="en-US"/>
              <a:t>俱乐部资产管理功能</a:t>
            </a:r>
            <a:endParaRPr lang="zh-CN" altLang="en-US"/>
          </a:p>
          <a:p>
            <a:pPr algn="ctr"/>
            <a:endParaRPr lang="zh-CN" altLang="en-US"/>
          </a:p>
        </p:txBody>
      </p:sp>
      <p:sp>
        <p:nvSpPr>
          <p:cNvPr id="5" name="文本框 4"/>
          <p:cNvSpPr txBox="1"/>
          <p:nvPr>
            <p:custDataLst>
              <p:tags r:id="rId1"/>
            </p:custDataLst>
          </p:nvPr>
        </p:nvSpPr>
        <p:spPr>
          <a:xfrm>
            <a:off x="0" y="0"/>
            <a:ext cx="5706745" cy="368300"/>
          </a:xfrm>
          <a:prstGeom prst="rect">
            <a:avLst/>
          </a:prstGeom>
          <a:noFill/>
        </p:spPr>
        <p:txBody>
          <a:bodyPr wrap="square" rtlCol="0">
            <a:spAutoFit/>
          </a:bodyPr>
          <a:p>
            <a:r>
              <a:rPr lang="zh-CN" altLang="en-US"/>
              <a:t>俱乐部代理人资格版块简版流程（游戏正式上线阶段）</a:t>
            </a:r>
            <a:endParaRPr lang="zh-CN" altLang="en-US"/>
          </a:p>
        </p:txBody>
      </p:sp>
      <p:sp>
        <p:nvSpPr>
          <p:cNvPr id="22" name="流程图: 终止 21"/>
          <p:cNvSpPr/>
          <p:nvPr>
            <p:custDataLst>
              <p:tags r:id="rId2"/>
            </p:custDataLst>
          </p:nvPr>
        </p:nvSpPr>
        <p:spPr>
          <a:xfrm>
            <a:off x="189230" y="1690370"/>
            <a:ext cx="730885" cy="315595"/>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800"/>
              <a:t>用户</a:t>
            </a:r>
            <a:endParaRPr lang="zh-CN" altLang="en-US" sz="800"/>
          </a:p>
        </p:txBody>
      </p:sp>
      <p:sp>
        <p:nvSpPr>
          <p:cNvPr id="23" name="流程图: 过程 22"/>
          <p:cNvSpPr/>
          <p:nvPr>
            <p:custDataLst>
              <p:tags r:id="rId3"/>
            </p:custDataLst>
          </p:nvPr>
        </p:nvSpPr>
        <p:spPr>
          <a:xfrm>
            <a:off x="1103630" y="1673225"/>
            <a:ext cx="713740" cy="3327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800"/>
              <a:t>官网注册链接钱包</a:t>
            </a:r>
            <a:endParaRPr lang="zh-CN" altLang="en-US" sz="800"/>
          </a:p>
        </p:txBody>
      </p:sp>
      <p:sp>
        <p:nvSpPr>
          <p:cNvPr id="24" name="流程图: 过程 23"/>
          <p:cNvSpPr/>
          <p:nvPr>
            <p:custDataLst>
              <p:tags r:id="rId4"/>
            </p:custDataLst>
          </p:nvPr>
        </p:nvSpPr>
        <p:spPr>
          <a:xfrm>
            <a:off x="2073910" y="1673225"/>
            <a:ext cx="751840" cy="3327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800"/>
              <a:t>选择</a:t>
            </a:r>
            <a:r>
              <a:rPr lang="zh-CN" altLang="en-US" sz="800">
                <a:sym typeface="+mn-ea"/>
              </a:rPr>
              <a:t>俱乐部代理人质押</a:t>
            </a:r>
            <a:endParaRPr lang="en-US" sz="800"/>
          </a:p>
        </p:txBody>
      </p:sp>
      <p:sp>
        <p:nvSpPr>
          <p:cNvPr id="25" name="流程图: 过程 24"/>
          <p:cNvSpPr/>
          <p:nvPr>
            <p:custDataLst>
              <p:tags r:id="rId5"/>
            </p:custDataLst>
          </p:nvPr>
        </p:nvSpPr>
        <p:spPr>
          <a:xfrm>
            <a:off x="4262755" y="1673225"/>
            <a:ext cx="751840" cy="3327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800"/>
              <a:t>用户钱包支付</a:t>
            </a:r>
            <a:r>
              <a:rPr lang="en-US" altLang="zh-CN" sz="800"/>
              <a:t>COSD</a:t>
            </a:r>
            <a:endParaRPr lang="en-US" altLang="zh-CN" sz="800"/>
          </a:p>
        </p:txBody>
      </p:sp>
      <p:cxnSp>
        <p:nvCxnSpPr>
          <p:cNvPr id="28" name="直接箭头连接符 27"/>
          <p:cNvCxnSpPr>
            <a:stCxn id="22" idx="3"/>
            <a:endCxn id="23" idx="1"/>
          </p:cNvCxnSpPr>
          <p:nvPr>
            <p:custDataLst>
              <p:tags r:id="rId6"/>
            </p:custDataLst>
          </p:nvPr>
        </p:nvCxnSpPr>
        <p:spPr>
          <a:xfrm flipV="1">
            <a:off x="920115" y="1839595"/>
            <a:ext cx="183515" cy="88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23" idx="3"/>
            <a:endCxn id="24" idx="1"/>
          </p:cNvCxnSpPr>
          <p:nvPr>
            <p:custDataLst>
              <p:tags r:id="rId7"/>
            </p:custDataLst>
          </p:nvPr>
        </p:nvCxnSpPr>
        <p:spPr>
          <a:xfrm>
            <a:off x="1817370" y="1839595"/>
            <a:ext cx="2565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endCxn id="25" idx="1"/>
          </p:cNvCxnSpPr>
          <p:nvPr>
            <p:custDataLst>
              <p:tags r:id="rId8"/>
            </p:custDataLst>
          </p:nvPr>
        </p:nvCxnSpPr>
        <p:spPr>
          <a:xfrm>
            <a:off x="3863975" y="1839595"/>
            <a:ext cx="3987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流程图: 过程 52"/>
          <p:cNvSpPr/>
          <p:nvPr>
            <p:custDataLst>
              <p:tags r:id="rId9"/>
            </p:custDataLst>
          </p:nvPr>
        </p:nvSpPr>
        <p:spPr>
          <a:xfrm>
            <a:off x="4262755" y="2948305"/>
            <a:ext cx="751840" cy="3327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800"/>
              <a:t>COSD</a:t>
            </a:r>
            <a:r>
              <a:rPr lang="zh-CN" altLang="en-US" sz="800"/>
              <a:t>进入质押池子</a:t>
            </a:r>
            <a:endParaRPr lang="zh-CN" altLang="en-US" sz="800"/>
          </a:p>
        </p:txBody>
      </p:sp>
      <p:cxnSp>
        <p:nvCxnSpPr>
          <p:cNvPr id="56" name="直接箭头连接符 55"/>
          <p:cNvCxnSpPr>
            <a:stCxn id="25" idx="2"/>
            <a:endCxn id="53" idx="0"/>
          </p:cNvCxnSpPr>
          <p:nvPr>
            <p:custDataLst>
              <p:tags r:id="rId10"/>
            </p:custDataLst>
          </p:nvPr>
        </p:nvCxnSpPr>
        <p:spPr>
          <a:xfrm>
            <a:off x="4638675" y="2005965"/>
            <a:ext cx="0" cy="9423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流程图: 过程 1"/>
          <p:cNvSpPr/>
          <p:nvPr>
            <p:custDataLst>
              <p:tags r:id="rId11"/>
            </p:custDataLst>
          </p:nvPr>
        </p:nvSpPr>
        <p:spPr>
          <a:xfrm>
            <a:off x="3112135" y="1673225"/>
            <a:ext cx="751840" cy="333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800"/>
              <a:t>提交资料和代币质押审核</a:t>
            </a:r>
            <a:endParaRPr lang="en-US" sz="800"/>
          </a:p>
        </p:txBody>
      </p:sp>
      <p:cxnSp>
        <p:nvCxnSpPr>
          <p:cNvPr id="18" name="直接箭头连接符 17"/>
          <p:cNvCxnSpPr>
            <a:stCxn id="24" idx="3"/>
            <a:endCxn id="2" idx="1"/>
          </p:cNvCxnSpPr>
          <p:nvPr/>
        </p:nvCxnSpPr>
        <p:spPr>
          <a:xfrm>
            <a:off x="2825750" y="1839595"/>
            <a:ext cx="286385" cy="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189230" y="5789930"/>
            <a:ext cx="8587105" cy="645160"/>
          </a:xfrm>
          <a:prstGeom prst="rect">
            <a:avLst/>
          </a:prstGeom>
          <a:noFill/>
        </p:spPr>
        <p:txBody>
          <a:bodyPr wrap="square" rtlCol="0">
            <a:spAutoFit/>
          </a:bodyPr>
          <a:p>
            <a:r>
              <a:rPr lang="zh-CN" altLang="en-US" sz="1200"/>
              <a:t>注：</a:t>
            </a:r>
            <a:endParaRPr lang="zh-CN" altLang="en-US" sz="1200"/>
          </a:p>
          <a:p>
            <a:r>
              <a:rPr lang="zh-CN" altLang="en-US" sz="1200"/>
              <a:t>有可能采用白名单制进行审批申请，对代理人的相关渠道能力进行评估。</a:t>
            </a:r>
            <a:endParaRPr lang="zh-CN" altLang="en-US" sz="1200"/>
          </a:p>
          <a:p>
            <a:r>
              <a:rPr lang="zh-CN" altLang="en-US" sz="1200"/>
              <a:t>或者没有审批原则，后期通过制度进行指标管理</a:t>
            </a:r>
            <a:endParaRPr lang="zh-CN" altLang="en-US" sz="1200"/>
          </a:p>
        </p:txBody>
      </p:sp>
      <p:sp>
        <p:nvSpPr>
          <p:cNvPr id="20" name="文本框 19"/>
          <p:cNvSpPr txBox="1"/>
          <p:nvPr/>
        </p:nvSpPr>
        <p:spPr>
          <a:xfrm>
            <a:off x="3863975" y="1848485"/>
            <a:ext cx="427990" cy="368300"/>
          </a:xfrm>
          <a:prstGeom prst="rect">
            <a:avLst/>
          </a:prstGeom>
          <a:noFill/>
        </p:spPr>
        <p:txBody>
          <a:bodyPr wrap="square" rtlCol="0">
            <a:spAutoFit/>
          </a:bodyPr>
          <a:p>
            <a:r>
              <a:rPr lang="zh-CN" altLang="en-US" sz="900"/>
              <a:t>审批通过</a:t>
            </a:r>
            <a:endParaRPr lang="zh-CN" altLang="en-US" sz="900"/>
          </a:p>
        </p:txBody>
      </p:sp>
      <p:sp>
        <p:nvSpPr>
          <p:cNvPr id="26" name="流程图: 过程 25"/>
          <p:cNvSpPr/>
          <p:nvPr>
            <p:custDataLst>
              <p:tags r:id="rId12"/>
            </p:custDataLst>
          </p:nvPr>
        </p:nvSpPr>
        <p:spPr>
          <a:xfrm>
            <a:off x="5413375" y="1673225"/>
            <a:ext cx="751840" cy="332740"/>
          </a:xfrm>
          <a:prstGeom prst="flowChartProcess">
            <a:avLst/>
          </a:prstGeom>
        </p:spPr>
        <p:style>
          <a:lnRef idx="0">
            <a:schemeClr val="accent2"/>
          </a:lnRef>
          <a:fillRef idx="3">
            <a:schemeClr val="accent2"/>
          </a:fillRef>
          <a:effectRef idx="3">
            <a:schemeClr val="accent2"/>
          </a:effectRef>
          <a:fontRef idx="minor">
            <a:schemeClr val="lt1"/>
          </a:fontRef>
        </p:style>
        <p:txBody>
          <a:bodyPr rtlCol="0" anchor="ctr"/>
          <a:p>
            <a:pPr algn="ctr"/>
            <a:r>
              <a:rPr lang="zh-CN" sz="800"/>
              <a:t>开通俱乐部功能</a:t>
            </a:r>
            <a:endParaRPr lang="zh-CN" sz="800"/>
          </a:p>
        </p:txBody>
      </p:sp>
      <p:cxnSp>
        <p:nvCxnSpPr>
          <p:cNvPr id="41" name="肘形连接符 40"/>
          <p:cNvCxnSpPr>
            <a:stCxn id="53" idx="3"/>
            <a:endCxn id="26" idx="2"/>
          </p:cNvCxnSpPr>
          <p:nvPr/>
        </p:nvCxnSpPr>
        <p:spPr>
          <a:xfrm flipV="1">
            <a:off x="5014595" y="2005965"/>
            <a:ext cx="774700" cy="1108710"/>
          </a:xfrm>
          <a:prstGeom prst="bentConnector2">
            <a:avLst/>
          </a:prstGeom>
          <a:ln w="38100">
            <a:prstDash val="dash"/>
            <a:tailEnd type="arrow"/>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6261735" y="4806950"/>
            <a:ext cx="2396490" cy="275590"/>
          </a:xfrm>
          <a:prstGeom prst="rect">
            <a:avLst/>
          </a:prstGeom>
          <a:noFill/>
        </p:spPr>
        <p:txBody>
          <a:bodyPr wrap="square" rtlCol="0">
            <a:spAutoFit/>
          </a:bodyPr>
          <a:p>
            <a:pPr algn="ctr"/>
            <a:r>
              <a:rPr lang="zh-CN" altLang="en-US" sz="1200"/>
              <a:t>游戏端的功能</a:t>
            </a:r>
            <a:endParaRPr lang="zh-CN" altLang="en-US" sz="1200"/>
          </a:p>
        </p:txBody>
      </p:sp>
      <p:sp>
        <p:nvSpPr>
          <p:cNvPr id="43" name="文本框 42"/>
          <p:cNvSpPr txBox="1"/>
          <p:nvPr>
            <p:custDataLst>
              <p:tags r:id="rId13"/>
            </p:custDataLst>
          </p:nvPr>
        </p:nvSpPr>
        <p:spPr>
          <a:xfrm>
            <a:off x="4985385" y="2884805"/>
            <a:ext cx="932815" cy="229870"/>
          </a:xfrm>
          <a:prstGeom prst="rect">
            <a:avLst/>
          </a:prstGeom>
          <a:noFill/>
        </p:spPr>
        <p:txBody>
          <a:bodyPr wrap="square" rtlCol="0">
            <a:spAutoFit/>
          </a:bodyPr>
          <a:p>
            <a:pPr algn="ctr"/>
            <a:r>
              <a:rPr lang="zh-CN" altLang="en-US" sz="900"/>
              <a:t>开通指令</a:t>
            </a:r>
            <a:endParaRPr lang="zh-CN" altLang="en-US" sz="900"/>
          </a:p>
        </p:txBody>
      </p:sp>
    </p:spTree>
    <p:custDataLst>
      <p:tags r:id="rId1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BEAUTIFY_FLAG" val="#wm#"/>
  <p:tag name="KSO_WM_TEMPLATE_CATEGORY" val="custom"/>
  <p:tag name="KSO_WM_TEMPLATE_INDEX" val="20205176"/>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wm#"/>
  <p:tag name="KSO_WM_TEMPLATE_CATEGORY" val="custom"/>
  <p:tag name="KSO_WM_TEMPLATE_INDEX" val="20205176"/>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BEAUTIFY_FLAG" val="#wm#"/>
  <p:tag name="KSO_WM_TEMPLATE_CATEGORY" val="custom"/>
  <p:tag name="KSO_WM_TEMPLATE_INDEX" val="20205176"/>
</p:tagLst>
</file>

<file path=ppt/tags/tag157.xml><?xml version="1.0" encoding="utf-8"?>
<p:tagLst xmlns:p="http://schemas.openxmlformats.org/presentationml/2006/main">
  <p:tag name="KSO_WM_BEAUTIFY_FLAG" val="#wm#"/>
  <p:tag name="KSO_WM_TEMPLATE_CATEGORY" val="custom"/>
  <p:tag name="KSO_WM_TEMPLATE_INDEX" val="20205176"/>
</p:tagLst>
</file>

<file path=ppt/tags/tag158.xml><?xml version="1.0" encoding="utf-8"?>
<p:tagLst xmlns:p="http://schemas.openxmlformats.org/presentationml/2006/main">
  <p:tag name="COMMONDATA" val="eyJoZGlkIjoiMmMwZjE4NTJhNzgwOTUxMjNjODFmZWYwMjYwYWE4YWUifQ=="/>
  <p:tag name="KSO_WPP_MARK_KEY" val="e94034cc-52f5-4d39-9807-d52416773355"/>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gs>
            <a:gs pos="100000">
              <a:schemeClr val="phClr">
                <a:lumMod val="85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1318</Words>
  <Application>WPS 演示</Application>
  <PresentationFormat>宽屏</PresentationFormat>
  <Paragraphs>177</Paragraphs>
  <Slides>5</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vt:i4>
      </vt:variant>
    </vt:vector>
  </HeadingPairs>
  <TitlesOfParts>
    <vt:vector size="13" baseType="lpstr">
      <vt:lpstr>Arial</vt:lpstr>
      <vt:lpstr>宋体</vt:lpstr>
      <vt:lpstr>Wingdings</vt:lpstr>
      <vt:lpstr>Wingdings</vt:lpstr>
      <vt:lpstr>微软雅黑</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沈理</cp:lastModifiedBy>
  <cp:revision>179</cp:revision>
  <dcterms:created xsi:type="dcterms:W3CDTF">2019-06-19T02:08:00Z</dcterms:created>
  <dcterms:modified xsi:type="dcterms:W3CDTF">2023-05-07T20:04:34Z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28CE89A8715449118BD7F28A7128DE7E_13</vt:lpwstr>
  </property>
</Properties>
</file>