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80" r:id="rId2"/>
    <p:sldId id="291" r:id="rId3"/>
    <p:sldId id="281" r:id="rId4"/>
    <p:sldId id="313" r:id="rId5"/>
    <p:sldId id="344" r:id="rId6"/>
    <p:sldId id="314" r:id="rId7"/>
    <p:sldId id="315" r:id="rId8"/>
    <p:sldId id="318" r:id="rId9"/>
    <p:sldId id="319" r:id="rId10"/>
    <p:sldId id="320" r:id="rId11"/>
    <p:sldId id="294" r:id="rId12"/>
    <p:sldId id="297" r:id="rId13"/>
    <p:sldId id="304" r:id="rId14"/>
    <p:sldId id="334" r:id="rId15"/>
    <p:sldId id="335" r:id="rId16"/>
    <p:sldId id="336" r:id="rId17"/>
    <p:sldId id="337" r:id="rId18"/>
    <p:sldId id="346" r:id="rId19"/>
    <p:sldId id="339" r:id="rId20"/>
    <p:sldId id="340" r:id="rId21"/>
    <p:sldId id="341" r:id="rId22"/>
    <p:sldId id="342" r:id="rId23"/>
    <p:sldId id="343" r:id="rId24"/>
    <p:sldId id="265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9" autoAdjust="0"/>
    <p:restoredTop sz="94660" autoAdjust="0"/>
  </p:normalViewPr>
  <p:slideViewPr>
    <p:cSldViewPr>
      <p:cViewPr varScale="1">
        <p:scale>
          <a:sx n="92" d="100"/>
          <a:sy n="92" d="100"/>
        </p:scale>
        <p:origin x="1140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2.xml"/><Relationship Id="rId3" Type="http://schemas.openxmlformats.org/officeDocument/2006/relationships/slide" Target="slides/slide16.xml"/><Relationship Id="rId7" Type="http://schemas.openxmlformats.org/officeDocument/2006/relationships/slide" Target="slides/slide21.xml"/><Relationship Id="rId2" Type="http://schemas.openxmlformats.org/officeDocument/2006/relationships/slide" Target="slides/slide15.xml"/><Relationship Id="rId1" Type="http://schemas.openxmlformats.org/officeDocument/2006/relationships/slide" Target="slides/slide2.xml"/><Relationship Id="rId6" Type="http://schemas.openxmlformats.org/officeDocument/2006/relationships/slide" Target="slides/slide20.xml"/><Relationship Id="rId5" Type="http://schemas.openxmlformats.org/officeDocument/2006/relationships/slide" Target="slides/slide19.xml"/><Relationship Id="rId4" Type="http://schemas.openxmlformats.org/officeDocument/2006/relationships/slide" Target="slides/slide17.xml"/><Relationship Id="rId9" Type="http://schemas.openxmlformats.org/officeDocument/2006/relationships/slide" Target="slides/slide2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092FD-2493-41FD-9B7E-EB1F16581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08B5-3053-4D42-982B-FF957D4C44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2F2C-E7C0-4166-8285-99678D2BAC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22FA-1FC2-45DC-A0C6-C38B883C62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2EC64-5209-474D-8E13-AF78D96192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B2AF3-DA5E-4093-8EE6-C9A7010775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F767-D343-47BD-A71C-034808558B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50BD-3EE6-4515-B424-EDFB988E00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E4EE-929A-4A5C-B62D-2064E445B1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F14F-01C2-4684-B368-A96429B6C6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7363EA7-B717-4D61-8829-0B6173B0A2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 thruBlk="1"/>
      </p:transition>
    </mc:Choice>
    <mc:Fallback xmlns="">
      <p:transition>
        <p:fade thruBlk="1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D2AAA23-BD0F-4127-8EFA-35CF55BE912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mc:AlternateContent xmlns:mc="http://schemas.openxmlformats.org/markup-compatibility/2006" xmlns:p14="http://schemas.microsoft.com/office/powerpoint/2010/main">
    <mc:Choice Requires="p14">
      <p:transition p14:dur="10">
        <p:fade thruBlk="1"/>
      </p:transition>
    </mc:Choice>
    <mc:Fallback xmlns="">
      <p:transition>
        <p:fade thruBlk="1"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://computer.howstuffworks.com/newsgroup.ht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508125" y="1719263"/>
            <a:ext cx="1841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683568" y="1352160"/>
            <a:ext cx="5760640" cy="3228968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altLang="zh-TW" sz="13800" b="1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Edwardian Script ITC" panose="030303020407070D0804" pitchFamily="66" charset="0"/>
              </a:rPr>
              <a:t>Computer</a:t>
            </a:r>
            <a:r>
              <a:rPr lang="en-US" altLang="zh-TW" sz="13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13800" b="1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Edwardian Script ITC" panose="030303020407070D0804" pitchFamily="66" charset="0"/>
              </a:rPr>
              <a:t>Virus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71494"/>
            <a:ext cx="4320480" cy="44258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743200" y="685800"/>
            <a:ext cx="3721100" cy="823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TW" sz="4800" b="1" dirty="0">
                <a:solidFill>
                  <a:schemeClr val="tx2"/>
                </a:solidFill>
              </a:rPr>
              <a:t>Trojan Horse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0" y="1988840"/>
            <a:ext cx="4442075" cy="4131130"/>
          </a:xfrm>
          <a:prstGeom prst="rect">
            <a:avLst/>
          </a:prstGeom>
        </p:spPr>
      </p:pic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57200" y="1905000"/>
            <a:ext cx="4762872" cy="353943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chemeClr val="tx2"/>
                </a:solidFill>
                <a:ea typeface="DFKai-SB" pitchFamily="65" charset="-120"/>
              </a:rPr>
              <a:t>Trojan Horse</a:t>
            </a:r>
            <a:r>
              <a:rPr lang="en-US" altLang="zh-TW" sz="3200" dirty="0">
                <a:ea typeface="DFKai-SB" pitchFamily="65" charset="-120"/>
              </a:rPr>
              <a:t> is a destructive program. It usually pretends as computer games or application software. If executed, computer system will be damaged.</a:t>
            </a:r>
            <a:endParaRPr lang="en-US" altLang="zh-TW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2560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Worms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293096"/>
            <a:ext cx="3024336" cy="2268252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35480"/>
            <a:ext cx="6635080" cy="438912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+mj-lt"/>
                <a:ea typeface="Luxi Sans" charset="0"/>
                <a:cs typeface="Luxi Sans" charset="0"/>
              </a:rPr>
              <a:t>Worm</a:t>
            </a:r>
            <a:r>
              <a:rPr lang="en-US" dirty="0" smtClean="0">
                <a:latin typeface="Nimbus Roman No9 L" charset="0"/>
                <a:ea typeface="Luxi Sans" charset="0"/>
                <a:cs typeface="Luxi Sans" charset="0"/>
              </a:rPr>
              <a:t> - is a self-replicating program, similar to a computer virus. A virus attaches itself to, and becomes part of, another executable program; however, a worm is self-contained and does not need to be part of another program to propagate itself.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edge/>
      </p:transition>
    </mc:Choice>
    <mc:Fallback xmlns="">
      <p:transition>
        <p:wedg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Zombies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448" y="2132856"/>
            <a:ext cx="3456384" cy="3456384"/>
          </a:xfrm>
          <a:prstGeom prst="rect">
            <a:avLst/>
          </a:prstGeom>
        </p:spPr>
      </p:pic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35480"/>
            <a:ext cx="5410944" cy="4389120"/>
          </a:xfrm>
        </p:spPr>
        <p:txBody>
          <a:bodyPr/>
          <a:lstStyle/>
          <a:p>
            <a:r>
              <a:rPr lang="en-US" dirty="0">
                <a:latin typeface="Nimbus Roman No9 L" charset="0"/>
                <a:ea typeface="Luxi Sans" charset="0"/>
                <a:cs typeface="Luxi Sans" charset="0"/>
              </a:rPr>
              <a:t>Infected computers — mostly Windows machines — are now the major delivery method of spam</a:t>
            </a:r>
            <a:r>
              <a:rPr lang="en-US" dirty="0" smtClean="0">
                <a:latin typeface="Nimbus Roman No9 L" charset="0"/>
                <a:ea typeface="Luxi Sans" charset="0"/>
                <a:cs typeface="Luxi Sans" charset="0"/>
              </a:rPr>
              <a:t>.</a:t>
            </a:r>
            <a:endParaRPr lang="en-US" dirty="0">
              <a:latin typeface="Nimbus Roman No9 L" charset="0"/>
              <a:ea typeface="Luxi Sans" charset="0"/>
              <a:cs typeface="Luxi Sans" charset="0"/>
            </a:endParaRPr>
          </a:p>
          <a:p>
            <a:r>
              <a:rPr lang="en-US" dirty="0">
                <a:latin typeface="Nimbus Roman No9 L" charset="0"/>
                <a:ea typeface="Luxi Sans" charset="0"/>
                <a:cs typeface="Luxi Sans" charset="0"/>
              </a:rPr>
              <a:t>Zombies have been used extensively to send e-mail spam; between 50% to 80% of all spam worldwide is now sent by zombie </a:t>
            </a:r>
            <a:r>
              <a:rPr lang="en-US" dirty="0" smtClean="0">
                <a:latin typeface="Nimbus Roman No9 L" charset="0"/>
                <a:ea typeface="Luxi Sans" charset="0"/>
                <a:cs typeface="Luxi Sans" charset="0"/>
              </a:rPr>
              <a:t>computers.</a:t>
            </a:r>
            <a:endParaRPr lang="en-US" dirty="0">
              <a:latin typeface="Nimbus Roman No9 L" charset="0"/>
              <a:ea typeface="Luxi Sans" charset="0"/>
              <a:cs typeface="Luxi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 dir="d"/>
      </p:transition>
    </mc:Choice>
    <mc:Fallback xmlns="">
      <p:transition>
        <p:pull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Doom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35480"/>
            <a:ext cx="5194920" cy="4157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cs typeface="Times New Roman" pitchFamily="18" charset="0"/>
              </a:rPr>
              <a:t>26 January 2004:</a:t>
            </a:r>
            <a:r>
              <a:rPr lang="en-US" dirty="0">
                <a:cs typeface="Times New Roman" pitchFamily="18" charset="0"/>
              </a:rPr>
              <a:t> The </a:t>
            </a:r>
            <a:r>
              <a:rPr lang="en-US" dirty="0" smtClean="0">
                <a:cs typeface="Times New Roman" pitchFamily="18" charset="0"/>
              </a:rPr>
              <a:t>My doom </a:t>
            </a:r>
            <a:r>
              <a:rPr lang="en-US" dirty="0">
                <a:cs typeface="Times New Roman" pitchFamily="18" charset="0"/>
              </a:rPr>
              <a:t>virus is first identified around 8am. Computer security companies report that </a:t>
            </a:r>
            <a:r>
              <a:rPr lang="en-US" dirty="0" smtClean="0">
                <a:cs typeface="Times New Roman" pitchFamily="18" charset="0"/>
              </a:rPr>
              <a:t>My doom </a:t>
            </a:r>
            <a:r>
              <a:rPr lang="en-US" dirty="0">
                <a:cs typeface="Times New Roman" pitchFamily="18" charset="0"/>
              </a:rPr>
              <a:t>is responsible for approximately one in ten e-mail messages at this time. Slows overall internet performance by approximately ten percent and average web page load times by approximately fifty </a:t>
            </a:r>
            <a:r>
              <a:rPr lang="en-US" dirty="0" smtClean="0">
                <a:cs typeface="Times New Roman" pitchFamily="18" charset="0"/>
              </a:rPr>
              <a:t>percent.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614" y="2557991"/>
            <a:ext cx="3524890" cy="29592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zoom/>
      </p:transition>
    </mc:Choice>
    <mc:Fallback xmlns="">
      <p:transition>
        <p:zo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3072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Executable Viruses 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35480"/>
            <a:ext cx="5698976" cy="4389120"/>
          </a:xfrm>
        </p:spPr>
        <p:txBody>
          <a:bodyPr/>
          <a:lstStyle/>
          <a:p>
            <a:r>
              <a:rPr lang="en-US" sz="2800" dirty="0" smtClean="0"/>
              <a:t>Traditional Viruses</a:t>
            </a:r>
          </a:p>
          <a:p>
            <a:r>
              <a:rPr lang="en-US" altLang="zh-CN" sz="2800" dirty="0" smtClean="0">
                <a:ea typeface="宋体" pitchFamily="2" charset="-122"/>
              </a:rPr>
              <a:t>pieces of code attached to a legitimate program</a:t>
            </a:r>
          </a:p>
          <a:p>
            <a:r>
              <a:rPr lang="en-US" altLang="zh-CN" sz="2800" dirty="0" smtClean="0">
                <a:ea typeface="宋体" pitchFamily="2" charset="-122"/>
              </a:rPr>
              <a:t>run when the legitimate program gets executed </a:t>
            </a:r>
          </a:p>
          <a:p>
            <a:r>
              <a:rPr lang="en-US" altLang="zh-CN" sz="2800" dirty="0" smtClean="0">
                <a:ea typeface="宋体" pitchFamily="2" charset="-122"/>
              </a:rPr>
              <a:t>loads itself into memory and looks around to see if it can find any other programs on the disk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132419"/>
            <a:ext cx="3806050" cy="26824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zoom dir="in"/>
      </p:transition>
    </mc:Choice>
    <mc:Fallback xmlns="">
      <p:transition>
        <p:zoom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 tmFilter="0,0; .5, 1; 1, 1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 tmFilter="0,0; .5, 1; 1, 1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 tmFilter="0,0; .5, 1; 1, 1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50" tmFilter="0,0; .5, 1; 1, 1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2969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ea typeface="宋体" pitchFamily="2" charset="-122"/>
              </a:rPr>
              <a:t>Boot Sector Viruses 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0" y="3806032"/>
            <a:ext cx="3143250" cy="2381250"/>
          </a:xfrm>
          <a:prstGeom prst="rect">
            <a:avLst/>
          </a:prstGeom>
        </p:spPr>
      </p:pic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28801"/>
            <a:ext cx="6262464" cy="4167199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Traditional Virus</a:t>
            </a:r>
          </a:p>
          <a:p>
            <a:r>
              <a:rPr lang="en-US" altLang="zh-CN" dirty="0" smtClean="0">
                <a:ea typeface="宋体" pitchFamily="2" charset="-122"/>
              </a:rPr>
              <a:t>infect the boot sector on floppy disks and hard disks </a:t>
            </a:r>
          </a:p>
          <a:p>
            <a:r>
              <a:rPr lang="en-US" altLang="zh-CN" dirty="0" smtClean="0">
                <a:ea typeface="宋体" pitchFamily="2" charset="-122"/>
              </a:rPr>
              <a:t>By putting its code in the boot sector, a virus can guarantee it gets executed </a:t>
            </a:r>
          </a:p>
          <a:p>
            <a:r>
              <a:rPr lang="en-US" altLang="zh-CN" dirty="0" smtClean="0">
                <a:ea typeface="宋体" pitchFamily="2" charset="-122"/>
              </a:rPr>
              <a:t>load itself into memory immediately, and it is able to run whenever the computer is on. </a:t>
            </a:r>
            <a:endParaRPr lang="en-US" dirty="0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685800" y="1752600"/>
            <a:ext cx="8229600" cy="45259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</a:pP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plit orient="vert"/>
      </p:transition>
    </mc:Choice>
    <mc:Fallback xmlns="">
      <p:transition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 tmFilter="0,0; .5, 1; 1, 1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 tmFilter="0,0; .5, 1; 1, 1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 tmFilter="0,0; .5, 1; 1, 1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 tmFilter="0,0; .5, 1; 1, 1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E-mail Viruses </a:t>
            </a:r>
            <a:endParaRPr lang="en-US" sz="4000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28801"/>
            <a:ext cx="7772400" cy="4167199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Moves around in e-mail messages</a:t>
            </a:r>
          </a:p>
          <a:p>
            <a:r>
              <a:rPr lang="en-US" altLang="zh-CN" dirty="0" smtClean="0">
                <a:ea typeface="宋体" pitchFamily="2" charset="-122"/>
              </a:rPr>
              <a:t>Replicates itself by automatically mailing itself to dozens of people in the victim</a:t>
            </a:r>
            <a:r>
              <a:rPr lang="en-US" altLang="zh-CN" dirty="0" smtClean="0">
                <a:latin typeface="Arial"/>
                <a:ea typeface="宋体" pitchFamily="2" charset="-122"/>
              </a:rPr>
              <a:t>’</a:t>
            </a:r>
            <a:r>
              <a:rPr lang="en-US" altLang="zh-CN" dirty="0" smtClean="0">
                <a:ea typeface="宋体" pitchFamily="2" charset="-122"/>
              </a:rPr>
              <a:t>s e-mail address book</a:t>
            </a:r>
            <a:endParaRPr lang="en-US" dirty="0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685800" y="1752600"/>
            <a:ext cx="8229600" cy="45259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</a:pP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820" y="3199837"/>
            <a:ext cx="3240360" cy="3240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plit dir="in"/>
      </p:transition>
    </mc:Choice>
    <mc:Fallback xmlns="">
      <p:transition>
        <p:split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ea typeface="宋体" pitchFamily="2" charset="-122"/>
              </a:rPr>
              <a:t>Melissa virus </a:t>
            </a:r>
            <a:endParaRPr lang="en-US" sz="4000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28801"/>
            <a:ext cx="5830416" cy="416719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the Melissa virus was the fastest-spreading virus ever seen 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Someone created the virus as a Word document uploaded to an </a:t>
            </a:r>
            <a:r>
              <a:rPr lang="en-US" altLang="zh-CN" sz="2400" dirty="0" smtClean="0">
                <a:solidFill>
                  <a:srgbClr val="00B0F0"/>
                </a:solidFill>
                <a:ea typeface="宋体" pitchFamily="2" charset="-122"/>
                <a:hlinkClick r:id="rId2"/>
              </a:rPr>
              <a:t>Internet newsgroup</a:t>
            </a:r>
            <a:r>
              <a:rPr lang="en-US" altLang="zh-CN" sz="2400" dirty="0" smtClean="0">
                <a:solidFill>
                  <a:srgbClr val="00B0F0"/>
                </a:solidFill>
                <a:ea typeface="宋体" pitchFamily="2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People who downloaded the document and opened it would trigger the virus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The virus would then send the document in an e-mail message to the first 50 people in the person's address book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42" y="2132856"/>
            <a:ext cx="2595161" cy="3096344"/>
          </a:xfrm>
          <a:prstGeom prst="rect">
            <a:avLst/>
          </a:prstGeom>
        </p:spPr>
      </p:pic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685800" y="1752600"/>
            <a:ext cx="8229600" cy="45259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</a:pP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Typical things that some current Personal Computer (PC) viruses do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2856"/>
            <a:ext cx="8229600" cy="4525963"/>
          </a:xfrm>
        </p:spPr>
        <p:txBody>
          <a:bodyPr/>
          <a:lstStyle/>
          <a:p>
            <a:r>
              <a:rPr lang="en-US" dirty="0"/>
              <a:t>Display a message</a:t>
            </a:r>
          </a:p>
          <a:p>
            <a:endParaRPr 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712" y="2895600"/>
            <a:ext cx="4896544" cy="2698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1646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 dir="rd"/>
      </p:transition>
    </mc:Choice>
    <mc:Fallback xmlns="">
      <p:transition>
        <p:pull dir="r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Decline of traditional viruses</a:t>
            </a:r>
            <a:endParaRPr lang="en-US" sz="4000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286866"/>
            <a:ext cx="7772400" cy="416719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Reasons:</a:t>
            </a:r>
          </a:p>
          <a:p>
            <a:pPr lvl="1"/>
            <a:r>
              <a:rPr lang="en-US" sz="3200" dirty="0" smtClean="0"/>
              <a:t>Huge size of today’s programs storing on a compact disk</a:t>
            </a:r>
          </a:p>
          <a:p>
            <a:pPr lvl="1"/>
            <a:r>
              <a:rPr lang="en-US" sz="3200" dirty="0" smtClean="0"/>
              <a:t>Operating systems now protect the boot sector</a:t>
            </a:r>
            <a:endParaRPr lang="en-US" sz="3200" dirty="0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685800" y="1752600"/>
            <a:ext cx="8229600" cy="45259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</a:pP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lus/>
      </p:transition>
    </mc:Choice>
    <mc:Fallback xmlns="">
      <p:transition>
        <p:plu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 tmFilter="0,0; .5, 1; 1, 1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 tmFilter="0,0; .5, 1; 1, 1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 tmFilter="0,0; .5, 1; 1, 1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>
            <a:noAutofit/>
          </a:bodyPr>
          <a:lstStyle/>
          <a:p>
            <a:r>
              <a:rPr lang="en-US" sz="5400" dirty="0" smtClean="0"/>
              <a:t>Content</a:t>
            </a:r>
            <a:endParaRPr lang="en-US" sz="5400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28801"/>
            <a:ext cx="7772400" cy="4167199"/>
          </a:xfrm>
        </p:spPr>
        <p:txBody>
          <a:bodyPr>
            <a:normAutofit fontScale="92500" lnSpcReduction="10000"/>
          </a:bodyPr>
          <a:lstStyle/>
          <a:p>
            <a:r>
              <a:rPr lang="en-US" sz="4400" dirty="0" smtClean="0"/>
              <a:t>What is Computer Virus</a:t>
            </a:r>
          </a:p>
          <a:p>
            <a:r>
              <a:rPr lang="en-US" sz="4400" dirty="0" smtClean="0"/>
              <a:t>Types of Computer Virus</a:t>
            </a:r>
          </a:p>
          <a:p>
            <a:r>
              <a:rPr lang="en-US" sz="4400" dirty="0" smtClean="0"/>
              <a:t>About Different types of Virus</a:t>
            </a:r>
          </a:p>
          <a:p>
            <a:r>
              <a:rPr lang="en-US" sz="4400" dirty="0" smtClean="0"/>
              <a:t>Declined of Traditional Viruses</a:t>
            </a:r>
          </a:p>
          <a:p>
            <a:r>
              <a:rPr lang="en-US" sz="4400" dirty="0" smtClean="0"/>
              <a:t>Actions to prevent virus infection</a:t>
            </a:r>
            <a:endParaRPr lang="en-US" sz="3200" dirty="0" smtClean="0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685800" y="1752600"/>
            <a:ext cx="8229600" cy="45259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</a:pP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857232"/>
            <a:ext cx="8229600" cy="867524"/>
          </a:xfrm>
        </p:spPr>
        <p:txBody>
          <a:bodyPr>
            <a:normAutofit/>
          </a:bodyPr>
          <a:lstStyle/>
          <a:p>
            <a:r>
              <a:rPr lang="en-US" altLang="zh-TW" sz="4000" b="1" dirty="0" smtClean="0"/>
              <a:t>Actions to prevent virus infection</a:t>
            </a:r>
            <a:endParaRPr lang="en-US" altLang="zh-TW" sz="4000" b="1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28801"/>
            <a:ext cx="7772400" cy="4167199"/>
          </a:xfrm>
        </p:spPr>
        <p:txBody>
          <a:bodyPr>
            <a:normAutofit/>
          </a:bodyPr>
          <a:lstStyle/>
          <a:p>
            <a:r>
              <a:rPr lang="en-US" altLang="zh-TW" sz="3600" b="1" dirty="0" smtClean="0">
                <a:solidFill>
                  <a:schemeClr val="tx2"/>
                </a:solidFill>
              </a:rPr>
              <a:t>A</a:t>
            </a:r>
            <a:r>
              <a:rPr lang="en-US" altLang="zh-TW" sz="3600" dirty="0" smtClean="0"/>
              <a:t>lways update your anti-virus software at least weekly.</a:t>
            </a:r>
          </a:p>
          <a:p>
            <a:r>
              <a:rPr lang="en-US" altLang="zh-TW" sz="3600" b="1" dirty="0" smtClean="0">
                <a:solidFill>
                  <a:schemeClr val="tx2"/>
                </a:solidFill>
              </a:rPr>
              <a:t>B</a:t>
            </a:r>
            <a:r>
              <a:rPr lang="en-US" altLang="zh-TW" sz="3600" dirty="0" smtClean="0"/>
              <a:t>ack up your important files and ensure that they can be restored.</a:t>
            </a:r>
          </a:p>
          <a:p>
            <a:r>
              <a:rPr lang="en-US" altLang="zh-TW" sz="3600" b="1" dirty="0" smtClean="0">
                <a:solidFill>
                  <a:schemeClr val="tx2"/>
                </a:solidFill>
              </a:rPr>
              <a:t>C</a:t>
            </a:r>
            <a:r>
              <a:rPr lang="en-US" altLang="zh-TW" sz="3600" dirty="0" smtClean="0"/>
              <a:t>hange the computer's boot sequence to always start the PC from its hard drive</a:t>
            </a:r>
            <a:endParaRPr lang="en-US" altLang="zh-TW" sz="3600" dirty="0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685800" y="1752600"/>
            <a:ext cx="8229600" cy="45259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</a:pP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5" name="Picture 4" descr="C:\02-03\graphics\shield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19600" y="228600"/>
            <a:ext cx="914400" cy="914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diamond/>
      </p:transition>
    </mc:Choice>
    <mc:Fallback xmlns="">
      <p:transition>
        <p:diamond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9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857232"/>
            <a:ext cx="8229600" cy="867524"/>
          </a:xfrm>
        </p:spPr>
        <p:txBody>
          <a:bodyPr>
            <a:normAutofit/>
          </a:bodyPr>
          <a:lstStyle/>
          <a:p>
            <a:r>
              <a:rPr lang="en-US" altLang="zh-TW" sz="4000" b="1" dirty="0" smtClean="0"/>
              <a:t>Actions to prevent virus infection</a:t>
            </a:r>
            <a:endParaRPr lang="en-US" altLang="zh-TW" sz="4000" b="1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28801"/>
            <a:ext cx="7772400" cy="4167199"/>
          </a:xfrm>
        </p:spPr>
        <p:txBody>
          <a:bodyPr>
            <a:normAutofit/>
          </a:bodyPr>
          <a:lstStyle/>
          <a:p>
            <a:r>
              <a:rPr lang="en-US" altLang="zh-TW" sz="3600" b="1" dirty="0" smtClean="0">
                <a:solidFill>
                  <a:schemeClr val="tx2"/>
                </a:solidFill>
              </a:rPr>
              <a:t>D</a:t>
            </a:r>
            <a:r>
              <a:rPr lang="en-US" altLang="zh-TW" sz="3600" dirty="0" smtClean="0"/>
              <a:t>on't share Drive C: without a password and without read-only restrictions.</a:t>
            </a:r>
          </a:p>
          <a:p>
            <a:r>
              <a:rPr lang="en-US" altLang="zh-TW" sz="3600" b="1" dirty="0" smtClean="0">
                <a:solidFill>
                  <a:schemeClr val="tx2"/>
                </a:solidFill>
              </a:rPr>
              <a:t>E</a:t>
            </a:r>
            <a:r>
              <a:rPr lang="en-US" altLang="zh-TW" sz="3600" dirty="0" smtClean="0"/>
              <a:t>mpty floppy drives of diskettes before turning on computers, especially laptops.</a:t>
            </a:r>
            <a:endParaRPr lang="en-US" altLang="zh-TW" sz="3600" dirty="0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685800" y="1752600"/>
            <a:ext cx="8229600" cy="45259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</a:pP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5" name="Picture 4" descr="C:\02-03\graphics\shield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19600" y="228600"/>
            <a:ext cx="914400" cy="914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lus/>
      </p:transition>
    </mc:Choice>
    <mc:Fallback xmlns="">
      <p:transition>
        <p:plu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 tmFilter="0,0; .5, 1; 1, 1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 tmFilter="0,0; .5, 1; 1, 1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857232"/>
            <a:ext cx="8229600" cy="867524"/>
          </a:xfrm>
        </p:spPr>
        <p:txBody>
          <a:bodyPr>
            <a:normAutofit/>
          </a:bodyPr>
          <a:lstStyle/>
          <a:p>
            <a:r>
              <a:rPr lang="en-US" altLang="zh-TW" sz="4000" b="1" dirty="0" smtClean="0"/>
              <a:t>Actions to prevent virus infection</a:t>
            </a:r>
            <a:endParaRPr lang="en-US" altLang="zh-TW" sz="4000" b="1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28801"/>
            <a:ext cx="7772400" cy="4167199"/>
          </a:xfrm>
        </p:spPr>
        <p:txBody>
          <a:bodyPr>
            <a:noAutofit/>
          </a:bodyPr>
          <a:lstStyle/>
          <a:p>
            <a:r>
              <a:rPr lang="en-US" altLang="zh-TW" sz="3600" b="1" dirty="0" smtClean="0">
                <a:solidFill>
                  <a:schemeClr val="tx2"/>
                </a:solidFill>
              </a:rPr>
              <a:t>F</a:t>
            </a:r>
            <a:r>
              <a:rPr lang="en-US" altLang="zh-TW" sz="3600" dirty="0" smtClean="0"/>
              <a:t>orget opening unexpected e-mail attachments, even if they're from friends</a:t>
            </a:r>
          </a:p>
          <a:p>
            <a:r>
              <a:rPr lang="en-US" altLang="zh-TW" sz="3600" b="1" dirty="0" smtClean="0">
                <a:solidFill>
                  <a:schemeClr val="tx2"/>
                </a:solidFill>
              </a:rPr>
              <a:t>G</a:t>
            </a:r>
            <a:r>
              <a:rPr lang="en-US" altLang="zh-TW" sz="3600" dirty="0" smtClean="0"/>
              <a:t>et trained on your computer's anti-virus software and use it. </a:t>
            </a:r>
          </a:p>
          <a:p>
            <a:r>
              <a:rPr lang="en-US" altLang="zh-TW" sz="3600" b="1" dirty="0" smtClean="0">
                <a:solidFill>
                  <a:schemeClr val="tx2"/>
                </a:solidFill>
              </a:rPr>
              <a:t>H</a:t>
            </a:r>
            <a:r>
              <a:rPr lang="en-US" altLang="zh-TW" sz="3600" dirty="0" smtClean="0"/>
              <a:t>ave multiple backups of important files. This lowers the chance that all are infected.</a:t>
            </a:r>
            <a:endParaRPr lang="en-US" altLang="zh-TW" sz="3600" dirty="0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685800" y="1752600"/>
            <a:ext cx="8229600" cy="45259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</a:pP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5" name="Picture 4" descr="C:\02-03\graphics\shield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19600" y="228600"/>
            <a:ext cx="914400" cy="914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diamond/>
      </p:transition>
    </mc:Choice>
    <mc:Fallback xmlns="">
      <p:transition>
        <p:diamond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857232"/>
            <a:ext cx="8229600" cy="867524"/>
          </a:xfrm>
        </p:spPr>
        <p:txBody>
          <a:bodyPr>
            <a:normAutofit/>
          </a:bodyPr>
          <a:lstStyle/>
          <a:p>
            <a:r>
              <a:rPr lang="en-US" altLang="zh-TW" sz="4000" b="1" dirty="0" smtClean="0"/>
              <a:t>Actions to prevent virus infection</a:t>
            </a:r>
            <a:endParaRPr lang="en-US" altLang="zh-TW" sz="4000" b="1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28801"/>
            <a:ext cx="7772400" cy="4167199"/>
          </a:xfrm>
        </p:spPr>
        <p:txBody>
          <a:bodyPr>
            <a:normAutofit/>
          </a:bodyPr>
          <a:lstStyle/>
          <a:p>
            <a:r>
              <a:rPr lang="en-US" altLang="zh-TW" sz="3600" b="1" dirty="0" smtClean="0">
                <a:solidFill>
                  <a:schemeClr val="tx2"/>
                </a:solidFill>
              </a:rPr>
              <a:t>I</a:t>
            </a:r>
            <a:r>
              <a:rPr lang="en-US" altLang="zh-TW" sz="3600" dirty="0" smtClean="0"/>
              <a:t>nstall security updates for your operating system and programs as soon as possible.</a:t>
            </a:r>
          </a:p>
          <a:p>
            <a:r>
              <a:rPr lang="en-US" altLang="zh-TW" sz="3600" b="1" dirty="0" smtClean="0">
                <a:solidFill>
                  <a:schemeClr val="tx2"/>
                </a:solidFill>
              </a:rPr>
              <a:t>J</a:t>
            </a:r>
            <a:r>
              <a:rPr lang="en-US" altLang="zh-TW" sz="3600" dirty="0" smtClean="0"/>
              <a:t>ump at the chance to learn more about your computer. This will help you spot viruses.</a:t>
            </a:r>
            <a:endParaRPr lang="en-US" altLang="zh-TW" sz="3600" dirty="0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685800" y="1752600"/>
            <a:ext cx="8229600" cy="45259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</a:pP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5" name="Picture 4" descr="C:\02-03\graphics\shield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19600" y="228600"/>
            <a:ext cx="914400" cy="914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Credits</a:t>
            </a:r>
            <a:endParaRPr lang="en-US" sz="60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2636912"/>
            <a:ext cx="8229600" cy="4389120"/>
          </a:xfrm>
        </p:spPr>
        <p:txBody>
          <a:bodyPr/>
          <a:lstStyle/>
          <a:p>
            <a:pPr algn="ctr">
              <a:buNone/>
            </a:pPr>
            <a:r>
              <a:rPr lang="en-US" sz="6000" b="1" i="1" dirty="0" smtClean="0">
                <a:solidFill>
                  <a:schemeClr val="accent4">
                    <a:lumMod val="50000"/>
                  </a:schemeClr>
                </a:solidFill>
                <a:latin typeface="Curlz MT" panose="04040404050702020202" pitchFamily="82" charset="0"/>
              </a:rPr>
              <a:t>Tauseef  Ansari  SS15IF015</a:t>
            </a:r>
            <a:endParaRPr lang="en-US" sz="6000" b="1" i="1" dirty="0">
              <a:solidFill>
                <a:schemeClr val="accent4">
                  <a:lumMod val="50000"/>
                </a:schemeClr>
              </a:solidFill>
              <a:latin typeface="Curlz MT" panose="04040404050702020202" pitchFamily="82" charset="0"/>
            </a:endParaRPr>
          </a:p>
          <a:p>
            <a:pPr algn="ctr">
              <a:buNone/>
            </a:pPr>
            <a:r>
              <a:rPr lang="en-US" altLang="zh-CN" sz="6000" b="1" i="1" dirty="0" err="1" smtClean="0">
                <a:solidFill>
                  <a:schemeClr val="accent4">
                    <a:lumMod val="50000"/>
                  </a:schemeClr>
                </a:solidFill>
                <a:latin typeface="Curlz MT" panose="04040404050702020202" pitchFamily="82" charset="0"/>
                <a:ea typeface="宋体" pitchFamily="2" charset="-122"/>
              </a:rPr>
              <a:t>Sahil</a:t>
            </a:r>
            <a:r>
              <a:rPr lang="en-US" altLang="zh-CN" sz="6000" b="1" i="1" dirty="0" smtClean="0">
                <a:solidFill>
                  <a:schemeClr val="accent4">
                    <a:lumMod val="50000"/>
                  </a:schemeClr>
                </a:solidFill>
                <a:latin typeface="Curlz MT" panose="04040404050702020202" pitchFamily="82" charset="0"/>
                <a:ea typeface="宋体" pitchFamily="2" charset="-122"/>
              </a:rPr>
              <a:t>  </a:t>
            </a:r>
            <a:r>
              <a:rPr lang="en-US" altLang="zh-CN" sz="6000" b="1" i="1" dirty="0" err="1" smtClean="0">
                <a:solidFill>
                  <a:schemeClr val="accent4">
                    <a:lumMod val="50000"/>
                  </a:schemeClr>
                </a:solidFill>
                <a:latin typeface="Curlz MT" panose="04040404050702020202" pitchFamily="82" charset="0"/>
                <a:ea typeface="宋体" pitchFamily="2" charset="-122"/>
              </a:rPr>
              <a:t>Sahikh</a:t>
            </a:r>
            <a:r>
              <a:rPr lang="en-US" altLang="zh-CN" sz="6000" b="1" i="1" dirty="0" smtClean="0">
                <a:solidFill>
                  <a:schemeClr val="accent4">
                    <a:lumMod val="50000"/>
                  </a:schemeClr>
                </a:solidFill>
                <a:latin typeface="Curlz MT" panose="04040404050702020202" pitchFamily="82" charset="0"/>
                <a:ea typeface="宋体" pitchFamily="2" charset="-122"/>
              </a:rPr>
              <a:t> </a:t>
            </a:r>
            <a:r>
              <a:rPr lang="en-US" sz="6000" b="1" i="1" dirty="0" smtClean="0">
                <a:solidFill>
                  <a:schemeClr val="accent4">
                    <a:lumMod val="50000"/>
                  </a:schemeClr>
                </a:solidFill>
                <a:latin typeface="Curlz MT" panose="04040404050702020202" pitchFamily="82" charset="0"/>
              </a:rPr>
              <a:t>SS15IF017</a:t>
            </a:r>
            <a:endParaRPr lang="en-US" altLang="zh-CN" sz="6000" b="1" i="1" dirty="0" smtClean="0">
              <a:solidFill>
                <a:schemeClr val="accent4">
                  <a:lumMod val="50000"/>
                </a:schemeClr>
              </a:solidFill>
              <a:latin typeface="Curlz MT" panose="04040404050702020202" pitchFamily="82" charset="0"/>
              <a:ea typeface="宋体" pitchFamily="2" charset="-122"/>
            </a:endParaRPr>
          </a:p>
          <a:p>
            <a:pPr algn="ctr">
              <a:buNone/>
            </a:pPr>
            <a:r>
              <a:rPr lang="en-US" altLang="zh-CN" sz="6000" b="1" i="1" dirty="0" err="1" smtClean="0">
                <a:solidFill>
                  <a:schemeClr val="accent4">
                    <a:lumMod val="50000"/>
                  </a:schemeClr>
                </a:solidFill>
                <a:latin typeface="Curlz MT" panose="04040404050702020202" pitchFamily="82" charset="0"/>
                <a:ea typeface="宋体" pitchFamily="2" charset="-122"/>
              </a:rPr>
              <a:t>Taha</a:t>
            </a:r>
            <a:r>
              <a:rPr lang="en-US" altLang="zh-CN" sz="6000" b="1" i="1" dirty="0" smtClean="0">
                <a:solidFill>
                  <a:schemeClr val="accent4">
                    <a:lumMod val="50000"/>
                  </a:schemeClr>
                </a:solidFill>
                <a:latin typeface="Curlz MT" panose="04040404050702020202" pitchFamily="82" charset="0"/>
                <a:ea typeface="宋体" pitchFamily="2" charset="-122"/>
              </a:rPr>
              <a:t>  Shaikh </a:t>
            </a:r>
            <a:r>
              <a:rPr lang="en-US" sz="6000" b="1" i="1" dirty="0" smtClean="0">
                <a:solidFill>
                  <a:schemeClr val="accent4">
                    <a:lumMod val="50000"/>
                  </a:schemeClr>
                </a:solidFill>
                <a:latin typeface="Curlz MT" panose="04040404050702020202" pitchFamily="82" charset="0"/>
              </a:rPr>
              <a:t>SS15IF012</a:t>
            </a:r>
            <a:endParaRPr lang="en-US" sz="6000" b="1" i="1" dirty="0">
              <a:solidFill>
                <a:schemeClr val="accent4">
                  <a:lumMod val="50000"/>
                </a:schemeClr>
              </a:solidFill>
              <a:latin typeface="Curlz MT" panose="04040404050702020202" pitchFamily="82" charset="0"/>
            </a:endParaRPr>
          </a:p>
          <a:p>
            <a:pPr algn="ctr"/>
            <a:endParaRPr lang="en-US" sz="6000" dirty="0"/>
          </a:p>
          <a:p>
            <a:pPr algn="ctr">
              <a:buFont typeface="Wingdings" pitchFamily="2" charset="2"/>
              <a:buNone/>
            </a:pPr>
            <a:endParaRPr lang="en-US" sz="6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Bar dir="vert"/>
      </p:transition>
    </mc:Choice>
    <mc:Fallback xmlns="">
      <p:transition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1371600" y="457200"/>
            <a:ext cx="6635750" cy="823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TW" sz="4800" b="1" dirty="0">
                <a:solidFill>
                  <a:schemeClr val="tx2"/>
                </a:solidFill>
              </a:rPr>
              <a:t>What is computer virus?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762000" y="1556792"/>
            <a:ext cx="8001000" cy="2771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TW" sz="4400" dirty="0"/>
              <a:t>Computer virus refers to a program which damages computer systems and/or destroys or erases data files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645024"/>
            <a:ext cx="3960440" cy="29703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2060848"/>
            <a:ext cx="58646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dirty="0" smtClean="0"/>
              <a:t>Time Bomb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dirty="0" smtClean="0"/>
              <a:t>Logical Bomb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dirty="0" smtClean="0"/>
              <a:t>Macros Virus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dirty="0" smtClean="0"/>
              <a:t>Script Virus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dirty="0" smtClean="0"/>
              <a:t>Trojan Horse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dirty="0" smtClean="0"/>
              <a:t>Worms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dirty="0" smtClean="0"/>
              <a:t>Zombies</a:t>
            </a:r>
            <a:endParaRPr lang="en-US" sz="3600" dirty="0"/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371600" y="908720"/>
            <a:ext cx="6837363" cy="823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TW" sz="4800" b="1" dirty="0">
                <a:solidFill>
                  <a:schemeClr val="tx2"/>
                </a:solidFill>
              </a:rPr>
              <a:t>Types of Computer Virus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d"/>
      </p:transition>
    </mc:Choice>
    <mc:Fallback xmlns="">
      <p:transition>
        <p:wipe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1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0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9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8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7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6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371600" y="908720"/>
            <a:ext cx="6837363" cy="823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TW" sz="4800" b="1" dirty="0">
                <a:solidFill>
                  <a:schemeClr val="tx2"/>
                </a:solidFill>
              </a:rPr>
              <a:t>Types of Computer Virus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0" y="2060848"/>
            <a:ext cx="58646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dirty="0" smtClean="0"/>
              <a:t>My Doom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dirty="0" smtClean="0"/>
              <a:t>Executable Virus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dirty="0" smtClean="0"/>
              <a:t>Boot Sector Virus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dirty="0" smtClean="0"/>
              <a:t>E-mail Virus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dirty="0" smtClean="0"/>
              <a:t>Melissa Virus</a:t>
            </a:r>
            <a:endParaRPr lang="en-US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d"/>
      </p:transition>
    </mc:Choice>
    <mc:Fallback xmlns="">
      <p:transition>
        <p:wipe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1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0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9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8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971800" y="457200"/>
            <a:ext cx="3249613" cy="823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TW" sz="4800" b="1" dirty="0">
                <a:solidFill>
                  <a:schemeClr val="tx2"/>
                </a:solidFill>
              </a:rPr>
              <a:t>Time Bomb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284984"/>
            <a:ext cx="2905844" cy="3120100"/>
          </a:xfrm>
          <a:prstGeom prst="rect">
            <a:avLst/>
          </a:prstGeom>
        </p:spPr>
      </p:pic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838200" y="1828800"/>
            <a:ext cx="5534000" cy="280076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altLang="zh-TW" sz="4400" dirty="0">
                <a:ea typeface="DFKai-SB" pitchFamily="65" charset="-120"/>
              </a:rPr>
              <a:t>A</a:t>
            </a:r>
            <a:r>
              <a:rPr lang="en-US" altLang="zh-TW" sz="4400" b="1" dirty="0">
                <a:ea typeface="DFKai-SB" pitchFamily="65" charset="-120"/>
              </a:rPr>
              <a:t> </a:t>
            </a:r>
            <a:r>
              <a:rPr lang="en-US" altLang="zh-TW" sz="4400" b="1" dirty="0">
                <a:solidFill>
                  <a:schemeClr val="tx2"/>
                </a:solidFill>
                <a:ea typeface="DFKai-SB" pitchFamily="65" charset="-120"/>
              </a:rPr>
              <a:t>time bomb</a:t>
            </a:r>
            <a:r>
              <a:rPr lang="en-US" altLang="zh-TW" sz="4400" dirty="0">
                <a:ea typeface="DFKai-SB" pitchFamily="65" charset="-120"/>
              </a:rPr>
              <a:t> is a virus program that performs an activity on a particular </a:t>
            </a:r>
            <a:r>
              <a:rPr lang="en-US" altLang="zh-TW" sz="4400" dirty="0" smtClean="0">
                <a:ea typeface="DFKai-SB" pitchFamily="65" charset="-120"/>
              </a:rPr>
              <a:t>date.</a:t>
            </a:r>
            <a:endParaRPr lang="en-US" altLang="zh-TW" sz="4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971800" y="457200"/>
            <a:ext cx="3825875" cy="823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TW" sz="4800" b="1" dirty="0">
                <a:solidFill>
                  <a:schemeClr val="tx2"/>
                </a:solidFill>
              </a:rPr>
              <a:t>Logical Bomb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429000"/>
            <a:ext cx="3048570" cy="2682742"/>
          </a:xfrm>
          <a:prstGeom prst="rect">
            <a:avLst/>
          </a:prstGeom>
        </p:spPr>
      </p:pic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838200" y="1905000"/>
            <a:ext cx="5750024" cy="3477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altLang="zh-TW" sz="4400" dirty="0">
                <a:ea typeface="DFKai-SB" pitchFamily="65" charset="-120"/>
              </a:rPr>
              <a:t>A </a:t>
            </a:r>
            <a:r>
              <a:rPr lang="en-US" altLang="zh-TW" sz="4400" b="1" dirty="0">
                <a:solidFill>
                  <a:schemeClr val="tx2"/>
                </a:solidFill>
                <a:ea typeface="DFKai-SB" pitchFamily="65" charset="-120"/>
              </a:rPr>
              <a:t>logical bomb</a:t>
            </a:r>
            <a:r>
              <a:rPr lang="en-US" altLang="zh-TW" sz="4400" dirty="0">
                <a:ea typeface="DFKai-SB" pitchFamily="65" charset="-120"/>
              </a:rPr>
              <a:t> is a destructive program that performs an activity when a certain action has occurred.</a:t>
            </a:r>
            <a:r>
              <a:rPr lang="en-US" altLang="zh-TW" sz="4400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133600" y="533400"/>
            <a:ext cx="3516313" cy="823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TW" sz="4800" b="1" dirty="0">
                <a:solidFill>
                  <a:schemeClr val="tx2"/>
                </a:solidFill>
              </a:rPr>
              <a:t>Macro Virus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910" y="2492896"/>
            <a:ext cx="3551689" cy="3096344"/>
          </a:xfrm>
          <a:prstGeom prst="rect">
            <a:avLst/>
          </a:prstGeom>
        </p:spPr>
      </p:pic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533400" y="1676400"/>
            <a:ext cx="5622776" cy="452431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altLang="zh-TW" sz="3600" dirty="0">
                <a:ea typeface="DFKai-SB" pitchFamily="65" charset="-120"/>
              </a:rPr>
              <a:t>A </a:t>
            </a:r>
            <a:r>
              <a:rPr lang="en-US" altLang="zh-TW" sz="3600" b="1" dirty="0">
                <a:solidFill>
                  <a:schemeClr val="tx2"/>
                </a:solidFill>
                <a:ea typeface="DFKai-SB" pitchFamily="65" charset="-120"/>
              </a:rPr>
              <a:t>macro virus</a:t>
            </a:r>
            <a:r>
              <a:rPr lang="en-US" altLang="zh-TW" sz="3600" dirty="0">
                <a:ea typeface="DFKai-SB" pitchFamily="65" charset="-120"/>
              </a:rPr>
              <a:t> is associated with application software like word and excel. When opening the infected document, macro virus is loaded into main memory and destroys the data stored in hard disk</a:t>
            </a:r>
            <a:r>
              <a:rPr lang="en-US" altLang="zh-TW" sz="3600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d"/>
      </p:transition>
    </mc:Choice>
    <mc:Fallback xmlns="">
      <p:transition>
        <p:wipe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743200" y="838200"/>
            <a:ext cx="3384550" cy="823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TW" sz="4800" b="1" dirty="0">
                <a:solidFill>
                  <a:schemeClr val="tx2"/>
                </a:solidFill>
              </a:rPr>
              <a:t>Script Virus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4003363"/>
            <a:ext cx="2448272" cy="2448272"/>
          </a:xfrm>
          <a:prstGeom prst="rect">
            <a:avLst/>
          </a:prstGeom>
        </p:spPr>
      </p:pic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57200" y="2057400"/>
            <a:ext cx="7139136" cy="317009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altLang="zh-TW" sz="4000" dirty="0"/>
              <a:t>Commonly found </a:t>
            </a:r>
            <a:r>
              <a:rPr lang="en-US" altLang="zh-TW" sz="4000" dirty="0">
                <a:solidFill>
                  <a:schemeClr val="tx2"/>
                </a:solidFill>
              </a:rPr>
              <a:t>script viruses</a:t>
            </a:r>
            <a:r>
              <a:rPr lang="en-US" altLang="zh-TW" sz="4000" dirty="0"/>
              <a:t> are written using the Visual Basic Scripting edition (VBS) and the JavaScript programming languages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783</TotalTime>
  <Words>716</Words>
  <Application>Microsoft Office PowerPoint</Application>
  <PresentationFormat>On-screen Show (4:3)</PresentationFormat>
  <Paragraphs>82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9" baseType="lpstr">
      <vt:lpstr>DFKai-SB</vt:lpstr>
      <vt:lpstr>微軟正黑體</vt:lpstr>
      <vt:lpstr>新細明體</vt:lpstr>
      <vt:lpstr>宋体</vt:lpstr>
      <vt:lpstr>Arial</vt:lpstr>
      <vt:lpstr>Calibri</vt:lpstr>
      <vt:lpstr>Constantia</vt:lpstr>
      <vt:lpstr>Curlz MT</vt:lpstr>
      <vt:lpstr>Edwardian Script ITC</vt:lpstr>
      <vt:lpstr>Luxi Sans</vt:lpstr>
      <vt:lpstr>Nimbus Roman No9 L</vt:lpstr>
      <vt:lpstr>Times New Roman</vt:lpstr>
      <vt:lpstr>Wingdings</vt:lpstr>
      <vt:lpstr>Wingdings 2</vt:lpstr>
      <vt:lpstr>Flow</vt:lpstr>
      <vt:lpstr>Computer Virus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Worms</vt:lpstr>
      <vt:lpstr>Zombies</vt:lpstr>
      <vt:lpstr>My Doom</vt:lpstr>
      <vt:lpstr>Executable Viruses </vt:lpstr>
      <vt:lpstr>Boot Sector Viruses </vt:lpstr>
      <vt:lpstr>E-mail Viruses </vt:lpstr>
      <vt:lpstr>Melissa virus </vt:lpstr>
      <vt:lpstr>Typical things that some current Personal Computer (PC) viruses do </vt:lpstr>
      <vt:lpstr>Decline of traditional viruses</vt:lpstr>
      <vt:lpstr>Actions to prevent virus infection</vt:lpstr>
      <vt:lpstr>Actions to prevent virus infection</vt:lpstr>
      <vt:lpstr>Actions to prevent virus infection</vt:lpstr>
      <vt:lpstr>Actions to prevent virus infection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Virus</dc:title>
  <dc:creator>Zhu Fang</dc:creator>
  <cp:lastModifiedBy>Tauseef</cp:lastModifiedBy>
  <cp:revision>87</cp:revision>
  <dcterms:created xsi:type="dcterms:W3CDTF">2005-11-15T05:58:00Z</dcterms:created>
  <dcterms:modified xsi:type="dcterms:W3CDTF">2016-08-31T16:53:23Z</dcterms:modified>
</cp:coreProperties>
</file>