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3"/>
    <p:sldId id="261" r:id="rId4"/>
    <p:sldId id="262" r:id="rId5"/>
    <p:sldId id="30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31"/>
    <a:srgbClr val="658177"/>
    <a:srgbClr val="3C4D47"/>
    <a:srgbClr val="FEFEFE"/>
    <a:srgbClr val="2A3D37"/>
    <a:srgbClr val="FBFBFB"/>
    <a:srgbClr val="FFFFFF"/>
    <a:srgbClr val="273830"/>
    <a:srgbClr val="253930"/>
    <a:srgbClr val="253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F76EB6E-A41B-4964-81F1-9D506466F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fld id="{DB355AF4-2197-4B3B-9C8A-08E6CBA806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4718" y="1780092"/>
            <a:ext cx="321119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</a:rPr>
              <a:t>Inner Join</a:t>
            </a:r>
            <a:endParaRPr lang="en-US" sz="60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2390775" y="3070860"/>
          <a:ext cx="2888615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886075" imgH="1743075" progId="Paint.Picture">
                  <p:embed/>
                </p:oleObj>
              </mc:Choice>
              <mc:Fallback>
                <p:oleObj name="" r:id="rId3" imgW="2886075" imgH="17430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775" y="3070860"/>
                        <a:ext cx="2888615" cy="174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923915" y="285115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</a:rPr>
              <a:t>An inner join is a type of join in SQL that returns only the rows that have matching values in both tables being joined. It combines records from two tables based on a related column between them. If there is no match, the row will not be included in the result set.</a:t>
            </a:r>
            <a:endParaRPr 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0"/>
          <p:cNvSpPr>
            <a:spLocks noChangeArrowheads="1"/>
          </p:cNvSpPr>
          <p:nvPr/>
        </p:nvSpPr>
        <p:spPr bwMode="auto">
          <a:xfrm>
            <a:off x="903604" y="653917"/>
            <a:ext cx="25412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  <a:sym typeface="Arial" panose="020B0604020202020204" pitchFamily="34" charset="0"/>
              </a:rPr>
              <a:t>SQL Query:</a:t>
            </a:r>
            <a:endParaRPr lang="en-US" altLang="en-US" sz="4000" b="1" dirty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9542" y="2344674"/>
            <a:ext cx="3670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charset="0"/>
              </a:rPr>
              <a:t>  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21157" y="3226473"/>
            <a:ext cx="3670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73969" y="4023864"/>
            <a:ext cx="36703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</a:rPr>
              <a:t>  </a:t>
            </a:r>
            <a:endParaRPr lang="en-US" altLang="zh-CN" sz="2400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49450" y="2072005"/>
            <a:ext cx="819340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accent2"/>
                </a:solidFill>
              </a:rPr>
              <a:t>SELECT Products.ProductID,Products.ProductName, Categories.CategoryName</a:t>
            </a:r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FROM Products</a:t>
            </a:r>
            <a:endParaRPr lang="en-US" sz="2800">
              <a:solidFill>
                <a:schemeClr val="accent2"/>
              </a:solidFill>
            </a:endParaRPr>
          </a:p>
          <a:p>
            <a:endParaRPr lang="en-US" sz="2800">
              <a:solidFill>
                <a:schemeClr val="accent2"/>
              </a:solidFill>
            </a:endParaRPr>
          </a:p>
          <a:p>
            <a:r>
              <a:rPr lang="en-US" sz="2800">
                <a:solidFill>
                  <a:schemeClr val="accent2"/>
                </a:solidFill>
              </a:rPr>
              <a:t>INNER JOIN Categories ON Products.CategoryID = Categories.CategoryID;</a:t>
            </a:r>
            <a:endParaRPr 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/>
          <p:nvPr/>
        </p:nvGraphicFramePr>
        <p:xfrm>
          <a:off x="1764030" y="1166495"/>
          <a:ext cx="4140200" cy="127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3933825" imgH="847725" progId="Paint.Picture">
                  <p:embed/>
                </p:oleObj>
              </mc:Choice>
              <mc:Fallback>
                <p:oleObj name="" r:id="rId2" imgW="3933825" imgH="84772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4030" y="1166495"/>
                        <a:ext cx="4140200" cy="127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764030" y="79819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accent2"/>
                </a:solidFill>
              </a:rPr>
              <a:t>Table 1: Categories</a:t>
            </a:r>
            <a:endParaRPr lang="en-US" sz="2000">
              <a:solidFill>
                <a:schemeClr val="accent2"/>
              </a:solidFill>
            </a:endParaRPr>
          </a:p>
        </p:txBody>
      </p:sp>
      <p:graphicFrame>
        <p:nvGraphicFramePr>
          <p:cNvPr id="9" name="Object 8"/>
          <p:cNvGraphicFramePr/>
          <p:nvPr/>
        </p:nvGraphicFramePr>
        <p:xfrm>
          <a:off x="7096125" y="1196975"/>
          <a:ext cx="3921760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2486025" imgH="685800" progId="Paint.Picture">
                  <p:embed/>
                </p:oleObj>
              </mc:Choice>
              <mc:Fallback>
                <p:oleObj name="" r:id="rId4" imgW="2486025" imgH="685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6125" y="1196975"/>
                        <a:ext cx="3921760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7096125" y="907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2"/>
                </a:solidFill>
                <a:sym typeface="+mn-ea"/>
              </a:rPr>
              <a:t>Table 2: Products</a:t>
            </a:r>
            <a:endParaRPr lang="en-US">
              <a:solidFill>
                <a:schemeClr val="accent2"/>
              </a:solidFill>
              <a:sym typeface="+mn-ea"/>
            </a:endParaRPr>
          </a:p>
          <a:p>
            <a:endParaRPr lang="en-US"/>
          </a:p>
        </p:txBody>
      </p:sp>
      <p:graphicFrame>
        <p:nvGraphicFramePr>
          <p:cNvPr id="14" name="Object 13"/>
          <p:cNvGraphicFramePr/>
          <p:nvPr/>
        </p:nvGraphicFramePr>
        <p:xfrm>
          <a:off x="4442460" y="3610610"/>
          <a:ext cx="4413250" cy="191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2276475" imgH="695325" progId="Paint.Picture">
                  <p:embed/>
                </p:oleObj>
              </mc:Choice>
              <mc:Fallback>
                <p:oleObj name="" r:id="rId6" imgW="2276475" imgH="695325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2460" y="3610610"/>
                        <a:ext cx="4413250" cy="191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4442460" y="30607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accent2"/>
                </a:solidFill>
              </a:rPr>
              <a:t>Table (Inner Join)</a:t>
            </a:r>
            <a:endParaRPr lang="en-US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9731" y="2715050"/>
            <a:ext cx="744855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b="1" dirty="0" smtClean="0">
                <a:blipFill>
                  <a:blip r:embed="rId2"/>
                  <a:stretch>
                    <a:fillRect/>
                  </a:stretch>
                </a:blipFill>
                <a:latin typeface="Calibri" panose="020F0502020204030204" charset="0"/>
                <a:ea typeface="Calibri" panose="020F0502020204030204" charset="0"/>
              </a:rPr>
              <a:t>THANK YOU</a:t>
            </a:r>
            <a:endParaRPr lang="en-US" altLang="zh-CN" sz="11500" b="1" dirty="0" smtClean="0">
              <a:blipFill>
                <a:blip r:embed="rId2"/>
                <a:stretch>
                  <a:fillRect/>
                </a:stretch>
              </a:blipFill>
              <a:latin typeface="Calibri" panose="020F0502020204030204" charset="0"/>
              <a:ea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Presentation</Application>
  <PresentationFormat>宽屏</PresentationFormat>
  <Paragraphs>27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主题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mohdt</cp:lastModifiedBy>
  <cp:revision>215</cp:revision>
  <dcterms:created xsi:type="dcterms:W3CDTF">2015-12-13T09:05:00Z</dcterms:created>
  <dcterms:modified xsi:type="dcterms:W3CDTF">2024-06-15T00:17:12Z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6BC41B76F3D240E582E558A0364A4B91_13</vt:lpwstr>
  </property>
</Properties>
</file>