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a3a9701bd_0_9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a3a9701bd_0_9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a3a9701bd_0_11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9a3a9701bd_0_1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a3a9701bd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9a3a9701bd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a3a9701bd_0_1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9a3a9701bd_0_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a3a9701bd_0_1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9a3a9701bd_0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3a9701bd_0_2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9a3a9701bd_0_2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a3a9701bd_0_3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9a3a9701bd_0_3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a3a9701bd_0_10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a3a9701bd_0_10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a3a9701bd_0_5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9a3a9701bd_0_5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3a9701bd_0_7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9a3a9701bd_0_7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838080" y="1825560"/>
            <a:ext cx="1051524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838080" y="1825560"/>
            <a:ext cx="338580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93440" y="1825560"/>
            <a:ext cx="338580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7949160" y="1825560"/>
            <a:ext cx="338580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838080" y="4098240"/>
            <a:ext cx="338580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93440" y="4098240"/>
            <a:ext cx="338580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7949160" y="4098240"/>
            <a:ext cx="338580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838080" y="1825560"/>
            <a:ext cx="10515240" cy="435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26200" y="1825560"/>
            <a:ext cx="5131080" cy="435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838080" y="409824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838080" y="1825560"/>
            <a:ext cx="5131080" cy="435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26200" y="409824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838080" y="182556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26200" y="1825560"/>
            <a:ext cx="513108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838080" y="4098240"/>
            <a:ext cx="10515240" cy="2075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metalsupermarkets.com/metal-glossary/recrystallization-temperature/" TargetMode="External"/></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hyperlink" Target="https://en.wikipedia.org/wiki/Thermodynamic_equilibrium"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en.wikipedia.org/wiki/Physical_chemistry" TargetMode="External"/><Relationship Id="rId9" Type="http://schemas.openxmlformats.org/officeDocument/2006/relationships/hyperlink" Target="https://en.wikipedia.org/wiki/Phase_(matter)" TargetMode="External"/><Relationship Id="rId5" Type="http://schemas.openxmlformats.org/officeDocument/2006/relationships/hyperlink" Target="https://en.wikipedia.org/wiki/Engineering" TargetMode="External"/><Relationship Id="rId6" Type="http://schemas.openxmlformats.org/officeDocument/2006/relationships/hyperlink" Target="https://en.wikipedia.org/wiki/Mineralogy" TargetMode="External"/><Relationship Id="rId7" Type="http://schemas.openxmlformats.org/officeDocument/2006/relationships/hyperlink" Target="https://en.wikipedia.org/wiki/Materials_science" TargetMode="External"/><Relationship Id="rId8" Type="http://schemas.openxmlformats.org/officeDocument/2006/relationships/hyperlink" Target="https://en.wikipedia.org/wiki/Cha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4694750" y="1629726"/>
            <a:ext cx="7497000" cy="1459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500">
                <a:solidFill>
                  <a:srgbClr val="C55A11"/>
                </a:solidFill>
                <a:latin typeface="Calibri"/>
                <a:ea typeface="Calibri"/>
                <a:cs typeface="Calibri"/>
                <a:sym typeface="Calibri"/>
              </a:rPr>
              <a:t>PROJECT ID: UT 08</a:t>
            </a:r>
            <a:endParaRPr b="1" i="0" sz="25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500">
                <a:solidFill>
                  <a:srgbClr val="C55A11"/>
                </a:solidFill>
                <a:latin typeface="Calibri"/>
                <a:ea typeface="Calibri"/>
                <a:cs typeface="Calibri"/>
                <a:sym typeface="Calibri"/>
              </a:rPr>
              <a:t>EFFECT OF MINERAL OILS ON MICROSTRUCTURE OF CARBON STEELS DURING QUENCHING</a:t>
            </a:r>
            <a:endParaRPr b="0" i="0" sz="2300" u="none" cap="none" strike="noStrike">
              <a:latin typeface="Arial"/>
              <a:ea typeface="Arial"/>
              <a:cs typeface="Arial"/>
              <a:sym typeface="Arial"/>
            </a:endParaRPr>
          </a:p>
        </p:txBody>
      </p:sp>
      <p:sp>
        <p:nvSpPr>
          <p:cNvPr id="64" name="Google Shape;64;p14"/>
          <p:cNvSpPr/>
          <p:nvPr/>
        </p:nvSpPr>
        <p:spPr>
          <a:xfrm>
            <a:off x="4781880" y="3191400"/>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UE17ME490: PROJECT PRESENTATION</a:t>
            </a:r>
            <a:endParaRPr b="0" i="0" sz="2400" u="none" cap="none" strike="noStrike">
              <a:latin typeface="Arial"/>
              <a:ea typeface="Arial"/>
              <a:cs typeface="Arial"/>
              <a:sym typeface="Arial"/>
            </a:endParaRPr>
          </a:p>
        </p:txBody>
      </p:sp>
      <p:sp>
        <p:nvSpPr>
          <p:cNvPr id="65" name="Google Shape;65;p14"/>
          <p:cNvSpPr/>
          <p:nvPr/>
        </p:nvSpPr>
        <p:spPr>
          <a:xfrm>
            <a:off x="4781880" y="3733200"/>
            <a:ext cx="7497000" cy="2284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2400">
                <a:latin typeface="Calibri"/>
                <a:ea typeface="Calibri"/>
                <a:cs typeface="Calibri"/>
                <a:sym typeface="Calibri"/>
              </a:rPr>
              <a:t>AMITH KIRAN LOKESH</a:t>
            </a:r>
            <a:r>
              <a:rPr b="0" i="0" lang="en-US" sz="2400" u="none" cap="none" strike="noStrike">
                <a:solidFill>
                  <a:srgbClr val="000000"/>
                </a:solidFill>
                <a:latin typeface="Calibri"/>
                <a:ea typeface="Calibri"/>
                <a:cs typeface="Calibri"/>
                <a:sym typeface="Calibri"/>
              </a:rPr>
              <a:t>: </a:t>
            </a:r>
            <a:r>
              <a:rPr lang="en-US" sz="2400">
                <a:latin typeface="Calibri"/>
                <a:ea typeface="Calibri"/>
                <a:cs typeface="Calibri"/>
                <a:sym typeface="Calibri"/>
              </a:rPr>
              <a:t>PES1201701641</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2400">
                <a:latin typeface="Calibri"/>
                <a:ea typeface="Calibri"/>
                <a:cs typeface="Calibri"/>
                <a:sym typeface="Calibri"/>
              </a:rPr>
              <a:t>VIKAS D S</a:t>
            </a:r>
            <a:r>
              <a:rPr b="0" i="0" lang="en-US" sz="2400" u="none" cap="none" strike="noStrike">
                <a:solidFill>
                  <a:srgbClr val="000000"/>
                </a:solidFill>
                <a:latin typeface="Calibri"/>
                <a:ea typeface="Calibri"/>
                <a:cs typeface="Calibri"/>
                <a:sym typeface="Calibri"/>
              </a:rPr>
              <a:t>: PES1201700522</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2400">
                <a:latin typeface="Calibri"/>
                <a:ea typeface="Calibri"/>
                <a:cs typeface="Calibri"/>
                <a:sym typeface="Calibri"/>
              </a:rPr>
              <a:t>MD TAUSEEQ ZUMAN</a:t>
            </a:r>
            <a:r>
              <a:rPr b="0" i="0" lang="en-US" sz="2400" u="none" cap="none" strike="noStrike">
                <a:solidFill>
                  <a:srgbClr val="000000"/>
                </a:solidFill>
                <a:latin typeface="Calibri"/>
                <a:ea typeface="Calibri"/>
                <a:cs typeface="Calibri"/>
                <a:sym typeface="Calibri"/>
              </a:rPr>
              <a:t>: PES1201701722</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2400">
                <a:latin typeface="Calibri"/>
                <a:ea typeface="Calibri"/>
                <a:cs typeface="Calibri"/>
                <a:sym typeface="Calibri"/>
              </a:rPr>
              <a:t>DINAKAR V</a:t>
            </a:r>
            <a:r>
              <a:rPr b="0" i="0" lang="en-US" sz="2400" u="none" cap="none" strike="noStrike">
                <a:solidFill>
                  <a:srgbClr val="000000"/>
                </a:solidFill>
                <a:latin typeface="Calibri"/>
                <a:ea typeface="Calibri"/>
                <a:cs typeface="Calibri"/>
                <a:sym typeface="Calibri"/>
              </a:rPr>
              <a:t>:</a:t>
            </a:r>
            <a:r>
              <a:rPr lang="en-US" sz="2400">
                <a:latin typeface="Calibri"/>
                <a:ea typeface="Calibri"/>
                <a:cs typeface="Calibri"/>
                <a:sym typeface="Calibri"/>
              </a:rPr>
              <a:t> PES1201701884</a:t>
            </a:r>
            <a:br>
              <a:rPr lang="en-US" sz="2400">
                <a:latin typeface="Calibri"/>
                <a:ea typeface="Calibri"/>
                <a:cs typeface="Calibri"/>
                <a:sym typeface="Calibri"/>
              </a:rPr>
            </a:br>
            <a:br>
              <a:rPr lang="en-US" sz="2400">
                <a:latin typeface="Calibri"/>
                <a:ea typeface="Calibri"/>
                <a:cs typeface="Calibri"/>
                <a:sym typeface="Calibri"/>
              </a:rPr>
            </a:br>
            <a:r>
              <a:rPr lang="en-US" sz="2400">
                <a:latin typeface="Calibri"/>
                <a:ea typeface="Calibri"/>
                <a:cs typeface="Calibri"/>
                <a:sym typeface="Calibri"/>
              </a:rPr>
              <a:t>GUIDE: CHAITRA RAO R</a:t>
            </a:r>
            <a:endParaRPr b="0" i="0" sz="2400" u="none" cap="none" strike="noStrike">
              <a:latin typeface="Arial"/>
              <a:ea typeface="Arial"/>
              <a:cs typeface="Arial"/>
              <a:sym typeface="Arial"/>
            </a:endParaRPr>
          </a:p>
        </p:txBody>
      </p:sp>
      <p:grpSp>
        <p:nvGrpSpPr>
          <p:cNvPr id="66" name="Google Shape;66;p14"/>
          <p:cNvGrpSpPr/>
          <p:nvPr/>
        </p:nvGrpSpPr>
        <p:grpSpPr>
          <a:xfrm>
            <a:off x="313740" y="5490000"/>
            <a:ext cx="1066680" cy="1077300"/>
            <a:chOff x="313740" y="5490000"/>
            <a:chExt cx="1066680" cy="1077300"/>
          </a:xfrm>
        </p:grpSpPr>
        <p:sp>
          <p:nvSpPr>
            <p:cNvPr id="67" name="Google Shape;67;p14"/>
            <p:cNvSpPr/>
            <p:nvPr/>
          </p:nvSpPr>
          <p:spPr>
            <a:xfrm rot="5400000">
              <a:off x="824400" y="601128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10800000">
              <a:off x="314280" y="549000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14"/>
          <p:cNvCxnSpPr/>
          <p:nvPr/>
        </p:nvCxnSpPr>
        <p:spPr>
          <a:xfrm>
            <a:off x="4781880" y="3140280"/>
            <a:ext cx="458136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70" name="Google Shape;70;p14"/>
          <p:cNvPicPr preferRelativeResize="0"/>
          <p:nvPr/>
        </p:nvPicPr>
        <p:blipFill rotWithShape="1">
          <a:blip r:embed="rId3">
            <a:alphaModFix/>
          </a:blip>
          <a:srcRect b="11298" l="0" r="0" t="0"/>
          <a:stretch/>
        </p:blipFill>
        <p:spPr>
          <a:xfrm>
            <a:off x="1745640" y="1750320"/>
            <a:ext cx="2368800" cy="3148200"/>
          </a:xfrm>
          <a:prstGeom prst="rect">
            <a:avLst/>
          </a:prstGeom>
          <a:noFill/>
          <a:ln>
            <a:noFill/>
          </a:ln>
        </p:spPr>
      </p:pic>
      <p:grpSp>
        <p:nvGrpSpPr>
          <p:cNvPr id="71" name="Google Shape;71;p14"/>
          <p:cNvGrpSpPr/>
          <p:nvPr/>
        </p:nvGrpSpPr>
        <p:grpSpPr>
          <a:xfrm>
            <a:off x="10855620" y="266580"/>
            <a:ext cx="1066680" cy="1077300"/>
            <a:chOff x="10855620" y="266580"/>
            <a:chExt cx="1066680" cy="1077300"/>
          </a:xfrm>
        </p:grpSpPr>
        <p:sp>
          <p:nvSpPr>
            <p:cNvPr id="72" name="Google Shape;72;p14"/>
            <p:cNvSpPr/>
            <p:nvPr/>
          </p:nvSpPr>
          <p:spPr>
            <a:xfrm rot="-5400000">
              <a:off x="11366280" y="-24408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1876760" y="27720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METHODOLOGY AND EXPECTED OUTCOMES</a:t>
            </a:r>
            <a:endParaRPr b="0" i="0" sz="2400" u="none" cap="none" strike="noStrike">
              <a:latin typeface="Arial"/>
              <a:ea typeface="Arial"/>
              <a:cs typeface="Arial"/>
              <a:sym typeface="Arial"/>
            </a:endParaRPr>
          </a:p>
        </p:txBody>
      </p:sp>
      <p:cxnSp>
        <p:nvCxnSpPr>
          <p:cNvPr id="160" name="Google Shape;160;p23"/>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61" name="Google Shape;161;p23"/>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62" name="Google Shape;162;p23"/>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63" name="Google Shape;163;p23"/>
          <p:cNvSpPr txBox="1"/>
          <p:nvPr/>
        </p:nvSpPr>
        <p:spPr>
          <a:xfrm>
            <a:off x="654425" y="1927500"/>
            <a:ext cx="11061600" cy="16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latin typeface="Calibri"/>
                <a:ea typeface="Calibri"/>
                <a:cs typeface="Calibri"/>
                <a:sym typeface="Calibri"/>
              </a:rPr>
              <a:t>Concluding the experimentation by plotting the results in a phase diagram format for quenching using different oils and if possible to develop a standard oil for quenching for that particular application which we are targeting.</a:t>
            </a:r>
            <a:br>
              <a:rPr lang="en-US" sz="2400">
                <a:latin typeface="Calibri"/>
                <a:ea typeface="Calibri"/>
                <a:cs typeface="Calibri"/>
                <a:sym typeface="Calibri"/>
              </a:rPr>
            </a:br>
            <a:br>
              <a:rPr lang="en-US" sz="2400">
                <a:latin typeface="Calibri"/>
                <a:ea typeface="Calibri"/>
                <a:cs typeface="Calibri"/>
                <a:sym typeface="Calibri"/>
              </a:rPr>
            </a:br>
            <a:r>
              <a:rPr b="1" lang="en-US" sz="2400">
                <a:solidFill>
                  <a:srgbClr val="C55A11"/>
                </a:solidFill>
                <a:latin typeface="Calibri"/>
                <a:ea typeface="Calibri"/>
                <a:cs typeface="Calibri"/>
                <a:sym typeface="Calibri"/>
              </a:rPr>
              <a:t>EXPECTED OUTCOMES</a:t>
            </a:r>
            <a:endParaRPr sz="2400"/>
          </a:p>
          <a:p>
            <a:pPr indent="0" lvl="0" marL="0" rtl="0" algn="l">
              <a:lnSpc>
                <a:spcPct val="115000"/>
              </a:lnSpc>
              <a:spcBef>
                <a:spcPts val="1200"/>
              </a:spcBef>
              <a:spcAft>
                <a:spcPts val="0"/>
              </a:spcAft>
              <a:buNone/>
            </a:pPr>
            <a:r>
              <a:t/>
            </a:r>
            <a:endParaRPr sz="2400">
              <a:latin typeface="Calibri"/>
              <a:ea typeface="Calibri"/>
              <a:cs typeface="Calibri"/>
              <a:sym typeface="Calibri"/>
            </a:endParaRPr>
          </a:p>
          <a:p>
            <a:pPr indent="0" lvl="0" marL="0" rtl="0" algn="l">
              <a:lnSpc>
                <a:spcPct val="115000"/>
              </a:lnSpc>
              <a:spcBef>
                <a:spcPts val="1200"/>
              </a:spcBef>
              <a:spcAft>
                <a:spcPts val="0"/>
              </a:spcAft>
              <a:buNone/>
            </a:pPr>
            <a:r>
              <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
        <p:nvSpPr>
          <p:cNvPr id="164" name="Google Shape;164;p23"/>
          <p:cNvSpPr txBox="1"/>
          <p:nvPr/>
        </p:nvSpPr>
        <p:spPr>
          <a:xfrm>
            <a:off x="654425" y="1579500"/>
            <a:ext cx="5859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AF7B51"/>
                </a:solidFill>
                <a:latin typeface="Calibri"/>
                <a:ea typeface="Calibri"/>
                <a:cs typeface="Calibri"/>
                <a:sym typeface="Calibri"/>
              </a:rPr>
              <a:t>STEP 5:</a:t>
            </a:r>
            <a:endParaRPr sz="2400">
              <a:solidFill>
                <a:srgbClr val="AF7B51"/>
              </a:solidFill>
              <a:latin typeface="Calibri"/>
              <a:ea typeface="Calibri"/>
              <a:cs typeface="Calibri"/>
              <a:sym typeface="Calibri"/>
            </a:endParaRPr>
          </a:p>
        </p:txBody>
      </p:sp>
      <p:sp>
        <p:nvSpPr>
          <p:cNvPr id="165" name="Google Shape;165;p23"/>
          <p:cNvSpPr txBox="1"/>
          <p:nvPr/>
        </p:nvSpPr>
        <p:spPr>
          <a:xfrm>
            <a:off x="725225" y="4221150"/>
            <a:ext cx="10990800" cy="18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latin typeface="Calibri"/>
                <a:ea typeface="Calibri"/>
                <a:cs typeface="Calibri"/>
                <a:sym typeface="Calibri"/>
              </a:rPr>
              <a:t>To develop a microstructures of Carbon steel by quenching with different Oils and plotting the results in a phase diagram format for quenching using different oils (Palm kernel oil , Engine oil, Olive oil, Cotton Seed Oil) .</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PROJECT TIMELINE</a:t>
            </a:r>
            <a:endParaRPr b="0" i="0" sz="2400" u="none" cap="none" strike="noStrike">
              <a:latin typeface="Arial"/>
              <a:ea typeface="Arial"/>
              <a:cs typeface="Arial"/>
              <a:sym typeface="Arial"/>
            </a:endParaRPr>
          </a:p>
        </p:txBody>
      </p:sp>
      <p:cxnSp>
        <p:nvCxnSpPr>
          <p:cNvPr id="171" name="Google Shape;171;p24"/>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72" name="Google Shape;172;p24"/>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73" name="Google Shape;173;p24"/>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pic>
        <p:nvPicPr>
          <p:cNvPr id="174" name="Google Shape;174;p24"/>
          <p:cNvPicPr preferRelativeResize="0"/>
          <p:nvPr/>
        </p:nvPicPr>
        <p:blipFill>
          <a:blip r:embed="rId4">
            <a:alphaModFix/>
          </a:blip>
          <a:stretch>
            <a:fillRect/>
          </a:stretch>
        </p:blipFill>
        <p:spPr>
          <a:xfrm>
            <a:off x="1616084" y="1633225"/>
            <a:ext cx="8797092" cy="5158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p25"/>
          <p:cNvCxnSpPr/>
          <p:nvPr/>
        </p:nvCxnSpPr>
        <p:spPr>
          <a:xfrm>
            <a:off x="5087880" y="2671200"/>
            <a:ext cx="4581720" cy="0"/>
          </a:xfrm>
          <a:prstGeom prst="straightConnector1">
            <a:avLst/>
          </a:prstGeom>
          <a:noFill/>
          <a:ln cap="flat" cmpd="sng" w="38150">
            <a:solidFill>
              <a:srgbClr val="C55A11"/>
            </a:solidFill>
            <a:prstDash val="solid"/>
            <a:miter lim="8000"/>
            <a:headEnd len="sm" w="sm" type="none"/>
            <a:tailEnd len="sm" w="sm" type="none"/>
          </a:ln>
        </p:spPr>
      </p:cxnSp>
      <p:sp>
        <p:nvSpPr>
          <p:cNvPr id="180" name="Google Shape;180;p25"/>
          <p:cNvSpPr/>
          <p:nvPr/>
        </p:nvSpPr>
        <p:spPr>
          <a:xfrm>
            <a:off x="5100480" y="2933640"/>
            <a:ext cx="7091640" cy="1919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Proj</a:t>
            </a:r>
            <a:r>
              <a:rPr b="1" i="0" lang="en-US" sz="2400" u="none" cap="none" strike="noStrike">
                <a:solidFill>
                  <a:srgbClr val="000000"/>
                </a:solidFill>
                <a:latin typeface="Calibri"/>
                <a:ea typeface="Calibri"/>
                <a:cs typeface="Calibri"/>
                <a:sym typeface="Calibri"/>
              </a:rPr>
              <a:t>ect ID: UT 08</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US" sz="2400">
                <a:latin typeface="Calibri"/>
                <a:ea typeface="Calibri"/>
                <a:cs typeface="Calibri"/>
                <a:sym typeface="Calibri"/>
              </a:rPr>
              <a:t>AMITH KIRAN LOKESH (PES1201701641)</a:t>
            </a:r>
            <a:br>
              <a:rPr lang="en-US" sz="2400">
                <a:latin typeface="Calibri"/>
                <a:ea typeface="Calibri"/>
                <a:cs typeface="Calibri"/>
                <a:sym typeface="Calibri"/>
              </a:rPr>
            </a:br>
            <a:r>
              <a:rPr lang="en-US" sz="2400">
                <a:latin typeface="Calibri"/>
                <a:ea typeface="Calibri"/>
                <a:cs typeface="Calibri"/>
                <a:sym typeface="Calibri"/>
              </a:rPr>
              <a:t>VIKAS DS (PES1201700522)</a:t>
            </a:r>
            <a:br>
              <a:rPr lang="en-US" sz="2400">
                <a:latin typeface="Calibri"/>
                <a:ea typeface="Calibri"/>
                <a:cs typeface="Calibri"/>
                <a:sym typeface="Calibri"/>
              </a:rPr>
            </a:br>
            <a:r>
              <a:rPr lang="en-US" sz="2400">
                <a:latin typeface="Calibri"/>
                <a:ea typeface="Calibri"/>
                <a:cs typeface="Calibri"/>
                <a:sym typeface="Calibri"/>
              </a:rPr>
              <a:t>MD TAUSEEQ ZUMAN ( PES1201701722</a:t>
            </a:r>
            <a:br>
              <a:rPr lang="en-US" sz="2400">
                <a:latin typeface="Calibri"/>
                <a:ea typeface="Calibri"/>
                <a:cs typeface="Calibri"/>
                <a:sym typeface="Calibri"/>
              </a:rPr>
            </a:br>
            <a:r>
              <a:rPr lang="en-US" sz="2400">
                <a:latin typeface="Calibri"/>
                <a:ea typeface="Calibri"/>
                <a:cs typeface="Calibri"/>
                <a:sym typeface="Calibri"/>
              </a:rPr>
              <a:t>DINAKAR V (PES1201701884)</a:t>
            </a:r>
            <a:endParaRPr b="0" i="0" sz="2400" u="none" cap="none" strike="noStrike">
              <a:latin typeface="Arial"/>
              <a:ea typeface="Arial"/>
              <a:cs typeface="Arial"/>
              <a:sym typeface="Arial"/>
            </a:endParaRPr>
          </a:p>
        </p:txBody>
      </p:sp>
      <p:grpSp>
        <p:nvGrpSpPr>
          <p:cNvPr id="181" name="Google Shape;181;p25"/>
          <p:cNvGrpSpPr/>
          <p:nvPr/>
        </p:nvGrpSpPr>
        <p:grpSpPr>
          <a:xfrm>
            <a:off x="313740" y="349740"/>
            <a:ext cx="11518200" cy="6217560"/>
            <a:chOff x="313740" y="349740"/>
            <a:chExt cx="11518200" cy="6217560"/>
          </a:xfrm>
        </p:grpSpPr>
        <p:sp>
          <p:nvSpPr>
            <p:cNvPr id="182" name="Google Shape;182;p25"/>
            <p:cNvSpPr/>
            <p:nvPr/>
          </p:nvSpPr>
          <p:spPr>
            <a:xfrm>
              <a:off x="11786400" y="36072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rot="5400000">
              <a:off x="11275920" y="-16092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rot="5400000">
              <a:off x="824400" y="601128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rot="10800000">
              <a:off x="314280" y="5490000"/>
              <a:ext cx="45360" cy="1066680"/>
            </a:xfrm>
            <a:prstGeom prst="rect">
              <a:avLst/>
            </a:prstGeom>
            <a:solidFill>
              <a:srgbClr val="C55A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A close up of a logo&#10;&#10;Description automatically generated" id="186" name="Google Shape;186;p25"/>
          <p:cNvPicPr preferRelativeResize="0"/>
          <p:nvPr/>
        </p:nvPicPr>
        <p:blipFill rotWithShape="1">
          <a:blip r:embed="rId3">
            <a:alphaModFix/>
          </a:blip>
          <a:srcRect b="11308" l="0" r="0" t="0"/>
          <a:stretch/>
        </p:blipFill>
        <p:spPr>
          <a:xfrm>
            <a:off x="2412000" y="1714320"/>
            <a:ext cx="2368800" cy="3148200"/>
          </a:xfrm>
          <a:prstGeom prst="rect">
            <a:avLst/>
          </a:prstGeom>
          <a:noFill/>
          <a:ln>
            <a:noFill/>
          </a:ln>
        </p:spPr>
      </p:pic>
      <p:sp>
        <p:nvSpPr>
          <p:cNvPr id="187" name="Google Shape;187;p25"/>
          <p:cNvSpPr/>
          <p:nvPr/>
        </p:nvSpPr>
        <p:spPr>
          <a:xfrm>
            <a:off x="5088240" y="1941480"/>
            <a:ext cx="46033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3600" u="none" cap="none" strike="noStrike">
                <a:solidFill>
                  <a:srgbClr val="C55A11"/>
                </a:solidFill>
                <a:latin typeface="Calibri"/>
                <a:ea typeface="Calibri"/>
                <a:cs typeface="Calibri"/>
                <a:sym typeface="Calibri"/>
              </a:rPr>
              <a:t>THANK YOU</a:t>
            </a:r>
            <a:endParaRPr b="0" i="0" sz="36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INTRODUCTION</a:t>
            </a:r>
            <a:endParaRPr b="0" i="0" sz="2400" u="none" cap="none" strike="noStrike">
              <a:latin typeface="Arial"/>
              <a:ea typeface="Arial"/>
              <a:cs typeface="Arial"/>
              <a:sym typeface="Arial"/>
            </a:endParaRPr>
          </a:p>
        </p:txBody>
      </p:sp>
      <p:cxnSp>
        <p:nvCxnSpPr>
          <p:cNvPr id="79" name="Google Shape;79;p15"/>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80" name="Google Shape;80;p15"/>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81" name="Google Shape;81;p15"/>
          <p:cNvSpPr/>
          <p:nvPr/>
        </p:nvSpPr>
        <p:spPr>
          <a:xfrm>
            <a:off x="500040" y="2151000"/>
            <a:ext cx="4894800" cy="3672600"/>
          </a:xfrm>
          <a:prstGeom prst="rect">
            <a:avLst/>
          </a:prstGeom>
          <a:noFill/>
          <a:ln>
            <a:noFill/>
          </a:ln>
        </p:spPr>
        <p:txBody>
          <a:bodyPr anchorCtr="0" anchor="ctr" bIns="0" lIns="91425" spcFirstLastPara="1" rIns="91425" wrap="square" tIns="0">
            <a:noAutofit/>
          </a:bodyPr>
          <a:lstStyle/>
          <a:p>
            <a:pPr indent="0" lvl="0" marL="0" rtl="0" algn="l">
              <a:lnSpc>
                <a:spcPct val="115000"/>
              </a:lnSpc>
              <a:spcBef>
                <a:spcPts val="1200"/>
              </a:spcBef>
              <a:spcAft>
                <a:spcPts val="1200"/>
              </a:spcAft>
              <a:buClr>
                <a:schemeClr val="dk1"/>
              </a:buClr>
              <a:buSzPts val="1100"/>
              <a:buFont typeface="Arial"/>
              <a:buNone/>
            </a:pPr>
            <a:r>
              <a:rPr lang="en-US" sz="2400">
                <a:solidFill>
                  <a:schemeClr val="dk1"/>
                </a:solidFill>
                <a:latin typeface="Calibri"/>
                <a:ea typeface="Calibri"/>
                <a:cs typeface="Calibri"/>
                <a:sym typeface="Calibri"/>
              </a:rPr>
              <a:t>To study the different phases encountered during quenching of carbon steel in different oils and to draw conclusions for a suitable oil for quenching which would result in the suitable micro-structure and properties of the component being quenched.</a:t>
            </a:r>
            <a:endParaRPr i="0" sz="2400" u="none" cap="none" strike="noStrike">
              <a:solidFill>
                <a:srgbClr val="000000"/>
              </a:solidFill>
              <a:latin typeface="Calibri"/>
              <a:ea typeface="Calibri"/>
              <a:cs typeface="Calibri"/>
              <a:sym typeface="Calibri"/>
            </a:endParaRPr>
          </a:p>
        </p:txBody>
      </p:sp>
      <p:sp>
        <p:nvSpPr>
          <p:cNvPr id="82" name="Google Shape;82;p15"/>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pic>
        <p:nvPicPr>
          <p:cNvPr id="83" name="Google Shape;83;p15"/>
          <p:cNvPicPr preferRelativeResize="0"/>
          <p:nvPr/>
        </p:nvPicPr>
        <p:blipFill>
          <a:blip r:embed="rId4">
            <a:alphaModFix/>
          </a:blip>
          <a:stretch>
            <a:fillRect/>
          </a:stretch>
        </p:blipFill>
        <p:spPr>
          <a:xfrm>
            <a:off x="5266050" y="1737000"/>
            <a:ext cx="6582324" cy="4418250"/>
          </a:xfrm>
          <a:prstGeom prst="rect">
            <a:avLst/>
          </a:prstGeom>
          <a:noFill/>
          <a:ln>
            <a:noFill/>
          </a:ln>
        </p:spPr>
      </p:pic>
      <p:sp>
        <p:nvSpPr>
          <p:cNvPr id="84" name="Google Shape;84;p15"/>
          <p:cNvSpPr txBox="1"/>
          <p:nvPr/>
        </p:nvSpPr>
        <p:spPr>
          <a:xfrm>
            <a:off x="6774550" y="6155250"/>
            <a:ext cx="32493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Microstructures Formed</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 calcmode="lin" valueType="num">
                                      <p:cBhvr additive="base">
                                        <p:cTn dur="500"/>
                                        <p:tgtEl>
                                          <p:spTgt spid="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INTRODUCTION</a:t>
            </a:r>
            <a:endParaRPr b="0" i="0" sz="2400" u="none" cap="none" strike="noStrike">
              <a:latin typeface="Arial"/>
              <a:ea typeface="Arial"/>
              <a:cs typeface="Arial"/>
              <a:sym typeface="Arial"/>
            </a:endParaRPr>
          </a:p>
        </p:txBody>
      </p:sp>
      <p:cxnSp>
        <p:nvCxnSpPr>
          <p:cNvPr id="90" name="Google Shape;90;p16"/>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91" name="Google Shape;91;p16"/>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92" name="Google Shape;92;p16"/>
          <p:cNvSpPr/>
          <p:nvPr/>
        </p:nvSpPr>
        <p:spPr>
          <a:xfrm>
            <a:off x="500050" y="1737000"/>
            <a:ext cx="5421000" cy="4687800"/>
          </a:xfrm>
          <a:prstGeom prst="rect">
            <a:avLst/>
          </a:prstGeom>
          <a:noFill/>
          <a:ln>
            <a:noFill/>
          </a:ln>
        </p:spPr>
        <p:txBody>
          <a:bodyPr anchorCtr="0" anchor="ctr" bIns="0" lIns="91425"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What is Quenching?</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600"/>
              </a:spcAft>
              <a:buClr>
                <a:schemeClr val="dk1"/>
              </a:buClr>
              <a:buSzPts val="1100"/>
              <a:buFont typeface="Arial"/>
              <a:buNone/>
            </a:pPr>
            <a:r>
              <a:rPr lang="en-US" sz="2400">
                <a:solidFill>
                  <a:schemeClr val="dk1"/>
                </a:solidFill>
                <a:highlight>
                  <a:schemeClr val="lt1"/>
                </a:highlight>
                <a:latin typeface="Calibri"/>
                <a:ea typeface="Calibri"/>
                <a:cs typeface="Calibri"/>
                <a:sym typeface="Calibri"/>
              </a:rPr>
              <a:t>Quenching is a type of metal heat treatment process. Quenching involves the rapid cooling of a metal to adjust the mechanical properties of its original state. To perform the quenching process, a metal is heated to a temperature greater than that of normal conditions, typically somewhere above its </a:t>
            </a:r>
            <a:r>
              <a:rPr lang="en-US" sz="2400">
                <a:solidFill>
                  <a:schemeClr val="dk1"/>
                </a:solidFill>
                <a:highlight>
                  <a:schemeClr val="lt1"/>
                </a:highlight>
                <a:uFill>
                  <a:noFill/>
                </a:uFill>
                <a:latin typeface="Calibri"/>
                <a:ea typeface="Calibri"/>
                <a:cs typeface="Calibri"/>
                <a:sym typeface="Calibri"/>
                <a:hlinkClick r:id="rId4">
                  <a:extLst>
                    <a:ext uri="{A12FA001-AC4F-418D-AE19-62706E023703}">
                      <ahyp:hlinkClr val="tx"/>
                    </a:ext>
                  </a:extLst>
                </a:hlinkClick>
              </a:rPr>
              <a:t>recrystallization temperature</a:t>
            </a:r>
            <a:r>
              <a:rPr lang="en-US" sz="2400">
                <a:solidFill>
                  <a:schemeClr val="dk1"/>
                </a:solidFill>
                <a:highlight>
                  <a:schemeClr val="lt1"/>
                </a:highlight>
                <a:latin typeface="Calibri"/>
                <a:ea typeface="Calibri"/>
                <a:cs typeface="Calibri"/>
                <a:sym typeface="Calibri"/>
              </a:rPr>
              <a:t> but below its melting temperature</a:t>
            </a:r>
            <a:endParaRPr sz="3200">
              <a:latin typeface="Calibri"/>
              <a:ea typeface="Calibri"/>
              <a:cs typeface="Calibri"/>
              <a:sym typeface="Calibri"/>
            </a:endParaRPr>
          </a:p>
        </p:txBody>
      </p:sp>
      <p:sp>
        <p:nvSpPr>
          <p:cNvPr id="93" name="Google Shape;93;p16"/>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94" name="Google Shape;94;p16"/>
          <p:cNvSpPr txBox="1"/>
          <p:nvPr/>
        </p:nvSpPr>
        <p:spPr>
          <a:xfrm>
            <a:off x="6171725" y="1453550"/>
            <a:ext cx="5421000" cy="46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400">
                <a:latin typeface="Calibri"/>
                <a:ea typeface="Calibri"/>
                <a:cs typeface="Calibri"/>
                <a:sym typeface="Calibri"/>
              </a:rPr>
              <a:t>Why Quenching in Oil?</a:t>
            </a:r>
            <a:endParaRPr b="1" sz="2400">
              <a:latin typeface="Calibri"/>
              <a:ea typeface="Calibri"/>
              <a:cs typeface="Calibri"/>
              <a:sym typeface="Calibri"/>
            </a:endParaRPr>
          </a:p>
          <a:p>
            <a:pPr indent="0" lvl="0" marL="0" rtl="0" algn="l">
              <a:lnSpc>
                <a:spcPct val="115000"/>
              </a:lnSpc>
              <a:spcBef>
                <a:spcPts val="1200"/>
              </a:spcBef>
              <a:spcAft>
                <a:spcPts val="0"/>
              </a:spcAft>
              <a:buNone/>
            </a:pPr>
            <a:r>
              <a:rPr lang="en-US" sz="2400">
                <a:latin typeface="Calibri"/>
                <a:ea typeface="Calibri"/>
                <a:cs typeface="Calibri"/>
                <a:sym typeface="Calibri"/>
              </a:rPr>
              <a:t>It transfers heat more quickly compared to other quenching media like molten salt or gas. Water-based caustic quenchants actually quench parts even more quickly than oil, but the severity with which caustics quench parts can cause significant distortion or even cracking for some materials.</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500"/>
                                        <p:tgtEl>
                                          <p:spTgt spid="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 calcmode="lin" valueType="num">
                                      <p:cBhvr additive="base">
                                        <p:cTn dur="500"/>
                                        <p:tgtEl>
                                          <p:spTgt spid="9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INTRODUCTION</a:t>
            </a:r>
            <a:endParaRPr b="0" i="0" sz="2400" u="none" cap="none" strike="noStrike">
              <a:latin typeface="Arial"/>
              <a:ea typeface="Arial"/>
              <a:cs typeface="Arial"/>
              <a:sym typeface="Arial"/>
            </a:endParaRPr>
          </a:p>
        </p:txBody>
      </p:sp>
      <p:cxnSp>
        <p:nvCxnSpPr>
          <p:cNvPr id="100" name="Google Shape;100;p17"/>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01" name="Google Shape;101;p17"/>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02" name="Google Shape;102;p17"/>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03" name="Google Shape;103;p17"/>
          <p:cNvSpPr txBox="1"/>
          <p:nvPr/>
        </p:nvSpPr>
        <p:spPr>
          <a:xfrm>
            <a:off x="830700" y="1833050"/>
            <a:ext cx="5554500" cy="48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400">
                <a:solidFill>
                  <a:srgbClr val="202122"/>
                </a:solidFill>
                <a:highlight>
                  <a:srgbClr val="FFFFFF"/>
                </a:highlight>
                <a:latin typeface="Calibri"/>
                <a:ea typeface="Calibri"/>
                <a:cs typeface="Calibri"/>
                <a:sym typeface="Calibri"/>
              </a:rPr>
              <a:t>What is Phase Diagram?</a:t>
            </a:r>
            <a:br>
              <a:rPr lang="en-US" sz="2400">
                <a:solidFill>
                  <a:srgbClr val="202122"/>
                </a:solidFill>
                <a:highlight>
                  <a:srgbClr val="FFFFFF"/>
                </a:highlight>
                <a:latin typeface="Calibri"/>
                <a:ea typeface="Calibri"/>
                <a:cs typeface="Calibri"/>
                <a:sym typeface="Calibri"/>
              </a:rPr>
            </a:br>
            <a:br>
              <a:rPr lang="en-US" sz="2400">
                <a:solidFill>
                  <a:srgbClr val="202122"/>
                </a:solidFill>
                <a:highlight>
                  <a:srgbClr val="FFFFFF"/>
                </a:highlight>
                <a:latin typeface="Calibri"/>
                <a:ea typeface="Calibri"/>
                <a:cs typeface="Calibri"/>
                <a:sym typeface="Calibri"/>
              </a:rPr>
            </a:br>
            <a:r>
              <a:rPr lang="en-US" sz="2400">
                <a:solidFill>
                  <a:srgbClr val="202122"/>
                </a:solidFill>
                <a:highlight>
                  <a:srgbClr val="FFFFFF"/>
                </a:highlight>
                <a:latin typeface="Calibri"/>
                <a:ea typeface="Calibri"/>
                <a:cs typeface="Calibri"/>
                <a:sym typeface="Calibri"/>
              </a:rPr>
              <a:t>A phase diagram in </a:t>
            </a:r>
            <a:r>
              <a:rPr lang="en-US" sz="2400">
                <a:highlight>
                  <a:srgbClr val="FFFFFF"/>
                </a:highlight>
                <a:uFill>
                  <a:noFill/>
                </a:uFill>
                <a:latin typeface="Calibri"/>
                <a:ea typeface="Calibri"/>
                <a:cs typeface="Calibri"/>
                <a:sym typeface="Calibri"/>
                <a:hlinkClick r:id="rId4"/>
              </a:rPr>
              <a:t>physical chemistry</a:t>
            </a:r>
            <a:r>
              <a:rPr lang="en-US" sz="2400">
                <a:highlight>
                  <a:srgbClr val="FFFFFF"/>
                </a:highlight>
                <a:latin typeface="Calibri"/>
                <a:ea typeface="Calibri"/>
                <a:cs typeface="Calibri"/>
                <a:sym typeface="Calibri"/>
              </a:rPr>
              <a:t>, </a:t>
            </a:r>
            <a:r>
              <a:rPr lang="en-US" sz="2400">
                <a:highlight>
                  <a:srgbClr val="FFFFFF"/>
                </a:highlight>
                <a:uFill>
                  <a:noFill/>
                </a:uFill>
                <a:latin typeface="Calibri"/>
                <a:ea typeface="Calibri"/>
                <a:cs typeface="Calibri"/>
                <a:sym typeface="Calibri"/>
                <a:hlinkClick r:id="rId5"/>
              </a:rPr>
              <a:t>engineering</a:t>
            </a:r>
            <a:r>
              <a:rPr lang="en-US" sz="2400">
                <a:highlight>
                  <a:srgbClr val="FFFFFF"/>
                </a:highlight>
                <a:latin typeface="Calibri"/>
                <a:ea typeface="Calibri"/>
                <a:cs typeface="Calibri"/>
                <a:sym typeface="Calibri"/>
              </a:rPr>
              <a:t>, </a:t>
            </a:r>
            <a:r>
              <a:rPr lang="en-US" sz="2400">
                <a:highlight>
                  <a:srgbClr val="FFFFFF"/>
                </a:highlight>
                <a:uFill>
                  <a:noFill/>
                </a:uFill>
                <a:latin typeface="Calibri"/>
                <a:ea typeface="Calibri"/>
                <a:cs typeface="Calibri"/>
                <a:sym typeface="Calibri"/>
                <a:hlinkClick r:id="rId6"/>
              </a:rPr>
              <a:t>mineralogy</a:t>
            </a:r>
            <a:r>
              <a:rPr lang="en-US" sz="2400">
                <a:highlight>
                  <a:srgbClr val="FFFFFF"/>
                </a:highlight>
                <a:latin typeface="Calibri"/>
                <a:ea typeface="Calibri"/>
                <a:cs typeface="Calibri"/>
                <a:sym typeface="Calibri"/>
              </a:rPr>
              <a:t>, and </a:t>
            </a:r>
            <a:r>
              <a:rPr lang="en-US" sz="2400">
                <a:highlight>
                  <a:srgbClr val="FFFFFF"/>
                </a:highlight>
                <a:uFill>
                  <a:noFill/>
                </a:uFill>
                <a:latin typeface="Calibri"/>
                <a:ea typeface="Calibri"/>
                <a:cs typeface="Calibri"/>
                <a:sym typeface="Calibri"/>
                <a:hlinkClick r:id="rId7"/>
              </a:rPr>
              <a:t>materials science</a:t>
            </a:r>
            <a:r>
              <a:rPr lang="en-US" sz="2400">
                <a:solidFill>
                  <a:srgbClr val="202122"/>
                </a:solidFill>
                <a:highlight>
                  <a:srgbClr val="FFFFFF"/>
                </a:highlight>
                <a:latin typeface="Calibri"/>
                <a:ea typeface="Calibri"/>
                <a:cs typeface="Calibri"/>
                <a:sym typeface="Calibri"/>
              </a:rPr>
              <a:t> is a type of </a:t>
            </a:r>
            <a:r>
              <a:rPr lang="en-US" sz="2400">
                <a:highlight>
                  <a:srgbClr val="FFFFFF"/>
                </a:highlight>
                <a:uFill>
                  <a:noFill/>
                </a:uFill>
                <a:latin typeface="Calibri"/>
                <a:ea typeface="Calibri"/>
                <a:cs typeface="Calibri"/>
                <a:sym typeface="Calibri"/>
                <a:hlinkClick r:id="rId8"/>
              </a:rPr>
              <a:t>chart</a:t>
            </a:r>
            <a:r>
              <a:rPr lang="en-US" sz="2400">
                <a:highlight>
                  <a:srgbClr val="FFFFFF"/>
                </a:highlight>
                <a:latin typeface="Calibri"/>
                <a:ea typeface="Calibri"/>
                <a:cs typeface="Calibri"/>
                <a:sym typeface="Calibri"/>
              </a:rPr>
              <a:t> </a:t>
            </a:r>
            <a:r>
              <a:rPr lang="en-US" sz="2400">
                <a:solidFill>
                  <a:srgbClr val="202122"/>
                </a:solidFill>
                <a:highlight>
                  <a:srgbClr val="FFFFFF"/>
                </a:highlight>
                <a:latin typeface="Calibri"/>
                <a:ea typeface="Calibri"/>
                <a:cs typeface="Calibri"/>
                <a:sym typeface="Calibri"/>
              </a:rPr>
              <a:t>used to show conditions (pressure, temperature, volume, etc.) at which thermodynamically distinct </a:t>
            </a:r>
            <a:r>
              <a:rPr lang="en-US" sz="2400">
                <a:highlight>
                  <a:srgbClr val="FFFFFF"/>
                </a:highlight>
                <a:uFill>
                  <a:noFill/>
                </a:uFill>
                <a:latin typeface="Calibri"/>
                <a:ea typeface="Calibri"/>
                <a:cs typeface="Calibri"/>
                <a:sym typeface="Calibri"/>
                <a:hlinkClick r:id="rId9"/>
              </a:rPr>
              <a:t>phases</a:t>
            </a:r>
            <a:r>
              <a:rPr lang="en-US" sz="2400">
                <a:highlight>
                  <a:srgbClr val="FFFFFF"/>
                </a:highlight>
                <a:latin typeface="Calibri"/>
                <a:ea typeface="Calibri"/>
                <a:cs typeface="Calibri"/>
                <a:sym typeface="Calibri"/>
              </a:rPr>
              <a:t> </a:t>
            </a:r>
            <a:r>
              <a:rPr lang="en-US" sz="2400">
                <a:solidFill>
                  <a:srgbClr val="202122"/>
                </a:solidFill>
                <a:highlight>
                  <a:srgbClr val="FFFFFF"/>
                </a:highlight>
                <a:latin typeface="Calibri"/>
                <a:ea typeface="Calibri"/>
                <a:cs typeface="Calibri"/>
                <a:sym typeface="Calibri"/>
              </a:rPr>
              <a:t>(such as solid, liquid or gaseous states) occur and coexist at </a:t>
            </a:r>
            <a:r>
              <a:rPr lang="en-US" sz="2400">
                <a:highlight>
                  <a:srgbClr val="FFFFFF"/>
                </a:highlight>
                <a:uFill>
                  <a:noFill/>
                </a:uFill>
                <a:latin typeface="Calibri"/>
                <a:ea typeface="Calibri"/>
                <a:cs typeface="Calibri"/>
                <a:sym typeface="Calibri"/>
                <a:hlinkClick r:id="rId10"/>
              </a:rPr>
              <a:t>equilibrium</a:t>
            </a:r>
            <a:r>
              <a:rPr lang="en-US" sz="2400">
                <a:solidFill>
                  <a:srgbClr val="202122"/>
                </a:solidFill>
                <a:highlight>
                  <a:srgbClr val="FFFFFF"/>
                </a:highlight>
                <a:latin typeface="Calibri"/>
                <a:ea typeface="Calibri"/>
                <a:cs typeface="Calibri"/>
                <a:sym typeface="Calibri"/>
              </a:rPr>
              <a:t>.</a:t>
            </a:r>
            <a:endParaRPr sz="2400">
              <a:solidFill>
                <a:srgbClr val="202122"/>
              </a:solidFill>
              <a:highlight>
                <a:srgbClr val="FFFFFF"/>
              </a:highlight>
              <a:latin typeface="Calibri"/>
              <a:ea typeface="Calibri"/>
              <a:cs typeface="Calibri"/>
              <a:sym typeface="Calibri"/>
            </a:endParaRPr>
          </a:p>
          <a:p>
            <a:pPr indent="0" lvl="0" marL="0" rtl="0" algn="l">
              <a:lnSpc>
                <a:spcPct val="115000"/>
              </a:lnSpc>
              <a:spcBef>
                <a:spcPts val="1200"/>
              </a:spcBef>
              <a:spcAft>
                <a:spcPts val="1600"/>
              </a:spcAft>
              <a:buNone/>
            </a:pPr>
            <a:r>
              <a:t/>
            </a:r>
            <a:endParaRPr b="1" sz="2400">
              <a:latin typeface="Calibri"/>
              <a:ea typeface="Calibri"/>
              <a:cs typeface="Calibri"/>
              <a:sym typeface="Calibri"/>
            </a:endParaRPr>
          </a:p>
        </p:txBody>
      </p:sp>
      <p:pic>
        <p:nvPicPr>
          <p:cNvPr id="104" name="Google Shape;104;p17"/>
          <p:cNvPicPr preferRelativeResize="0"/>
          <p:nvPr/>
        </p:nvPicPr>
        <p:blipFill>
          <a:blip r:embed="rId11">
            <a:alphaModFix/>
          </a:blip>
          <a:stretch>
            <a:fillRect/>
          </a:stretch>
        </p:blipFill>
        <p:spPr>
          <a:xfrm>
            <a:off x="6385200" y="2312375"/>
            <a:ext cx="5554500" cy="3573350"/>
          </a:xfrm>
          <a:prstGeom prst="rect">
            <a:avLst/>
          </a:prstGeom>
          <a:noFill/>
          <a:ln>
            <a:noFill/>
          </a:ln>
        </p:spPr>
      </p:pic>
      <p:sp>
        <p:nvSpPr>
          <p:cNvPr id="105" name="Google Shape;105;p17"/>
          <p:cNvSpPr txBox="1"/>
          <p:nvPr/>
        </p:nvSpPr>
        <p:spPr>
          <a:xfrm>
            <a:off x="8291525" y="5885725"/>
            <a:ext cx="31221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202122"/>
                </a:solidFill>
                <a:highlight>
                  <a:srgbClr val="FFFFFF"/>
                </a:highlight>
                <a:latin typeface="Calibri"/>
                <a:ea typeface="Calibri"/>
                <a:cs typeface="Calibri"/>
                <a:sym typeface="Calibri"/>
              </a:rPr>
              <a:t>Phase Diagram of Fe-C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INTRODUCTION</a:t>
            </a:r>
            <a:endParaRPr b="0" i="0" sz="2400" u="none" cap="none" strike="noStrike">
              <a:latin typeface="Arial"/>
              <a:ea typeface="Arial"/>
              <a:cs typeface="Arial"/>
              <a:sym typeface="Arial"/>
            </a:endParaRPr>
          </a:p>
        </p:txBody>
      </p:sp>
      <p:cxnSp>
        <p:nvCxnSpPr>
          <p:cNvPr id="111" name="Google Shape;111;p18"/>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12" name="Google Shape;112;p18"/>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13" name="Google Shape;113;p18"/>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14" name="Google Shape;114;p18"/>
          <p:cNvSpPr txBox="1"/>
          <p:nvPr/>
        </p:nvSpPr>
        <p:spPr>
          <a:xfrm>
            <a:off x="388775" y="1525800"/>
            <a:ext cx="8452200" cy="533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400">
                <a:latin typeface="Calibri"/>
                <a:ea typeface="Calibri"/>
                <a:cs typeface="Calibri"/>
                <a:sym typeface="Calibri"/>
              </a:rPr>
              <a:t>What are Cooling Curves?</a:t>
            </a:r>
            <a:br>
              <a:rPr lang="en-US" sz="2400">
                <a:latin typeface="Calibri"/>
                <a:ea typeface="Calibri"/>
                <a:cs typeface="Calibri"/>
                <a:sym typeface="Calibri"/>
              </a:rPr>
            </a:br>
            <a:r>
              <a:rPr lang="en-US" sz="2400">
                <a:latin typeface="Calibri"/>
                <a:ea typeface="Calibri"/>
                <a:cs typeface="Calibri"/>
                <a:sym typeface="Calibri"/>
              </a:rPr>
              <a:t>A cooling curve is a graphical plot of the changes in temperature with time for a material over the entire temperature range through which it cools.</a:t>
            </a:r>
            <a:br>
              <a:rPr lang="en-US" sz="2400">
                <a:latin typeface="Calibri"/>
                <a:ea typeface="Calibri"/>
                <a:cs typeface="Calibri"/>
                <a:sym typeface="Calibri"/>
              </a:rPr>
            </a:br>
            <a:r>
              <a:rPr b="1" lang="en-US" sz="2400" u="sng">
                <a:latin typeface="Calibri"/>
                <a:ea typeface="Calibri"/>
                <a:cs typeface="Calibri"/>
                <a:sym typeface="Calibri"/>
              </a:rPr>
              <a:t>How they are plotted:</a:t>
            </a:r>
            <a:endParaRPr b="1" sz="2400">
              <a:latin typeface="Calibri"/>
              <a:ea typeface="Calibri"/>
              <a:cs typeface="Calibri"/>
              <a:sym typeface="Calibri"/>
            </a:endParaRPr>
          </a:p>
          <a:p>
            <a:pPr indent="-381000" lvl="0" marL="457200" rtl="0" algn="l">
              <a:lnSpc>
                <a:spcPct val="115000"/>
              </a:lnSpc>
              <a:spcBef>
                <a:spcPts val="1200"/>
              </a:spcBef>
              <a:spcAft>
                <a:spcPts val="0"/>
              </a:spcAft>
              <a:buClr>
                <a:srgbClr val="000000"/>
              </a:buClr>
              <a:buSzPts val="2400"/>
              <a:buFont typeface="Calibri"/>
              <a:buChar char="●"/>
            </a:pPr>
            <a:r>
              <a:rPr lang="en-US" sz="2400">
                <a:latin typeface="Calibri"/>
                <a:ea typeface="Calibri"/>
                <a:cs typeface="Calibri"/>
                <a:sym typeface="Calibri"/>
              </a:rPr>
              <a:t>In this method, alloys with different compositions are melted and then the temperature of the mixture is measured at a certain time interval while cooling back to room temperature.</a:t>
            </a:r>
            <a:endParaRPr sz="2400">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n-US" sz="2400">
                <a:latin typeface="Calibri"/>
                <a:ea typeface="Calibri"/>
                <a:cs typeface="Calibri"/>
                <a:sym typeface="Calibri"/>
              </a:rPr>
              <a:t>A cooling curve for each mixture is constructed and the initial and final phase change temperatures are determined. Then these temperatures are used for the construction of the phase diagrams</a:t>
            </a:r>
            <a:endParaRPr sz="2400">
              <a:latin typeface="Calibri"/>
              <a:ea typeface="Calibri"/>
              <a:cs typeface="Calibri"/>
              <a:sym typeface="Calibri"/>
            </a:endParaRPr>
          </a:p>
          <a:p>
            <a:pPr indent="0" lvl="0" marL="0" rtl="0" algn="l">
              <a:lnSpc>
                <a:spcPct val="115000"/>
              </a:lnSpc>
              <a:spcBef>
                <a:spcPts val="120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pic>
        <p:nvPicPr>
          <p:cNvPr id="115" name="Google Shape;115;p18"/>
          <p:cNvPicPr preferRelativeResize="0"/>
          <p:nvPr/>
        </p:nvPicPr>
        <p:blipFill>
          <a:blip r:embed="rId4">
            <a:alphaModFix/>
          </a:blip>
          <a:stretch>
            <a:fillRect/>
          </a:stretch>
        </p:blipFill>
        <p:spPr>
          <a:xfrm>
            <a:off x="8618550" y="1880575"/>
            <a:ext cx="3573450" cy="205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LITERATURE</a:t>
            </a:r>
            <a:endParaRPr b="0" i="0" sz="2400" u="none" cap="none" strike="noStrike">
              <a:latin typeface="Arial"/>
              <a:ea typeface="Arial"/>
              <a:cs typeface="Arial"/>
              <a:sym typeface="Arial"/>
            </a:endParaRPr>
          </a:p>
        </p:txBody>
      </p:sp>
      <p:cxnSp>
        <p:nvCxnSpPr>
          <p:cNvPr id="121" name="Google Shape;121;p19"/>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22" name="Google Shape;122;p19"/>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23" name="Google Shape;123;p19"/>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24" name="Google Shape;124;p19"/>
          <p:cNvSpPr txBox="1"/>
          <p:nvPr/>
        </p:nvSpPr>
        <p:spPr>
          <a:xfrm>
            <a:off x="549625" y="1827825"/>
            <a:ext cx="11043000" cy="4716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US" sz="2400" u="sng">
                <a:latin typeface="Calibri"/>
                <a:ea typeface="Calibri"/>
                <a:cs typeface="Calibri"/>
                <a:sym typeface="Calibri"/>
              </a:rPr>
              <a:t>Journals:</a:t>
            </a:r>
            <a:endParaRPr b="1" sz="2400" u="sng">
              <a:latin typeface="Calibri"/>
              <a:ea typeface="Calibri"/>
              <a:cs typeface="Calibri"/>
              <a:sym typeface="Calibri"/>
            </a:endParaRPr>
          </a:p>
          <a:p>
            <a:pPr indent="-381000" lvl="0" marL="457200" rtl="0" algn="just">
              <a:lnSpc>
                <a:spcPct val="115000"/>
              </a:lnSpc>
              <a:spcBef>
                <a:spcPts val="1200"/>
              </a:spcBef>
              <a:spcAft>
                <a:spcPts val="0"/>
              </a:spcAft>
              <a:buClr>
                <a:srgbClr val="000000"/>
              </a:buClr>
              <a:buSzPts val="2400"/>
              <a:buFont typeface="Arial"/>
              <a:buAutoNum type="arabicPeriod"/>
            </a:pPr>
            <a:r>
              <a:rPr b="1" lang="en-US" sz="2400">
                <a:latin typeface="Calibri"/>
                <a:ea typeface="Calibri"/>
                <a:cs typeface="Calibri"/>
                <a:sym typeface="Calibri"/>
              </a:rPr>
              <a:t>M. Dauda1, L. S. Kuburi2, D. O. Obada3,* And R. I. Mustapha4</a:t>
            </a:r>
            <a:r>
              <a:rPr lang="en-US" sz="2400">
                <a:latin typeface="Calibri"/>
                <a:ea typeface="Calibri"/>
                <a:cs typeface="Calibri"/>
                <a:sym typeface="Calibri"/>
              </a:rPr>
              <a:t>  “Effects of various quenching media on mechanical properties of annealed 0.509wt%c –0.178wt%mn steel” Nigerian Journal of Technology (NIJOTECH) Vol. 34 No. 3, July 2015, pp. 506 – 512</a:t>
            </a:r>
            <a:endParaRPr sz="2400">
              <a:latin typeface="Calibri"/>
              <a:ea typeface="Calibri"/>
              <a:cs typeface="Calibri"/>
              <a:sym typeface="Calibri"/>
            </a:endParaRPr>
          </a:p>
          <a:p>
            <a:pPr indent="-381000" lvl="0" marL="457200" rtl="0" algn="just">
              <a:lnSpc>
                <a:spcPct val="115000"/>
              </a:lnSpc>
              <a:spcBef>
                <a:spcPts val="0"/>
              </a:spcBef>
              <a:spcAft>
                <a:spcPts val="0"/>
              </a:spcAft>
              <a:buClr>
                <a:srgbClr val="000000"/>
              </a:buClr>
              <a:buSzPts val="2400"/>
              <a:buFont typeface="Arial"/>
              <a:buAutoNum type="arabicPeriod"/>
            </a:pPr>
            <a:r>
              <a:rPr b="1" lang="en-US" sz="2400">
                <a:latin typeface="Calibri"/>
                <a:ea typeface="Calibri"/>
                <a:cs typeface="Calibri"/>
                <a:sym typeface="Calibri"/>
              </a:rPr>
              <a:t>Isamotu1* O.F., Jacob2 V.O., Oriaifo2 M.A., Raji3 K.M., Egu3 I.A., Aluko3 J.B</a:t>
            </a:r>
            <a:r>
              <a:rPr lang="en-US" sz="2400">
                <a:latin typeface="Calibri"/>
                <a:ea typeface="Calibri"/>
                <a:cs typeface="Calibri"/>
                <a:sym typeface="Calibri"/>
              </a:rPr>
              <a:t> Comparative analysis of Red oil and Palm kernel oil Quenching media for low carbon steel </a:t>
            </a:r>
            <a:r>
              <a:rPr i="1" lang="en-US" sz="2400">
                <a:latin typeface="Calibri"/>
                <a:ea typeface="Calibri"/>
                <a:cs typeface="Calibri"/>
                <a:sym typeface="Calibri"/>
              </a:rPr>
              <a:t>International Journal of Engineering Applied Sciences and Technology, 2020 </a:t>
            </a:r>
            <a:r>
              <a:rPr lang="en-US" sz="2400">
                <a:latin typeface="Calibri"/>
                <a:ea typeface="Calibri"/>
                <a:cs typeface="Calibri"/>
                <a:sym typeface="Calibri"/>
              </a:rPr>
              <a:t>Vol. 4, Issue 12, ISSN No. 2455-2143, Pages 67-76</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OBJECTIVES</a:t>
            </a:r>
            <a:endParaRPr b="0" i="0" sz="2400" u="none" cap="none" strike="noStrike">
              <a:latin typeface="Arial"/>
              <a:ea typeface="Arial"/>
              <a:cs typeface="Arial"/>
              <a:sym typeface="Arial"/>
            </a:endParaRPr>
          </a:p>
        </p:txBody>
      </p:sp>
      <p:cxnSp>
        <p:nvCxnSpPr>
          <p:cNvPr id="130" name="Google Shape;130;p20"/>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31" name="Google Shape;131;p20"/>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32" name="Google Shape;132;p20"/>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33" name="Google Shape;133;p20"/>
          <p:cNvSpPr txBox="1"/>
          <p:nvPr/>
        </p:nvSpPr>
        <p:spPr>
          <a:xfrm>
            <a:off x="886925" y="2336025"/>
            <a:ext cx="9885600" cy="3579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200"/>
              </a:spcBef>
              <a:spcAft>
                <a:spcPts val="0"/>
              </a:spcAft>
              <a:buClr>
                <a:srgbClr val="000000"/>
              </a:buClr>
              <a:buSzPts val="2400"/>
              <a:buFont typeface="Calibri"/>
              <a:buChar char="●"/>
            </a:pPr>
            <a:r>
              <a:rPr lang="en-US" sz="2400">
                <a:latin typeface="Calibri"/>
                <a:ea typeface="Calibri"/>
                <a:cs typeface="Calibri"/>
                <a:sym typeface="Calibri"/>
              </a:rPr>
              <a:t>To study how cooling at different rates and conditions have an effect on the micro-structure of the Carbon Steel sample.</a:t>
            </a:r>
            <a:endParaRPr sz="2400">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n-US" sz="2400">
                <a:latin typeface="Calibri"/>
                <a:ea typeface="Calibri"/>
                <a:cs typeface="Calibri"/>
                <a:sym typeface="Calibri"/>
              </a:rPr>
              <a:t>These different conditions are being made possible by using different cooling oils and using their properties for our benefit.</a:t>
            </a:r>
            <a:endParaRPr sz="2400">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n-US" sz="2400">
                <a:latin typeface="Calibri"/>
                <a:ea typeface="Calibri"/>
                <a:cs typeface="Calibri"/>
                <a:sym typeface="Calibri"/>
              </a:rPr>
              <a:t>To draw conclusion as to what changes made to the properties of the oils chemically can have an effect on the micro-structure of the Carbon Steel sample after quenching in that oil.</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METHODOLOGY</a:t>
            </a:r>
            <a:endParaRPr b="0" i="0" sz="2400" u="none" cap="none" strike="noStrike">
              <a:latin typeface="Arial"/>
              <a:ea typeface="Arial"/>
              <a:cs typeface="Arial"/>
              <a:sym typeface="Arial"/>
            </a:endParaRPr>
          </a:p>
        </p:txBody>
      </p:sp>
      <p:cxnSp>
        <p:nvCxnSpPr>
          <p:cNvPr id="139" name="Google Shape;139;p21"/>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40" name="Google Shape;140;p21"/>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41" name="Google Shape;141;p21"/>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42" name="Google Shape;142;p21"/>
          <p:cNvSpPr txBox="1"/>
          <p:nvPr/>
        </p:nvSpPr>
        <p:spPr>
          <a:xfrm>
            <a:off x="609500" y="1882213"/>
            <a:ext cx="11435700" cy="19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latin typeface="Calibri"/>
                <a:ea typeface="Calibri"/>
                <a:cs typeface="Calibri"/>
                <a:sym typeface="Calibri"/>
              </a:rPr>
              <a:t>Selection of one test sample of Carbon steel already having a certain Microstructure which can be further experimented on. (Preferably Cast Iron) Preparation of different samples having the exact same size and composition. Selection and procurement of oils having suitable characteristics helpful for quenching of the selected sample. </a:t>
            </a:r>
            <a:br>
              <a:rPr lang="en-US" sz="2400">
                <a:latin typeface="Calibri"/>
                <a:ea typeface="Calibri"/>
                <a:cs typeface="Calibri"/>
                <a:sym typeface="Calibri"/>
              </a:rPr>
            </a:br>
            <a:r>
              <a:rPr lang="en-US" sz="2400">
                <a:solidFill>
                  <a:srgbClr val="AF7B51"/>
                </a:solidFill>
                <a:latin typeface="Calibri"/>
                <a:ea typeface="Calibri"/>
                <a:cs typeface="Calibri"/>
                <a:sym typeface="Calibri"/>
              </a:rPr>
              <a:t>STEP 2:</a:t>
            </a:r>
            <a:endParaRPr sz="2400">
              <a:solidFill>
                <a:srgbClr val="AF7B51"/>
              </a:solidFill>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
        <p:nvSpPr>
          <p:cNvPr id="143" name="Google Shape;143;p21"/>
          <p:cNvSpPr txBox="1"/>
          <p:nvPr/>
        </p:nvSpPr>
        <p:spPr>
          <a:xfrm>
            <a:off x="609500" y="1625313"/>
            <a:ext cx="5859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AF7B51"/>
                </a:solidFill>
                <a:latin typeface="Calibri"/>
                <a:ea typeface="Calibri"/>
                <a:cs typeface="Calibri"/>
                <a:sym typeface="Calibri"/>
              </a:rPr>
              <a:t>STEP 1:</a:t>
            </a:r>
            <a:endParaRPr sz="2400">
              <a:solidFill>
                <a:srgbClr val="AF7B51"/>
              </a:solidFill>
              <a:latin typeface="Calibri"/>
              <a:ea typeface="Calibri"/>
              <a:cs typeface="Calibri"/>
              <a:sym typeface="Calibri"/>
            </a:endParaRPr>
          </a:p>
        </p:txBody>
      </p:sp>
      <p:sp>
        <p:nvSpPr>
          <p:cNvPr id="144" name="Google Shape;144;p21"/>
          <p:cNvSpPr txBox="1"/>
          <p:nvPr/>
        </p:nvSpPr>
        <p:spPr>
          <a:xfrm>
            <a:off x="609500" y="3937850"/>
            <a:ext cx="11582400" cy="24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latin typeface="Calibri"/>
                <a:ea typeface="Calibri"/>
                <a:cs typeface="Calibri"/>
                <a:sym typeface="Calibri"/>
              </a:rPr>
              <a:t>Study the base micro-structure under an electron microscope before quenching. Follow through with the quenching process after being heated to the exact same temperature as desired for the process to manufacture the selected component. Quenching in different oils and recording temperatures throughout the process. Plot cooling curves for quenching using each different oil selected. </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p:nvPr/>
        </p:nvSpPr>
        <p:spPr>
          <a:xfrm>
            <a:off x="393130" y="875398"/>
            <a:ext cx="799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METHODOLOGY</a:t>
            </a:r>
            <a:endParaRPr b="0" i="0" sz="2400" u="none" cap="none" strike="noStrike">
              <a:latin typeface="Arial"/>
              <a:ea typeface="Arial"/>
              <a:cs typeface="Arial"/>
              <a:sym typeface="Arial"/>
            </a:endParaRPr>
          </a:p>
        </p:txBody>
      </p:sp>
      <p:cxnSp>
        <p:nvCxnSpPr>
          <p:cNvPr id="150" name="Google Shape;150;p22"/>
          <p:cNvCxnSpPr/>
          <p:nvPr/>
        </p:nvCxnSpPr>
        <p:spPr>
          <a:xfrm>
            <a:off x="-8280" y="1525810"/>
            <a:ext cx="8299800" cy="0"/>
          </a:xfrm>
          <a:prstGeom prst="straightConnector1">
            <a:avLst/>
          </a:prstGeom>
          <a:noFill/>
          <a:ln cap="flat" cmpd="sng" w="38150">
            <a:solidFill>
              <a:srgbClr val="C55A11"/>
            </a:solidFill>
            <a:prstDash val="solid"/>
            <a:miter lim="8000"/>
            <a:headEnd len="sm" w="sm" type="none"/>
            <a:tailEnd len="sm" w="sm" type="none"/>
          </a:ln>
        </p:spPr>
      </p:cxnSp>
      <p:pic>
        <p:nvPicPr>
          <p:cNvPr descr="A close up of a logo&#10;&#10;Description automatically generated" id="151" name="Google Shape;151;p22"/>
          <p:cNvPicPr preferRelativeResize="0"/>
          <p:nvPr/>
        </p:nvPicPr>
        <p:blipFill rotWithShape="1">
          <a:blip r:embed="rId3">
            <a:alphaModFix/>
          </a:blip>
          <a:srcRect b="9379" l="0" r="0" t="0"/>
          <a:stretch/>
        </p:blipFill>
        <p:spPr>
          <a:xfrm>
            <a:off x="10659600" y="469800"/>
            <a:ext cx="933120" cy="1267200"/>
          </a:xfrm>
          <a:prstGeom prst="rect">
            <a:avLst/>
          </a:prstGeom>
          <a:noFill/>
          <a:ln>
            <a:noFill/>
          </a:ln>
        </p:spPr>
      </p:pic>
      <p:sp>
        <p:nvSpPr>
          <p:cNvPr id="152" name="Google Shape;152;p22"/>
          <p:cNvSpPr/>
          <p:nvPr/>
        </p:nvSpPr>
        <p:spPr>
          <a:xfrm>
            <a:off x="393120" y="117585"/>
            <a:ext cx="74970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a:solidFill>
                  <a:srgbClr val="2F5597"/>
                </a:solidFill>
                <a:latin typeface="Calibri"/>
                <a:ea typeface="Calibri"/>
                <a:cs typeface="Calibri"/>
                <a:sym typeface="Calibri"/>
              </a:rPr>
              <a:t>EFFECT OF ORGANIC OILS ON CARBON STEEL MICROSTRUCTURE DURING QUENCHING</a:t>
            </a:r>
            <a:endParaRPr b="0" i="0" sz="2400" u="none" cap="none" strike="noStrike">
              <a:latin typeface="Arial"/>
              <a:ea typeface="Arial"/>
              <a:cs typeface="Arial"/>
              <a:sym typeface="Arial"/>
            </a:endParaRPr>
          </a:p>
        </p:txBody>
      </p:sp>
      <p:sp>
        <p:nvSpPr>
          <p:cNvPr id="153" name="Google Shape;153;p22"/>
          <p:cNvSpPr txBox="1"/>
          <p:nvPr/>
        </p:nvSpPr>
        <p:spPr>
          <a:xfrm>
            <a:off x="545450" y="1829550"/>
            <a:ext cx="11544900" cy="27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latin typeface="Calibri"/>
                <a:ea typeface="Calibri"/>
                <a:cs typeface="Calibri"/>
                <a:sym typeface="Calibri"/>
              </a:rPr>
              <a:t>Analyse the resultant microstructures obtained and the cooling curves being followed in each case. Standard Phase Diagram (Iron - Carbon Diagram) can be used for comparison as to see what curves are being followed and what type of reaction is happening in each case. Studying the resultant micro-structure and their useful properties for different applications. </a:t>
            </a:r>
            <a:r>
              <a:rPr lang="en-US" sz="2400">
                <a:latin typeface="Calibri"/>
                <a:ea typeface="Calibri"/>
                <a:cs typeface="Calibri"/>
                <a:sym typeface="Calibri"/>
              </a:rPr>
              <a:t>Also Compare with standard cooling curves of the same sample in air or water and those resultant micro-structures. </a:t>
            </a:r>
            <a:br>
              <a:rPr lang="en-US" sz="2400">
                <a:latin typeface="Calibri"/>
                <a:ea typeface="Calibri"/>
                <a:cs typeface="Calibri"/>
                <a:sym typeface="Calibri"/>
              </a:rPr>
            </a:br>
            <a:r>
              <a:rPr lang="en-US" sz="2400">
                <a:solidFill>
                  <a:srgbClr val="AF7B51"/>
                </a:solidFill>
                <a:latin typeface="Calibri"/>
                <a:ea typeface="Calibri"/>
                <a:cs typeface="Calibri"/>
                <a:sym typeface="Calibri"/>
              </a:rPr>
              <a:t>STEP 4:</a:t>
            </a:r>
            <a:br>
              <a:rPr lang="en-US" sz="2400">
                <a:solidFill>
                  <a:srgbClr val="AF7B51"/>
                </a:solidFill>
                <a:latin typeface="Calibri"/>
                <a:ea typeface="Calibri"/>
                <a:cs typeface="Calibri"/>
                <a:sym typeface="Calibri"/>
              </a:rPr>
            </a:br>
            <a:r>
              <a:rPr lang="en-US" sz="2400">
                <a:latin typeface="Calibri"/>
                <a:ea typeface="Calibri"/>
                <a:cs typeface="Calibri"/>
                <a:sym typeface="Calibri"/>
              </a:rPr>
              <a:t>Draw conclusions as to which oils are preferable to obtain which microstructures and then to infer what modifications can be made to the cooling curves to obtain more desirable resultant micro-structures. To obtain such cooling curves what changes can be made chemically to the oils being used.</a:t>
            </a:r>
            <a:endParaRPr sz="2400">
              <a:latin typeface="Calibri"/>
              <a:ea typeface="Calibri"/>
              <a:cs typeface="Calibri"/>
              <a:sym typeface="Calibri"/>
            </a:endParaRPr>
          </a:p>
          <a:p>
            <a:pPr indent="0" lvl="0" marL="0" rtl="0" algn="l">
              <a:lnSpc>
                <a:spcPct val="115000"/>
              </a:lnSpc>
              <a:spcBef>
                <a:spcPts val="1200"/>
              </a:spcBef>
              <a:spcAft>
                <a:spcPts val="0"/>
              </a:spcAft>
              <a:buNone/>
            </a:pPr>
            <a:r>
              <a:t/>
            </a:r>
            <a:endParaRPr sz="2400">
              <a:solidFill>
                <a:srgbClr val="233A44"/>
              </a:solidFill>
              <a:latin typeface="Calibri"/>
              <a:ea typeface="Calibri"/>
              <a:cs typeface="Calibri"/>
              <a:sym typeface="Calibri"/>
            </a:endParaRPr>
          </a:p>
          <a:p>
            <a:pPr indent="0" lvl="0" marL="0" rtl="0" algn="l">
              <a:lnSpc>
                <a:spcPct val="115000"/>
              </a:lnSpc>
              <a:spcBef>
                <a:spcPts val="1600"/>
              </a:spcBef>
              <a:spcAft>
                <a:spcPts val="0"/>
              </a:spcAft>
              <a:buNone/>
            </a:pPr>
            <a:r>
              <a:t/>
            </a:r>
            <a:endParaRPr sz="2400">
              <a:latin typeface="Calibri"/>
              <a:ea typeface="Calibri"/>
              <a:cs typeface="Calibri"/>
              <a:sym typeface="Calibri"/>
            </a:endParaRPr>
          </a:p>
          <a:p>
            <a:pPr indent="0" lvl="0" marL="0" rtl="0" algn="l">
              <a:lnSpc>
                <a:spcPct val="115000"/>
              </a:lnSpc>
              <a:spcBef>
                <a:spcPts val="1200"/>
              </a:spcBef>
              <a:spcAft>
                <a:spcPts val="0"/>
              </a:spcAft>
              <a:buNone/>
            </a:pPr>
            <a:r>
              <a:t/>
            </a:r>
            <a:endParaRPr sz="2400">
              <a:latin typeface="Calibri"/>
              <a:ea typeface="Calibri"/>
              <a:cs typeface="Calibri"/>
              <a:sym typeface="Calibri"/>
            </a:endParaRPr>
          </a:p>
          <a:p>
            <a:pPr indent="0" lvl="0" marL="0" rtl="0" algn="l">
              <a:lnSpc>
                <a:spcPct val="115000"/>
              </a:lnSpc>
              <a:spcBef>
                <a:spcPts val="1200"/>
              </a:spcBef>
              <a:spcAft>
                <a:spcPts val="1600"/>
              </a:spcAft>
              <a:buNone/>
            </a:pPr>
            <a:r>
              <a:t/>
            </a:r>
            <a:endParaRPr sz="2400">
              <a:solidFill>
                <a:srgbClr val="233A44"/>
              </a:solidFill>
              <a:latin typeface="Calibri"/>
              <a:ea typeface="Calibri"/>
              <a:cs typeface="Calibri"/>
              <a:sym typeface="Calibri"/>
            </a:endParaRPr>
          </a:p>
        </p:txBody>
      </p:sp>
      <p:sp>
        <p:nvSpPr>
          <p:cNvPr id="154" name="Google Shape;154;p22"/>
          <p:cNvSpPr txBox="1"/>
          <p:nvPr/>
        </p:nvSpPr>
        <p:spPr>
          <a:xfrm>
            <a:off x="545450" y="1525800"/>
            <a:ext cx="5859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AF7B51"/>
                </a:solidFill>
                <a:latin typeface="Calibri"/>
                <a:ea typeface="Calibri"/>
                <a:cs typeface="Calibri"/>
                <a:sym typeface="Calibri"/>
              </a:rPr>
              <a:t>STEP 3:</a:t>
            </a:r>
            <a:endParaRPr sz="2400">
              <a:solidFill>
                <a:srgbClr val="AF7B5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