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288000" cy="10287000"/>
  <p:notesSz cx="6858000" cy="9144000"/>
  <p:embeddedFontLst>
    <p:embeddedFont>
      <p:font typeface="Quando" charset="1" panose="02020603060000060704"/>
      <p:regular r:id="rId17"/>
    </p:embeddedFont>
    <p:embeddedFont>
      <p:font typeface="DM Sans" charset="1" panose="00000000000000000000"/>
      <p:regular r:id="rId18"/>
    </p:embeddedFont>
    <p:embeddedFont>
      <p:font typeface="DM Sans Bold" charset="1" panose="0000000000000000000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>
  <p:cSld>
    <p:bg>
      <p:bgPr>
        <a:solidFill>
          <a:srgbClr val="03285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733763" y="5990162"/>
            <a:ext cx="11531236" cy="2464574"/>
            <a:chOff x="0" y="0"/>
            <a:chExt cx="3037033" cy="64910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037033" cy="649106"/>
            </a:xfrm>
            <a:custGeom>
              <a:avLst/>
              <a:gdLst/>
              <a:ahLst/>
              <a:cxnLst/>
              <a:rect r="r" b="b" t="t" l="l"/>
              <a:pathLst>
                <a:path h="649106" w="3037033">
                  <a:moveTo>
                    <a:pt x="0" y="0"/>
                  </a:moveTo>
                  <a:lnTo>
                    <a:pt x="3037033" y="0"/>
                  </a:lnTo>
                  <a:lnTo>
                    <a:pt x="3037033" y="649106"/>
                  </a:lnTo>
                  <a:lnTo>
                    <a:pt x="0" y="649106"/>
                  </a:lnTo>
                  <a:close/>
                </a:path>
              </a:pathLst>
            </a:custGeom>
            <a:solidFill>
              <a:srgbClr val="F2F2F2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3037033" cy="69673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66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911254" y="-642065"/>
            <a:ext cx="1822509" cy="2464574"/>
            <a:chOff x="0" y="0"/>
            <a:chExt cx="480002" cy="64910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80002" cy="649106"/>
            </a:xfrm>
            <a:custGeom>
              <a:avLst/>
              <a:gdLst/>
              <a:ahLst/>
              <a:cxnLst/>
              <a:rect r="r" b="b" t="t" l="l"/>
              <a:pathLst>
                <a:path h="649106" w="480002">
                  <a:moveTo>
                    <a:pt x="0" y="0"/>
                  </a:moveTo>
                  <a:lnTo>
                    <a:pt x="480002" y="0"/>
                  </a:lnTo>
                  <a:lnTo>
                    <a:pt x="480002" y="649106"/>
                  </a:lnTo>
                  <a:lnTo>
                    <a:pt x="0" y="649106"/>
                  </a:lnTo>
                  <a:close/>
                </a:path>
              </a:pathLst>
            </a:custGeom>
            <a:solidFill>
              <a:srgbClr val="F2F2F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480002" cy="69673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66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5554237" y="-642065"/>
            <a:ext cx="2733763" cy="2464574"/>
            <a:chOff x="0" y="0"/>
            <a:chExt cx="720003" cy="649106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720003" cy="649106"/>
            </a:xfrm>
            <a:custGeom>
              <a:avLst/>
              <a:gdLst/>
              <a:ahLst/>
              <a:cxnLst/>
              <a:rect r="r" b="b" t="t" l="l"/>
              <a:pathLst>
                <a:path h="649106" w="720003">
                  <a:moveTo>
                    <a:pt x="0" y="0"/>
                  </a:moveTo>
                  <a:lnTo>
                    <a:pt x="720003" y="0"/>
                  </a:lnTo>
                  <a:lnTo>
                    <a:pt x="720003" y="649106"/>
                  </a:lnTo>
                  <a:lnTo>
                    <a:pt x="0" y="649106"/>
                  </a:lnTo>
                  <a:close/>
                </a:path>
              </a:pathLst>
            </a:custGeom>
            <a:solidFill>
              <a:srgbClr val="F2F2F2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720003" cy="69673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66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7376746" y="8474016"/>
            <a:ext cx="2222712" cy="2071347"/>
            <a:chOff x="0" y="0"/>
            <a:chExt cx="585406" cy="54554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585406" cy="545540"/>
            </a:xfrm>
            <a:custGeom>
              <a:avLst/>
              <a:gdLst/>
              <a:ahLst/>
              <a:cxnLst/>
              <a:rect r="r" b="b" t="t" l="l"/>
              <a:pathLst>
                <a:path h="545540" w="585406">
                  <a:moveTo>
                    <a:pt x="0" y="0"/>
                  </a:moveTo>
                  <a:lnTo>
                    <a:pt x="585406" y="0"/>
                  </a:lnTo>
                  <a:lnTo>
                    <a:pt x="585406" y="545540"/>
                  </a:lnTo>
                  <a:lnTo>
                    <a:pt x="0" y="545540"/>
                  </a:lnTo>
                  <a:close/>
                </a:path>
              </a:pathLst>
            </a:custGeom>
            <a:solidFill>
              <a:srgbClr val="F2F2F2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47625"/>
              <a:ext cx="585406" cy="59316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66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-1289239" y="8474016"/>
            <a:ext cx="4023002" cy="2464574"/>
            <a:chOff x="0" y="0"/>
            <a:chExt cx="1059556" cy="649106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059556" cy="649106"/>
            </a:xfrm>
            <a:custGeom>
              <a:avLst/>
              <a:gdLst/>
              <a:ahLst/>
              <a:cxnLst/>
              <a:rect r="r" b="b" t="t" l="l"/>
              <a:pathLst>
                <a:path h="649106" w="1059556">
                  <a:moveTo>
                    <a:pt x="0" y="0"/>
                  </a:moveTo>
                  <a:lnTo>
                    <a:pt x="1059556" y="0"/>
                  </a:lnTo>
                  <a:lnTo>
                    <a:pt x="1059556" y="649106"/>
                  </a:lnTo>
                  <a:lnTo>
                    <a:pt x="0" y="649106"/>
                  </a:lnTo>
                  <a:close/>
                </a:path>
              </a:pathLst>
            </a:custGeom>
            <a:solidFill>
              <a:srgbClr val="F2F2F2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47625"/>
              <a:ext cx="1059556" cy="69673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66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4264998" y="5999917"/>
            <a:ext cx="3111747" cy="2464574"/>
            <a:chOff x="0" y="0"/>
            <a:chExt cx="819555" cy="649106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9555" cy="649106"/>
            </a:xfrm>
            <a:custGeom>
              <a:avLst/>
              <a:gdLst/>
              <a:ahLst/>
              <a:cxnLst/>
              <a:rect r="r" b="b" t="t" l="l"/>
              <a:pathLst>
                <a:path h="649106" w="819555">
                  <a:moveTo>
                    <a:pt x="0" y="0"/>
                  </a:moveTo>
                  <a:lnTo>
                    <a:pt x="819555" y="0"/>
                  </a:lnTo>
                  <a:lnTo>
                    <a:pt x="819555" y="649106"/>
                  </a:lnTo>
                  <a:lnTo>
                    <a:pt x="0" y="649106"/>
                  </a:lnTo>
                  <a:close/>
                </a:path>
              </a:pathLst>
            </a:custGeom>
            <a:solidFill>
              <a:srgbClr val="F2F2F2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47625"/>
              <a:ext cx="819555" cy="69673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66"/>
                </a:lnSpc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911254" y="1822509"/>
            <a:ext cx="14642983" cy="4167654"/>
            <a:chOff x="0" y="0"/>
            <a:chExt cx="3856588" cy="1097654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3856588" cy="1097654"/>
            </a:xfrm>
            <a:custGeom>
              <a:avLst/>
              <a:gdLst/>
              <a:ahLst/>
              <a:cxnLst/>
              <a:rect r="r" b="b" t="t" l="l"/>
              <a:pathLst>
                <a:path h="1097654" w="3856588">
                  <a:moveTo>
                    <a:pt x="0" y="0"/>
                  </a:moveTo>
                  <a:lnTo>
                    <a:pt x="3856588" y="0"/>
                  </a:lnTo>
                  <a:lnTo>
                    <a:pt x="3856588" y="1097654"/>
                  </a:lnTo>
                  <a:lnTo>
                    <a:pt x="0" y="1097654"/>
                  </a:lnTo>
                  <a:close/>
                </a:path>
              </a:pathLst>
            </a:custGeom>
            <a:solidFill>
              <a:srgbClr val="2C4B73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47625"/>
              <a:ext cx="3856588" cy="114527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66"/>
                </a:lnSpc>
              </a:pP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14951630" y="6559937"/>
            <a:ext cx="1682226" cy="1314850"/>
            <a:chOff x="0" y="0"/>
            <a:chExt cx="7431387" cy="5808472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7431387" cy="5808472"/>
            </a:xfrm>
            <a:custGeom>
              <a:avLst/>
              <a:gdLst/>
              <a:ahLst/>
              <a:cxnLst/>
              <a:rect r="r" b="b" t="t" l="l"/>
              <a:pathLst>
                <a:path h="5808472" w="7431387">
                  <a:moveTo>
                    <a:pt x="4527152" y="5808472"/>
                  </a:moveTo>
                  <a:lnTo>
                    <a:pt x="3673077" y="4954397"/>
                  </a:lnTo>
                  <a:lnTo>
                    <a:pt x="5119353" y="3508121"/>
                  </a:lnTo>
                  <a:lnTo>
                    <a:pt x="0" y="3508121"/>
                  </a:lnTo>
                  <a:lnTo>
                    <a:pt x="0" y="2300224"/>
                  </a:lnTo>
                  <a:lnTo>
                    <a:pt x="5119226" y="2300224"/>
                  </a:lnTo>
                  <a:lnTo>
                    <a:pt x="3673077" y="854075"/>
                  </a:lnTo>
                  <a:lnTo>
                    <a:pt x="4527152" y="0"/>
                  </a:lnTo>
                  <a:lnTo>
                    <a:pt x="7431387" y="2904236"/>
                  </a:lnTo>
                  <a:lnTo>
                    <a:pt x="4527152" y="5808472"/>
                  </a:lnTo>
                  <a:close/>
                </a:path>
              </a:pathLst>
            </a:custGeom>
            <a:solidFill>
              <a:srgbClr val="2C4B73"/>
            </a:solidFill>
          </p:spPr>
        </p:sp>
      </p:grpSp>
      <p:sp>
        <p:nvSpPr>
          <p:cNvPr name="TextBox 25" id="25"/>
          <p:cNvSpPr txBox="true"/>
          <p:nvPr/>
        </p:nvSpPr>
        <p:spPr>
          <a:xfrm rot="0">
            <a:off x="1628298" y="2882506"/>
            <a:ext cx="8712026" cy="21714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475"/>
              </a:lnSpc>
            </a:pPr>
            <a:r>
              <a:rPr lang="en-US" sz="8149">
                <a:solidFill>
                  <a:srgbClr val="FFFFFF"/>
                </a:solidFill>
                <a:latin typeface="Quando"/>
                <a:ea typeface="Quando"/>
                <a:cs typeface="Quando"/>
                <a:sym typeface="Quando"/>
              </a:rPr>
              <a:t>Smart &amp; Secure Online Exams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3476653" y="6467845"/>
            <a:ext cx="10045455" cy="14615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965"/>
              </a:lnSpc>
              <a:spcBef>
                <a:spcPct val="0"/>
              </a:spcBef>
            </a:pPr>
            <a:r>
              <a:rPr lang="en-US" sz="2832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Innovating online assessments with a </a:t>
            </a:r>
            <a:r>
              <a:rPr lang="en-US" b="true" sz="2832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secure and analytical</a:t>
            </a:r>
            <a:r>
              <a:rPr lang="en-US" sz="2832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approach to enhance the exam experience for students, teachers, and parents.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bg>
      <p:bgPr>
        <a:solidFill>
          <a:srgbClr val="03285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762600" y="1051580"/>
            <a:ext cx="8023596" cy="2727947"/>
            <a:chOff x="0" y="0"/>
            <a:chExt cx="2113210" cy="71847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113210" cy="718472"/>
            </a:xfrm>
            <a:custGeom>
              <a:avLst/>
              <a:gdLst/>
              <a:ahLst/>
              <a:cxnLst/>
              <a:rect r="r" b="b" t="t" l="l"/>
              <a:pathLst>
                <a:path h="718472" w="2113210">
                  <a:moveTo>
                    <a:pt x="0" y="0"/>
                  </a:moveTo>
                  <a:lnTo>
                    <a:pt x="2113210" y="0"/>
                  </a:lnTo>
                  <a:lnTo>
                    <a:pt x="2113210" y="718472"/>
                  </a:lnTo>
                  <a:lnTo>
                    <a:pt x="0" y="718472"/>
                  </a:lnTo>
                  <a:close/>
                </a:path>
              </a:pathLst>
            </a:custGeom>
            <a:solidFill>
              <a:srgbClr val="F2F2F2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2113210" cy="7660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66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9235704" y="3779527"/>
            <a:ext cx="8023596" cy="2727947"/>
            <a:chOff x="0" y="0"/>
            <a:chExt cx="2113210" cy="718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113210" cy="718472"/>
            </a:xfrm>
            <a:custGeom>
              <a:avLst/>
              <a:gdLst/>
              <a:ahLst/>
              <a:cxnLst/>
              <a:rect r="r" b="b" t="t" l="l"/>
              <a:pathLst>
                <a:path h="718472" w="2113210">
                  <a:moveTo>
                    <a:pt x="0" y="0"/>
                  </a:moveTo>
                  <a:lnTo>
                    <a:pt x="2113210" y="0"/>
                  </a:lnTo>
                  <a:lnTo>
                    <a:pt x="2113210" y="718472"/>
                  </a:lnTo>
                  <a:lnTo>
                    <a:pt x="0" y="718472"/>
                  </a:lnTo>
                  <a:close/>
                </a:path>
              </a:pathLst>
            </a:custGeom>
            <a:solidFill>
              <a:srgbClr val="F2F2F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2113210" cy="7660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66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7762600" y="6507473"/>
            <a:ext cx="8672351" cy="2727947"/>
            <a:chOff x="0" y="0"/>
            <a:chExt cx="2284076" cy="71847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284076" cy="718472"/>
            </a:xfrm>
            <a:custGeom>
              <a:avLst/>
              <a:gdLst/>
              <a:ahLst/>
              <a:cxnLst/>
              <a:rect r="r" b="b" t="t" l="l"/>
              <a:pathLst>
                <a:path h="718472" w="2284076">
                  <a:moveTo>
                    <a:pt x="0" y="0"/>
                  </a:moveTo>
                  <a:lnTo>
                    <a:pt x="2284076" y="0"/>
                  </a:lnTo>
                  <a:lnTo>
                    <a:pt x="2284076" y="718472"/>
                  </a:lnTo>
                  <a:lnTo>
                    <a:pt x="0" y="718472"/>
                  </a:lnTo>
                  <a:close/>
                </a:path>
              </a:pathLst>
            </a:custGeom>
            <a:solidFill>
              <a:srgbClr val="2C4B73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2284076" cy="7660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66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028700" y="4495809"/>
            <a:ext cx="5647703" cy="2004511"/>
            <a:chOff x="0" y="0"/>
            <a:chExt cx="7530271" cy="2672681"/>
          </a:xfrm>
        </p:grpSpPr>
        <p:sp>
          <p:nvSpPr>
            <p:cNvPr name="TextBox 12" id="12"/>
            <p:cNvSpPr txBox="true"/>
            <p:nvPr/>
          </p:nvSpPr>
          <p:spPr>
            <a:xfrm rot="0">
              <a:off x="0" y="1541322"/>
              <a:ext cx="7530271" cy="11313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499"/>
                </a:lnSpc>
                <a:spcBef>
                  <a:spcPct val="0"/>
                </a:spcBef>
              </a:pPr>
              <a:r>
                <a:rPr lang="en-US" sz="2499">
                  <a:solidFill>
                    <a:srgbClr val="FFFFFF"/>
                  </a:solidFill>
                  <a:latin typeface="DM Sans"/>
                  <a:ea typeface="DM Sans"/>
                  <a:cs typeface="DM Sans"/>
                  <a:sym typeface="DM Sans"/>
                </a:rPr>
                <a:t>Exploring advancements in AI and adaptive learning for education.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0" y="-66675"/>
              <a:ext cx="7530271" cy="135530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8319"/>
                </a:lnSpc>
              </a:pPr>
              <a:r>
                <a:rPr lang="en-US" sz="6399">
                  <a:solidFill>
                    <a:srgbClr val="FFFFFF"/>
                  </a:solidFill>
                  <a:latin typeface="Quando"/>
                  <a:ea typeface="Quando"/>
                  <a:cs typeface="Quando"/>
                  <a:sym typeface="Quando"/>
                </a:rPr>
                <a:t>Future Scope</a:t>
              </a: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9923809" y="4448184"/>
            <a:ext cx="5594156" cy="12120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266"/>
              </a:lnSpc>
            </a:pPr>
            <a:r>
              <a:rPr lang="en-US" sz="23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Integrate the Question bank for the Teachers easibility with question level integration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9475685" y="7241590"/>
            <a:ext cx="5594156" cy="12120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266"/>
              </a:lnSpc>
            </a:pPr>
            <a:r>
              <a:rPr lang="en-US" sz="2300" u="non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Enhanced analytics provide insights into performance trends, improving teaching strategies and outcomes.</a:t>
            </a:r>
          </a:p>
        </p:txBody>
      </p:sp>
      <p:sp>
        <p:nvSpPr>
          <p:cNvPr name="TextBox 16" id="16"/>
          <p:cNvSpPr txBox="true"/>
          <p:nvPr/>
        </p:nvSpPr>
        <p:spPr>
          <a:xfrm rot="-5400000">
            <a:off x="7622848" y="2041496"/>
            <a:ext cx="1952199" cy="748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20"/>
              </a:lnSpc>
            </a:pPr>
            <a:r>
              <a:rPr lang="en-US" sz="5500">
                <a:solidFill>
                  <a:srgbClr val="000000"/>
                </a:solidFill>
                <a:latin typeface="Quando"/>
                <a:ea typeface="Quando"/>
                <a:cs typeface="Quando"/>
                <a:sym typeface="Quando"/>
              </a:rPr>
              <a:t>01</a:t>
            </a:r>
          </a:p>
        </p:txBody>
      </p:sp>
      <p:sp>
        <p:nvSpPr>
          <p:cNvPr name="TextBox 17" id="17"/>
          <p:cNvSpPr txBox="true"/>
          <p:nvPr/>
        </p:nvSpPr>
        <p:spPr>
          <a:xfrm rot="5400000">
            <a:off x="15415990" y="4748940"/>
            <a:ext cx="1952199" cy="7433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20"/>
              </a:lnSpc>
            </a:pPr>
            <a:r>
              <a:rPr lang="en-US" sz="5499">
                <a:solidFill>
                  <a:srgbClr val="000000"/>
                </a:solidFill>
                <a:latin typeface="Quando"/>
                <a:ea typeface="Quando"/>
                <a:cs typeface="Quando"/>
                <a:sym typeface="Quando"/>
              </a:rPr>
              <a:t>02</a:t>
            </a:r>
          </a:p>
        </p:txBody>
      </p:sp>
      <p:sp>
        <p:nvSpPr>
          <p:cNvPr name="TextBox 18" id="18"/>
          <p:cNvSpPr txBox="true"/>
          <p:nvPr/>
        </p:nvSpPr>
        <p:spPr>
          <a:xfrm rot="-5400000">
            <a:off x="7765044" y="7499766"/>
            <a:ext cx="1649550" cy="7433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20"/>
              </a:lnSpc>
            </a:pPr>
            <a:r>
              <a:rPr lang="en-US" sz="5499">
                <a:solidFill>
                  <a:srgbClr val="FFFFFF"/>
                </a:solidFill>
                <a:latin typeface="Quando"/>
                <a:ea typeface="Quando"/>
                <a:cs typeface="Quando"/>
                <a:sym typeface="Quando"/>
              </a:rPr>
              <a:t>03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9475685" y="1208743"/>
            <a:ext cx="5083784" cy="24408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66"/>
              </a:lnSpc>
            </a:pPr>
            <a:r>
              <a:rPr lang="en-US" sz="23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If the internet disconnects, the exam continues without interruption by saving answers in browser storage. Once the connection restores, the server updates automatically.</a:t>
            </a:r>
          </a:p>
          <a:p>
            <a:pPr algn="l" marL="0" indent="0" lvl="0">
              <a:lnSpc>
                <a:spcPts val="3266"/>
              </a:lnSpc>
            </a:pPr>
          </a:p>
        </p:txBody>
      </p:sp>
      <p:grpSp>
        <p:nvGrpSpPr>
          <p:cNvPr name="Group 20" id="20"/>
          <p:cNvGrpSpPr/>
          <p:nvPr/>
        </p:nvGrpSpPr>
        <p:grpSpPr>
          <a:xfrm rot="0">
            <a:off x="-911254" y="-642065"/>
            <a:ext cx="8673855" cy="1693645"/>
            <a:chOff x="0" y="0"/>
            <a:chExt cx="2284472" cy="446063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2284472" cy="446063"/>
            </a:xfrm>
            <a:custGeom>
              <a:avLst/>
              <a:gdLst/>
              <a:ahLst/>
              <a:cxnLst/>
              <a:rect r="r" b="b" t="t" l="l"/>
              <a:pathLst>
                <a:path h="446063" w="2284472">
                  <a:moveTo>
                    <a:pt x="0" y="0"/>
                  </a:moveTo>
                  <a:lnTo>
                    <a:pt x="2284472" y="0"/>
                  </a:lnTo>
                  <a:lnTo>
                    <a:pt x="2284472" y="446063"/>
                  </a:lnTo>
                  <a:lnTo>
                    <a:pt x="0" y="446063"/>
                  </a:lnTo>
                  <a:close/>
                </a:path>
              </a:pathLst>
            </a:custGeom>
            <a:solidFill>
              <a:srgbClr val="F2F2F2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47625"/>
              <a:ext cx="2284472" cy="49368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66"/>
                </a:lnSpc>
              </a:pP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-911254" y="9258300"/>
            <a:ext cx="8673855" cy="1693645"/>
            <a:chOff x="0" y="0"/>
            <a:chExt cx="2284472" cy="446063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2284472" cy="446063"/>
            </a:xfrm>
            <a:custGeom>
              <a:avLst/>
              <a:gdLst/>
              <a:ahLst/>
              <a:cxnLst/>
              <a:rect r="r" b="b" t="t" l="l"/>
              <a:pathLst>
                <a:path h="446063" w="2284472">
                  <a:moveTo>
                    <a:pt x="0" y="0"/>
                  </a:moveTo>
                  <a:lnTo>
                    <a:pt x="2284472" y="0"/>
                  </a:lnTo>
                  <a:lnTo>
                    <a:pt x="2284472" y="446063"/>
                  </a:lnTo>
                  <a:lnTo>
                    <a:pt x="0" y="446063"/>
                  </a:lnTo>
                  <a:close/>
                </a:path>
              </a:pathLst>
            </a:custGeom>
            <a:solidFill>
              <a:srgbClr val="F2F2F2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-47625"/>
              <a:ext cx="2284472" cy="49368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66"/>
                </a:lnSpc>
              </a:pP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15786196" y="-567300"/>
            <a:ext cx="8673855" cy="1618880"/>
            <a:chOff x="0" y="0"/>
            <a:chExt cx="2284472" cy="426372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2284472" cy="426372"/>
            </a:xfrm>
            <a:custGeom>
              <a:avLst/>
              <a:gdLst/>
              <a:ahLst/>
              <a:cxnLst/>
              <a:rect r="r" b="b" t="t" l="l"/>
              <a:pathLst>
                <a:path h="426372" w="2284472">
                  <a:moveTo>
                    <a:pt x="0" y="0"/>
                  </a:moveTo>
                  <a:lnTo>
                    <a:pt x="2284472" y="0"/>
                  </a:lnTo>
                  <a:lnTo>
                    <a:pt x="2284472" y="426372"/>
                  </a:lnTo>
                  <a:lnTo>
                    <a:pt x="0" y="426372"/>
                  </a:lnTo>
                  <a:close/>
                </a:path>
              </a:pathLst>
            </a:custGeom>
            <a:solidFill>
              <a:srgbClr val="F2F2F2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0" y="-47625"/>
              <a:ext cx="2284472" cy="4739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66"/>
                </a:lnSpc>
              </a:pP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16434951" y="9258300"/>
            <a:ext cx="8673855" cy="1693645"/>
            <a:chOff x="0" y="0"/>
            <a:chExt cx="2284472" cy="446063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2284472" cy="446063"/>
            </a:xfrm>
            <a:custGeom>
              <a:avLst/>
              <a:gdLst/>
              <a:ahLst/>
              <a:cxnLst/>
              <a:rect r="r" b="b" t="t" l="l"/>
              <a:pathLst>
                <a:path h="446063" w="2284472">
                  <a:moveTo>
                    <a:pt x="0" y="0"/>
                  </a:moveTo>
                  <a:lnTo>
                    <a:pt x="2284472" y="0"/>
                  </a:lnTo>
                  <a:lnTo>
                    <a:pt x="2284472" y="446063"/>
                  </a:lnTo>
                  <a:lnTo>
                    <a:pt x="0" y="446063"/>
                  </a:lnTo>
                  <a:close/>
                </a:path>
              </a:pathLst>
            </a:custGeom>
            <a:solidFill>
              <a:srgbClr val="F2F2F2"/>
            </a:solidFill>
          </p:spPr>
        </p:sp>
        <p:sp>
          <p:nvSpPr>
            <p:cNvPr name="TextBox 31" id="31"/>
            <p:cNvSpPr txBox="true"/>
            <p:nvPr/>
          </p:nvSpPr>
          <p:spPr>
            <a:xfrm>
              <a:off x="0" y="-47625"/>
              <a:ext cx="2284472" cy="49368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66"/>
                </a:lnSpc>
              </a:pPr>
            </a:p>
          </p:txBody>
        </p:sp>
      </p:grp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bg>
      <p:bgPr>
        <a:solidFill>
          <a:srgbClr val="03285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1028700"/>
            <a:ext cx="9258151" cy="3086100"/>
            <a:chOff x="0" y="0"/>
            <a:chExt cx="2438361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361" cy="812800"/>
            </a:xfrm>
            <a:custGeom>
              <a:avLst/>
              <a:gdLst/>
              <a:ahLst/>
              <a:cxnLst/>
              <a:rect r="r" b="b" t="t" l="l"/>
              <a:pathLst>
                <a:path h="812800" w="2438361">
                  <a:moveTo>
                    <a:pt x="0" y="0"/>
                  </a:moveTo>
                  <a:lnTo>
                    <a:pt x="2438361" y="0"/>
                  </a:lnTo>
                  <a:lnTo>
                    <a:pt x="2438361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2438361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66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-1002787" y="1861522"/>
            <a:ext cx="10561351" cy="15420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637"/>
              </a:lnSpc>
              <a:spcBef>
                <a:spcPct val="0"/>
              </a:spcBef>
            </a:pPr>
            <a:r>
              <a:rPr lang="en-US" sz="88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Clever Codex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300412" y="6407358"/>
            <a:ext cx="9258151" cy="22727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43"/>
              </a:lnSpc>
            </a:pPr>
            <a:r>
              <a:rPr lang="en-US" sz="3199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Team Members:</a:t>
            </a:r>
          </a:p>
          <a:p>
            <a:pPr algn="l">
              <a:lnSpc>
                <a:spcPts val="4543"/>
              </a:lnSpc>
            </a:pPr>
            <a:r>
              <a:rPr lang="en-US" sz="3199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Tausif Khan: Team Leader  Backend and Frontend </a:t>
            </a:r>
          </a:p>
          <a:p>
            <a:pPr algn="l">
              <a:lnSpc>
                <a:spcPts val="4543"/>
              </a:lnSpc>
            </a:pPr>
            <a:r>
              <a:rPr lang="en-US" sz="3199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Sourabh Chandrakar: Backend</a:t>
            </a:r>
          </a:p>
          <a:p>
            <a:pPr algn="l">
              <a:lnSpc>
                <a:spcPts val="4543"/>
              </a:lnSpc>
              <a:spcBef>
                <a:spcPct val="0"/>
              </a:spcBef>
            </a:pPr>
            <a:r>
              <a:rPr lang="en-US" sz="3199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Divyanshu Sahu: UI/UX and Research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03285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762600" y="1051580"/>
            <a:ext cx="8023596" cy="2727947"/>
            <a:chOff x="0" y="0"/>
            <a:chExt cx="2113210" cy="71847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113210" cy="718472"/>
            </a:xfrm>
            <a:custGeom>
              <a:avLst/>
              <a:gdLst/>
              <a:ahLst/>
              <a:cxnLst/>
              <a:rect r="r" b="b" t="t" l="l"/>
              <a:pathLst>
                <a:path h="718472" w="2113210">
                  <a:moveTo>
                    <a:pt x="0" y="0"/>
                  </a:moveTo>
                  <a:lnTo>
                    <a:pt x="2113210" y="0"/>
                  </a:lnTo>
                  <a:lnTo>
                    <a:pt x="2113210" y="718472"/>
                  </a:lnTo>
                  <a:lnTo>
                    <a:pt x="0" y="718472"/>
                  </a:lnTo>
                  <a:close/>
                </a:path>
              </a:pathLst>
            </a:custGeom>
            <a:solidFill>
              <a:srgbClr val="F2F2F2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2113210" cy="7660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66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9235704" y="3779527"/>
            <a:ext cx="8023596" cy="2727947"/>
            <a:chOff x="0" y="0"/>
            <a:chExt cx="2113210" cy="718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113210" cy="718472"/>
            </a:xfrm>
            <a:custGeom>
              <a:avLst/>
              <a:gdLst/>
              <a:ahLst/>
              <a:cxnLst/>
              <a:rect r="r" b="b" t="t" l="l"/>
              <a:pathLst>
                <a:path h="718472" w="2113210">
                  <a:moveTo>
                    <a:pt x="0" y="0"/>
                  </a:moveTo>
                  <a:lnTo>
                    <a:pt x="2113210" y="0"/>
                  </a:lnTo>
                  <a:lnTo>
                    <a:pt x="2113210" y="718472"/>
                  </a:lnTo>
                  <a:lnTo>
                    <a:pt x="0" y="718472"/>
                  </a:lnTo>
                  <a:close/>
                </a:path>
              </a:pathLst>
            </a:custGeom>
            <a:solidFill>
              <a:srgbClr val="F2F2F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2113210" cy="7660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66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7762600" y="6507473"/>
            <a:ext cx="8672351" cy="2727947"/>
            <a:chOff x="0" y="0"/>
            <a:chExt cx="2284076" cy="71847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284076" cy="718472"/>
            </a:xfrm>
            <a:custGeom>
              <a:avLst/>
              <a:gdLst/>
              <a:ahLst/>
              <a:cxnLst/>
              <a:rect r="r" b="b" t="t" l="l"/>
              <a:pathLst>
                <a:path h="718472" w="2284076">
                  <a:moveTo>
                    <a:pt x="0" y="0"/>
                  </a:moveTo>
                  <a:lnTo>
                    <a:pt x="2284076" y="0"/>
                  </a:lnTo>
                  <a:lnTo>
                    <a:pt x="2284076" y="718472"/>
                  </a:lnTo>
                  <a:lnTo>
                    <a:pt x="0" y="718472"/>
                  </a:lnTo>
                  <a:close/>
                </a:path>
              </a:pathLst>
            </a:custGeom>
            <a:solidFill>
              <a:srgbClr val="2C4B73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2284076" cy="7660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66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028700" y="4495809"/>
            <a:ext cx="5647703" cy="3052261"/>
            <a:chOff x="0" y="0"/>
            <a:chExt cx="7530271" cy="4069681"/>
          </a:xfrm>
        </p:grpSpPr>
        <p:sp>
          <p:nvSpPr>
            <p:cNvPr name="TextBox 12" id="12"/>
            <p:cNvSpPr txBox="true"/>
            <p:nvPr/>
          </p:nvSpPr>
          <p:spPr>
            <a:xfrm rot="0">
              <a:off x="0" y="2938322"/>
              <a:ext cx="7530271" cy="11313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499"/>
                </a:lnSpc>
                <a:spcBef>
                  <a:spcPct val="0"/>
                </a:spcBef>
              </a:pPr>
              <a:r>
                <a:rPr lang="en-US" sz="2499">
                  <a:solidFill>
                    <a:srgbClr val="FFFFFF"/>
                  </a:solidFill>
                  <a:latin typeface="DM Sans"/>
                  <a:ea typeface="DM Sans"/>
                  <a:cs typeface="DM Sans"/>
                  <a:sym typeface="DM Sans"/>
                </a:rPr>
                <a:t>Key issues affecting online exam integrity and effectiveness today.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0" y="-66675"/>
              <a:ext cx="7530271" cy="275230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8319"/>
                </a:lnSpc>
              </a:pPr>
              <a:r>
                <a:rPr lang="en-US" sz="6399">
                  <a:solidFill>
                    <a:srgbClr val="FFFFFF"/>
                  </a:solidFill>
                  <a:latin typeface="Quando"/>
                  <a:ea typeface="Quando"/>
                  <a:cs typeface="Quando"/>
                  <a:sym typeface="Quando"/>
                </a:rPr>
                <a:t>Problem Statement</a:t>
              </a: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9361380" y="4490764"/>
            <a:ext cx="6424816" cy="12120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266"/>
              </a:lnSpc>
            </a:pPr>
            <a:r>
              <a:rPr lang="en-US" sz="2300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The </a:t>
            </a:r>
            <a:r>
              <a:rPr lang="en-US" b="true" sz="2300" u="non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lack of analytics</a:t>
            </a:r>
            <a:r>
              <a:rPr lang="en-US" sz="2300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prevents educators and     parents from understanding student performance and improving exams.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9475685" y="7241590"/>
            <a:ext cx="5594156" cy="12120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266"/>
              </a:lnSpc>
            </a:pPr>
            <a:r>
              <a:rPr lang="en-US" sz="2300" u="non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Additionally, </a:t>
            </a:r>
            <a:r>
              <a:rPr lang="en-US" b="true" sz="2300" u="none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weak security</a:t>
            </a:r>
            <a:r>
              <a:rPr lang="en-US" sz="2300" u="non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measures expose sensitive data and enable unauthorized access.</a:t>
            </a:r>
          </a:p>
        </p:txBody>
      </p:sp>
      <p:sp>
        <p:nvSpPr>
          <p:cNvPr name="TextBox 16" id="16"/>
          <p:cNvSpPr txBox="true"/>
          <p:nvPr/>
        </p:nvSpPr>
        <p:spPr>
          <a:xfrm rot="-5400000">
            <a:off x="7622848" y="2041496"/>
            <a:ext cx="1952199" cy="748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20"/>
              </a:lnSpc>
            </a:pPr>
            <a:r>
              <a:rPr lang="en-US" sz="5500">
                <a:solidFill>
                  <a:srgbClr val="000000"/>
                </a:solidFill>
                <a:latin typeface="Quando"/>
                <a:ea typeface="Quando"/>
                <a:cs typeface="Quando"/>
                <a:sym typeface="Quando"/>
              </a:rPr>
              <a:t>01</a:t>
            </a:r>
          </a:p>
        </p:txBody>
      </p:sp>
      <p:sp>
        <p:nvSpPr>
          <p:cNvPr name="TextBox 17" id="17"/>
          <p:cNvSpPr txBox="true"/>
          <p:nvPr/>
        </p:nvSpPr>
        <p:spPr>
          <a:xfrm rot="5400000">
            <a:off x="15415990" y="4748940"/>
            <a:ext cx="1952199" cy="7433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20"/>
              </a:lnSpc>
            </a:pPr>
            <a:r>
              <a:rPr lang="en-US" sz="5499">
                <a:solidFill>
                  <a:srgbClr val="000000"/>
                </a:solidFill>
                <a:latin typeface="Quando"/>
                <a:ea typeface="Quando"/>
                <a:cs typeface="Quando"/>
                <a:sym typeface="Quando"/>
              </a:rPr>
              <a:t>02</a:t>
            </a:r>
          </a:p>
        </p:txBody>
      </p:sp>
      <p:sp>
        <p:nvSpPr>
          <p:cNvPr name="TextBox 18" id="18"/>
          <p:cNvSpPr txBox="true"/>
          <p:nvPr/>
        </p:nvSpPr>
        <p:spPr>
          <a:xfrm rot="-5400000">
            <a:off x="7765044" y="7499766"/>
            <a:ext cx="1649550" cy="7433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20"/>
              </a:lnSpc>
            </a:pPr>
            <a:r>
              <a:rPr lang="en-US" sz="5499">
                <a:solidFill>
                  <a:srgbClr val="FFFFFF"/>
                </a:solidFill>
                <a:latin typeface="Quando"/>
                <a:ea typeface="Quando"/>
                <a:cs typeface="Quando"/>
                <a:sym typeface="Quando"/>
              </a:rPr>
              <a:t>03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9235704" y="1767339"/>
            <a:ext cx="5589199" cy="12120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266"/>
              </a:lnSpc>
            </a:pPr>
            <a:r>
              <a:rPr lang="en-US" b="true" sz="2300" u="non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Cheating</a:t>
            </a:r>
            <a:r>
              <a:rPr lang="en-US" sz="2300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remains rampant in online exams, compromising academic integrity and fairness.                                </a:t>
            </a:r>
          </a:p>
        </p:txBody>
      </p:sp>
      <p:grpSp>
        <p:nvGrpSpPr>
          <p:cNvPr name="Group 20" id="20"/>
          <p:cNvGrpSpPr/>
          <p:nvPr/>
        </p:nvGrpSpPr>
        <p:grpSpPr>
          <a:xfrm rot="0">
            <a:off x="-911254" y="-642065"/>
            <a:ext cx="8673855" cy="1693645"/>
            <a:chOff x="0" y="0"/>
            <a:chExt cx="2284472" cy="446063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2284472" cy="446063"/>
            </a:xfrm>
            <a:custGeom>
              <a:avLst/>
              <a:gdLst/>
              <a:ahLst/>
              <a:cxnLst/>
              <a:rect r="r" b="b" t="t" l="l"/>
              <a:pathLst>
                <a:path h="446063" w="2284472">
                  <a:moveTo>
                    <a:pt x="0" y="0"/>
                  </a:moveTo>
                  <a:lnTo>
                    <a:pt x="2284472" y="0"/>
                  </a:lnTo>
                  <a:lnTo>
                    <a:pt x="2284472" y="446063"/>
                  </a:lnTo>
                  <a:lnTo>
                    <a:pt x="0" y="446063"/>
                  </a:lnTo>
                  <a:close/>
                </a:path>
              </a:pathLst>
            </a:custGeom>
            <a:solidFill>
              <a:srgbClr val="F2F2F2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47625"/>
              <a:ext cx="2284472" cy="49368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66"/>
                </a:lnSpc>
              </a:pP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-911254" y="9258300"/>
            <a:ext cx="8673855" cy="1693645"/>
            <a:chOff x="0" y="0"/>
            <a:chExt cx="2284472" cy="446063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2284472" cy="446063"/>
            </a:xfrm>
            <a:custGeom>
              <a:avLst/>
              <a:gdLst/>
              <a:ahLst/>
              <a:cxnLst/>
              <a:rect r="r" b="b" t="t" l="l"/>
              <a:pathLst>
                <a:path h="446063" w="2284472">
                  <a:moveTo>
                    <a:pt x="0" y="0"/>
                  </a:moveTo>
                  <a:lnTo>
                    <a:pt x="2284472" y="0"/>
                  </a:lnTo>
                  <a:lnTo>
                    <a:pt x="2284472" y="446063"/>
                  </a:lnTo>
                  <a:lnTo>
                    <a:pt x="0" y="446063"/>
                  </a:lnTo>
                  <a:close/>
                </a:path>
              </a:pathLst>
            </a:custGeom>
            <a:solidFill>
              <a:srgbClr val="F2F2F2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-47625"/>
              <a:ext cx="2284472" cy="49368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66"/>
                </a:lnSpc>
              </a:pP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15786196" y="-567300"/>
            <a:ext cx="8673855" cy="1618880"/>
            <a:chOff x="0" y="0"/>
            <a:chExt cx="2284472" cy="426372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2284472" cy="426372"/>
            </a:xfrm>
            <a:custGeom>
              <a:avLst/>
              <a:gdLst/>
              <a:ahLst/>
              <a:cxnLst/>
              <a:rect r="r" b="b" t="t" l="l"/>
              <a:pathLst>
                <a:path h="426372" w="2284472">
                  <a:moveTo>
                    <a:pt x="0" y="0"/>
                  </a:moveTo>
                  <a:lnTo>
                    <a:pt x="2284472" y="0"/>
                  </a:lnTo>
                  <a:lnTo>
                    <a:pt x="2284472" y="426372"/>
                  </a:lnTo>
                  <a:lnTo>
                    <a:pt x="0" y="426372"/>
                  </a:lnTo>
                  <a:close/>
                </a:path>
              </a:pathLst>
            </a:custGeom>
            <a:solidFill>
              <a:srgbClr val="F2F2F2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0" y="-47625"/>
              <a:ext cx="2284472" cy="4739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66"/>
                </a:lnSpc>
              </a:pP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16434951" y="9258300"/>
            <a:ext cx="8673855" cy="1693645"/>
            <a:chOff x="0" y="0"/>
            <a:chExt cx="2284472" cy="446063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2284472" cy="446063"/>
            </a:xfrm>
            <a:custGeom>
              <a:avLst/>
              <a:gdLst/>
              <a:ahLst/>
              <a:cxnLst/>
              <a:rect r="r" b="b" t="t" l="l"/>
              <a:pathLst>
                <a:path h="446063" w="2284472">
                  <a:moveTo>
                    <a:pt x="0" y="0"/>
                  </a:moveTo>
                  <a:lnTo>
                    <a:pt x="2284472" y="0"/>
                  </a:lnTo>
                  <a:lnTo>
                    <a:pt x="2284472" y="446063"/>
                  </a:lnTo>
                  <a:lnTo>
                    <a:pt x="0" y="446063"/>
                  </a:lnTo>
                  <a:close/>
                </a:path>
              </a:pathLst>
            </a:custGeom>
            <a:solidFill>
              <a:srgbClr val="F2F2F2"/>
            </a:solidFill>
          </p:spPr>
        </p:sp>
        <p:sp>
          <p:nvSpPr>
            <p:cNvPr name="TextBox 31" id="31"/>
            <p:cNvSpPr txBox="true"/>
            <p:nvPr/>
          </p:nvSpPr>
          <p:spPr>
            <a:xfrm>
              <a:off x="0" y="-47625"/>
              <a:ext cx="2284472" cy="49368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66"/>
                </a:lnSpc>
              </a:pP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-32423"/>
            <a:ext cx="17259300" cy="3556674"/>
            <a:chOff x="0" y="0"/>
            <a:chExt cx="6977515" cy="143787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977515" cy="1437877"/>
            </a:xfrm>
            <a:custGeom>
              <a:avLst/>
              <a:gdLst/>
              <a:ahLst/>
              <a:cxnLst/>
              <a:rect r="r" b="b" t="t" l="l"/>
              <a:pathLst>
                <a:path h="1437877" w="6977515">
                  <a:moveTo>
                    <a:pt x="0" y="0"/>
                  </a:moveTo>
                  <a:lnTo>
                    <a:pt x="6977515" y="0"/>
                  </a:lnTo>
                  <a:lnTo>
                    <a:pt x="6977515" y="1437877"/>
                  </a:lnTo>
                  <a:lnTo>
                    <a:pt x="0" y="1437877"/>
                  </a:lnTo>
                  <a:close/>
                </a:path>
              </a:pathLst>
            </a:custGeom>
            <a:solidFill>
              <a:srgbClr val="032859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-5687" y="3524251"/>
            <a:ext cx="15766183" cy="3238498"/>
            <a:chOff x="0" y="0"/>
            <a:chExt cx="4152410" cy="85293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152410" cy="852938"/>
            </a:xfrm>
            <a:custGeom>
              <a:avLst/>
              <a:gdLst/>
              <a:ahLst/>
              <a:cxnLst/>
              <a:rect r="r" b="b" t="t" l="l"/>
              <a:pathLst>
                <a:path h="852938" w="4152410">
                  <a:moveTo>
                    <a:pt x="0" y="0"/>
                  </a:moveTo>
                  <a:lnTo>
                    <a:pt x="4152410" y="0"/>
                  </a:lnTo>
                  <a:lnTo>
                    <a:pt x="4152410" y="852938"/>
                  </a:lnTo>
                  <a:lnTo>
                    <a:pt x="0" y="852938"/>
                  </a:lnTo>
                  <a:close/>
                </a:path>
              </a:pathLst>
            </a:custGeom>
            <a:solidFill>
              <a:srgbClr val="2C4B73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57150"/>
              <a:ext cx="4152410" cy="91008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l">
                <a:lnSpc>
                  <a:spcPts val="3833"/>
                </a:lnSpc>
              </a:pPr>
              <a:r>
                <a:rPr lang="en-US" sz="2699">
                  <a:solidFill>
                    <a:srgbClr val="F2F2F2"/>
                  </a:solidFill>
                  <a:latin typeface="DM Sans"/>
                  <a:ea typeface="DM Sans"/>
                  <a:cs typeface="DM Sans"/>
                  <a:sym typeface="DM Sans"/>
                </a:rPr>
                <a:t>AI + Human Hybrid Proctoring</a:t>
              </a:r>
              <a:r>
                <a:rPr lang="en-US" sz="2699">
                  <a:solidFill>
                    <a:srgbClr val="F2F2F2"/>
                  </a:solidFill>
                  <a:latin typeface="DM Sans"/>
                  <a:ea typeface="DM Sans"/>
                  <a:cs typeface="DM Sans"/>
                  <a:sym typeface="DM Sans"/>
                </a:rPr>
                <a:t>: Use AI for live monitoring (face detection, eye movement, multiple person detection) + teacher intervention if needed.</a:t>
              </a: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4261693" y="6795173"/>
            <a:ext cx="2997607" cy="2463127"/>
            <a:chOff x="0" y="0"/>
            <a:chExt cx="1674790" cy="1376172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674790" cy="1376172"/>
            </a:xfrm>
            <a:custGeom>
              <a:avLst/>
              <a:gdLst/>
              <a:ahLst/>
              <a:cxnLst/>
              <a:rect r="r" b="b" t="t" l="l"/>
              <a:pathLst>
                <a:path h="1376172" w="1674790">
                  <a:moveTo>
                    <a:pt x="0" y="0"/>
                  </a:moveTo>
                  <a:lnTo>
                    <a:pt x="1674790" y="0"/>
                  </a:lnTo>
                  <a:lnTo>
                    <a:pt x="1674790" y="1376172"/>
                  </a:lnTo>
                  <a:lnTo>
                    <a:pt x="0" y="1376172"/>
                  </a:lnTo>
                  <a:close/>
                </a:path>
              </a:pathLst>
            </a:custGeom>
            <a:solidFill>
              <a:srgbClr val="032859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-1968907" y="9258300"/>
            <a:ext cx="2997607" cy="2463127"/>
            <a:chOff x="0" y="0"/>
            <a:chExt cx="1674790" cy="1376172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674790" cy="1376172"/>
            </a:xfrm>
            <a:custGeom>
              <a:avLst/>
              <a:gdLst/>
              <a:ahLst/>
              <a:cxnLst/>
              <a:rect r="r" b="b" t="t" l="l"/>
              <a:pathLst>
                <a:path h="1376172" w="1674790">
                  <a:moveTo>
                    <a:pt x="0" y="0"/>
                  </a:moveTo>
                  <a:lnTo>
                    <a:pt x="1674790" y="0"/>
                  </a:lnTo>
                  <a:lnTo>
                    <a:pt x="1674790" y="1376172"/>
                  </a:lnTo>
                  <a:lnTo>
                    <a:pt x="0" y="1376172"/>
                  </a:lnTo>
                  <a:close/>
                </a:path>
              </a:pathLst>
            </a:custGeom>
            <a:solidFill>
              <a:srgbClr val="032859"/>
            </a:solid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1028700" y="6795173"/>
            <a:ext cx="13232993" cy="2463127"/>
            <a:chOff x="0" y="0"/>
            <a:chExt cx="7393394" cy="1376172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7393394" cy="1376172"/>
            </a:xfrm>
            <a:custGeom>
              <a:avLst/>
              <a:gdLst/>
              <a:ahLst/>
              <a:cxnLst/>
              <a:rect r="r" b="b" t="t" l="l"/>
              <a:pathLst>
                <a:path h="1376172" w="7393394">
                  <a:moveTo>
                    <a:pt x="0" y="0"/>
                  </a:moveTo>
                  <a:lnTo>
                    <a:pt x="7393394" y="0"/>
                  </a:lnTo>
                  <a:lnTo>
                    <a:pt x="7393394" y="1376172"/>
                  </a:lnTo>
                  <a:lnTo>
                    <a:pt x="0" y="1376172"/>
                  </a:lnTo>
                  <a:close/>
                </a:path>
              </a:pathLst>
            </a:custGeom>
            <a:solidFill>
              <a:srgbClr val="6DE17B"/>
            </a:solid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14952438" y="7369311"/>
            <a:ext cx="1627490" cy="1314850"/>
            <a:chOff x="0" y="0"/>
            <a:chExt cx="7189588" cy="5808472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7189588" cy="5808472"/>
            </a:xfrm>
            <a:custGeom>
              <a:avLst/>
              <a:gdLst/>
              <a:ahLst/>
              <a:cxnLst/>
              <a:rect r="r" b="b" t="t" l="l"/>
              <a:pathLst>
                <a:path h="5808472" w="7189588">
                  <a:moveTo>
                    <a:pt x="4285352" y="5808472"/>
                  </a:moveTo>
                  <a:lnTo>
                    <a:pt x="3431277" y="4954397"/>
                  </a:lnTo>
                  <a:lnTo>
                    <a:pt x="4877553" y="3508121"/>
                  </a:lnTo>
                  <a:lnTo>
                    <a:pt x="0" y="3508121"/>
                  </a:lnTo>
                  <a:lnTo>
                    <a:pt x="0" y="2300224"/>
                  </a:lnTo>
                  <a:lnTo>
                    <a:pt x="4877426" y="2300224"/>
                  </a:lnTo>
                  <a:lnTo>
                    <a:pt x="3431277" y="854075"/>
                  </a:lnTo>
                  <a:lnTo>
                    <a:pt x="4285352" y="0"/>
                  </a:lnTo>
                  <a:lnTo>
                    <a:pt x="7189588" y="2904236"/>
                  </a:lnTo>
                  <a:lnTo>
                    <a:pt x="4285352" y="5808472"/>
                  </a:lnTo>
                  <a:close/>
                </a:path>
              </a:pathLst>
            </a:custGeom>
            <a:solidFill>
              <a:srgbClr val="6DE17B"/>
            </a:solidFill>
          </p:spPr>
        </p:sp>
      </p:grpSp>
      <p:grpSp>
        <p:nvGrpSpPr>
          <p:cNvPr name="Group 15" id="15"/>
          <p:cNvGrpSpPr/>
          <p:nvPr/>
        </p:nvGrpSpPr>
        <p:grpSpPr>
          <a:xfrm rot="0">
            <a:off x="17259300" y="9258300"/>
            <a:ext cx="8673855" cy="1618880"/>
            <a:chOff x="0" y="0"/>
            <a:chExt cx="2284472" cy="426372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2284472" cy="426372"/>
            </a:xfrm>
            <a:custGeom>
              <a:avLst/>
              <a:gdLst/>
              <a:ahLst/>
              <a:cxnLst/>
              <a:rect r="r" b="b" t="t" l="l"/>
              <a:pathLst>
                <a:path h="426372" w="2284472">
                  <a:moveTo>
                    <a:pt x="0" y="0"/>
                  </a:moveTo>
                  <a:lnTo>
                    <a:pt x="2284472" y="0"/>
                  </a:lnTo>
                  <a:lnTo>
                    <a:pt x="2284472" y="426372"/>
                  </a:lnTo>
                  <a:lnTo>
                    <a:pt x="0" y="426372"/>
                  </a:lnTo>
                  <a:close/>
                </a:path>
              </a:pathLst>
            </a:custGeom>
            <a:solidFill>
              <a:srgbClr val="6DE17B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47625"/>
              <a:ext cx="2284472" cy="4739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66"/>
                </a:lnSpc>
              </a:pPr>
            </a:p>
          </p:txBody>
        </p:sp>
      </p:grpSp>
      <p:sp>
        <p:nvSpPr>
          <p:cNvPr name="TextBox 18" id="18"/>
          <p:cNvSpPr txBox="true"/>
          <p:nvPr/>
        </p:nvSpPr>
        <p:spPr>
          <a:xfrm rot="0">
            <a:off x="1499675" y="7321686"/>
            <a:ext cx="11983721" cy="11893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220"/>
              </a:lnSpc>
              <a:spcBef>
                <a:spcPct val="0"/>
              </a:spcBef>
            </a:pPr>
            <a:r>
              <a:rPr lang="en-US" sz="23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Our </a:t>
            </a:r>
            <a:r>
              <a:rPr lang="en-US" b="true" sz="230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Smart &amp; Secure Online Exam System</a:t>
            </a:r>
            <a:r>
              <a:rPr lang="en-US" sz="23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will provide robust security measures and analytics to enhance </a:t>
            </a:r>
            <a:r>
              <a:rPr lang="en-US" b="true" sz="230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user experience</a:t>
            </a:r>
            <a:r>
              <a:rPr lang="en-US" sz="23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and ensure the integrity of assessments in the digital learning environment.</a:t>
            </a:r>
          </a:p>
        </p:txBody>
      </p:sp>
      <p:grpSp>
        <p:nvGrpSpPr>
          <p:cNvPr name="Group 19" id="19"/>
          <p:cNvGrpSpPr/>
          <p:nvPr/>
        </p:nvGrpSpPr>
        <p:grpSpPr>
          <a:xfrm rot="0">
            <a:off x="1248398" y="1143620"/>
            <a:ext cx="12486277" cy="2070469"/>
            <a:chOff x="0" y="0"/>
            <a:chExt cx="16648369" cy="2760626"/>
          </a:xfrm>
        </p:grpSpPr>
        <p:sp>
          <p:nvSpPr>
            <p:cNvPr name="TextBox 20" id="20"/>
            <p:cNvSpPr txBox="true"/>
            <p:nvPr/>
          </p:nvSpPr>
          <p:spPr>
            <a:xfrm rot="0">
              <a:off x="0" y="-66675"/>
              <a:ext cx="16648369" cy="136555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8320"/>
                </a:lnSpc>
              </a:pPr>
              <a:r>
                <a:rPr lang="en-US" sz="6400">
                  <a:solidFill>
                    <a:srgbClr val="FFFFFF"/>
                  </a:solidFill>
                  <a:latin typeface="Quando"/>
                  <a:ea typeface="Quando"/>
                  <a:cs typeface="Quando"/>
                  <a:sym typeface="Quando"/>
                </a:rPr>
                <a:t>Proposed Solution</a:t>
              </a:r>
            </a:p>
          </p:txBody>
        </p:sp>
        <p:sp>
          <p:nvSpPr>
            <p:cNvPr name="TextBox 21" id="21"/>
            <p:cNvSpPr txBox="true"/>
            <p:nvPr/>
          </p:nvSpPr>
          <p:spPr>
            <a:xfrm rot="0">
              <a:off x="0" y="1619743"/>
              <a:ext cx="16648369" cy="114088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500"/>
                </a:lnSpc>
                <a:spcBef>
                  <a:spcPct val="0"/>
                </a:spcBef>
              </a:pPr>
              <a:r>
                <a:rPr lang="en-US" sz="2500">
                  <a:solidFill>
                    <a:srgbClr val="FFFFFF"/>
                  </a:solidFill>
                  <a:latin typeface="DM Sans"/>
                  <a:ea typeface="DM Sans"/>
                  <a:cs typeface="DM Sans"/>
                  <a:sym typeface="DM Sans"/>
                </a:rPr>
                <a:t>A comprehensive platform that ensures integrity and insightful analytics for online exams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144000" y="3780376"/>
            <a:ext cx="6808988" cy="2777530"/>
            <a:chOff x="0" y="0"/>
            <a:chExt cx="1793314" cy="73153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793314" cy="731531"/>
            </a:xfrm>
            <a:custGeom>
              <a:avLst/>
              <a:gdLst/>
              <a:ahLst/>
              <a:cxnLst/>
              <a:rect r="r" b="b" t="t" l="l"/>
              <a:pathLst>
                <a:path h="731531" w="1793314">
                  <a:moveTo>
                    <a:pt x="0" y="0"/>
                  </a:moveTo>
                  <a:lnTo>
                    <a:pt x="1793314" y="0"/>
                  </a:lnTo>
                  <a:lnTo>
                    <a:pt x="1793314" y="731531"/>
                  </a:lnTo>
                  <a:lnTo>
                    <a:pt x="0" y="731531"/>
                  </a:lnTo>
                  <a:close/>
                </a:path>
              </a:pathLst>
            </a:custGeom>
            <a:solidFill>
              <a:srgbClr val="032859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1793314" cy="77915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66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0541351" y="1028700"/>
            <a:ext cx="7746649" cy="2737500"/>
            <a:chOff x="0" y="0"/>
            <a:chExt cx="2040270" cy="72098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040270" cy="720988"/>
            </a:xfrm>
            <a:custGeom>
              <a:avLst/>
              <a:gdLst/>
              <a:ahLst/>
              <a:cxnLst/>
              <a:rect r="r" b="b" t="t" l="l"/>
              <a:pathLst>
                <a:path h="720988" w="2040270">
                  <a:moveTo>
                    <a:pt x="0" y="0"/>
                  </a:moveTo>
                  <a:lnTo>
                    <a:pt x="2040270" y="0"/>
                  </a:lnTo>
                  <a:lnTo>
                    <a:pt x="2040270" y="720988"/>
                  </a:lnTo>
                  <a:lnTo>
                    <a:pt x="0" y="720988"/>
                  </a:lnTo>
                  <a:close/>
                </a:path>
              </a:pathLst>
            </a:custGeom>
            <a:solidFill>
              <a:srgbClr val="2C4B73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2040270" cy="76861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66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0541351" y="6557906"/>
            <a:ext cx="7746649" cy="2737500"/>
            <a:chOff x="0" y="0"/>
            <a:chExt cx="2040270" cy="72098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040270" cy="720988"/>
            </a:xfrm>
            <a:custGeom>
              <a:avLst/>
              <a:gdLst/>
              <a:ahLst/>
              <a:cxnLst/>
              <a:rect r="r" b="b" t="t" l="l"/>
              <a:pathLst>
                <a:path h="720988" w="2040270">
                  <a:moveTo>
                    <a:pt x="0" y="0"/>
                  </a:moveTo>
                  <a:lnTo>
                    <a:pt x="2040270" y="0"/>
                  </a:lnTo>
                  <a:lnTo>
                    <a:pt x="2040270" y="720988"/>
                  </a:lnTo>
                  <a:lnTo>
                    <a:pt x="0" y="720988"/>
                  </a:lnTo>
                  <a:close/>
                </a:path>
              </a:pathLst>
            </a:custGeom>
            <a:solidFill>
              <a:srgbClr val="032859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2040270" cy="76861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66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-4158238" y="8984680"/>
            <a:ext cx="7041483" cy="7041483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535715" y="277085"/>
                  </a:lnTo>
                  <a:lnTo>
                    <a:pt x="812800" y="406400"/>
                  </a:lnTo>
                  <a:lnTo>
                    <a:pt x="535715" y="535715"/>
                  </a:lnTo>
                  <a:lnTo>
                    <a:pt x="406400" y="812800"/>
                  </a:lnTo>
                  <a:lnTo>
                    <a:pt x="277085" y="535715"/>
                  </a:lnTo>
                  <a:lnTo>
                    <a:pt x="0" y="406400"/>
                  </a:lnTo>
                  <a:lnTo>
                    <a:pt x="277085" y="277085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2C4B73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190500" y="142875"/>
              <a:ext cx="431800" cy="479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66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115219" y="1033455"/>
            <a:ext cx="8028781" cy="8271373"/>
            <a:chOff x="0" y="0"/>
            <a:chExt cx="2114576" cy="2178469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114576" cy="2178469"/>
            </a:xfrm>
            <a:custGeom>
              <a:avLst/>
              <a:gdLst/>
              <a:ahLst/>
              <a:cxnLst/>
              <a:rect r="r" b="b" t="t" l="l"/>
              <a:pathLst>
                <a:path h="2178469" w="2114576">
                  <a:moveTo>
                    <a:pt x="0" y="0"/>
                  </a:moveTo>
                  <a:lnTo>
                    <a:pt x="2114576" y="0"/>
                  </a:lnTo>
                  <a:lnTo>
                    <a:pt x="2114576" y="2178469"/>
                  </a:lnTo>
                  <a:lnTo>
                    <a:pt x="0" y="2178469"/>
                  </a:lnTo>
                  <a:close/>
                </a:path>
              </a:pathLst>
            </a:custGeom>
            <a:solidFill>
              <a:srgbClr val="032859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47625"/>
              <a:ext cx="2114576" cy="222609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66"/>
                </a:lnSpc>
              </a:pPr>
            </a:p>
          </p:txBody>
        </p:sp>
      </p:grpSp>
      <p:sp>
        <p:nvSpPr>
          <p:cNvPr name="TextBox 17" id="17"/>
          <p:cNvSpPr txBox="true"/>
          <p:nvPr/>
        </p:nvSpPr>
        <p:spPr>
          <a:xfrm rot="0">
            <a:off x="2035364" y="4335780"/>
            <a:ext cx="6788659" cy="15678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240"/>
              </a:lnSpc>
            </a:pPr>
            <a:r>
              <a:rPr lang="en-US" sz="4800">
                <a:solidFill>
                  <a:srgbClr val="FFFFFF"/>
                </a:solidFill>
                <a:latin typeface="Quando"/>
                <a:ea typeface="Quando"/>
                <a:cs typeface="Quando"/>
                <a:sym typeface="Quando"/>
              </a:rPr>
              <a:t>Key Security features</a:t>
            </a:r>
          </a:p>
        </p:txBody>
      </p:sp>
      <p:grpSp>
        <p:nvGrpSpPr>
          <p:cNvPr name="Group 18" id="18"/>
          <p:cNvGrpSpPr/>
          <p:nvPr/>
        </p:nvGrpSpPr>
        <p:grpSpPr>
          <a:xfrm rot="0">
            <a:off x="9842675" y="4040052"/>
            <a:ext cx="5737699" cy="2295095"/>
            <a:chOff x="0" y="0"/>
            <a:chExt cx="7650265" cy="3060127"/>
          </a:xfrm>
        </p:grpSpPr>
        <p:sp>
          <p:nvSpPr>
            <p:cNvPr name="TextBox 19" id="19"/>
            <p:cNvSpPr txBox="true"/>
            <p:nvPr/>
          </p:nvSpPr>
          <p:spPr>
            <a:xfrm rot="0">
              <a:off x="0" y="-66675"/>
              <a:ext cx="7650265" cy="77701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 marL="0" indent="0" lvl="0">
                <a:lnSpc>
                  <a:spcPts val="4905"/>
                </a:lnSpc>
                <a:spcBef>
                  <a:spcPct val="0"/>
                </a:spcBef>
              </a:pPr>
              <a:r>
                <a:rPr lang="en-US" sz="3503">
                  <a:solidFill>
                    <a:srgbClr val="FFFFFF"/>
                  </a:solidFill>
                  <a:latin typeface="Quando"/>
                  <a:ea typeface="Quando"/>
                  <a:cs typeface="Quando"/>
                  <a:sym typeface="Quando"/>
                </a:rPr>
                <a:t>Secure ExamSystem </a:t>
              </a:r>
            </a:p>
          </p:txBody>
        </p:sp>
        <p:sp>
          <p:nvSpPr>
            <p:cNvPr name="TextBox 20" id="20"/>
            <p:cNvSpPr txBox="true"/>
            <p:nvPr/>
          </p:nvSpPr>
          <p:spPr>
            <a:xfrm rot="0">
              <a:off x="0" y="877320"/>
              <a:ext cx="7650265" cy="218280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 marL="0" indent="0" lvl="0">
                <a:lnSpc>
                  <a:spcPts val="3283"/>
                </a:lnSpc>
              </a:pPr>
              <a:r>
                <a:rPr lang="en-US" sz="2312">
                  <a:solidFill>
                    <a:srgbClr val="FFFFFF"/>
                  </a:solidFill>
                  <a:latin typeface="DM Sans"/>
                  <a:ea typeface="DM Sans"/>
                  <a:cs typeface="DM Sans"/>
                  <a:sym typeface="DM Sans"/>
                </a:rPr>
                <a:t>Offers authentication, smart exams, security with tab switching detection and webcame support and get instant result with correct answers , </a:t>
              </a: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11231146" y="1357342"/>
            <a:ext cx="6335419" cy="2070609"/>
            <a:chOff x="0" y="0"/>
            <a:chExt cx="8447225" cy="2760812"/>
          </a:xfrm>
        </p:grpSpPr>
        <p:sp>
          <p:nvSpPr>
            <p:cNvPr name="TextBox 22" id="22"/>
            <p:cNvSpPr txBox="true"/>
            <p:nvPr/>
          </p:nvSpPr>
          <p:spPr>
            <a:xfrm rot="0">
              <a:off x="0" y="-66675"/>
              <a:ext cx="8447225" cy="158603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4841"/>
                </a:lnSpc>
                <a:spcBef>
                  <a:spcPct val="0"/>
                </a:spcBef>
              </a:pPr>
              <a:r>
                <a:rPr lang="en-US" sz="3458">
                  <a:solidFill>
                    <a:srgbClr val="FFFFFF"/>
                  </a:solidFill>
                  <a:latin typeface="Quando"/>
                  <a:ea typeface="Quando"/>
                  <a:cs typeface="Quando"/>
                  <a:sym typeface="Quando"/>
                </a:rPr>
                <a:t>Fully Function and Secured Admin section</a:t>
              </a:r>
            </a:p>
          </p:txBody>
        </p:sp>
        <p:sp>
          <p:nvSpPr>
            <p:cNvPr name="TextBox 23" id="23"/>
            <p:cNvSpPr txBox="true"/>
            <p:nvPr/>
          </p:nvSpPr>
          <p:spPr>
            <a:xfrm rot="0">
              <a:off x="0" y="1701962"/>
              <a:ext cx="8447225" cy="10588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241"/>
                </a:lnSpc>
              </a:pPr>
              <a:r>
                <a:rPr lang="en-US" sz="2282">
                  <a:solidFill>
                    <a:srgbClr val="FFFFFF"/>
                  </a:solidFill>
                  <a:latin typeface="DM Sans"/>
                  <a:ea typeface="DM Sans"/>
                  <a:cs typeface="DM Sans"/>
                  <a:sym typeface="DM Sans"/>
                </a:rPr>
                <a:t>Centralized control to manage exams, users, and analysis results with security.</a:t>
              </a: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11983310" y="6812612"/>
            <a:ext cx="4691538" cy="2172068"/>
            <a:chOff x="0" y="0"/>
            <a:chExt cx="6255384" cy="2896091"/>
          </a:xfrm>
        </p:grpSpPr>
        <p:sp>
          <p:nvSpPr>
            <p:cNvPr name="TextBox 25" id="25"/>
            <p:cNvSpPr txBox="true"/>
            <p:nvPr/>
          </p:nvSpPr>
          <p:spPr>
            <a:xfrm rot="0">
              <a:off x="0" y="-57150"/>
              <a:ext cx="6255384" cy="137252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4191"/>
                </a:lnSpc>
                <a:spcBef>
                  <a:spcPct val="0"/>
                </a:spcBef>
              </a:pPr>
              <a:r>
                <a:rPr lang="en-US" sz="2993">
                  <a:solidFill>
                    <a:srgbClr val="FFFFFF"/>
                  </a:solidFill>
                  <a:latin typeface="Quando"/>
                  <a:ea typeface="Quando"/>
                  <a:cs typeface="Quando"/>
                  <a:sym typeface="Quando"/>
                </a:rPr>
                <a:t>Guardian Insight Panel</a:t>
              </a:r>
            </a:p>
          </p:txBody>
        </p:sp>
        <p:sp>
          <p:nvSpPr>
            <p:cNvPr name="TextBox 26" id="26"/>
            <p:cNvSpPr txBox="true"/>
            <p:nvPr/>
          </p:nvSpPr>
          <p:spPr>
            <a:xfrm rot="0">
              <a:off x="0" y="1498461"/>
              <a:ext cx="6255384" cy="139763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2805"/>
                </a:lnSpc>
              </a:pPr>
              <a:r>
                <a:rPr lang="en-US" sz="1976" u="none">
                  <a:solidFill>
                    <a:srgbClr val="FFFFFF"/>
                  </a:solidFill>
                  <a:latin typeface="DM Sans"/>
                  <a:ea typeface="DM Sans"/>
                  <a:cs typeface="DM Sans"/>
                  <a:sym typeface="DM Sans"/>
                </a:rPr>
                <a:t>IAllows parents to securely view their child’s results, track progress, and analyze performance through graphs</a:t>
              </a:r>
            </a:p>
          </p:txBody>
        </p:sp>
      </p:grpSp>
      <p:grpSp>
        <p:nvGrpSpPr>
          <p:cNvPr name="Group 27" id="27"/>
          <p:cNvGrpSpPr/>
          <p:nvPr/>
        </p:nvGrpSpPr>
        <p:grpSpPr>
          <a:xfrm rot="0">
            <a:off x="-1397351" y="9304827"/>
            <a:ext cx="2512569" cy="1218726"/>
            <a:chOff x="0" y="0"/>
            <a:chExt cx="661747" cy="320981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661747" cy="320981"/>
            </a:xfrm>
            <a:custGeom>
              <a:avLst/>
              <a:gdLst/>
              <a:ahLst/>
              <a:cxnLst/>
              <a:rect r="r" b="b" t="t" l="l"/>
              <a:pathLst>
                <a:path h="320981" w="661747">
                  <a:moveTo>
                    <a:pt x="0" y="0"/>
                  </a:moveTo>
                  <a:lnTo>
                    <a:pt x="661747" y="0"/>
                  </a:lnTo>
                  <a:lnTo>
                    <a:pt x="661747" y="320981"/>
                  </a:lnTo>
                  <a:lnTo>
                    <a:pt x="0" y="320981"/>
                  </a:lnTo>
                  <a:close/>
                </a:path>
              </a:pathLst>
            </a:custGeom>
            <a:solidFill>
              <a:srgbClr val="2C4B73"/>
            </a:solidFill>
          </p:spPr>
        </p:sp>
        <p:sp>
          <p:nvSpPr>
            <p:cNvPr name="TextBox 29" id="29"/>
            <p:cNvSpPr txBox="true"/>
            <p:nvPr/>
          </p:nvSpPr>
          <p:spPr>
            <a:xfrm>
              <a:off x="0" y="-47625"/>
              <a:ext cx="661747" cy="36860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66"/>
                </a:lnSpc>
              </a:pPr>
            </a:p>
          </p:txBody>
        </p:sp>
      </p:grpSp>
      <p:grpSp>
        <p:nvGrpSpPr>
          <p:cNvPr name="Group 30" id="30"/>
          <p:cNvGrpSpPr/>
          <p:nvPr/>
        </p:nvGrpSpPr>
        <p:grpSpPr>
          <a:xfrm rot="0">
            <a:off x="9144000" y="9295406"/>
            <a:ext cx="1397351" cy="1218726"/>
            <a:chOff x="0" y="0"/>
            <a:chExt cx="368027" cy="320981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368027" cy="320981"/>
            </a:xfrm>
            <a:custGeom>
              <a:avLst/>
              <a:gdLst/>
              <a:ahLst/>
              <a:cxnLst/>
              <a:rect r="r" b="b" t="t" l="l"/>
              <a:pathLst>
                <a:path h="320981" w="368027">
                  <a:moveTo>
                    <a:pt x="0" y="0"/>
                  </a:moveTo>
                  <a:lnTo>
                    <a:pt x="368027" y="0"/>
                  </a:lnTo>
                  <a:lnTo>
                    <a:pt x="368027" y="320981"/>
                  </a:lnTo>
                  <a:lnTo>
                    <a:pt x="0" y="320981"/>
                  </a:lnTo>
                  <a:close/>
                </a:path>
              </a:pathLst>
            </a:custGeom>
            <a:solidFill>
              <a:srgbClr val="2C4B73"/>
            </a:solidFill>
          </p:spPr>
        </p:sp>
        <p:sp>
          <p:nvSpPr>
            <p:cNvPr name="TextBox 32" id="32"/>
            <p:cNvSpPr txBox="true"/>
            <p:nvPr/>
          </p:nvSpPr>
          <p:spPr>
            <a:xfrm>
              <a:off x="0" y="-47625"/>
              <a:ext cx="368027" cy="36860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66"/>
                </a:lnSpc>
              </a:pPr>
            </a:p>
          </p:txBody>
        </p:sp>
      </p:grpSp>
      <p:grpSp>
        <p:nvGrpSpPr>
          <p:cNvPr name="Group 33" id="33"/>
          <p:cNvGrpSpPr/>
          <p:nvPr/>
        </p:nvGrpSpPr>
        <p:grpSpPr>
          <a:xfrm rot="0">
            <a:off x="9144000" y="-190026"/>
            <a:ext cx="1397351" cy="1218726"/>
            <a:chOff x="0" y="0"/>
            <a:chExt cx="368027" cy="320981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368027" cy="320981"/>
            </a:xfrm>
            <a:custGeom>
              <a:avLst/>
              <a:gdLst/>
              <a:ahLst/>
              <a:cxnLst/>
              <a:rect r="r" b="b" t="t" l="l"/>
              <a:pathLst>
                <a:path h="320981" w="368027">
                  <a:moveTo>
                    <a:pt x="0" y="0"/>
                  </a:moveTo>
                  <a:lnTo>
                    <a:pt x="368027" y="0"/>
                  </a:lnTo>
                  <a:lnTo>
                    <a:pt x="368027" y="320981"/>
                  </a:lnTo>
                  <a:lnTo>
                    <a:pt x="0" y="320981"/>
                  </a:lnTo>
                  <a:close/>
                </a:path>
              </a:pathLst>
            </a:custGeom>
            <a:solidFill>
              <a:srgbClr val="032859"/>
            </a:solidFill>
          </p:spPr>
        </p:sp>
        <p:sp>
          <p:nvSpPr>
            <p:cNvPr name="TextBox 35" id="35"/>
            <p:cNvSpPr txBox="true"/>
            <p:nvPr/>
          </p:nvSpPr>
          <p:spPr>
            <a:xfrm>
              <a:off x="0" y="-47625"/>
              <a:ext cx="368027" cy="36860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66"/>
                </a:lnSpc>
              </a:pPr>
            </a:p>
          </p:txBody>
        </p:sp>
      </p:grpSp>
      <p:grpSp>
        <p:nvGrpSpPr>
          <p:cNvPr name="Group 36" id="36"/>
          <p:cNvGrpSpPr/>
          <p:nvPr/>
        </p:nvGrpSpPr>
        <p:grpSpPr>
          <a:xfrm rot="0">
            <a:off x="0" y="-190026"/>
            <a:ext cx="2512569" cy="1218726"/>
            <a:chOff x="0" y="0"/>
            <a:chExt cx="661747" cy="320981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661747" cy="320981"/>
            </a:xfrm>
            <a:custGeom>
              <a:avLst/>
              <a:gdLst/>
              <a:ahLst/>
              <a:cxnLst/>
              <a:rect r="r" b="b" t="t" l="l"/>
              <a:pathLst>
                <a:path h="320981" w="661747">
                  <a:moveTo>
                    <a:pt x="0" y="0"/>
                  </a:moveTo>
                  <a:lnTo>
                    <a:pt x="661747" y="0"/>
                  </a:lnTo>
                  <a:lnTo>
                    <a:pt x="661747" y="320981"/>
                  </a:lnTo>
                  <a:lnTo>
                    <a:pt x="0" y="320981"/>
                  </a:lnTo>
                  <a:close/>
                </a:path>
              </a:pathLst>
            </a:custGeom>
            <a:solidFill>
              <a:srgbClr val="032859"/>
            </a:solidFill>
            <a:ln cap="sq">
              <a:noFill/>
              <a:prstDash val="solid"/>
              <a:miter/>
            </a:ln>
          </p:spPr>
        </p:sp>
        <p:sp>
          <p:nvSpPr>
            <p:cNvPr name="TextBox 38" id="38"/>
            <p:cNvSpPr txBox="true"/>
            <p:nvPr/>
          </p:nvSpPr>
          <p:spPr>
            <a:xfrm>
              <a:off x="0" y="-47625"/>
              <a:ext cx="661747" cy="36860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3266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bg>
      <p:bgPr>
        <a:solidFill>
          <a:srgbClr val="03285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762600" y="1051580"/>
            <a:ext cx="8023596" cy="2727947"/>
            <a:chOff x="0" y="0"/>
            <a:chExt cx="2113210" cy="71847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113210" cy="718472"/>
            </a:xfrm>
            <a:custGeom>
              <a:avLst/>
              <a:gdLst/>
              <a:ahLst/>
              <a:cxnLst/>
              <a:rect r="r" b="b" t="t" l="l"/>
              <a:pathLst>
                <a:path h="718472" w="2113210">
                  <a:moveTo>
                    <a:pt x="0" y="0"/>
                  </a:moveTo>
                  <a:lnTo>
                    <a:pt x="2113210" y="0"/>
                  </a:lnTo>
                  <a:lnTo>
                    <a:pt x="2113210" y="718472"/>
                  </a:lnTo>
                  <a:lnTo>
                    <a:pt x="0" y="718472"/>
                  </a:lnTo>
                  <a:close/>
                </a:path>
              </a:pathLst>
            </a:custGeom>
            <a:solidFill>
              <a:srgbClr val="F2F2F2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2113210" cy="7660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66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9235704" y="3779527"/>
            <a:ext cx="8023596" cy="2727947"/>
            <a:chOff x="0" y="0"/>
            <a:chExt cx="2113210" cy="718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113210" cy="718472"/>
            </a:xfrm>
            <a:custGeom>
              <a:avLst/>
              <a:gdLst/>
              <a:ahLst/>
              <a:cxnLst/>
              <a:rect r="r" b="b" t="t" l="l"/>
              <a:pathLst>
                <a:path h="718472" w="2113210">
                  <a:moveTo>
                    <a:pt x="0" y="0"/>
                  </a:moveTo>
                  <a:lnTo>
                    <a:pt x="2113210" y="0"/>
                  </a:lnTo>
                  <a:lnTo>
                    <a:pt x="2113210" y="718472"/>
                  </a:lnTo>
                  <a:lnTo>
                    <a:pt x="0" y="718472"/>
                  </a:lnTo>
                  <a:close/>
                </a:path>
              </a:pathLst>
            </a:custGeom>
            <a:solidFill>
              <a:srgbClr val="F2F2F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2113210" cy="7660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66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7762600" y="6507473"/>
            <a:ext cx="8672351" cy="2727947"/>
            <a:chOff x="0" y="0"/>
            <a:chExt cx="2284076" cy="71847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284076" cy="718472"/>
            </a:xfrm>
            <a:custGeom>
              <a:avLst/>
              <a:gdLst/>
              <a:ahLst/>
              <a:cxnLst/>
              <a:rect r="r" b="b" t="t" l="l"/>
              <a:pathLst>
                <a:path h="718472" w="2284076">
                  <a:moveTo>
                    <a:pt x="0" y="0"/>
                  </a:moveTo>
                  <a:lnTo>
                    <a:pt x="2284076" y="0"/>
                  </a:lnTo>
                  <a:lnTo>
                    <a:pt x="2284076" y="718472"/>
                  </a:lnTo>
                  <a:lnTo>
                    <a:pt x="0" y="718472"/>
                  </a:lnTo>
                  <a:close/>
                </a:path>
              </a:pathLst>
            </a:custGeom>
            <a:solidFill>
              <a:srgbClr val="2C4B73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2284076" cy="7660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66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028700" y="4495809"/>
            <a:ext cx="5647703" cy="3490411"/>
            <a:chOff x="0" y="0"/>
            <a:chExt cx="7530271" cy="4653881"/>
          </a:xfrm>
        </p:grpSpPr>
        <p:sp>
          <p:nvSpPr>
            <p:cNvPr name="TextBox 12" id="12"/>
            <p:cNvSpPr txBox="true"/>
            <p:nvPr/>
          </p:nvSpPr>
          <p:spPr>
            <a:xfrm rot="0">
              <a:off x="0" y="2938322"/>
              <a:ext cx="7530271" cy="17155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499"/>
                </a:lnSpc>
                <a:spcBef>
                  <a:spcPct val="0"/>
                </a:spcBef>
              </a:pPr>
              <a:r>
                <a:rPr lang="en-US" sz="2499">
                  <a:solidFill>
                    <a:srgbClr val="FFFFFF"/>
                  </a:solidFill>
                  <a:latin typeface="DM Sans"/>
                  <a:ea typeface="DM Sans"/>
                  <a:cs typeface="DM Sans"/>
                  <a:sym typeface="DM Sans"/>
                </a:rPr>
                <a:t>Streamlined process from student and teacher engagement to detailed analysis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0" y="-66675"/>
              <a:ext cx="7530271" cy="275230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8319"/>
                </a:lnSpc>
              </a:pPr>
              <a:r>
                <a:rPr lang="en-US" sz="6399">
                  <a:solidFill>
                    <a:srgbClr val="FFFFFF"/>
                  </a:solidFill>
                  <a:latin typeface="Quando"/>
                  <a:ea typeface="Quando"/>
                  <a:cs typeface="Quando"/>
                  <a:sym typeface="Quando"/>
                </a:rPr>
                <a:t>Workflow Overview</a:t>
              </a: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9978237" y="4490764"/>
            <a:ext cx="5594156" cy="12120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266"/>
              </a:lnSpc>
            </a:pPr>
            <a:r>
              <a:rPr lang="en-US" sz="2300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Evaluation occurs automatically, providing </a:t>
            </a:r>
            <a:r>
              <a:rPr lang="en-US" b="true" sz="2300" u="non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instant feedback</a:t>
            </a:r>
            <a:r>
              <a:rPr lang="en-US" sz="2300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for students and teachers.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9475685" y="7241590"/>
            <a:ext cx="5594156" cy="12120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266"/>
              </a:lnSpc>
            </a:pPr>
            <a:r>
              <a:rPr lang="en-US" sz="2300" u="non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Results are accessible for </a:t>
            </a:r>
            <a:r>
              <a:rPr lang="en-US" b="true" sz="2300" u="none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parents and teachers</a:t>
            </a:r>
            <a:r>
              <a:rPr lang="en-US" sz="2300" u="non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, facilitating informed discussions on performance.</a:t>
            </a:r>
          </a:p>
        </p:txBody>
      </p:sp>
      <p:sp>
        <p:nvSpPr>
          <p:cNvPr name="TextBox 16" id="16"/>
          <p:cNvSpPr txBox="true"/>
          <p:nvPr/>
        </p:nvSpPr>
        <p:spPr>
          <a:xfrm rot="-5400000">
            <a:off x="7622848" y="2041496"/>
            <a:ext cx="1952199" cy="748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20"/>
              </a:lnSpc>
            </a:pPr>
            <a:r>
              <a:rPr lang="en-US" sz="5500">
                <a:solidFill>
                  <a:srgbClr val="000000"/>
                </a:solidFill>
                <a:latin typeface="Quando"/>
                <a:ea typeface="Quando"/>
                <a:cs typeface="Quando"/>
                <a:sym typeface="Quando"/>
              </a:rPr>
              <a:t>01</a:t>
            </a:r>
          </a:p>
        </p:txBody>
      </p:sp>
      <p:sp>
        <p:nvSpPr>
          <p:cNvPr name="TextBox 17" id="17"/>
          <p:cNvSpPr txBox="true"/>
          <p:nvPr/>
        </p:nvSpPr>
        <p:spPr>
          <a:xfrm rot="5400000">
            <a:off x="15415990" y="4748940"/>
            <a:ext cx="1952199" cy="7433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20"/>
              </a:lnSpc>
            </a:pPr>
            <a:r>
              <a:rPr lang="en-US" sz="5499">
                <a:solidFill>
                  <a:srgbClr val="000000"/>
                </a:solidFill>
                <a:latin typeface="Quando"/>
                <a:ea typeface="Quando"/>
                <a:cs typeface="Quando"/>
                <a:sym typeface="Quando"/>
              </a:rPr>
              <a:t>02</a:t>
            </a:r>
          </a:p>
        </p:txBody>
      </p:sp>
      <p:sp>
        <p:nvSpPr>
          <p:cNvPr name="TextBox 18" id="18"/>
          <p:cNvSpPr txBox="true"/>
          <p:nvPr/>
        </p:nvSpPr>
        <p:spPr>
          <a:xfrm rot="-5400000">
            <a:off x="7765044" y="7499766"/>
            <a:ext cx="1649550" cy="7433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20"/>
              </a:lnSpc>
            </a:pPr>
            <a:r>
              <a:rPr lang="en-US" sz="5499">
                <a:solidFill>
                  <a:srgbClr val="FFFFFF"/>
                </a:solidFill>
                <a:latin typeface="Quando"/>
                <a:ea typeface="Quando"/>
                <a:cs typeface="Quando"/>
                <a:sym typeface="Quando"/>
              </a:rPr>
              <a:t>03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9235704" y="1990484"/>
            <a:ext cx="5079508" cy="8018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263"/>
              </a:lnSpc>
            </a:pPr>
            <a:r>
              <a:rPr lang="en-US" sz="2298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Students initiate the exam through a </a:t>
            </a:r>
            <a:r>
              <a:rPr lang="en-US" b="true" sz="2298" u="non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secure platform</a:t>
            </a:r>
            <a:r>
              <a:rPr lang="en-US" sz="2298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, ensuring integrity.</a:t>
            </a:r>
          </a:p>
        </p:txBody>
      </p:sp>
      <p:grpSp>
        <p:nvGrpSpPr>
          <p:cNvPr name="Group 20" id="20"/>
          <p:cNvGrpSpPr/>
          <p:nvPr/>
        </p:nvGrpSpPr>
        <p:grpSpPr>
          <a:xfrm rot="0">
            <a:off x="-911254" y="-642065"/>
            <a:ext cx="8673855" cy="1693645"/>
            <a:chOff x="0" y="0"/>
            <a:chExt cx="2284472" cy="446063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2284472" cy="446063"/>
            </a:xfrm>
            <a:custGeom>
              <a:avLst/>
              <a:gdLst/>
              <a:ahLst/>
              <a:cxnLst/>
              <a:rect r="r" b="b" t="t" l="l"/>
              <a:pathLst>
                <a:path h="446063" w="2284472">
                  <a:moveTo>
                    <a:pt x="0" y="0"/>
                  </a:moveTo>
                  <a:lnTo>
                    <a:pt x="2284472" y="0"/>
                  </a:lnTo>
                  <a:lnTo>
                    <a:pt x="2284472" y="446063"/>
                  </a:lnTo>
                  <a:lnTo>
                    <a:pt x="0" y="446063"/>
                  </a:lnTo>
                  <a:close/>
                </a:path>
              </a:pathLst>
            </a:custGeom>
            <a:solidFill>
              <a:srgbClr val="F2F2F2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47625"/>
              <a:ext cx="2284472" cy="49368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66"/>
                </a:lnSpc>
              </a:pP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-911254" y="9258300"/>
            <a:ext cx="8673855" cy="1693645"/>
            <a:chOff x="0" y="0"/>
            <a:chExt cx="2284472" cy="446063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2284472" cy="446063"/>
            </a:xfrm>
            <a:custGeom>
              <a:avLst/>
              <a:gdLst/>
              <a:ahLst/>
              <a:cxnLst/>
              <a:rect r="r" b="b" t="t" l="l"/>
              <a:pathLst>
                <a:path h="446063" w="2284472">
                  <a:moveTo>
                    <a:pt x="0" y="0"/>
                  </a:moveTo>
                  <a:lnTo>
                    <a:pt x="2284472" y="0"/>
                  </a:lnTo>
                  <a:lnTo>
                    <a:pt x="2284472" y="446063"/>
                  </a:lnTo>
                  <a:lnTo>
                    <a:pt x="0" y="446063"/>
                  </a:lnTo>
                  <a:close/>
                </a:path>
              </a:pathLst>
            </a:custGeom>
            <a:solidFill>
              <a:srgbClr val="F2F2F2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-47625"/>
              <a:ext cx="2284472" cy="49368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66"/>
                </a:lnSpc>
              </a:pP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15786196" y="-567300"/>
            <a:ext cx="8673855" cy="1618880"/>
            <a:chOff x="0" y="0"/>
            <a:chExt cx="2284472" cy="426372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2284472" cy="426372"/>
            </a:xfrm>
            <a:custGeom>
              <a:avLst/>
              <a:gdLst/>
              <a:ahLst/>
              <a:cxnLst/>
              <a:rect r="r" b="b" t="t" l="l"/>
              <a:pathLst>
                <a:path h="426372" w="2284472">
                  <a:moveTo>
                    <a:pt x="0" y="0"/>
                  </a:moveTo>
                  <a:lnTo>
                    <a:pt x="2284472" y="0"/>
                  </a:lnTo>
                  <a:lnTo>
                    <a:pt x="2284472" y="426372"/>
                  </a:lnTo>
                  <a:lnTo>
                    <a:pt x="0" y="426372"/>
                  </a:lnTo>
                  <a:close/>
                </a:path>
              </a:pathLst>
            </a:custGeom>
            <a:solidFill>
              <a:srgbClr val="F2F2F2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0" y="-47625"/>
              <a:ext cx="2284472" cy="4739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66"/>
                </a:lnSpc>
              </a:pP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16434951" y="9258300"/>
            <a:ext cx="8673855" cy="1693645"/>
            <a:chOff x="0" y="0"/>
            <a:chExt cx="2284472" cy="446063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2284472" cy="446063"/>
            </a:xfrm>
            <a:custGeom>
              <a:avLst/>
              <a:gdLst/>
              <a:ahLst/>
              <a:cxnLst/>
              <a:rect r="r" b="b" t="t" l="l"/>
              <a:pathLst>
                <a:path h="446063" w="2284472">
                  <a:moveTo>
                    <a:pt x="0" y="0"/>
                  </a:moveTo>
                  <a:lnTo>
                    <a:pt x="2284472" y="0"/>
                  </a:lnTo>
                  <a:lnTo>
                    <a:pt x="2284472" y="446063"/>
                  </a:lnTo>
                  <a:lnTo>
                    <a:pt x="0" y="446063"/>
                  </a:lnTo>
                  <a:close/>
                </a:path>
              </a:pathLst>
            </a:custGeom>
            <a:solidFill>
              <a:srgbClr val="F2F2F2"/>
            </a:solidFill>
          </p:spPr>
        </p:sp>
        <p:sp>
          <p:nvSpPr>
            <p:cNvPr name="TextBox 31" id="31"/>
            <p:cNvSpPr txBox="true"/>
            <p:nvPr/>
          </p:nvSpPr>
          <p:spPr>
            <a:xfrm>
              <a:off x="0" y="-47625"/>
              <a:ext cx="2284472" cy="49368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66"/>
                </a:lnSpc>
              </a:pPr>
            </a:p>
          </p:txBody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0"/>
            <a:ext cx="17259300" cy="3556674"/>
            <a:chOff x="0" y="0"/>
            <a:chExt cx="6977515" cy="143787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977515" cy="1437877"/>
            </a:xfrm>
            <a:custGeom>
              <a:avLst/>
              <a:gdLst/>
              <a:ahLst/>
              <a:cxnLst/>
              <a:rect r="r" b="b" t="t" l="l"/>
              <a:pathLst>
                <a:path h="1437877" w="6977515">
                  <a:moveTo>
                    <a:pt x="0" y="0"/>
                  </a:moveTo>
                  <a:lnTo>
                    <a:pt x="6977515" y="0"/>
                  </a:lnTo>
                  <a:lnTo>
                    <a:pt x="6977515" y="1437877"/>
                  </a:lnTo>
                  <a:lnTo>
                    <a:pt x="0" y="1437877"/>
                  </a:lnTo>
                  <a:close/>
                </a:path>
              </a:pathLst>
            </a:custGeom>
            <a:solidFill>
              <a:srgbClr val="032859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3556674"/>
            <a:ext cx="15766183" cy="3238498"/>
            <a:chOff x="0" y="0"/>
            <a:chExt cx="4152410" cy="85293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152410" cy="852938"/>
            </a:xfrm>
            <a:custGeom>
              <a:avLst/>
              <a:gdLst/>
              <a:ahLst/>
              <a:cxnLst/>
              <a:rect r="r" b="b" t="t" l="l"/>
              <a:pathLst>
                <a:path h="852938" w="4152410">
                  <a:moveTo>
                    <a:pt x="0" y="0"/>
                  </a:moveTo>
                  <a:lnTo>
                    <a:pt x="4152410" y="0"/>
                  </a:lnTo>
                  <a:lnTo>
                    <a:pt x="4152410" y="852938"/>
                  </a:lnTo>
                  <a:lnTo>
                    <a:pt x="0" y="852938"/>
                  </a:lnTo>
                  <a:close/>
                </a:path>
              </a:pathLst>
            </a:custGeom>
            <a:solidFill>
              <a:srgbClr val="2C4B73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57150"/>
              <a:ext cx="4152410" cy="91008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l">
                <a:lnSpc>
                  <a:spcPts val="3975"/>
                </a:lnSpc>
              </a:pPr>
              <a:r>
                <a:rPr lang="en-US" sz="2799">
                  <a:solidFill>
                    <a:srgbClr val="FFFFFF"/>
                  </a:solidFill>
                  <a:latin typeface="DM Sans"/>
                  <a:ea typeface="DM Sans"/>
                  <a:cs typeface="DM Sans"/>
                  <a:sym typeface="DM Sans"/>
                </a:rPr>
                <a:t>Parents get performance + behavior report (focus time, attention level, weak areas)</a:t>
              </a:r>
            </a:p>
            <a:p>
              <a:pPr algn="l">
                <a:lnSpc>
                  <a:spcPts val="3975"/>
                </a:lnSpc>
              </a:pPr>
              <a:r>
                <a:rPr lang="en-US" sz="2799">
                  <a:solidFill>
                    <a:srgbClr val="FFFFFF"/>
                  </a:solidFill>
                  <a:latin typeface="DM Sans"/>
                  <a:ea typeface="DM Sans"/>
                  <a:cs typeface="DM Sans"/>
                  <a:sym typeface="DM Sans"/>
                </a:rPr>
                <a:t>Teachers get class-wide analytics (average score, time taken per question, difficulty heatmap)</a:t>
              </a:r>
            </a:p>
            <a:p>
              <a:pPr algn="ctr">
                <a:lnSpc>
                  <a:spcPts val="3266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4261693" y="6795173"/>
            <a:ext cx="2997607" cy="2463127"/>
            <a:chOff x="0" y="0"/>
            <a:chExt cx="1674790" cy="1376172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674790" cy="1376172"/>
            </a:xfrm>
            <a:custGeom>
              <a:avLst/>
              <a:gdLst/>
              <a:ahLst/>
              <a:cxnLst/>
              <a:rect r="r" b="b" t="t" l="l"/>
              <a:pathLst>
                <a:path h="1376172" w="1674790">
                  <a:moveTo>
                    <a:pt x="0" y="0"/>
                  </a:moveTo>
                  <a:lnTo>
                    <a:pt x="1674790" y="0"/>
                  </a:lnTo>
                  <a:lnTo>
                    <a:pt x="1674790" y="1376172"/>
                  </a:lnTo>
                  <a:lnTo>
                    <a:pt x="0" y="1376172"/>
                  </a:lnTo>
                  <a:close/>
                </a:path>
              </a:pathLst>
            </a:custGeom>
            <a:solidFill>
              <a:srgbClr val="032859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-1968907" y="9258300"/>
            <a:ext cx="2997607" cy="2463127"/>
            <a:chOff x="0" y="0"/>
            <a:chExt cx="1674790" cy="1376172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674790" cy="1376172"/>
            </a:xfrm>
            <a:custGeom>
              <a:avLst/>
              <a:gdLst/>
              <a:ahLst/>
              <a:cxnLst/>
              <a:rect r="r" b="b" t="t" l="l"/>
              <a:pathLst>
                <a:path h="1376172" w="1674790">
                  <a:moveTo>
                    <a:pt x="0" y="0"/>
                  </a:moveTo>
                  <a:lnTo>
                    <a:pt x="1674790" y="0"/>
                  </a:lnTo>
                  <a:lnTo>
                    <a:pt x="1674790" y="1376172"/>
                  </a:lnTo>
                  <a:lnTo>
                    <a:pt x="0" y="1376172"/>
                  </a:lnTo>
                  <a:close/>
                </a:path>
              </a:pathLst>
            </a:custGeom>
            <a:solidFill>
              <a:srgbClr val="032859"/>
            </a:solid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1028700" y="6795173"/>
            <a:ext cx="13232993" cy="2463127"/>
            <a:chOff x="0" y="0"/>
            <a:chExt cx="7393394" cy="1376172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7393394" cy="1376172"/>
            </a:xfrm>
            <a:custGeom>
              <a:avLst/>
              <a:gdLst/>
              <a:ahLst/>
              <a:cxnLst/>
              <a:rect r="r" b="b" t="t" l="l"/>
              <a:pathLst>
                <a:path h="1376172" w="7393394">
                  <a:moveTo>
                    <a:pt x="0" y="0"/>
                  </a:moveTo>
                  <a:lnTo>
                    <a:pt x="7393394" y="0"/>
                  </a:lnTo>
                  <a:lnTo>
                    <a:pt x="7393394" y="1376172"/>
                  </a:lnTo>
                  <a:lnTo>
                    <a:pt x="0" y="1376172"/>
                  </a:lnTo>
                  <a:close/>
                </a:path>
              </a:pathLst>
            </a:custGeom>
            <a:solidFill>
              <a:srgbClr val="6DE17B"/>
            </a:solid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14952438" y="7369311"/>
            <a:ext cx="1627490" cy="1314850"/>
            <a:chOff x="0" y="0"/>
            <a:chExt cx="7189588" cy="5808472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7189588" cy="5808472"/>
            </a:xfrm>
            <a:custGeom>
              <a:avLst/>
              <a:gdLst/>
              <a:ahLst/>
              <a:cxnLst/>
              <a:rect r="r" b="b" t="t" l="l"/>
              <a:pathLst>
                <a:path h="5808472" w="7189588">
                  <a:moveTo>
                    <a:pt x="4285352" y="5808472"/>
                  </a:moveTo>
                  <a:lnTo>
                    <a:pt x="3431277" y="4954397"/>
                  </a:lnTo>
                  <a:lnTo>
                    <a:pt x="4877553" y="3508121"/>
                  </a:lnTo>
                  <a:lnTo>
                    <a:pt x="0" y="3508121"/>
                  </a:lnTo>
                  <a:lnTo>
                    <a:pt x="0" y="2300224"/>
                  </a:lnTo>
                  <a:lnTo>
                    <a:pt x="4877426" y="2300224"/>
                  </a:lnTo>
                  <a:lnTo>
                    <a:pt x="3431277" y="854075"/>
                  </a:lnTo>
                  <a:lnTo>
                    <a:pt x="4285352" y="0"/>
                  </a:lnTo>
                  <a:lnTo>
                    <a:pt x="7189588" y="2904236"/>
                  </a:lnTo>
                  <a:lnTo>
                    <a:pt x="4285352" y="5808472"/>
                  </a:lnTo>
                  <a:close/>
                </a:path>
              </a:pathLst>
            </a:custGeom>
            <a:solidFill>
              <a:srgbClr val="6DE17B"/>
            </a:solidFill>
          </p:spPr>
        </p:sp>
      </p:grpSp>
      <p:grpSp>
        <p:nvGrpSpPr>
          <p:cNvPr name="Group 15" id="15"/>
          <p:cNvGrpSpPr/>
          <p:nvPr/>
        </p:nvGrpSpPr>
        <p:grpSpPr>
          <a:xfrm rot="0">
            <a:off x="17259300" y="9258300"/>
            <a:ext cx="8673855" cy="1618880"/>
            <a:chOff x="0" y="0"/>
            <a:chExt cx="2284472" cy="426372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2284472" cy="426372"/>
            </a:xfrm>
            <a:custGeom>
              <a:avLst/>
              <a:gdLst/>
              <a:ahLst/>
              <a:cxnLst/>
              <a:rect r="r" b="b" t="t" l="l"/>
              <a:pathLst>
                <a:path h="426372" w="2284472">
                  <a:moveTo>
                    <a:pt x="0" y="0"/>
                  </a:moveTo>
                  <a:lnTo>
                    <a:pt x="2284472" y="0"/>
                  </a:lnTo>
                  <a:lnTo>
                    <a:pt x="2284472" y="426372"/>
                  </a:lnTo>
                  <a:lnTo>
                    <a:pt x="0" y="426372"/>
                  </a:lnTo>
                  <a:close/>
                </a:path>
              </a:pathLst>
            </a:custGeom>
            <a:solidFill>
              <a:srgbClr val="6DE17B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47625"/>
              <a:ext cx="2284472" cy="4739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66"/>
                </a:lnSpc>
              </a:pPr>
            </a:p>
          </p:txBody>
        </p:sp>
      </p:grpSp>
      <p:sp>
        <p:nvSpPr>
          <p:cNvPr name="TextBox 18" id="18"/>
          <p:cNvSpPr txBox="true"/>
          <p:nvPr/>
        </p:nvSpPr>
        <p:spPr>
          <a:xfrm rot="0">
            <a:off x="1653336" y="7208221"/>
            <a:ext cx="11983721" cy="15894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220"/>
              </a:lnSpc>
              <a:spcBef>
                <a:spcPct val="0"/>
              </a:spcBef>
            </a:pPr>
            <a:r>
              <a:rPr lang="en-US" sz="23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Our system incorporates </a:t>
            </a:r>
            <a:r>
              <a:rPr lang="en-US" b="true" sz="230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strong authentication methods</a:t>
            </a:r>
            <a:r>
              <a:rPr lang="en-US" sz="23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and </a:t>
            </a:r>
            <a:r>
              <a:rPr lang="en-US" b="true" sz="230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real-time violation tracking</a:t>
            </a:r>
            <a:r>
              <a:rPr lang="en-US" sz="23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to ensure exam integrity, paired with intuitive dashboards for monitoring, providing a seamless experience for students and educator and provide the parent experience with the analysis </a:t>
            </a:r>
          </a:p>
        </p:txBody>
      </p:sp>
      <p:grpSp>
        <p:nvGrpSpPr>
          <p:cNvPr name="Group 19" id="19"/>
          <p:cNvGrpSpPr/>
          <p:nvPr/>
        </p:nvGrpSpPr>
        <p:grpSpPr>
          <a:xfrm rot="0">
            <a:off x="1402058" y="962177"/>
            <a:ext cx="12486277" cy="1632319"/>
            <a:chOff x="0" y="0"/>
            <a:chExt cx="16648369" cy="2176426"/>
          </a:xfrm>
        </p:grpSpPr>
        <p:sp>
          <p:nvSpPr>
            <p:cNvPr name="TextBox 20" id="20"/>
            <p:cNvSpPr txBox="true"/>
            <p:nvPr/>
          </p:nvSpPr>
          <p:spPr>
            <a:xfrm rot="0">
              <a:off x="0" y="-66675"/>
              <a:ext cx="16648369" cy="136555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8320"/>
                </a:lnSpc>
              </a:pPr>
              <a:r>
                <a:rPr lang="en-US" sz="6400">
                  <a:solidFill>
                    <a:srgbClr val="FFFFFF"/>
                  </a:solidFill>
                  <a:latin typeface="Quando"/>
                  <a:ea typeface="Quando"/>
                  <a:cs typeface="Quando"/>
                  <a:sym typeface="Quando"/>
                </a:rPr>
                <a:t>Innovative Features</a:t>
              </a:r>
            </a:p>
          </p:txBody>
        </p:sp>
        <p:sp>
          <p:nvSpPr>
            <p:cNvPr name="TextBox 21" id="21"/>
            <p:cNvSpPr txBox="true"/>
            <p:nvPr/>
          </p:nvSpPr>
          <p:spPr>
            <a:xfrm rot="0">
              <a:off x="0" y="1619743"/>
              <a:ext cx="16648369" cy="55668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500"/>
                </a:lnSpc>
                <a:spcBef>
                  <a:spcPct val="0"/>
                </a:spcBef>
              </a:pPr>
              <a:r>
                <a:rPr lang="en-US" sz="2500">
                  <a:solidFill>
                    <a:srgbClr val="FFFFFF"/>
                  </a:solidFill>
                  <a:latin typeface="DM Sans"/>
                  <a:ea typeface="DM Sans"/>
                  <a:cs typeface="DM Sans"/>
                  <a:sym typeface="DM Sans"/>
                </a:rPr>
                <a:t>Enhancing Online Exam Integrity and Monitoring Capabilities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15693"/>
            <a:ext cx="9064731" cy="10271307"/>
            <a:chOff x="0" y="0"/>
            <a:chExt cx="2387419" cy="27052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387419" cy="2705200"/>
            </a:xfrm>
            <a:custGeom>
              <a:avLst/>
              <a:gdLst/>
              <a:ahLst/>
              <a:cxnLst/>
              <a:rect r="r" b="b" t="t" l="l"/>
              <a:pathLst>
                <a:path h="2705200" w="2387419">
                  <a:moveTo>
                    <a:pt x="0" y="0"/>
                  </a:moveTo>
                  <a:lnTo>
                    <a:pt x="2387419" y="0"/>
                  </a:lnTo>
                  <a:lnTo>
                    <a:pt x="2387419" y="2705200"/>
                  </a:lnTo>
                  <a:lnTo>
                    <a:pt x="0" y="2705200"/>
                  </a:lnTo>
                  <a:close/>
                </a:path>
              </a:pathLst>
            </a:custGeom>
            <a:solidFill>
              <a:srgbClr val="032859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2387419" cy="27528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66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9064731" y="2278997"/>
            <a:ext cx="8194569" cy="5729005"/>
            <a:chOff x="0" y="0"/>
            <a:chExt cx="2158240" cy="150887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158240" cy="1508874"/>
            </a:xfrm>
            <a:custGeom>
              <a:avLst/>
              <a:gdLst/>
              <a:ahLst/>
              <a:cxnLst/>
              <a:rect r="r" b="b" t="t" l="l"/>
              <a:pathLst>
                <a:path h="1508874" w="2158240">
                  <a:moveTo>
                    <a:pt x="0" y="0"/>
                  </a:moveTo>
                  <a:lnTo>
                    <a:pt x="2158240" y="0"/>
                  </a:lnTo>
                  <a:lnTo>
                    <a:pt x="2158240" y="1508874"/>
                  </a:lnTo>
                  <a:lnTo>
                    <a:pt x="0" y="1508874"/>
                  </a:lnTo>
                  <a:close/>
                </a:path>
              </a:pathLst>
            </a:custGeom>
            <a:solidFill>
              <a:srgbClr val="032859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66675"/>
              <a:ext cx="2158240" cy="157554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66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7259300" y="-567300"/>
            <a:ext cx="7200751" cy="2859631"/>
            <a:chOff x="0" y="0"/>
            <a:chExt cx="1896494" cy="753154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896494" cy="753154"/>
            </a:xfrm>
            <a:custGeom>
              <a:avLst/>
              <a:gdLst/>
              <a:ahLst/>
              <a:cxnLst/>
              <a:rect r="r" b="b" t="t" l="l"/>
              <a:pathLst>
                <a:path h="753154" w="1896494">
                  <a:moveTo>
                    <a:pt x="0" y="0"/>
                  </a:moveTo>
                  <a:lnTo>
                    <a:pt x="1896494" y="0"/>
                  </a:lnTo>
                  <a:lnTo>
                    <a:pt x="1896494" y="753154"/>
                  </a:lnTo>
                  <a:lnTo>
                    <a:pt x="0" y="753154"/>
                  </a:lnTo>
                  <a:close/>
                </a:path>
              </a:pathLst>
            </a:custGeom>
            <a:solidFill>
              <a:srgbClr val="2C4B73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1896494" cy="80077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66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7259300" y="8008003"/>
            <a:ext cx="7849506" cy="2943943"/>
            <a:chOff x="0" y="0"/>
            <a:chExt cx="2067360" cy="775359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067360" cy="775359"/>
            </a:xfrm>
            <a:custGeom>
              <a:avLst/>
              <a:gdLst/>
              <a:ahLst/>
              <a:cxnLst/>
              <a:rect r="r" b="b" t="t" l="l"/>
              <a:pathLst>
                <a:path h="775359" w="2067360">
                  <a:moveTo>
                    <a:pt x="0" y="0"/>
                  </a:moveTo>
                  <a:lnTo>
                    <a:pt x="2067360" y="0"/>
                  </a:lnTo>
                  <a:lnTo>
                    <a:pt x="2067360" y="775359"/>
                  </a:lnTo>
                  <a:lnTo>
                    <a:pt x="0" y="775359"/>
                  </a:lnTo>
                  <a:close/>
                </a:path>
              </a:pathLst>
            </a:custGeom>
            <a:solidFill>
              <a:srgbClr val="032859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47625"/>
              <a:ext cx="2067360" cy="82298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66"/>
                </a:lnSpc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441447" y="2722161"/>
            <a:ext cx="8181838" cy="4731087"/>
          </a:xfrm>
          <a:custGeom>
            <a:avLst/>
            <a:gdLst/>
            <a:ahLst/>
            <a:cxnLst/>
            <a:rect r="r" b="b" t="t" l="l"/>
            <a:pathLst>
              <a:path h="4731087" w="8181838">
                <a:moveTo>
                  <a:pt x="0" y="0"/>
                </a:moveTo>
                <a:lnTo>
                  <a:pt x="8181838" y="0"/>
                </a:lnTo>
                <a:lnTo>
                  <a:pt x="8181838" y="4731087"/>
                </a:lnTo>
                <a:lnTo>
                  <a:pt x="0" y="473108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3257" b="0"/>
            </a:stretch>
          </a:blipFill>
        </p:spPr>
      </p:sp>
      <p:grpSp>
        <p:nvGrpSpPr>
          <p:cNvPr name="Group 15" id="15"/>
          <p:cNvGrpSpPr/>
          <p:nvPr/>
        </p:nvGrpSpPr>
        <p:grpSpPr>
          <a:xfrm rot="0">
            <a:off x="10318768" y="2833752"/>
            <a:ext cx="6315145" cy="4619495"/>
            <a:chOff x="0" y="0"/>
            <a:chExt cx="8420193" cy="6159327"/>
          </a:xfrm>
        </p:grpSpPr>
        <p:sp>
          <p:nvSpPr>
            <p:cNvPr name="TextBox 16" id="16"/>
            <p:cNvSpPr txBox="true"/>
            <p:nvPr/>
          </p:nvSpPr>
          <p:spPr>
            <a:xfrm rot="0">
              <a:off x="0" y="-66675"/>
              <a:ext cx="8420193" cy="418005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8320"/>
                </a:lnSpc>
              </a:pPr>
              <a:r>
                <a:rPr lang="en-US" sz="6400">
                  <a:solidFill>
                    <a:srgbClr val="FFFFFF"/>
                  </a:solidFill>
                  <a:latin typeface="Quando"/>
                  <a:ea typeface="Quando"/>
                  <a:cs typeface="Quando"/>
                  <a:sym typeface="Quando"/>
                </a:rPr>
                <a:t>Market Opportunities in EdTech</a:t>
              </a:r>
            </a:p>
          </p:txBody>
        </p:sp>
        <p:sp>
          <p:nvSpPr>
            <p:cNvPr name="TextBox 17" id="17"/>
            <p:cNvSpPr txBox="true"/>
            <p:nvPr/>
          </p:nvSpPr>
          <p:spPr>
            <a:xfrm rot="0">
              <a:off x="0" y="4434244"/>
              <a:ext cx="8420193" cy="172508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500"/>
                </a:lnSpc>
                <a:spcBef>
                  <a:spcPct val="0"/>
                </a:spcBef>
              </a:pPr>
              <a:r>
                <a:rPr lang="en-US" sz="2500">
                  <a:solidFill>
                    <a:srgbClr val="FFFFFF"/>
                  </a:solidFill>
                  <a:latin typeface="DM Sans"/>
                  <a:ea typeface="DM Sans"/>
                  <a:cs typeface="DM Sans"/>
                  <a:sym typeface="DM Sans"/>
                </a:rPr>
                <a:t>The </a:t>
              </a:r>
              <a:r>
                <a:rPr lang="en-US" b="true" sz="2500">
                  <a:solidFill>
                    <a:srgbClr val="FFFFFF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EdTech sector is rapidly expanding</a:t>
              </a:r>
              <a:r>
                <a:rPr lang="en-US" sz="2500">
                  <a:solidFill>
                    <a:srgbClr val="FFFFFF"/>
                  </a:solidFill>
                  <a:latin typeface="DM Sans"/>
                  <a:ea typeface="DM Sans"/>
                  <a:cs typeface="DM Sans"/>
                  <a:sym typeface="DM Sans"/>
                </a:rPr>
                <a:t>, highlighting the need for secure assessment solutions.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bg>
      <p:bgPr>
        <a:solidFill>
          <a:srgbClr val="03285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233410" y="1051580"/>
            <a:ext cx="8023596" cy="2727947"/>
            <a:chOff x="0" y="0"/>
            <a:chExt cx="2113210" cy="71847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113210" cy="718472"/>
            </a:xfrm>
            <a:custGeom>
              <a:avLst/>
              <a:gdLst/>
              <a:ahLst/>
              <a:cxnLst/>
              <a:rect r="r" b="b" t="t" l="l"/>
              <a:pathLst>
                <a:path h="718472" w="2113210">
                  <a:moveTo>
                    <a:pt x="0" y="0"/>
                  </a:moveTo>
                  <a:lnTo>
                    <a:pt x="2113210" y="0"/>
                  </a:lnTo>
                  <a:lnTo>
                    <a:pt x="2113210" y="718472"/>
                  </a:lnTo>
                  <a:lnTo>
                    <a:pt x="0" y="718472"/>
                  </a:lnTo>
                  <a:close/>
                </a:path>
              </a:pathLst>
            </a:custGeom>
            <a:solidFill>
              <a:srgbClr val="F2F2F2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113210" cy="756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93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7763891" y="3779527"/>
            <a:ext cx="8023596" cy="2727947"/>
            <a:chOff x="0" y="0"/>
            <a:chExt cx="2113210" cy="718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113210" cy="718472"/>
            </a:xfrm>
            <a:custGeom>
              <a:avLst/>
              <a:gdLst/>
              <a:ahLst/>
              <a:cxnLst/>
              <a:rect r="r" b="b" t="t" l="l"/>
              <a:pathLst>
                <a:path h="718472" w="2113210">
                  <a:moveTo>
                    <a:pt x="0" y="0"/>
                  </a:moveTo>
                  <a:lnTo>
                    <a:pt x="2113210" y="0"/>
                  </a:lnTo>
                  <a:lnTo>
                    <a:pt x="2113210" y="718472"/>
                  </a:lnTo>
                  <a:lnTo>
                    <a:pt x="0" y="718472"/>
                  </a:lnTo>
                  <a:close/>
                </a:path>
              </a:pathLst>
            </a:custGeom>
            <a:solidFill>
              <a:srgbClr val="2C4B73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2113210" cy="756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93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9235704" y="6507473"/>
            <a:ext cx="8023596" cy="2727947"/>
            <a:chOff x="0" y="0"/>
            <a:chExt cx="2113210" cy="71847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113210" cy="718472"/>
            </a:xfrm>
            <a:custGeom>
              <a:avLst/>
              <a:gdLst/>
              <a:ahLst/>
              <a:cxnLst/>
              <a:rect r="r" b="b" t="t" l="l"/>
              <a:pathLst>
                <a:path h="718472" w="2113210">
                  <a:moveTo>
                    <a:pt x="0" y="0"/>
                  </a:moveTo>
                  <a:lnTo>
                    <a:pt x="2113210" y="0"/>
                  </a:lnTo>
                  <a:lnTo>
                    <a:pt x="2113210" y="718472"/>
                  </a:lnTo>
                  <a:lnTo>
                    <a:pt x="0" y="718472"/>
                  </a:lnTo>
                  <a:close/>
                </a:path>
              </a:pathLst>
            </a:custGeom>
            <a:solidFill>
              <a:srgbClr val="F2F2F2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2113210" cy="756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93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9765833" y="1769866"/>
            <a:ext cx="1354885" cy="1291375"/>
            <a:chOff x="0" y="0"/>
            <a:chExt cx="812800" cy="7747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774700"/>
            </a:xfrm>
            <a:custGeom>
              <a:avLst/>
              <a:gdLst/>
              <a:ahLst/>
              <a:cxnLst/>
              <a:rect r="r" b="b" t="t" l="l"/>
              <a:pathLst>
                <a:path h="774700" w="812800">
                  <a:moveTo>
                    <a:pt x="406400" y="0"/>
                  </a:moveTo>
                  <a:lnTo>
                    <a:pt x="502338" y="295909"/>
                  </a:lnTo>
                  <a:lnTo>
                    <a:pt x="812800" y="295909"/>
                  </a:lnTo>
                  <a:lnTo>
                    <a:pt x="561631" y="478791"/>
                  </a:lnTo>
                  <a:lnTo>
                    <a:pt x="657569" y="774700"/>
                  </a:lnTo>
                  <a:lnTo>
                    <a:pt x="406400" y="591819"/>
                  </a:lnTo>
                  <a:lnTo>
                    <a:pt x="155231" y="774700"/>
                  </a:lnTo>
                  <a:lnTo>
                    <a:pt x="251169" y="478791"/>
                  </a:lnTo>
                  <a:lnTo>
                    <a:pt x="0" y="295909"/>
                  </a:lnTo>
                  <a:lnTo>
                    <a:pt x="310462" y="295909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2C4B73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228600" y="228600"/>
              <a:ext cx="355600" cy="381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l">
                <a:lnSpc>
                  <a:spcPts val="2893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1504902" y="1575085"/>
            <a:ext cx="5224269" cy="1680937"/>
            <a:chOff x="0" y="0"/>
            <a:chExt cx="6965693" cy="2241249"/>
          </a:xfrm>
        </p:grpSpPr>
        <p:sp>
          <p:nvSpPr>
            <p:cNvPr name="TextBox 15" id="15"/>
            <p:cNvSpPr txBox="true"/>
            <p:nvPr/>
          </p:nvSpPr>
          <p:spPr>
            <a:xfrm rot="0">
              <a:off x="0" y="-57150"/>
              <a:ext cx="6964381" cy="69807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4480"/>
                </a:lnSpc>
                <a:spcBef>
                  <a:spcPct val="0"/>
                </a:spcBef>
              </a:pPr>
              <a:r>
                <a:rPr lang="en-US" sz="3200" strike="noStrike" u="none">
                  <a:solidFill>
                    <a:srgbClr val="000000"/>
                  </a:solidFill>
                  <a:latin typeface="Quando"/>
                  <a:ea typeface="Quando"/>
                  <a:cs typeface="Quando"/>
                  <a:sym typeface="Quando"/>
                </a:rPr>
                <a:t>Students</a:t>
              </a:r>
            </a:p>
          </p:txBody>
        </p:sp>
        <p:sp>
          <p:nvSpPr>
            <p:cNvPr name="TextBox 16" id="16"/>
            <p:cNvSpPr txBox="true"/>
            <p:nvPr/>
          </p:nvSpPr>
          <p:spPr>
            <a:xfrm rot="0">
              <a:off x="1311" y="831272"/>
              <a:ext cx="6964381" cy="140997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2893"/>
                </a:lnSpc>
                <a:spcBef>
                  <a:spcPct val="0"/>
                </a:spcBef>
              </a:pPr>
              <a:r>
                <a:rPr lang="en-US" sz="2038" strike="noStrike" u="none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rPr>
                <a:t>Improved integrity leads to </a:t>
              </a:r>
              <a:r>
                <a:rPr lang="en-US" b="true" sz="2038" strike="noStrike" u="none">
                  <a:solidFill>
                    <a:srgbClr val="000000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fairer assessments</a:t>
              </a:r>
              <a:r>
                <a:rPr lang="en-US" sz="2038" strike="noStrike" u="none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rPr>
                <a:t> and better learning outcomes for all.</a:t>
              </a:r>
            </a:p>
          </p:txBody>
        </p:sp>
      </p:grpSp>
      <p:sp>
        <p:nvSpPr>
          <p:cNvPr name="TextBox 17" id="17"/>
          <p:cNvSpPr txBox="true"/>
          <p:nvPr/>
        </p:nvSpPr>
        <p:spPr>
          <a:xfrm rot="0">
            <a:off x="1028700" y="3021965"/>
            <a:ext cx="5227236" cy="41763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319"/>
              </a:lnSpc>
              <a:spcBef>
                <a:spcPct val="0"/>
              </a:spcBef>
            </a:pPr>
            <a:r>
              <a:rPr lang="en-US" sz="6399" strike="noStrike" u="none">
                <a:solidFill>
                  <a:srgbClr val="FFFFFF"/>
                </a:solidFill>
                <a:latin typeface="Quando"/>
                <a:ea typeface="Quando"/>
                <a:cs typeface="Quando"/>
                <a:sym typeface="Quando"/>
              </a:rPr>
              <a:t>Benefits and Impact of Our Solution</a:t>
            </a:r>
          </a:p>
        </p:txBody>
      </p:sp>
      <p:grpSp>
        <p:nvGrpSpPr>
          <p:cNvPr name="Group 18" id="18"/>
          <p:cNvGrpSpPr/>
          <p:nvPr/>
        </p:nvGrpSpPr>
        <p:grpSpPr>
          <a:xfrm rot="0">
            <a:off x="8294020" y="4497813"/>
            <a:ext cx="1291375" cy="1291375"/>
            <a:chOff x="0" y="0"/>
            <a:chExt cx="812800" cy="8128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535715" y="277085"/>
                  </a:lnTo>
                  <a:lnTo>
                    <a:pt x="812800" y="406400"/>
                  </a:lnTo>
                  <a:lnTo>
                    <a:pt x="535715" y="535715"/>
                  </a:lnTo>
                  <a:lnTo>
                    <a:pt x="406400" y="812800"/>
                  </a:lnTo>
                  <a:lnTo>
                    <a:pt x="277085" y="535715"/>
                  </a:lnTo>
                  <a:lnTo>
                    <a:pt x="0" y="406400"/>
                  </a:lnTo>
                  <a:lnTo>
                    <a:pt x="277085" y="277085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F2F2F2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190500" y="152400"/>
              <a:ext cx="431800" cy="469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93"/>
                </a:lnSpc>
              </a:pP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9969578" y="4303032"/>
            <a:ext cx="5287780" cy="1680937"/>
            <a:chOff x="0" y="0"/>
            <a:chExt cx="7050373" cy="2241249"/>
          </a:xfrm>
        </p:grpSpPr>
        <p:sp>
          <p:nvSpPr>
            <p:cNvPr name="TextBox 22" id="22"/>
            <p:cNvSpPr txBox="true"/>
            <p:nvPr/>
          </p:nvSpPr>
          <p:spPr>
            <a:xfrm rot="0">
              <a:off x="0" y="-57150"/>
              <a:ext cx="7050373" cy="69807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4480"/>
                </a:lnSpc>
                <a:spcBef>
                  <a:spcPct val="0"/>
                </a:spcBef>
              </a:pPr>
              <a:r>
                <a:rPr lang="en-US" sz="3200" strike="noStrike" u="none">
                  <a:solidFill>
                    <a:srgbClr val="FFFFFF"/>
                  </a:solidFill>
                  <a:latin typeface="Quando"/>
                  <a:ea typeface="Quando"/>
                  <a:cs typeface="Quando"/>
                  <a:sym typeface="Quando"/>
                </a:rPr>
                <a:t>Teachers</a:t>
              </a:r>
            </a:p>
          </p:txBody>
        </p:sp>
        <p:sp>
          <p:nvSpPr>
            <p:cNvPr name="TextBox 23" id="23"/>
            <p:cNvSpPr txBox="true"/>
            <p:nvPr/>
          </p:nvSpPr>
          <p:spPr>
            <a:xfrm rot="0">
              <a:off x="0" y="831272"/>
              <a:ext cx="7050373" cy="140997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2893"/>
                </a:lnSpc>
                <a:spcBef>
                  <a:spcPct val="0"/>
                </a:spcBef>
              </a:pPr>
              <a:r>
                <a:rPr lang="en-US" sz="2038" strike="noStrike" u="none">
                  <a:solidFill>
                    <a:srgbClr val="FFFFFF"/>
                  </a:solidFill>
                  <a:latin typeface="DM Sans"/>
                  <a:ea typeface="DM Sans"/>
                  <a:cs typeface="DM Sans"/>
                  <a:sym typeface="DM Sans"/>
                </a:rPr>
                <a:t>Enhanced analytics provide </a:t>
              </a:r>
              <a:r>
                <a:rPr lang="en-US" b="true" sz="2038" strike="noStrike" u="none">
                  <a:solidFill>
                    <a:srgbClr val="FFFFFF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valuable insights</a:t>
              </a:r>
              <a:r>
                <a:rPr lang="en-US" sz="2038" strike="noStrike" u="none">
                  <a:solidFill>
                    <a:srgbClr val="FFFFFF"/>
                  </a:solidFill>
                  <a:latin typeface="DM Sans"/>
                  <a:ea typeface="DM Sans"/>
                  <a:cs typeface="DM Sans"/>
                  <a:sym typeface="DM Sans"/>
                </a:rPr>
                <a:t> into student performance and exam results.</a:t>
              </a: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9765833" y="7225759"/>
            <a:ext cx="1291375" cy="1291375"/>
            <a:chOff x="0" y="0"/>
            <a:chExt cx="812800" cy="8128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485289" y="111986"/>
                  </a:lnTo>
                  <a:lnTo>
                    <a:pt x="609600" y="54447"/>
                  </a:lnTo>
                  <a:lnTo>
                    <a:pt x="621927" y="190873"/>
                  </a:lnTo>
                  <a:lnTo>
                    <a:pt x="758353" y="203200"/>
                  </a:lnTo>
                  <a:lnTo>
                    <a:pt x="700814" y="327511"/>
                  </a:lnTo>
                  <a:lnTo>
                    <a:pt x="812800" y="406400"/>
                  </a:lnTo>
                  <a:lnTo>
                    <a:pt x="700814" y="485289"/>
                  </a:lnTo>
                  <a:lnTo>
                    <a:pt x="758353" y="609600"/>
                  </a:lnTo>
                  <a:lnTo>
                    <a:pt x="621927" y="621927"/>
                  </a:lnTo>
                  <a:lnTo>
                    <a:pt x="609600" y="758353"/>
                  </a:lnTo>
                  <a:lnTo>
                    <a:pt x="485289" y="700814"/>
                  </a:lnTo>
                  <a:lnTo>
                    <a:pt x="406400" y="812800"/>
                  </a:lnTo>
                  <a:lnTo>
                    <a:pt x="327511" y="700814"/>
                  </a:lnTo>
                  <a:lnTo>
                    <a:pt x="203200" y="758353"/>
                  </a:lnTo>
                  <a:lnTo>
                    <a:pt x="190873" y="621927"/>
                  </a:lnTo>
                  <a:lnTo>
                    <a:pt x="54447" y="609600"/>
                  </a:lnTo>
                  <a:lnTo>
                    <a:pt x="111986" y="485289"/>
                  </a:lnTo>
                  <a:lnTo>
                    <a:pt x="0" y="406400"/>
                  </a:lnTo>
                  <a:lnTo>
                    <a:pt x="111986" y="327511"/>
                  </a:lnTo>
                  <a:lnTo>
                    <a:pt x="54447" y="203200"/>
                  </a:lnTo>
                  <a:lnTo>
                    <a:pt x="190873" y="190873"/>
                  </a:lnTo>
                  <a:lnTo>
                    <a:pt x="203200" y="54447"/>
                  </a:lnTo>
                  <a:lnTo>
                    <a:pt x="327511" y="111986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2C4B73"/>
            </a:solidFill>
          </p:spPr>
        </p:sp>
        <p:sp>
          <p:nvSpPr>
            <p:cNvPr name="TextBox 26" id="26"/>
            <p:cNvSpPr txBox="true"/>
            <p:nvPr/>
          </p:nvSpPr>
          <p:spPr>
            <a:xfrm>
              <a:off x="127000" y="88900"/>
              <a:ext cx="558800" cy="596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93"/>
                </a:lnSpc>
              </a:pPr>
            </a:p>
          </p:txBody>
        </p:sp>
      </p:grpSp>
      <p:grpSp>
        <p:nvGrpSpPr>
          <p:cNvPr name="Group 27" id="27"/>
          <p:cNvGrpSpPr/>
          <p:nvPr/>
        </p:nvGrpSpPr>
        <p:grpSpPr>
          <a:xfrm rot="0">
            <a:off x="11441391" y="7030978"/>
            <a:ext cx="5287780" cy="1680937"/>
            <a:chOff x="0" y="0"/>
            <a:chExt cx="7050373" cy="2241249"/>
          </a:xfrm>
        </p:grpSpPr>
        <p:sp>
          <p:nvSpPr>
            <p:cNvPr name="TextBox 28" id="28"/>
            <p:cNvSpPr txBox="true"/>
            <p:nvPr/>
          </p:nvSpPr>
          <p:spPr>
            <a:xfrm rot="0">
              <a:off x="0" y="-57150"/>
              <a:ext cx="7046847" cy="69807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4480"/>
                </a:lnSpc>
                <a:spcBef>
                  <a:spcPct val="0"/>
                </a:spcBef>
              </a:pPr>
              <a:r>
                <a:rPr lang="en-US" sz="3200" strike="noStrike" u="none">
                  <a:solidFill>
                    <a:srgbClr val="000000"/>
                  </a:solidFill>
                  <a:latin typeface="Quando"/>
                  <a:ea typeface="Quando"/>
                  <a:cs typeface="Quando"/>
                  <a:sym typeface="Quando"/>
                </a:rPr>
                <a:t>Parents</a:t>
              </a:r>
            </a:p>
          </p:txBody>
        </p:sp>
        <p:sp>
          <p:nvSpPr>
            <p:cNvPr name="TextBox 29" id="29"/>
            <p:cNvSpPr txBox="true"/>
            <p:nvPr/>
          </p:nvSpPr>
          <p:spPr>
            <a:xfrm rot="0">
              <a:off x="3526" y="831272"/>
              <a:ext cx="7046847" cy="140997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2893"/>
                </a:lnSpc>
                <a:spcBef>
                  <a:spcPct val="0"/>
                </a:spcBef>
              </a:pPr>
              <a:r>
                <a:rPr lang="en-US" sz="2038" strike="noStrike" u="none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rPr>
                <a:t>Monitoring progress allows </a:t>
              </a:r>
              <a:r>
                <a:rPr lang="en-US" b="true" sz="2038" strike="noStrike" u="none">
                  <a:solidFill>
                    <a:srgbClr val="000000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active involvement</a:t>
              </a:r>
              <a:r>
                <a:rPr lang="en-US" sz="2038" strike="noStrike" u="none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rPr>
                <a:t> in their child's educational journey.</a:t>
              </a:r>
            </a:p>
          </p:txBody>
        </p:sp>
      </p:grpSp>
      <p:grpSp>
        <p:nvGrpSpPr>
          <p:cNvPr name="Group 30" id="30"/>
          <p:cNvGrpSpPr/>
          <p:nvPr/>
        </p:nvGrpSpPr>
        <p:grpSpPr>
          <a:xfrm rot="0">
            <a:off x="17259300" y="9258300"/>
            <a:ext cx="8673855" cy="1762312"/>
            <a:chOff x="0" y="0"/>
            <a:chExt cx="2284472" cy="464148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2284472" cy="464148"/>
            </a:xfrm>
            <a:custGeom>
              <a:avLst/>
              <a:gdLst/>
              <a:ahLst/>
              <a:cxnLst/>
              <a:rect r="r" b="b" t="t" l="l"/>
              <a:pathLst>
                <a:path h="464148" w="2284472">
                  <a:moveTo>
                    <a:pt x="0" y="0"/>
                  </a:moveTo>
                  <a:lnTo>
                    <a:pt x="2284472" y="0"/>
                  </a:lnTo>
                  <a:lnTo>
                    <a:pt x="2284472" y="464148"/>
                  </a:lnTo>
                  <a:lnTo>
                    <a:pt x="0" y="464148"/>
                  </a:lnTo>
                  <a:close/>
                </a:path>
              </a:pathLst>
            </a:custGeom>
            <a:solidFill>
              <a:srgbClr val="2C4B73"/>
            </a:solidFill>
          </p:spPr>
        </p:sp>
        <p:sp>
          <p:nvSpPr>
            <p:cNvPr name="TextBox 32" id="32"/>
            <p:cNvSpPr txBox="true"/>
            <p:nvPr/>
          </p:nvSpPr>
          <p:spPr>
            <a:xfrm>
              <a:off x="0" y="-38100"/>
              <a:ext cx="2284472" cy="50224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93"/>
                </a:lnSpc>
              </a:pPr>
            </a:p>
          </p:txBody>
        </p:sp>
      </p:grpSp>
      <p:grpSp>
        <p:nvGrpSpPr>
          <p:cNvPr name="Group 33" id="33"/>
          <p:cNvGrpSpPr/>
          <p:nvPr/>
        </p:nvGrpSpPr>
        <p:grpSpPr>
          <a:xfrm rot="0">
            <a:off x="17257006" y="-710732"/>
            <a:ext cx="8673855" cy="1762312"/>
            <a:chOff x="0" y="0"/>
            <a:chExt cx="2284472" cy="464148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2284472" cy="464148"/>
            </a:xfrm>
            <a:custGeom>
              <a:avLst/>
              <a:gdLst/>
              <a:ahLst/>
              <a:cxnLst/>
              <a:rect r="r" b="b" t="t" l="l"/>
              <a:pathLst>
                <a:path h="464148" w="2284472">
                  <a:moveTo>
                    <a:pt x="0" y="0"/>
                  </a:moveTo>
                  <a:lnTo>
                    <a:pt x="2284472" y="0"/>
                  </a:lnTo>
                  <a:lnTo>
                    <a:pt x="2284472" y="464148"/>
                  </a:lnTo>
                  <a:lnTo>
                    <a:pt x="0" y="464148"/>
                  </a:lnTo>
                  <a:close/>
                </a:path>
              </a:pathLst>
            </a:custGeom>
            <a:solidFill>
              <a:srgbClr val="2C4B73"/>
            </a:solidFill>
          </p:spPr>
        </p:sp>
        <p:sp>
          <p:nvSpPr>
            <p:cNvPr name="TextBox 35" id="35"/>
            <p:cNvSpPr txBox="true"/>
            <p:nvPr/>
          </p:nvSpPr>
          <p:spPr>
            <a:xfrm>
              <a:off x="0" y="-38100"/>
              <a:ext cx="2284472" cy="50224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93"/>
                </a:lnSpc>
              </a:pPr>
            </a:p>
          </p:txBody>
        </p:sp>
      </p:grpSp>
      <p:grpSp>
        <p:nvGrpSpPr>
          <p:cNvPr name="Group 36" id="36"/>
          <p:cNvGrpSpPr/>
          <p:nvPr/>
        </p:nvGrpSpPr>
        <p:grpSpPr>
          <a:xfrm rot="0">
            <a:off x="-398074" y="-733612"/>
            <a:ext cx="9633778" cy="1762312"/>
            <a:chOff x="0" y="0"/>
            <a:chExt cx="2537291" cy="464148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2537291" cy="464148"/>
            </a:xfrm>
            <a:custGeom>
              <a:avLst/>
              <a:gdLst/>
              <a:ahLst/>
              <a:cxnLst/>
              <a:rect r="r" b="b" t="t" l="l"/>
              <a:pathLst>
                <a:path h="464148" w="2537291">
                  <a:moveTo>
                    <a:pt x="0" y="0"/>
                  </a:moveTo>
                  <a:lnTo>
                    <a:pt x="2537291" y="0"/>
                  </a:lnTo>
                  <a:lnTo>
                    <a:pt x="2537291" y="464148"/>
                  </a:lnTo>
                  <a:lnTo>
                    <a:pt x="0" y="464148"/>
                  </a:lnTo>
                  <a:close/>
                </a:path>
              </a:pathLst>
            </a:custGeom>
            <a:solidFill>
              <a:srgbClr val="F2F2F2"/>
            </a:solidFill>
          </p:spPr>
        </p:sp>
        <p:sp>
          <p:nvSpPr>
            <p:cNvPr name="TextBox 38" id="38"/>
            <p:cNvSpPr txBox="true"/>
            <p:nvPr/>
          </p:nvSpPr>
          <p:spPr>
            <a:xfrm>
              <a:off x="0" y="-38100"/>
              <a:ext cx="2537291" cy="50224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93"/>
                </a:lnSpc>
              </a:pPr>
            </a:p>
          </p:txBody>
        </p:sp>
      </p:grpSp>
      <p:grpSp>
        <p:nvGrpSpPr>
          <p:cNvPr name="Group 39" id="39"/>
          <p:cNvGrpSpPr/>
          <p:nvPr/>
        </p:nvGrpSpPr>
        <p:grpSpPr>
          <a:xfrm rot="0">
            <a:off x="-400368" y="9235420"/>
            <a:ext cx="9633778" cy="1762312"/>
            <a:chOff x="0" y="0"/>
            <a:chExt cx="2537291" cy="464148"/>
          </a:xfrm>
        </p:grpSpPr>
        <p:sp>
          <p:nvSpPr>
            <p:cNvPr name="Freeform 40" id="40"/>
            <p:cNvSpPr/>
            <p:nvPr/>
          </p:nvSpPr>
          <p:spPr>
            <a:xfrm flipH="false" flipV="false" rot="0">
              <a:off x="0" y="0"/>
              <a:ext cx="2537291" cy="464148"/>
            </a:xfrm>
            <a:custGeom>
              <a:avLst/>
              <a:gdLst/>
              <a:ahLst/>
              <a:cxnLst/>
              <a:rect r="r" b="b" t="t" l="l"/>
              <a:pathLst>
                <a:path h="464148" w="2537291">
                  <a:moveTo>
                    <a:pt x="0" y="0"/>
                  </a:moveTo>
                  <a:lnTo>
                    <a:pt x="2537291" y="0"/>
                  </a:lnTo>
                  <a:lnTo>
                    <a:pt x="2537291" y="464148"/>
                  </a:lnTo>
                  <a:lnTo>
                    <a:pt x="0" y="464148"/>
                  </a:lnTo>
                  <a:close/>
                </a:path>
              </a:pathLst>
            </a:custGeom>
            <a:solidFill>
              <a:srgbClr val="F2F2F2"/>
            </a:solidFill>
          </p:spPr>
        </p:sp>
        <p:sp>
          <p:nvSpPr>
            <p:cNvPr name="TextBox 41" id="41"/>
            <p:cNvSpPr txBox="true"/>
            <p:nvPr/>
          </p:nvSpPr>
          <p:spPr>
            <a:xfrm>
              <a:off x="0" y="-38100"/>
              <a:ext cx="2537291" cy="50224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93"/>
                </a:lnSpc>
              </a:pPr>
            </a:p>
          </p:txBody>
        </p:sp>
      </p:grp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106240" y="1032679"/>
            <a:ext cx="16230600" cy="4470062"/>
            <a:chOff x="0" y="0"/>
            <a:chExt cx="4274726" cy="11773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74726" cy="1177300"/>
            </a:xfrm>
            <a:custGeom>
              <a:avLst/>
              <a:gdLst/>
              <a:ahLst/>
              <a:cxnLst/>
              <a:rect r="r" b="b" t="t" l="l"/>
              <a:pathLst>
                <a:path h="1177300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1177300"/>
                  </a:lnTo>
                  <a:lnTo>
                    <a:pt x="0" y="1177300"/>
                  </a:lnTo>
                  <a:close/>
                </a:path>
              </a:pathLst>
            </a:custGeom>
            <a:solidFill>
              <a:srgbClr val="032859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274726" cy="1224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66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7257814" y="5498762"/>
            <a:ext cx="10001486" cy="3759538"/>
            <a:chOff x="0" y="0"/>
            <a:chExt cx="5587921" cy="210048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587921" cy="2100488"/>
            </a:xfrm>
            <a:custGeom>
              <a:avLst/>
              <a:gdLst/>
              <a:ahLst/>
              <a:cxnLst/>
              <a:rect r="r" b="b" t="t" l="l"/>
              <a:pathLst>
                <a:path h="2100488" w="5587921">
                  <a:moveTo>
                    <a:pt x="0" y="0"/>
                  </a:moveTo>
                  <a:lnTo>
                    <a:pt x="5587921" y="0"/>
                  </a:lnTo>
                  <a:lnTo>
                    <a:pt x="5587921" y="2100488"/>
                  </a:lnTo>
                  <a:lnTo>
                    <a:pt x="0" y="2100488"/>
                  </a:lnTo>
                  <a:close/>
                </a:path>
              </a:pathLst>
            </a:custGeom>
            <a:solidFill>
              <a:srgbClr val="2C4B73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10252492" y="1028700"/>
            <a:ext cx="7006808" cy="8229600"/>
            <a:chOff x="0" y="0"/>
            <a:chExt cx="1845414" cy="2167467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845414" cy="2167467"/>
            </a:xfrm>
            <a:custGeom>
              <a:avLst/>
              <a:gdLst/>
              <a:ahLst/>
              <a:cxnLst/>
              <a:rect r="r" b="b" t="t" l="l"/>
              <a:pathLst>
                <a:path h="2167467" w="1845414">
                  <a:moveTo>
                    <a:pt x="0" y="0"/>
                  </a:moveTo>
                  <a:lnTo>
                    <a:pt x="1845414" y="0"/>
                  </a:lnTo>
                  <a:lnTo>
                    <a:pt x="1845414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6DE17B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47625"/>
              <a:ext cx="1845414" cy="221509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66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028700" y="5498762"/>
            <a:ext cx="6229114" cy="3759538"/>
            <a:chOff x="0" y="0"/>
            <a:chExt cx="3480263" cy="2100488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3480263" cy="2100488"/>
            </a:xfrm>
            <a:custGeom>
              <a:avLst/>
              <a:gdLst/>
              <a:ahLst/>
              <a:cxnLst/>
              <a:rect r="r" b="b" t="t" l="l"/>
              <a:pathLst>
                <a:path h="2100488" w="3480263">
                  <a:moveTo>
                    <a:pt x="0" y="0"/>
                  </a:moveTo>
                  <a:lnTo>
                    <a:pt x="3480263" y="0"/>
                  </a:lnTo>
                  <a:lnTo>
                    <a:pt x="3480263" y="2100488"/>
                  </a:lnTo>
                  <a:lnTo>
                    <a:pt x="0" y="2100488"/>
                  </a:lnTo>
                  <a:close/>
                </a:path>
              </a:pathLst>
            </a:custGeom>
            <a:solidFill>
              <a:srgbClr val="6DE17B"/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8032786" y="6721106"/>
            <a:ext cx="1743456" cy="1314850"/>
            <a:chOff x="0" y="0"/>
            <a:chExt cx="7701878" cy="5808472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7701878" cy="5808472"/>
            </a:xfrm>
            <a:custGeom>
              <a:avLst/>
              <a:gdLst/>
              <a:ahLst/>
              <a:cxnLst/>
              <a:rect r="r" b="b" t="t" l="l"/>
              <a:pathLst>
                <a:path h="5808472" w="7701878">
                  <a:moveTo>
                    <a:pt x="4797642" y="5808472"/>
                  </a:moveTo>
                  <a:lnTo>
                    <a:pt x="3943567" y="4954397"/>
                  </a:lnTo>
                  <a:lnTo>
                    <a:pt x="5389843" y="3508121"/>
                  </a:lnTo>
                  <a:lnTo>
                    <a:pt x="0" y="3508121"/>
                  </a:lnTo>
                  <a:lnTo>
                    <a:pt x="0" y="2300224"/>
                  </a:lnTo>
                  <a:lnTo>
                    <a:pt x="5389716" y="2300224"/>
                  </a:lnTo>
                  <a:lnTo>
                    <a:pt x="3943567" y="854075"/>
                  </a:lnTo>
                  <a:lnTo>
                    <a:pt x="4797642" y="0"/>
                  </a:lnTo>
                  <a:lnTo>
                    <a:pt x="7701878" y="2904236"/>
                  </a:lnTo>
                  <a:lnTo>
                    <a:pt x="4797642" y="5808472"/>
                  </a:lnTo>
                  <a:close/>
                </a:path>
              </a:pathLst>
            </a:custGeom>
            <a:solidFill>
              <a:srgbClr val="032859"/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-7645155" y="-733612"/>
            <a:ext cx="8673855" cy="1762312"/>
            <a:chOff x="0" y="0"/>
            <a:chExt cx="2284472" cy="464148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284472" cy="464148"/>
            </a:xfrm>
            <a:custGeom>
              <a:avLst/>
              <a:gdLst/>
              <a:ahLst/>
              <a:cxnLst/>
              <a:rect r="r" b="b" t="t" l="l"/>
              <a:pathLst>
                <a:path h="464148" w="2284472">
                  <a:moveTo>
                    <a:pt x="0" y="0"/>
                  </a:moveTo>
                  <a:lnTo>
                    <a:pt x="2284472" y="0"/>
                  </a:lnTo>
                  <a:lnTo>
                    <a:pt x="2284472" y="464148"/>
                  </a:lnTo>
                  <a:lnTo>
                    <a:pt x="0" y="464148"/>
                  </a:lnTo>
                  <a:close/>
                </a:path>
              </a:pathLst>
            </a:custGeom>
            <a:solidFill>
              <a:srgbClr val="6DE17B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47625"/>
              <a:ext cx="2284472" cy="5117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66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-7645155" y="9258300"/>
            <a:ext cx="8673855" cy="1762312"/>
            <a:chOff x="0" y="0"/>
            <a:chExt cx="2284472" cy="464148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2284472" cy="464148"/>
            </a:xfrm>
            <a:custGeom>
              <a:avLst/>
              <a:gdLst/>
              <a:ahLst/>
              <a:cxnLst/>
              <a:rect r="r" b="b" t="t" l="l"/>
              <a:pathLst>
                <a:path h="464148" w="2284472">
                  <a:moveTo>
                    <a:pt x="0" y="0"/>
                  </a:moveTo>
                  <a:lnTo>
                    <a:pt x="2284472" y="0"/>
                  </a:lnTo>
                  <a:lnTo>
                    <a:pt x="2284472" y="464148"/>
                  </a:lnTo>
                  <a:lnTo>
                    <a:pt x="0" y="464148"/>
                  </a:lnTo>
                  <a:close/>
                </a:path>
              </a:pathLst>
            </a:custGeom>
            <a:solidFill>
              <a:srgbClr val="032859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47625"/>
              <a:ext cx="2284472" cy="5117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66"/>
                </a:lnSpc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17259300" y="-733612"/>
            <a:ext cx="8673855" cy="1762312"/>
            <a:chOff x="0" y="0"/>
            <a:chExt cx="2284472" cy="464148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2284472" cy="464148"/>
            </a:xfrm>
            <a:custGeom>
              <a:avLst/>
              <a:gdLst/>
              <a:ahLst/>
              <a:cxnLst/>
              <a:rect r="r" b="b" t="t" l="l"/>
              <a:pathLst>
                <a:path h="464148" w="2284472">
                  <a:moveTo>
                    <a:pt x="0" y="0"/>
                  </a:moveTo>
                  <a:lnTo>
                    <a:pt x="2284472" y="0"/>
                  </a:lnTo>
                  <a:lnTo>
                    <a:pt x="2284472" y="464148"/>
                  </a:lnTo>
                  <a:lnTo>
                    <a:pt x="0" y="464148"/>
                  </a:lnTo>
                  <a:close/>
                </a:path>
              </a:pathLst>
            </a:custGeom>
            <a:solidFill>
              <a:srgbClr val="032859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47625"/>
              <a:ext cx="2284472" cy="5117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66"/>
                </a:lnSpc>
              </a:pP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17259300" y="9258300"/>
            <a:ext cx="8673855" cy="1762312"/>
            <a:chOff x="0" y="0"/>
            <a:chExt cx="2284472" cy="464148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2284472" cy="464148"/>
            </a:xfrm>
            <a:custGeom>
              <a:avLst/>
              <a:gdLst/>
              <a:ahLst/>
              <a:cxnLst/>
              <a:rect r="r" b="b" t="t" l="l"/>
              <a:pathLst>
                <a:path h="464148" w="2284472">
                  <a:moveTo>
                    <a:pt x="0" y="0"/>
                  </a:moveTo>
                  <a:lnTo>
                    <a:pt x="2284472" y="0"/>
                  </a:lnTo>
                  <a:lnTo>
                    <a:pt x="2284472" y="464148"/>
                  </a:lnTo>
                  <a:lnTo>
                    <a:pt x="0" y="464148"/>
                  </a:lnTo>
                  <a:close/>
                </a:path>
              </a:pathLst>
            </a:custGeom>
            <a:solidFill>
              <a:srgbClr val="032859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-47625"/>
              <a:ext cx="2284472" cy="5117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66"/>
                </a:lnSpc>
              </a:pPr>
            </a:p>
          </p:txBody>
        </p:sp>
      </p:grpSp>
      <p:sp>
        <p:nvSpPr>
          <p:cNvPr name="Freeform 26" id="26"/>
          <p:cNvSpPr/>
          <p:nvPr/>
        </p:nvSpPr>
        <p:spPr>
          <a:xfrm flipH="false" flipV="false" rot="0">
            <a:off x="10219436" y="3491335"/>
            <a:ext cx="7039864" cy="2916281"/>
          </a:xfrm>
          <a:custGeom>
            <a:avLst/>
            <a:gdLst/>
            <a:ahLst/>
            <a:cxnLst/>
            <a:rect r="r" b="b" t="t" l="l"/>
            <a:pathLst>
              <a:path h="2916281" w="7039864">
                <a:moveTo>
                  <a:pt x="0" y="0"/>
                </a:moveTo>
                <a:lnTo>
                  <a:pt x="7039864" y="0"/>
                </a:lnTo>
                <a:lnTo>
                  <a:pt x="7039864" y="2916281"/>
                </a:lnTo>
                <a:lnTo>
                  <a:pt x="0" y="291628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107" r="0" b="-3107"/>
            </a:stretch>
          </a:blipFill>
        </p:spPr>
      </p:sp>
      <p:sp>
        <p:nvSpPr>
          <p:cNvPr name="TextBox 27" id="27"/>
          <p:cNvSpPr txBox="true"/>
          <p:nvPr/>
        </p:nvSpPr>
        <p:spPr>
          <a:xfrm rot="0">
            <a:off x="1508709" y="6359991"/>
            <a:ext cx="5291905" cy="19894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220"/>
              </a:lnSpc>
              <a:spcBef>
                <a:spcPct val="0"/>
              </a:spcBef>
            </a:pPr>
            <a:r>
              <a:rPr lang="en-US" sz="23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Our </a:t>
            </a:r>
            <a:r>
              <a:rPr lang="en-US" b="true" sz="230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user-friendly dashboard</a:t>
            </a:r>
            <a:r>
              <a:rPr lang="en-US" sz="23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provides real-time insights into student performance, allowing teachers and parents to track progress and identify areas for improvement efficiently.</a:t>
            </a:r>
          </a:p>
        </p:txBody>
      </p:sp>
      <p:grpSp>
        <p:nvGrpSpPr>
          <p:cNvPr name="Group 28" id="28"/>
          <p:cNvGrpSpPr/>
          <p:nvPr/>
        </p:nvGrpSpPr>
        <p:grpSpPr>
          <a:xfrm rot="0">
            <a:off x="1653336" y="1561463"/>
            <a:ext cx="7490664" cy="3404536"/>
            <a:chOff x="0" y="0"/>
            <a:chExt cx="9987552" cy="4539382"/>
          </a:xfrm>
        </p:grpSpPr>
        <p:sp>
          <p:nvSpPr>
            <p:cNvPr name="TextBox 29" id="29"/>
            <p:cNvSpPr txBox="true"/>
            <p:nvPr/>
          </p:nvSpPr>
          <p:spPr>
            <a:xfrm rot="0">
              <a:off x="0" y="-76200"/>
              <a:ext cx="9987552" cy="344593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10400"/>
                </a:lnSpc>
              </a:pPr>
              <a:r>
                <a:rPr lang="en-US" sz="8000">
                  <a:solidFill>
                    <a:srgbClr val="FFFFFF"/>
                  </a:solidFill>
                  <a:latin typeface="Quando"/>
                  <a:ea typeface="Quando"/>
                  <a:cs typeface="Quando"/>
                  <a:sym typeface="Quando"/>
                </a:rPr>
                <a:t>Dashboard and Results</a:t>
              </a:r>
            </a:p>
          </p:txBody>
        </p:sp>
        <p:sp>
          <p:nvSpPr>
            <p:cNvPr name="TextBox 30" id="30"/>
            <p:cNvSpPr txBox="true"/>
            <p:nvPr/>
          </p:nvSpPr>
          <p:spPr>
            <a:xfrm rot="0">
              <a:off x="0" y="3398499"/>
              <a:ext cx="9987552" cy="114088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500"/>
                </a:lnSpc>
                <a:spcBef>
                  <a:spcPct val="0"/>
                </a:spcBef>
              </a:pPr>
              <a:r>
                <a:rPr lang="en-US" sz="2500">
                  <a:solidFill>
                    <a:srgbClr val="FFFFFF"/>
                  </a:solidFill>
                  <a:latin typeface="DM Sans"/>
                  <a:ea typeface="DM Sans"/>
                  <a:cs typeface="DM Sans"/>
                  <a:sym typeface="DM Sans"/>
                </a:rPr>
                <a:t>An intuitive interface showcasing exam performance and analytics for stakeholders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description>Presentation - Smart &amp; Secure Online Exams</dc:description>
  <dc:identifier>DAGwivLE9kM</dc:identifier>
  <dcterms:modified xsi:type="dcterms:W3CDTF">2011-08-01T06:04:30Z</dcterms:modified>
  <cp:revision>1</cp:revision>
  <dc:title>Presentation - Smart &amp; Secure Online Exams</dc:title>
</cp:coreProperties>
</file>