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Barlow Medium"/>
      <p:regular r:id="rId12"/>
      <p:bold r:id="rId13"/>
      <p:italic r:id="rId14"/>
      <p:boldItalic r:id="rId15"/>
    </p:embeddedFont>
    <p:embeddedFont>
      <p:font typeface="Barlow"/>
      <p:bold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BarlowMedium-bold.fntdata"/><Relationship Id="rId12" Type="http://schemas.openxmlformats.org/officeDocument/2006/relationships/font" Target="fonts/Barlow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BarlowMedium-boldItalic.fntdata"/><Relationship Id="rId14" Type="http://schemas.openxmlformats.org/officeDocument/2006/relationships/font" Target="fonts/BarlowMedium-italic.fntdata"/><Relationship Id="rId17" Type="http://schemas.openxmlformats.org/officeDocument/2006/relationships/font" Target="fonts/Barlow-boldItalic.fntdata"/><Relationship Id="rId16" Type="http://schemas.openxmlformats.org/officeDocument/2006/relationships/font" Target="fonts/Barlow-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D50F"/>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12000">
                <a:solidFill>
                  <a:srgbClr val="141414"/>
                </a:solidFill>
                <a:latin typeface="Barlow"/>
                <a:ea typeface="Barlow"/>
                <a:cs typeface="Barlow"/>
                <a:sym typeface="Barlow"/>
              </a:rPr>
              <a:t>EduOn</a:t>
            </a:r>
            <a:endParaRPr/>
          </a:p>
        </p:txBody>
      </p:sp>
      <p:sp>
        <p:nvSpPr>
          <p:cNvPr id="86" name="Google Shape;86;p13"/>
          <p:cNvSpPr/>
          <p:nvPr/>
        </p:nvSpPr>
        <p:spPr>
          <a:xfrm>
            <a:off x="251324" y="125448"/>
            <a:ext cx="1806504" cy="1806504"/>
          </a:xfrm>
          <a:custGeom>
            <a:rect b="b" l="l" r="r" t="t"/>
            <a:pathLst>
              <a:path extrusionOk="0"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3"/>
          <p:cNvPicPr preferRelativeResize="0"/>
          <p:nvPr/>
        </p:nvPicPr>
        <p:blipFill rotWithShape="1">
          <a:blip r:embed="rId4">
            <a:alphaModFix/>
          </a:blip>
          <a:srcRect b="0" l="0" r="0" t="0"/>
          <a:stretch/>
        </p:blipFill>
        <p:spPr>
          <a:xfrm>
            <a:off x="368585" y="294126"/>
            <a:ext cx="1571982" cy="1469149"/>
          </a:xfrm>
          <a:prstGeom prst="rect">
            <a:avLst/>
          </a:prstGeom>
          <a:noFill/>
          <a:ln>
            <a:noFill/>
          </a:ln>
        </p:spPr>
      </p:pic>
      <p:grpSp>
        <p:nvGrpSpPr>
          <p:cNvPr id="88" name="Google Shape;88;p13"/>
          <p:cNvGrpSpPr/>
          <p:nvPr/>
        </p:nvGrpSpPr>
        <p:grpSpPr>
          <a:xfrm>
            <a:off x="10235149" y="8753588"/>
            <a:ext cx="7024152" cy="504712"/>
            <a:chOff x="-859569" y="-160999"/>
            <a:chExt cx="9365535" cy="672950"/>
          </a:xfrm>
        </p:grpSpPr>
        <p:sp>
          <p:nvSpPr>
            <p:cNvPr id="89" name="Google Shape;89;p13"/>
            <p:cNvSpPr txBox="1"/>
            <p:nvPr/>
          </p:nvSpPr>
          <p:spPr>
            <a:xfrm>
              <a:off x="-859569" y="-47616"/>
              <a:ext cx="7808100" cy="4632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0" i="0" lang="en-US" sz="2100" u="none" cap="none" strike="noStrike">
                  <a:solidFill>
                    <a:srgbClr val="141414"/>
                  </a:solidFill>
                  <a:latin typeface="Barlow Medium"/>
                  <a:ea typeface="Barlow Medium"/>
                  <a:cs typeface="Barlow Medium"/>
                  <a:sym typeface="Barlow Medium"/>
                </a:rPr>
                <a:t>EDUTHON-EDUCATION THEMED  HACKATHON</a:t>
              </a:r>
              <a:endParaRPr/>
            </a:p>
          </p:txBody>
        </p:sp>
        <p:sp>
          <p:nvSpPr>
            <p:cNvPr id="90" name="Google Shape;90;p13"/>
            <p:cNvSpPr txBox="1"/>
            <p:nvPr/>
          </p:nvSpPr>
          <p:spPr>
            <a:xfrm>
              <a:off x="7307557" y="-160999"/>
              <a:ext cx="1198409" cy="67295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1" i="0" lang="en-US" sz="3000" u="none" cap="none" strike="noStrike">
                  <a:solidFill>
                    <a:srgbClr val="141414"/>
                  </a:solidFill>
                  <a:latin typeface="Barlow"/>
                  <a:ea typeface="Barlow"/>
                  <a:cs typeface="Barlow"/>
                  <a:sym typeface="Barlow"/>
                </a:rPr>
                <a:t>01</a:t>
              </a:r>
              <a:endParaRPr/>
            </a:p>
          </p:txBody>
        </p:sp>
      </p:grpSp>
      <p:sp>
        <p:nvSpPr>
          <p:cNvPr id="91" name="Google Shape;91;p13"/>
          <p:cNvSpPr txBox="1"/>
          <p:nvPr/>
        </p:nvSpPr>
        <p:spPr>
          <a:xfrm>
            <a:off x="6527586" y="2263194"/>
            <a:ext cx="10731600" cy="5541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Join and Learn</a:t>
            </a:r>
            <a:endParaRPr/>
          </a:p>
        </p:txBody>
      </p:sp>
      <p:sp>
        <p:nvSpPr>
          <p:cNvPr id="92" name="Google Shape;92;p13"/>
          <p:cNvSpPr txBox="1"/>
          <p:nvPr/>
        </p:nvSpPr>
        <p:spPr>
          <a:xfrm>
            <a:off x="6527586" y="3386300"/>
            <a:ext cx="10731600" cy="108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8000">
                <a:solidFill>
                  <a:srgbClr val="141414"/>
                </a:solidFill>
                <a:latin typeface="Barlow"/>
                <a:ea typeface="Barlow"/>
                <a:cs typeface="Barlow"/>
                <a:sym typeface="Barlow"/>
              </a:rPr>
              <a:t>Team DOCTYPE</a:t>
            </a:r>
            <a:endParaRPr/>
          </a:p>
        </p:txBody>
      </p:sp>
      <p:sp>
        <p:nvSpPr>
          <p:cNvPr id="93" name="Google Shape;93;p13"/>
          <p:cNvSpPr txBox="1"/>
          <p:nvPr/>
        </p:nvSpPr>
        <p:spPr>
          <a:xfrm>
            <a:off x="6527586" y="4451831"/>
            <a:ext cx="10731600" cy="5541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Lav Joshi</a:t>
            </a:r>
            <a:endParaRPr/>
          </a:p>
        </p:txBody>
      </p:sp>
      <p:sp>
        <p:nvSpPr>
          <p:cNvPr id="94" name="Google Shape;94;p13"/>
          <p:cNvSpPr txBox="1"/>
          <p:nvPr/>
        </p:nvSpPr>
        <p:spPr>
          <a:xfrm>
            <a:off x="6615836" y="5128481"/>
            <a:ext cx="10731600" cy="5541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Harshit Gupta</a:t>
            </a:r>
            <a:endParaRPr/>
          </a:p>
        </p:txBody>
      </p:sp>
      <p:sp>
        <p:nvSpPr>
          <p:cNvPr id="95" name="Google Shape;95;p13"/>
          <p:cNvSpPr txBox="1"/>
          <p:nvPr/>
        </p:nvSpPr>
        <p:spPr>
          <a:xfrm>
            <a:off x="6692036" y="5814281"/>
            <a:ext cx="10731600" cy="5541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Moin Khan Pathan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7D"/>
        </a:solidFill>
      </p:bgPr>
    </p:bg>
    <p:spTree>
      <p:nvGrpSpPr>
        <p:cNvPr id="99" name="Shape 99"/>
        <p:cNvGrpSpPr/>
        <p:nvPr/>
      </p:nvGrpSpPr>
      <p:grpSpPr>
        <a:xfrm>
          <a:off x="0" y="0"/>
          <a:ext cx="0" cy="0"/>
          <a:chOff x="0" y="0"/>
          <a:chExt cx="0" cy="0"/>
        </a:xfrm>
      </p:grpSpPr>
      <p:pic>
        <p:nvPicPr>
          <p:cNvPr id="100" name="Google Shape;100;p14"/>
          <p:cNvPicPr preferRelativeResize="0"/>
          <p:nvPr/>
        </p:nvPicPr>
        <p:blipFill>
          <a:blip r:embed="rId3">
            <a:alphaModFix/>
          </a:blip>
          <a:stretch>
            <a:fillRect/>
          </a:stretch>
        </p:blipFill>
        <p:spPr>
          <a:xfrm>
            <a:off x="11416275" y="0"/>
            <a:ext cx="6871729" cy="10287000"/>
          </a:xfrm>
          <a:prstGeom prst="rect">
            <a:avLst/>
          </a:prstGeom>
          <a:noFill/>
          <a:ln>
            <a:noFill/>
          </a:ln>
        </p:spPr>
      </p:pic>
      <p:sp>
        <p:nvSpPr>
          <p:cNvPr id="101" name="Google Shape;101;p14"/>
          <p:cNvSpPr txBox="1"/>
          <p:nvPr/>
        </p:nvSpPr>
        <p:spPr>
          <a:xfrm>
            <a:off x="705750" y="334650"/>
            <a:ext cx="9624300" cy="1469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7300" u="none" cap="none" strike="noStrike">
                <a:solidFill>
                  <a:srgbClr val="F6F6F6"/>
                </a:solidFill>
                <a:latin typeface="Barlow"/>
                <a:ea typeface="Barlow"/>
                <a:cs typeface="Barlow"/>
                <a:sym typeface="Barlow"/>
              </a:rPr>
              <a:t>PROBLEM</a:t>
            </a:r>
            <a:r>
              <a:rPr b="1" lang="en-US" sz="7300">
                <a:solidFill>
                  <a:srgbClr val="F6F6F6"/>
                </a:solidFill>
                <a:latin typeface="Barlow"/>
                <a:ea typeface="Barlow"/>
                <a:cs typeface="Barlow"/>
                <a:sym typeface="Barlow"/>
              </a:rPr>
              <a:t>  </a:t>
            </a:r>
            <a:r>
              <a:rPr b="1" i="0" lang="en-US" sz="7300" u="none" cap="none" strike="noStrike">
                <a:solidFill>
                  <a:srgbClr val="F6F6F6"/>
                </a:solidFill>
                <a:latin typeface="Barlow"/>
                <a:ea typeface="Barlow"/>
                <a:cs typeface="Barlow"/>
                <a:sym typeface="Barlow"/>
              </a:rPr>
              <a:t>S</a:t>
            </a:r>
            <a:r>
              <a:rPr b="1" i="0" lang="en-US" sz="7300" u="none" cap="none" strike="noStrike">
                <a:solidFill>
                  <a:srgbClr val="F6F6F6"/>
                </a:solidFill>
                <a:latin typeface="Barlow"/>
                <a:ea typeface="Barlow"/>
                <a:cs typeface="Barlow"/>
                <a:sym typeface="Barlow"/>
              </a:rPr>
              <a:t>TATEMENT</a:t>
            </a:r>
            <a:endParaRPr sz="300"/>
          </a:p>
        </p:txBody>
      </p:sp>
      <p:grpSp>
        <p:nvGrpSpPr>
          <p:cNvPr id="102" name="Google Shape;102;p14"/>
          <p:cNvGrpSpPr/>
          <p:nvPr/>
        </p:nvGrpSpPr>
        <p:grpSpPr>
          <a:xfrm>
            <a:off x="815175" y="1684293"/>
            <a:ext cx="9618975" cy="8361032"/>
            <a:chOff x="-284700" y="-1245292"/>
            <a:chExt cx="12825300" cy="11148042"/>
          </a:xfrm>
        </p:grpSpPr>
        <p:sp>
          <p:nvSpPr>
            <p:cNvPr id="103" name="Google Shape;103;p14"/>
            <p:cNvSpPr txBox="1"/>
            <p:nvPr/>
          </p:nvSpPr>
          <p:spPr>
            <a:xfrm>
              <a:off x="-284700" y="-1245292"/>
              <a:ext cx="12540600" cy="573300"/>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4" name="Google Shape;104;p14"/>
            <p:cNvSpPr txBox="1"/>
            <p:nvPr/>
          </p:nvSpPr>
          <p:spPr>
            <a:xfrm>
              <a:off x="-284700" y="-839049"/>
              <a:ext cx="12825300" cy="107418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The COVID-19 pandemic led many Schools and Colleges to switch to E-learning. Challenges faced by them are:</a:t>
              </a:r>
              <a:endParaRPr sz="2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2000">
                <a:solidFill>
                  <a:srgbClr val="141414"/>
                </a:solidFill>
                <a:latin typeface="Barlow Medium"/>
                <a:ea typeface="Barlow Medium"/>
                <a:cs typeface="Barlow Medium"/>
                <a:sym typeface="Barlow Medium"/>
              </a:endParaRPr>
            </a:p>
            <a:p>
              <a:pPr indent="-355600" lvl="0" marL="457200" rtl="0" algn="l">
                <a:lnSpc>
                  <a:spcPct val="150000"/>
                </a:lnSpc>
                <a:spcBef>
                  <a:spcPts val="0"/>
                </a:spcBef>
                <a:spcAft>
                  <a:spcPts val="0"/>
                </a:spcAft>
                <a:buClr>
                  <a:schemeClr val="dk1"/>
                </a:buClr>
                <a:buSzPts val="2000"/>
                <a:buFont typeface="Barlow Medium"/>
                <a:buAutoNum type="arabicPeriod"/>
              </a:pPr>
              <a:r>
                <a:rPr lang="en-US" sz="2000">
                  <a:solidFill>
                    <a:schemeClr val="dk1"/>
                  </a:solidFill>
                  <a:latin typeface="Barlow Medium"/>
                  <a:ea typeface="Barlow Medium"/>
                  <a:cs typeface="Barlow Medium"/>
                  <a:sym typeface="Barlow Medium"/>
                </a:rPr>
                <a:t>Schools have a schedule for online classes but teachers are doing their own thing. Sometimes they cancel the class, and sometimes they just change the timing which suits them. This is fine but this needs to be kept in check by the administration and there is no system for that.</a:t>
              </a:r>
              <a:endParaRPr sz="2000">
                <a:solidFill>
                  <a:schemeClr val="dk1"/>
                </a:solidFill>
                <a:latin typeface="Barlow Medium"/>
                <a:ea typeface="Barlow Medium"/>
                <a:cs typeface="Barlow Medium"/>
                <a:sym typeface="Barlow Medium"/>
              </a:endParaRPr>
            </a:p>
            <a:p>
              <a:pPr indent="0" lvl="0" marL="914400" rtl="0" algn="l">
                <a:lnSpc>
                  <a:spcPct val="150000"/>
                </a:lnSpc>
                <a:spcBef>
                  <a:spcPts val="0"/>
                </a:spcBef>
                <a:spcAft>
                  <a:spcPts val="0"/>
                </a:spcAft>
                <a:buNone/>
              </a:pPr>
              <a:r>
                <a:t/>
              </a:r>
              <a:endParaRPr sz="2000">
                <a:solidFill>
                  <a:schemeClr val="dk1"/>
                </a:solidFill>
                <a:latin typeface="Barlow Medium"/>
                <a:ea typeface="Barlow Medium"/>
                <a:cs typeface="Barlow Medium"/>
                <a:sym typeface="Barlow Medium"/>
              </a:endParaRPr>
            </a:p>
            <a:p>
              <a:pPr indent="-355600" lvl="0" marL="457200" marR="0" rtl="0" algn="l">
                <a:lnSpc>
                  <a:spcPct val="150000"/>
                </a:lnSpc>
                <a:spcBef>
                  <a:spcPts val="0"/>
                </a:spcBef>
                <a:spcAft>
                  <a:spcPts val="0"/>
                </a:spcAft>
                <a:buClr>
                  <a:schemeClr val="dk1"/>
                </a:buClr>
                <a:buSzPts val="2000"/>
                <a:buFont typeface="Barlow Medium"/>
                <a:buAutoNum type="arabicPeriod"/>
              </a:pPr>
              <a:r>
                <a:rPr lang="en-US" sz="2000">
                  <a:solidFill>
                    <a:schemeClr val="dk1"/>
                  </a:solidFill>
                  <a:latin typeface="Barlow Medium"/>
                  <a:ea typeface="Barlow Medium"/>
                  <a:cs typeface="Barlow Medium"/>
                  <a:sym typeface="Barlow Medium"/>
                </a:rPr>
                <a:t>During this pandemic, many institutions are facing problems regarding examinations, plagiarism is one of the major problems while handling online examinations as solutions can be easily shared between the students.</a:t>
              </a:r>
              <a:endParaRPr sz="2000">
                <a:solidFill>
                  <a:schemeClr val="dk1"/>
                </a:solidFill>
                <a:latin typeface="Barlow Medium"/>
                <a:ea typeface="Barlow Medium"/>
                <a:cs typeface="Barlow Medium"/>
                <a:sym typeface="Barlow Medium"/>
              </a:endParaRPr>
            </a:p>
            <a:p>
              <a:pPr indent="0" lvl="0" marL="914400" marR="0" rtl="0" algn="l">
                <a:lnSpc>
                  <a:spcPct val="150000"/>
                </a:lnSpc>
                <a:spcBef>
                  <a:spcPts val="0"/>
                </a:spcBef>
                <a:spcAft>
                  <a:spcPts val="0"/>
                </a:spcAft>
                <a:buNone/>
              </a:pPr>
              <a:r>
                <a:t/>
              </a:r>
              <a:endParaRPr sz="2000">
                <a:solidFill>
                  <a:schemeClr val="dk1"/>
                </a:solidFill>
                <a:latin typeface="Barlow Medium"/>
                <a:ea typeface="Barlow Medium"/>
                <a:cs typeface="Barlow Medium"/>
                <a:sym typeface="Barlow Medium"/>
              </a:endParaRPr>
            </a:p>
            <a:p>
              <a:pPr indent="-355600" lvl="0" marL="457200" rtl="0" algn="l">
                <a:lnSpc>
                  <a:spcPct val="150000"/>
                </a:lnSpc>
                <a:spcBef>
                  <a:spcPts val="0"/>
                </a:spcBef>
                <a:spcAft>
                  <a:spcPts val="0"/>
                </a:spcAft>
                <a:buSzPts val="2000"/>
                <a:buFont typeface="Barlow Medium"/>
                <a:buAutoNum type="arabicPeriod"/>
              </a:pPr>
              <a:r>
                <a:rPr lang="en-US" sz="2000">
                  <a:latin typeface="Barlow Medium"/>
                  <a:ea typeface="Barlow Medium"/>
                  <a:cs typeface="Barlow Medium"/>
                  <a:sym typeface="Barlow Medium"/>
                </a:rPr>
                <a:t>This pandemic has affected many things, sadly mental health is affected the most. Students are not guided properly about how to go about competitive examinations, academics, etc. in such a scenario. Everything is a blur. Plus not having the necessary social life is leading to depression.</a:t>
              </a:r>
              <a:endParaRPr sz="2000">
                <a:latin typeface="Barlow Medium"/>
                <a:ea typeface="Barlow Medium"/>
                <a:cs typeface="Barlow Medium"/>
                <a:sym typeface="Barlow Medium"/>
              </a:endParaRPr>
            </a:p>
          </p:txBody>
        </p:sp>
      </p:grpSp>
      <p:pic>
        <p:nvPicPr>
          <p:cNvPr id="105" name="Google Shape;105;p14"/>
          <p:cNvPicPr preferRelativeResize="0"/>
          <p:nvPr/>
        </p:nvPicPr>
        <p:blipFill rotWithShape="1">
          <a:blip r:embed="rId4">
            <a:alphaModFix/>
          </a:blip>
          <a:srcRect b="0" l="0" r="0" t="0"/>
          <a:stretch/>
        </p:blipFill>
        <p:spPr>
          <a:xfrm>
            <a:off x="16473309" y="428339"/>
            <a:ext cx="1571982" cy="1469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09" name="Shape 109"/>
        <p:cNvGrpSpPr/>
        <p:nvPr/>
      </p:nvGrpSpPr>
      <p:grpSpPr>
        <a:xfrm>
          <a:off x="0" y="0"/>
          <a:ext cx="0" cy="0"/>
          <a:chOff x="0" y="0"/>
          <a:chExt cx="0" cy="0"/>
        </a:xfrm>
      </p:grpSpPr>
      <p:sp>
        <p:nvSpPr>
          <p:cNvPr id="110" name="Google Shape;110;p15"/>
          <p:cNvSpPr txBox="1"/>
          <p:nvPr/>
        </p:nvSpPr>
        <p:spPr>
          <a:xfrm>
            <a:off x="264431" y="202742"/>
            <a:ext cx="10912500" cy="1172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400" u="none" cap="none" strike="noStrike">
                <a:solidFill>
                  <a:srgbClr val="141414"/>
                </a:solidFill>
                <a:latin typeface="Barlow"/>
                <a:ea typeface="Barlow"/>
                <a:cs typeface="Barlow"/>
                <a:sym typeface="Barlow"/>
              </a:rPr>
              <a:t>PROPOSED SOLUTION</a:t>
            </a:r>
            <a:endParaRPr sz="1000"/>
          </a:p>
        </p:txBody>
      </p:sp>
      <p:sp>
        <p:nvSpPr>
          <p:cNvPr id="111" name="Google Shape;111;p15"/>
          <p:cNvSpPr txBox="1"/>
          <p:nvPr/>
        </p:nvSpPr>
        <p:spPr>
          <a:xfrm>
            <a:off x="264431" y="1524873"/>
            <a:ext cx="11268706" cy="8882378"/>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SzPts val="1100"/>
              <a:buNone/>
            </a:pPr>
            <a:r>
              <a:rPr lang="en-US" sz="2000">
                <a:latin typeface="Barlow Medium"/>
                <a:ea typeface="Barlow Medium"/>
                <a:cs typeface="Barlow Medium"/>
                <a:sym typeface="Barlow Medium"/>
              </a:rPr>
              <a:t>Eduon, the webapp, makes online education more secure, productive, reduces plagiarism to null and reduces stress on children.</a:t>
            </a:r>
            <a:endParaRPr sz="2000">
              <a:latin typeface="Barlow Medium"/>
              <a:ea typeface="Barlow Medium"/>
              <a:cs typeface="Barlow Medium"/>
              <a:sym typeface="Barlow Medium"/>
            </a:endParaRPr>
          </a:p>
          <a:p>
            <a:pPr indent="-355600" lvl="0" marL="457200" rtl="0" algn="l">
              <a:lnSpc>
                <a:spcPct val="150000"/>
              </a:lnSpc>
              <a:spcBef>
                <a:spcPts val="0"/>
              </a:spcBef>
              <a:spcAft>
                <a:spcPts val="0"/>
              </a:spcAft>
              <a:buSzPts val="2000"/>
              <a:buFont typeface="Barlow Medium"/>
              <a:buAutoNum type="arabicPeriod"/>
            </a:pPr>
            <a:r>
              <a:rPr b="1" lang="en-US" sz="2000">
                <a:latin typeface="Barlow"/>
                <a:ea typeface="Barlow"/>
                <a:cs typeface="Barlow"/>
                <a:sym typeface="Barlow"/>
              </a:rPr>
              <a:t>Supervised Classes &amp; Tests:</a:t>
            </a:r>
            <a:r>
              <a:rPr lang="en-US" sz="2000">
                <a:latin typeface="Barlow Medium"/>
                <a:ea typeface="Barlow Medium"/>
                <a:cs typeface="Barlow Medium"/>
                <a:sym typeface="Barlow Medium"/>
              </a:rPr>
              <a:t> For every organization that uses EduOn, a Superuser will be there that will have all the details of the currently Scheduled classes and tests, as well as the previous records. The Superuser can be someone from the administration who can keep in check all the activities. All the student performance details are displayed here, such as test statistic graphs and attendance.</a:t>
            </a:r>
            <a:endParaRPr sz="2000">
              <a:latin typeface="Barlow Medium"/>
              <a:ea typeface="Barlow Medium"/>
              <a:cs typeface="Barlow Medium"/>
              <a:sym typeface="Barlow Medium"/>
            </a:endParaRPr>
          </a:p>
          <a:p>
            <a:pPr indent="0" lvl="0" marL="457200" rtl="0" algn="l">
              <a:lnSpc>
                <a:spcPct val="150000"/>
              </a:lnSpc>
              <a:spcBef>
                <a:spcPts val="0"/>
              </a:spcBef>
              <a:spcAft>
                <a:spcPts val="0"/>
              </a:spcAft>
              <a:buNone/>
            </a:pPr>
            <a:r>
              <a:t/>
            </a:r>
            <a:endParaRPr sz="2000">
              <a:latin typeface="Barlow Medium"/>
              <a:ea typeface="Barlow Medium"/>
              <a:cs typeface="Barlow Medium"/>
              <a:sym typeface="Barlow Medium"/>
            </a:endParaRPr>
          </a:p>
          <a:p>
            <a:pPr indent="-355600" lvl="0" marL="457200" rtl="0" algn="l">
              <a:lnSpc>
                <a:spcPct val="150000"/>
              </a:lnSpc>
              <a:spcBef>
                <a:spcPts val="0"/>
              </a:spcBef>
              <a:spcAft>
                <a:spcPts val="0"/>
              </a:spcAft>
              <a:buSzPts val="2000"/>
              <a:buFont typeface="Barlow Medium"/>
              <a:buAutoNum type="arabicPeriod"/>
            </a:pPr>
            <a:r>
              <a:rPr b="1" lang="en-US" sz="2000">
                <a:latin typeface="Barlow"/>
                <a:ea typeface="Barlow"/>
                <a:cs typeface="Barlow"/>
                <a:sym typeface="Barlow"/>
              </a:rPr>
              <a:t>Smart Test Algorithm: </a:t>
            </a:r>
            <a:r>
              <a:rPr lang="en-US" sz="2000">
                <a:latin typeface="Barlow Medium"/>
                <a:ea typeface="Barlow Medium"/>
                <a:cs typeface="Barlow Medium"/>
                <a:sym typeface="Barlow Medium"/>
              </a:rPr>
              <a:t>An algorithm that reduces the plagiarism is implemented on the Test Portal. The questions appear in a different order for every student with a time limit of 20 sec (can be changed accordingly). Only one question appears at a particular instance, no way to skip any question. Since each student gets a different question at the same  interval, they only have sufficient time to solve it instead of sharing solutions to their peers.</a:t>
            </a:r>
            <a:endParaRPr sz="2000">
              <a:latin typeface="Barlow Medium"/>
              <a:ea typeface="Barlow Medium"/>
              <a:cs typeface="Barlow Medium"/>
              <a:sym typeface="Barlow Medium"/>
            </a:endParaRPr>
          </a:p>
          <a:p>
            <a:pPr indent="0" lvl="0" marL="457200" rtl="0" algn="l">
              <a:lnSpc>
                <a:spcPct val="150000"/>
              </a:lnSpc>
              <a:spcBef>
                <a:spcPts val="0"/>
              </a:spcBef>
              <a:spcAft>
                <a:spcPts val="0"/>
              </a:spcAft>
              <a:buNone/>
            </a:pPr>
            <a:r>
              <a:t/>
            </a:r>
            <a:endParaRPr sz="2000">
              <a:latin typeface="Barlow Medium"/>
              <a:ea typeface="Barlow Medium"/>
              <a:cs typeface="Barlow Medium"/>
              <a:sym typeface="Barlow Medium"/>
            </a:endParaRPr>
          </a:p>
          <a:p>
            <a:pPr indent="-355600" lvl="0" marL="457200" rtl="0" algn="l">
              <a:lnSpc>
                <a:spcPct val="150000"/>
              </a:lnSpc>
              <a:spcBef>
                <a:spcPts val="0"/>
              </a:spcBef>
              <a:spcAft>
                <a:spcPts val="0"/>
              </a:spcAft>
              <a:buSzPts val="2000"/>
              <a:buFont typeface="Barlow Medium"/>
              <a:buAutoNum type="arabicPeriod"/>
            </a:pPr>
            <a:r>
              <a:rPr b="1" lang="en-US" sz="2000">
                <a:latin typeface="Barlow"/>
                <a:ea typeface="Barlow"/>
                <a:cs typeface="Barlow"/>
                <a:sym typeface="Barlow"/>
              </a:rPr>
              <a:t>Counselling Sessions: </a:t>
            </a:r>
            <a:r>
              <a:rPr lang="en-US" sz="2000">
                <a:solidFill>
                  <a:schemeClr val="dk1"/>
                </a:solidFill>
                <a:latin typeface="Barlow Medium"/>
                <a:ea typeface="Barlow Medium"/>
                <a:cs typeface="Barlow Medium"/>
                <a:sym typeface="Barlow Medium"/>
              </a:rPr>
              <a:t>The Counselors are added by the Superuser. </a:t>
            </a:r>
            <a:r>
              <a:rPr b="1" lang="en-US" sz="2000">
                <a:latin typeface="Barlow"/>
                <a:ea typeface="Barlow"/>
                <a:cs typeface="Barlow"/>
                <a:sym typeface="Barlow"/>
              </a:rPr>
              <a:t> </a:t>
            </a:r>
            <a:r>
              <a:rPr lang="en-US" sz="2000">
                <a:latin typeface="Barlow Medium"/>
                <a:ea typeface="Barlow Medium"/>
                <a:cs typeface="Barlow Medium"/>
                <a:sym typeface="Barlow Medium"/>
              </a:rPr>
              <a:t>A student can simply book a counselling session according to his/her needs. The counselor can address the student’s problems in a one-to-one session. This will guide the students in the right direction, which in turn may reduce their stress levels. </a:t>
            </a:r>
            <a:endParaRPr sz="2000">
              <a:latin typeface="Barlow Medium"/>
              <a:ea typeface="Barlow Medium"/>
              <a:cs typeface="Barlow Medium"/>
              <a:sym typeface="Barlow Medium"/>
            </a:endParaRPr>
          </a:p>
        </p:txBody>
      </p:sp>
      <p:pic>
        <p:nvPicPr>
          <p:cNvPr id="112" name="Google Shape;112;p15"/>
          <p:cNvPicPr preferRelativeResize="0"/>
          <p:nvPr/>
        </p:nvPicPr>
        <p:blipFill rotWithShape="1">
          <a:blip r:embed="rId3">
            <a:alphaModFix/>
          </a:blip>
          <a:srcRect b="0" l="0" r="0" t="0"/>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4">
            <a:alphaModFix/>
          </a:blip>
          <a:srcRect b="0" l="0" r="0" t="0"/>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17" name="Shape 117"/>
        <p:cNvGrpSpPr/>
        <p:nvPr/>
      </p:nvGrpSpPr>
      <p:grpSpPr>
        <a:xfrm>
          <a:off x="0" y="0"/>
          <a:ext cx="0" cy="0"/>
          <a:chOff x="0" y="0"/>
          <a:chExt cx="0" cy="0"/>
        </a:xfrm>
      </p:grpSpPr>
      <p:sp>
        <p:nvSpPr>
          <p:cNvPr id="118" name="Google Shape;118;p16"/>
          <p:cNvSpPr txBox="1"/>
          <p:nvPr/>
        </p:nvSpPr>
        <p:spPr>
          <a:xfrm>
            <a:off x="2053875" y="496344"/>
            <a:ext cx="8165400" cy="639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800" u="none" cap="none" strike="noStrike">
                <a:solidFill>
                  <a:srgbClr val="FFFFFF"/>
                </a:solidFill>
                <a:latin typeface="Barlow"/>
                <a:ea typeface="Barlow"/>
                <a:cs typeface="Barlow"/>
                <a:sym typeface="Barlow"/>
              </a:rPr>
              <a:t>UNIQUE SELLING POINTS</a:t>
            </a:r>
            <a:endParaRPr/>
          </a:p>
        </p:txBody>
      </p:sp>
      <p:sp>
        <p:nvSpPr>
          <p:cNvPr id="119" name="Google Shape;119;p16"/>
          <p:cNvSpPr txBox="1"/>
          <p:nvPr/>
        </p:nvSpPr>
        <p:spPr>
          <a:xfrm>
            <a:off x="599575" y="4333407"/>
            <a:ext cx="7416300" cy="761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FFFFFF"/>
                </a:solidFill>
                <a:latin typeface="Barlow Medium"/>
                <a:ea typeface="Barlow Medium"/>
                <a:cs typeface="Barlow Medium"/>
                <a:sym typeface="Barlow Medium"/>
              </a:rPr>
              <a:t>A Test Portal with a smart test algorithm that aims to reduce plagiarism.</a:t>
            </a:r>
            <a:endParaRPr sz="2000">
              <a:solidFill>
                <a:srgbClr val="FFFFFF"/>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2000">
              <a:solidFill>
                <a:srgbClr val="FFFFFF"/>
              </a:solidFill>
              <a:latin typeface="Barlow Medium"/>
              <a:ea typeface="Barlow Medium"/>
              <a:cs typeface="Barlow Medium"/>
              <a:sym typeface="Barlow Medium"/>
            </a:endParaRPr>
          </a:p>
        </p:txBody>
      </p:sp>
      <p:sp>
        <p:nvSpPr>
          <p:cNvPr id="120" name="Google Shape;120;p16"/>
          <p:cNvSpPr txBox="1"/>
          <p:nvPr/>
        </p:nvSpPr>
        <p:spPr>
          <a:xfrm>
            <a:off x="599575" y="3495287"/>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2</a:t>
            </a:r>
            <a:r>
              <a:rPr b="1" i="0" lang="en-US" sz="5600" u="none" cap="none" strike="noStrike">
                <a:solidFill>
                  <a:srgbClr val="3CDA7D"/>
                </a:solidFill>
                <a:latin typeface="Barlow"/>
                <a:ea typeface="Barlow"/>
                <a:cs typeface="Barlow"/>
                <a:sym typeface="Barlow"/>
              </a:rPr>
              <a:t>.</a:t>
            </a:r>
            <a:endParaRPr/>
          </a:p>
        </p:txBody>
      </p:sp>
      <p:pic>
        <p:nvPicPr>
          <p:cNvPr id="121" name="Google Shape;121;p16"/>
          <p:cNvPicPr preferRelativeResize="0"/>
          <p:nvPr/>
        </p:nvPicPr>
        <p:blipFill rotWithShape="1">
          <a:blip r:embed="rId3">
            <a:alphaModFix/>
          </a:blip>
          <a:srcRect b="0" l="0" r="0" t="0"/>
          <a:stretch/>
        </p:blipFill>
        <p:spPr>
          <a:xfrm>
            <a:off x="218575" y="203440"/>
            <a:ext cx="1386081" cy="1295408"/>
          </a:xfrm>
          <a:prstGeom prst="rect">
            <a:avLst/>
          </a:prstGeom>
          <a:noFill/>
          <a:ln>
            <a:noFill/>
          </a:ln>
        </p:spPr>
      </p:pic>
      <p:sp>
        <p:nvSpPr>
          <p:cNvPr id="122" name="Google Shape;122;p16"/>
          <p:cNvSpPr txBox="1"/>
          <p:nvPr/>
        </p:nvSpPr>
        <p:spPr>
          <a:xfrm>
            <a:off x="599575" y="6428984"/>
            <a:ext cx="7416300" cy="761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FFFFFF"/>
                </a:solidFill>
                <a:latin typeface="Barlow Medium"/>
                <a:ea typeface="Barlow Medium"/>
                <a:cs typeface="Barlow Medium"/>
                <a:sym typeface="Barlow Medium"/>
              </a:rPr>
              <a:t>Discussion Portal with Video conferencing integrated with Screen sharing, Uploading notes and Query chat-box</a:t>
            </a:r>
            <a:endParaRPr sz="2000">
              <a:solidFill>
                <a:srgbClr val="FFFFFF"/>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2000">
              <a:solidFill>
                <a:srgbClr val="FFFFFF"/>
              </a:solidFill>
              <a:latin typeface="Barlow Medium"/>
              <a:ea typeface="Barlow Medium"/>
              <a:cs typeface="Barlow Medium"/>
              <a:sym typeface="Barlow Medium"/>
            </a:endParaRPr>
          </a:p>
        </p:txBody>
      </p:sp>
      <p:sp>
        <p:nvSpPr>
          <p:cNvPr id="123" name="Google Shape;123;p16"/>
          <p:cNvSpPr txBox="1"/>
          <p:nvPr/>
        </p:nvSpPr>
        <p:spPr>
          <a:xfrm>
            <a:off x="599575" y="5590863"/>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3</a:t>
            </a:r>
            <a:r>
              <a:rPr b="1" i="0" lang="en-US" sz="5600" u="none" cap="none" strike="noStrike">
                <a:solidFill>
                  <a:srgbClr val="3CDA7D"/>
                </a:solidFill>
                <a:latin typeface="Barlow"/>
                <a:ea typeface="Barlow"/>
                <a:cs typeface="Barlow"/>
                <a:sym typeface="Barlow"/>
              </a:rPr>
              <a:t>.</a:t>
            </a:r>
            <a:endParaRPr/>
          </a:p>
        </p:txBody>
      </p:sp>
      <p:sp>
        <p:nvSpPr>
          <p:cNvPr id="124" name="Google Shape;124;p16"/>
          <p:cNvSpPr txBox="1"/>
          <p:nvPr/>
        </p:nvSpPr>
        <p:spPr>
          <a:xfrm>
            <a:off x="599575" y="8349944"/>
            <a:ext cx="7416300" cy="761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FFFFFF"/>
                </a:solidFill>
                <a:latin typeface="Barlow Medium"/>
                <a:ea typeface="Barlow Medium"/>
                <a:cs typeface="Barlow Medium"/>
                <a:sym typeface="Barlow Medium"/>
              </a:rPr>
              <a:t>An attendance system that stores the attendance record automatically for the teacher.</a:t>
            </a:r>
            <a:endParaRPr sz="2000">
              <a:solidFill>
                <a:srgbClr val="FFFFFF"/>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2000">
              <a:solidFill>
                <a:srgbClr val="FFFFFF"/>
              </a:solidFill>
              <a:latin typeface="Barlow Medium"/>
              <a:ea typeface="Barlow Medium"/>
              <a:cs typeface="Barlow Medium"/>
              <a:sym typeface="Barlow Medium"/>
            </a:endParaRPr>
          </a:p>
        </p:txBody>
      </p:sp>
      <p:sp>
        <p:nvSpPr>
          <p:cNvPr id="125" name="Google Shape;125;p16"/>
          <p:cNvSpPr txBox="1"/>
          <p:nvPr/>
        </p:nvSpPr>
        <p:spPr>
          <a:xfrm>
            <a:off x="599575" y="7511824"/>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4</a:t>
            </a:r>
            <a:r>
              <a:rPr b="1" i="0" lang="en-US" sz="5600" u="none" cap="none" strike="noStrike">
                <a:solidFill>
                  <a:srgbClr val="3CDA7D"/>
                </a:solidFill>
                <a:latin typeface="Barlow"/>
                <a:ea typeface="Barlow"/>
                <a:cs typeface="Barlow"/>
                <a:sym typeface="Barlow"/>
              </a:rPr>
              <a:t>.</a:t>
            </a:r>
            <a:endParaRPr/>
          </a:p>
        </p:txBody>
      </p:sp>
      <p:sp>
        <p:nvSpPr>
          <p:cNvPr id="126" name="Google Shape;126;p16"/>
          <p:cNvSpPr txBox="1"/>
          <p:nvPr/>
        </p:nvSpPr>
        <p:spPr>
          <a:xfrm>
            <a:off x="9671900" y="2713680"/>
            <a:ext cx="7416300" cy="761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FFFFFF"/>
                </a:solidFill>
                <a:latin typeface="Barlow Medium"/>
                <a:ea typeface="Barlow Medium"/>
                <a:cs typeface="Barlow Medium"/>
                <a:sym typeface="Barlow Medium"/>
              </a:rPr>
              <a:t>Personal Profiles for each student with test statistics &amp; attendance sheets. Anyone can search these profiles and this will nurture the necessary competitiveness among students.</a:t>
            </a:r>
            <a:endParaRPr sz="2000">
              <a:solidFill>
                <a:srgbClr val="FFFFFF"/>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2000">
              <a:solidFill>
                <a:srgbClr val="FFFFFF"/>
              </a:solidFill>
              <a:latin typeface="Barlow Medium"/>
              <a:ea typeface="Barlow Medium"/>
              <a:cs typeface="Barlow Medium"/>
              <a:sym typeface="Barlow Medium"/>
            </a:endParaRPr>
          </a:p>
        </p:txBody>
      </p:sp>
      <p:sp>
        <p:nvSpPr>
          <p:cNvPr id="127" name="Google Shape;127;p16"/>
          <p:cNvSpPr txBox="1"/>
          <p:nvPr/>
        </p:nvSpPr>
        <p:spPr>
          <a:xfrm>
            <a:off x="9671900" y="1875559"/>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5</a:t>
            </a:r>
            <a:r>
              <a:rPr b="1" i="0" lang="en-US" sz="5600" u="none" cap="none" strike="noStrike">
                <a:solidFill>
                  <a:srgbClr val="3CDA7D"/>
                </a:solidFill>
                <a:latin typeface="Barlow"/>
                <a:ea typeface="Barlow"/>
                <a:cs typeface="Barlow"/>
                <a:sym typeface="Barlow"/>
              </a:rPr>
              <a:t>.</a:t>
            </a:r>
            <a:endParaRPr/>
          </a:p>
        </p:txBody>
      </p:sp>
      <p:sp>
        <p:nvSpPr>
          <p:cNvPr id="128" name="Google Shape;128;p16"/>
          <p:cNvSpPr txBox="1"/>
          <p:nvPr/>
        </p:nvSpPr>
        <p:spPr>
          <a:xfrm>
            <a:off x="9671900" y="4829182"/>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Counselling Sessions will be a major help to the students. </a:t>
            </a:r>
            <a:endParaRPr/>
          </a:p>
        </p:txBody>
      </p:sp>
      <p:sp>
        <p:nvSpPr>
          <p:cNvPr id="129" name="Google Shape;129;p16"/>
          <p:cNvSpPr txBox="1"/>
          <p:nvPr/>
        </p:nvSpPr>
        <p:spPr>
          <a:xfrm>
            <a:off x="9671900" y="3991061"/>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6</a:t>
            </a:r>
            <a:r>
              <a:rPr b="1" i="0" lang="en-US" sz="5600" u="none" cap="none" strike="noStrike">
                <a:solidFill>
                  <a:srgbClr val="3CDA7D"/>
                </a:solidFill>
                <a:latin typeface="Barlow"/>
                <a:ea typeface="Barlow"/>
                <a:cs typeface="Barlow"/>
                <a:sym typeface="Barlow"/>
              </a:rPr>
              <a:t>.</a:t>
            </a:r>
            <a:endParaRPr/>
          </a:p>
        </p:txBody>
      </p:sp>
      <p:sp>
        <p:nvSpPr>
          <p:cNvPr id="130" name="Google Shape;130;p16"/>
          <p:cNvSpPr txBox="1"/>
          <p:nvPr/>
        </p:nvSpPr>
        <p:spPr>
          <a:xfrm>
            <a:off x="9671900" y="8637416"/>
            <a:ext cx="7416300" cy="761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FFFFFF"/>
                </a:solidFill>
                <a:latin typeface="Barlow Medium"/>
                <a:ea typeface="Barlow Medium"/>
                <a:cs typeface="Barlow Medium"/>
                <a:sym typeface="Barlow Medium"/>
              </a:rPr>
              <a:t>One Platform that does it all.</a:t>
            </a:r>
            <a:endParaRPr sz="2000">
              <a:solidFill>
                <a:srgbClr val="FFFFFF"/>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2000">
              <a:solidFill>
                <a:srgbClr val="FFFFFF"/>
              </a:solidFill>
              <a:latin typeface="Barlow Medium"/>
              <a:ea typeface="Barlow Medium"/>
              <a:cs typeface="Barlow Medium"/>
              <a:sym typeface="Barlow Medium"/>
            </a:endParaRPr>
          </a:p>
        </p:txBody>
      </p:sp>
      <p:sp>
        <p:nvSpPr>
          <p:cNvPr id="131" name="Google Shape;131;p16"/>
          <p:cNvSpPr txBox="1"/>
          <p:nvPr/>
        </p:nvSpPr>
        <p:spPr>
          <a:xfrm>
            <a:off x="9671900" y="7799295"/>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8</a:t>
            </a:r>
            <a:r>
              <a:rPr b="1" i="0" lang="en-US" sz="5600" u="none" cap="none" strike="noStrike">
                <a:solidFill>
                  <a:srgbClr val="3CDA7D"/>
                </a:solidFill>
                <a:latin typeface="Barlow"/>
                <a:ea typeface="Barlow"/>
                <a:cs typeface="Barlow"/>
                <a:sym typeface="Barlow"/>
              </a:rPr>
              <a:t>.</a:t>
            </a:r>
            <a:endParaRPr/>
          </a:p>
        </p:txBody>
      </p:sp>
      <p:sp>
        <p:nvSpPr>
          <p:cNvPr id="132" name="Google Shape;132;p16"/>
          <p:cNvSpPr txBox="1"/>
          <p:nvPr/>
        </p:nvSpPr>
        <p:spPr>
          <a:xfrm>
            <a:off x="599575" y="2619630"/>
            <a:ext cx="7416300" cy="761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FFFFFF"/>
                </a:solidFill>
                <a:latin typeface="Barlow Medium"/>
                <a:ea typeface="Barlow Medium"/>
                <a:cs typeface="Barlow Medium"/>
                <a:sym typeface="Barlow Medium"/>
              </a:rPr>
              <a:t>Online classes supervised under the administration of Institution</a:t>
            </a:r>
            <a:endParaRPr sz="2000">
              <a:solidFill>
                <a:srgbClr val="FFFFFF"/>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2000">
              <a:solidFill>
                <a:srgbClr val="FFFFFF"/>
              </a:solidFill>
              <a:latin typeface="Barlow Medium"/>
              <a:ea typeface="Barlow Medium"/>
              <a:cs typeface="Barlow Medium"/>
              <a:sym typeface="Barlow Medium"/>
            </a:endParaRPr>
          </a:p>
        </p:txBody>
      </p:sp>
      <p:sp>
        <p:nvSpPr>
          <p:cNvPr id="133" name="Google Shape;133;p16"/>
          <p:cNvSpPr txBox="1"/>
          <p:nvPr/>
        </p:nvSpPr>
        <p:spPr>
          <a:xfrm>
            <a:off x="599575" y="1781509"/>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a:t>
            </a:r>
            <a:endParaRPr/>
          </a:p>
        </p:txBody>
      </p:sp>
      <p:pic>
        <p:nvPicPr>
          <p:cNvPr id="134" name="Google Shape;134;p16"/>
          <p:cNvPicPr preferRelativeResize="0"/>
          <p:nvPr/>
        </p:nvPicPr>
        <p:blipFill rotWithShape="1">
          <a:blip r:embed="rId4">
            <a:alphaModFix/>
          </a:blip>
          <a:srcRect b="0" l="0" r="0" t="0"/>
          <a:stretch/>
        </p:blipFill>
        <p:spPr>
          <a:xfrm rot="-8447388">
            <a:off x="13731121" y="-613501"/>
            <a:ext cx="7056358" cy="2750472"/>
          </a:xfrm>
          <a:prstGeom prst="rect">
            <a:avLst/>
          </a:prstGeom>
          <a:noFill/>
          <a:ln>
            <a:noFill/>
          </a:ln>
        </p:spPr>
      </p:pic>
      <p:sp>
        <p:nvSpPr>
          <p:cNvPr id="135" name="Google Shape;135;p16"/>
          <p:cNvSpPr txBox="1"/>
          <p:nvPr/>
        </p:nvSpPr>
        <p:spPr>
          <a:xfrm>
            <a:off x="9671900" y="6521916"/>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The Option to the restrict the classes and tests to a particular group of students</a:t>
            </a:r>
            <a:endParaRPr sz="2000">
              <a:solidFill>
                <a:srgbClr val="FFFFFF"/>
              </a:solidFill>
              <a:latin typeface="Barlow Medium"/>
              <a:ea typeface="Barlow Medium"/>
              <a:cs typeface="Barlow Medium"/>
              <a:sym typeface="Barlow Medium"/>
            </a:endParaRPr>
          </a:p>
        </p:txBody>
      </p:sp>
      <p:sp>
        <p:nvSpPr>
          <p:cNvPr id="136" name="Google Shape;136;p16"/>
          <p:cNvSpPr txBox="1"/>
          <p:nvPr/>
        </p:nvSpPr>
        <p:spPr>
          <a:xfrm>
            <a:off x="9671900" y="5683795"/>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7</a:t>
            </a:r>
            <a:r>
              <a:rPr b="1" i="0" lang="en-US" sz="5600" u="none" cap="none" strike="noStrike">
                <a:solidFill>
                  <a:srgbClr val="3CDA7D"/>
                </a:solidFill>
                <a:latin typeface="Barlow"/>
                <a:ea typeface="Barlow"/>
                <a:cs typeface="Barlow"/>
                <a:sym typeface="Barlow"/>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40" name="Shape 140"/>
        <p:cNvGrpSpPr/>
        <p:nvPr/>
      </p:nvGrpSpPr>
      <p:grpSpPr>
        <a:xfrm>
          <a:off x="0" y="0"/>
          <a:ext cx="0" cy="0"/>
          <a:chOff x="0" y="0"/>
          <a:chExt cx="0" cy="0"/>
        </a:xfrm>
      </p:grpSpPr>
      <p:pic>
        <p:nvPicPr>
          <p:cNvPr id="141" name="Google Shape;141;p17"/>
          <p:cNvPicPr preferRelativeResize="0"/>
          <p:nvPr/>
        </p:nvPicPr>
        <p:blipFill rotWithShape="1">
          <a:blip r:embed="rId3">
            <a:alphaModFix/>
          </a:blip>
          <a:srcRect b="0" l="0" r="0" t="0"/>
          <a:stretch/>
        </p:blipFill>
        <p:spPr>
          <a:xfrm rot="5400000">
            <a:off x="10149786" y="2077560"/>
            <a:ext cx="12045623" cy="10051993"/>
          </a:xfrm>
          <a:prstGeom prst="rect">
            <a:avLst/>
          </a:prstGeom>
          <a:noFill/>
          <a:ln>
            <a:noFill/>
          </a:ln>
        </p:spPr>
      </p:pic>
      <p:grpSp>
        <p:nvGrpSpPr>
          <p:cNvPr id="142" name="Google Shape;142;p17"/>
          <p:cNvGrpSpPr/>
          <p:nvPr/>
        </p:nvGrpSpPr>
        <p:grpSpPr>
          <a:xfrm>
            <a:off x="1348154" y="3138932"/>
            <a:ext cx="3849039" cy="1211816"/>
            <a:chOff x="-1471810" y="145242"/>
            <a:chExt cx="10188033" cy="1615754"/>
          </a:xfrm>
        </p:grpSpPr>
        <p:sp>
          <p:nvSpPr>
            <p:cNvPr id="143" name="Google Shape;143;p17"/>
            <p:cNvSpPr txBox="1"/>
            <p:nvPr/>
          </p:nvSpPr>
          <p:spPr>
            <a:xfrm>
              <a:off x="-1471810" y="145242"/>
              <a:ext cx="10188000" cy="57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  Node.js </a:t>
              </a:r>
              <a:endParaRPr/>
            </a:p>
          </p:txBody>
        </p:sp>
        <p:sp>
          <p:nvSpPr>
            <p:cNvPr id="144" name="Google Shape;144;p17"/>
            <p:cNvSpPr txBox="1"/>
            <p:nvPr/>
          </p:nvSpPr>
          <p:spPr>
            <a:xfrm>
              <a:off x="-1471777" y="785996"/>
              <a:ext cx="10188000" cy="97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   For all the server side scripting  </a:t>
              </a:r>
              <a:endParaRPr/>
            </a:p>
          </p:txBody>
        </p:sp>
      </p:grpSp>
      <p:sp>
        <p:nvSpPr>
          <p:cNvPr id="145" name="Google Shape;145;p17"/>
          <p:cNvSpPr txBox="1"/>
          <p:nvPr/>
        </p:nvSpPr>
        <p:spPr>
          <a:xfrm>
            <a:off x="515425" y="2981292"/>
            <a:ext cx="6498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a:t>
            </a:r>
            <a:endParaRPr/>
          </a:p>
        </p:txBody>
      </p:sp>
      <p:sp>
        <p:nvSpPr>
          <p:cNvPr id="146" name="Google Shape;146;p17"/>
          <p:cNvSpPr txBox="1"/>
          <p:nvPr/>
        </p:nvSpPr>
        <p:spPr>
          <a:xfrm>
            <a:off x="1028700" y="1080743"/>
            <a:ext cx="9029700" cy="10856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000" u="none" cap="none" strike="noStrike">
                <a:solidFill>
                  <a:srgbClr val="141414"/>
                </a:solidFill>
                <a:latin typeface="Barlow"/>
                <a:ea typeface="Barlow"/>
                <a:cs typeface="Barlow"/>
                <a:sym typeface="Barlow"/>
              </a:rPr>
              <a:t>OUR TECH STACK</a:t>
            </a:r>
            <a:endParaRPr/>
          </a:p>
        </p:txBody>
      </p:sp>
      <p:pic>
        <p:nvPicPr>
          <p:cNvPr id="147" name="Google Shape;147;p17"/>
          <p:cNvPicPr preferRelativeResize="0"/>
          <p:nvPr/>
        </p:nvPicPr>
        <p:blipFill rotWithShape="1">
          <a:blip r:embed="rId4">
            <a:alphaModFix/>
          </a:blip>
          <a:srcRect b="0" l="0" r="0" t="0"/>
          <a:stretch/>
        </p:blipFill>
        <p:spPr>
          <a:xfrm>
            <a:off x="15697200" y="41022"/>
            <a:ext cx="2430224" cy="2271246"/>
          </a:xfrm>
          <a:prstGeom prst="rect">
            <a:avLst/>
          </a:prstGeom>
          <a:noFill/>
          <a:ln>
            <a:noFill/>
          </a:ln>
        </p:spPr>
      </p:pic>
      <p:grpSp>
        <p:nvGrpSpPr>
          <p:cNvPr id="148" name="Google Shape;148;p17"/>
          <p:cNvGrpSpPr/>
          <p:nvPr/>
        </p:nvGrpSpPr>
        <p:grpSpPr>
          <a:xfrm>
            <a:off x="8155225" y="3070461"/>
            <a:ext cx="7641002" cy="3415985"/>
            <a:chOff x="-3" y="-47625"/>
            <a:chExt cx="10188003" cy="4554647"/>
          </a:xfrm>
        </p:grpSpPr>
        <p:sp>
          <p:nvSpPr>
            <p:cNvPr id="149" name="Google Shape;149;p17"/>
            <p:cNvSpPr txBox="1"/>
            <p:nvPr/>
          </p:nvSpPr>
          <p:spPr>
            <a:xfrm>
              <a:off x="0" y="-47625"/>
              <a:ext cx="10188000" cy="57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  Some of the NPM packages used</a:t>
              </a:r>
              <a:endParaRPr/>
            </a:p>
          </p:txBody>
        </p:sp>
        <p:sp>
          <p:nvSpPr>
            <p:cNvPr id="150" name="Google Shape;150;p17"/>
            <p:cNvSpPr txBox="1"/>
            <p:nvPr/>
          </p:nvSpPr>
          <p:spPr>
            <a:xfrm>
              <a:off x="-3" y="684422"/>
              <a:ext cx="10188000" cy="3822600"/>
            </a:xfrm>
            <a:prstGeom prst="rect">
              <a:avLst/>
            </a:prstGeom>
            <a:noFill/>
            <a:ln>
              <a:noFill/>
            </a:ln>
          </p:spPr>
          <p:txBody>
            <a:bodyPr anchorCtr="0" anchor="t" bIns="0" lIns="0" spcFirstLastPara="1" rIns="0" wrap="square" tIns="0">
              <a:noAutofit/>
            </a:bodyPr>
            <a:lstStyle/>
            <a:p>
              <a:pPr indent="-355600" lvl="0" marL="457200" marR="0" rtl="0" algn="l">
                <a:lnSpc>
                  <a:spcPct val="150000"/>
                </a:lnSpc>
                <a:spcBef>
                  <a:spcPts val="0"/>
                </a:spcBef>
                <a:spcAft>
                  <a:spcPts val="0"/>
                </a:spcAft>
                <a:buClr>
                  <a:schemeClr val="dk1"/>
                </a:buClr>
                <a:buSzPts val="2000"/>
                <a:buFont typeface="Barlow Medium"/>
                <a:buChar char="●"/>
              </a:pPr>
              <a:r>
                <a:rPr lang="en-US" sz="2000">
                  <a:solidFill>
                    <a:schemeClr val="dk1"/>
                  </a:solidFill>
                  <a:latin typeface="Barlow Medium"/>
                  <a:ea typeface="Barlow Medium"/>
                  <a:cs typeface="Barlow Medium"/>
                  <a:sym typeface="Barlow Medium"/>
                </a:rPr>
                <a:t>P</a:t>
              </a:r>
              <a:r>
                <a:rPr lang="en-US" sz="2000">
                  <a:solidFill>
                    <a:schemeClr val="dk1"/>
                  </a:solidFill>
                  <a:latin typeface="Barlow Medium"/>
                  <a:ea typeface="Barlow Medium"/>
                  <a:cs typeface="Barlow Medium"/>
                  <a:sym typeface="Barlow Medium"/>
                </a:rPr>
                <a:t>assport .js (Google OAuth 2.0)</a:t>
              </a:r>
              <a:endParaRPr sz="2000">
                <a:latin typeface="Barlow Medium"/>
                <a:ea typeface="Barlow Medium"/>
                <a:cs typeface="Barlow Medium"/>
                <a:sym typeface="Barlow Medium"/>
              </a:endParaRPr>
            </a:p>
            <a:p>
              <a:pPr indent="-355600" lvl="0" marL="457200" rtl="0" algn="l">
                <a:lnSpc>
                  <a:spcPct val="150000"/>
                </a:lnSpc>
                <a:spcBef>
                  <a:spcPts val="0"/>
                </a:spcBef>
                <a:spcAft>
                  <a:spcPts val="0"/>
                </a:spcAft>
                <a:buSzPts val="2000"/>
                <a:buFont typeface="Barlow Medium"/>
                <a:buChar char="●"/>
              </a:pPr>
              <a:r>
                <a:rPr lang="en-US" sz="2000">
                  <a:solidFill>
                    <a:schemeClr val="dk1"/>
                  </a:solidFill>
                  <a:latin typeface="Barlow Medium"/>
                  <a:ea typeface="Barlow Medium"/>
                  <a:cs typeface="Barlow Medium"/>
                  <a:sym typeface="Barlow Medium"/>
                </a:rPr>
                <a:t>S</a:t>
              </a:r>
              <a:r>
                <a:rPr lang="en-US" sz="2000">
                  <a:solidFill>
                    <a:schemeClr val="dk1"/>
                  </a:solidFill>
                  <a:latin typeface="Barlow Medium"/>
                  <a:ea typeface="Barlow Medium"/>
                  <a:cs typeface="Barlow Medium"/>
                  <a:sym typeface="Barlow Medium"/>
                </a:rPr>
                <a:t>ocket.io  </a:t>
              </a:r>
              <a:endParaRPr sz="2000">
                <a:latin typeface="Barlow Medium"/>
                <a:ea typeface="Barlow Medium"/>
                <a:cs typeface="Barlow Medium"/>
                <a:sym typeface="Barlow Medium"/>
              </a:endParaRPr>
            </a:p>
            <a:p>
              <a:pPr indent="-355600" lvl="0" marL="457200" marR="0" rtl="0" algn="l">
                <a:lnSpc>
                  <a:spcPct val="150000"/>
                </a:lnSpc>
                <a:spcBef>
                  <a:spcPts val="0"/>
                </a:spcBef>
                <a:spcAft>
                  <a:spcPts val="0"/>
                </a:spcAft>
                <a:buSzPts val="2000"/>
                <a:buFont typeface="Barlow Medium"/>
                <a:buChar char="●"/>
              </a:pPr>
              <a:r>
                <a:rPr lang="en-US" sz="2000">
                  <a:latin typeface="Barlow Medium"/>
                  <a:ea typeface="Barlow Medium"/>
                  <a:cs typeface="Barlow Medium"/>
                  <a:sym typeface="Barlow Medium"/>
                </a:rPr>
                <a:t>Multer </a:t>
              </a:r>
              <a:endParaRPr sz="2000">
                <a:latin typeface="Barlow Medium"/>
                <a:ea typeface="Barlow Medium"/>
                <a:cs typeface="Barlow Medium"/>
                <a:sym typeface="Barlow Medium"/>
              </a:endParaRPr>
            </a:p>
            <a:p>
              <a:pPr indent="-355600" lvl="0" marL="457200" marR="0" rtl="0" algn="l">
                <a:lnSpc>
                  <a:spcPct val="150000"/>
                </a:lnSpc>
                <a:spcBef>
                  <a:spcPts val="0"/>
                </a:spcBef>
                <a:spcAft>
                  <a:spcPts val="0"/>
                </a:spcAft>
                <a:buSzPts val="2000"/>
                <a:buFont typeface="Barlow Medium"/>
                <a:buChar char="●"/>
              </a:pPr>
              <a:r>
                <a:rPr lang="en-US" sz="2000">
                  <a:latin typeface="Barlow Medium"/>
                  <a:ea typeface="Barlow Medium"/>
                  <a:cs typeface="Barlow Medium"/>
                  <a:sym typeface="Barlow Medium"/>
                </a:rPr>
                <a:t>PeerJS</a:t>
              </a:r>
              <a:endParaRPr sz="2000">
                <a:latin typeface="Barlow Medium"/>
                <a:ea typeface="Barlow Medium"/>
                <a:cs typeface="Barlow Medium"/>
                <a:sym typeface="Barlow Medium"/>
              </a:endParaRPr>
            </a:p>
            <a:p>
              <a:pPr indent="-355600" lvl="0" marL="457200" marR="0" rtl="0" algn="l">
                <a:lnSpc>
                  <a:spcPct val="150000"/>
                </a:lnSpc>
                <a:spcBef>
                  <a:spcPts val="0"/>
                </a:spcBef>
                <a:spcAft>
                  <a:spcPts val="0"/>
                </a:spcAft>
                <a:buSzPts val="2000"/>
                <a:buFont typeface="Barlow Medium"/>
                <a:buChar char="●"/>
              </a:pPr>
              <a:r>
                <a:rPr lang="en-US" sz="2000">
                  <a:latin typeface="Barlow Medium"/>
                  <a:ea typeface="Barlow Medium"/>
                  <a:cs typeface="Barlow Medium"/>
                  <a:sym typeface="Barlow Medium"/>
                </a:rPr>
                <a:t>Mongoose</a:t>
              </a:r>
              <a:endParaRPr sz="2000">
                <a:latin typeface="Barlow Medium"/>
                <a:ea typeface="Barlow Medium"/>
                <a:cs typeface="Barlow Medium"/>
                <a:sym typeface="Barlow Medium"/>
              </a:endParaRPr>
            </a:p>
          </p:txBody>
        </p:sp>
      </p:grpSp>
      <p:sp>
        <p:nvSpPr>
          <p:cNvPr id="151" name="Google Shape;151;p17"/>
          <p:cNvSpPr txBox="1"/>
          <p:nvPr/>
        </p:nvSpPr>
        <p:spPr>
          <a:xfrm>
            <a:off x="7130025" y="2916980"/>
            <a:ext cx="6498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5</a:t>
            </a:r>
            <a:r>
              <a:rPr b="1" i="0" lang="en-US" sz="5600" u="none" cap="none" strike="noStrike">
                <a:solidFill>
                  <a:srgbClr val="3CDA7D"/>
                </a:solidFill>
                <a:latin typeface="Barlow"/>
                <a:ea typeface="Barlow"/>
                <a:cs typeface="Barlow"/>
                <a:sym typeface="Barlow"/>
              </a:rPr>
              <a:t>.</a:t>
            </a:r>
            <a:endParaRPr/>
          </a:p>
        </p:txBody>
      </p:sp>
      <p:grpSp>
        <p:nvGrpSpPr>
          <p:cNvPr id="152" name="Google Shape;152;p17"/>
          <p:cNvGrpSpPr/>
          <p:nvPr/>
        </p:nvGrpSpPr>
        <p:grpSpPr>
          <a:xfrm>
            <a:off x="1348154" y="4891532"/>
            <a:ext cx="3925239" cy="1211816"/>
            <a:chOff x="-1471810" y="348442"/>
            <a:chExt cx="10389727" cy="1615754"/>
          </a:xfrm>
        </p:grpSpPr>
        <p:sp>
          <p:nvSpPr>
            <p:cNvPr id="153" name="Google Shape;153;p17"/>
            <p:cNvSpPr txBox="1"/>
            <p:nvPr/>
          </p:nvSpPr>
          <p:spPr>
            <a:xfrm>
              <a:off x="-1471810" y="348442"/>
              <a:ext cx="10188000" cy="57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 MongoDB</a:t>
              </a:r>
              <a:endParaRPr/>
            </a:p>
          </p:txBody>
        </p:sp>
        <p:sp>
          <p:nvSpPr>
            <p:cNvPr id="154" name="Google Shape;154;p17"/>
            <p:cNvSpPr txBox="1"/>
            <p:nvPr/>
          </p:nvSpPr>
          <p:spPr>
            <a:xfrm>
              <a:off x="-1270083" y="989196"/>
              <a:ext cx="10188000" cy="97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For Database Purposes</a:t>
              </a:r>
              <a:endParaRPr/>
            </a:p>
          </p:txBody>
        </p:sp>
      </p:grpSp>
      <p:sp>
        <p:nvSpPr>
          <p:cNvPr id="155" name="Google Shape;155;p17"/>
          <p:cNvSpPr txBox="1"/>
          <p:nvPr/>
        </p:nvSpPr>
        <p:spPr>
          <a:xfrm>
            <a:off x="515425" y="4733892"/>
            <a:ext cx="6498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2</a:t>
            </a:r>
            <a:r>
              <a:rPr b="1" i="0" lang="en-US" sz="5600" u="none" cap="none" strike="noStrike">
                <a:solidFill>
                  <a:srgbClr val="3CDA7D"/>
                </a:solidFill>
                <a:latin typeface="Barlow"/>
                <a:ea typeface="Barlow"/>
                <a:cs typeface="Barlow"/>
                <a:sym typeface="Barlow"/>
              </a:rPr>
              <a:t>.</a:t>
            </a:r>
            <a:endParaRPr/>
          </a:p>
        </p:txBody>
      </p:sp>
      <p:grpSp>
        <p:nvGrpSpPr>
          <p:cNvPr id="156" name="Google Shape;156;p17"/>
          <p:cNvGrpSpPr/>
          <p:nvPr/>
        </p:nvGrpSpPr>
        <p:grpSpPr>
          <a:xfrm>
            <a:off x="1348218" y="6644105"/>
            <a:ext cx="5987600" cy="1211816"/>
            <a:chOff x="-1471810" y="348442"/>
            <a:chExt cx="10389727" cy="1615754"/>
          </a:xfrm>
        </p:grpSpPr>
        <p:sp>
          <p:nvSpPr>
            <p:cNvPr id="157" name="Google Shape;157;p17"/>
            <p:cNvSpPr txBox="1"/>
            <p:nvPr/>
          </p:nvSpPr>
          <p:spPr>
            <a:xfrm>
              <a:off x="-1471810" y="348442"/>
              <a:ext cx="10188000" cy="573300"/>
            </a:xfrm>
            <a:prstGeom prst="rect">
              <a:avLst/>
            </a:prstGeom>
            <a:noFill/>
            <a:ln>
              <a:noFill/>
            </a:ln>
          </p:spPr>
          <p:txBody>
            <a:bodyPr anchorCtr="0" anchor="t" bIns="0" lIns="0" spcFirstLastPara="1" rIns="0" wrap="square" tIns="0">
              <a:noAutofit/>
            </a:bodyPr>
            <a:lstStyle/>
            <a:p>
              <a:pPr indent="0" lvl="0" marL="0" rtl="0" algn="l">
                <a:lnSpc>
                  <a:spcPct val="140000"/>
                </a:lnSpc>
                <a:spcBef>
                  <a:spcPts val="0"/>
                </a:spcBef>
                <a:spcAft>
                  <a:spcPts val="0"/>
                </a:spcAft>
                <a:buClr>
                  <a:schemeClr val="dk1"/>
                </a:buClr>
                <a:buFont typeface="Arial"/>
                <a:buNone/>
              </a:pPr>
              <a:r>
                <a:rPr lang="en-US" sz="2600">
                  <a:solidFill>
                    <a:srgbClr val="141414"/>
                  </a:solidFill>
                  <a:latin typeface="Barlow Medium"/>
                  <a:ea typeface="Barlow Medium"/>
                  <a:cs typeface="Barlow Medium"/>
                  <a:sym typeface="Barlow Medium"/>
                </a:rPr>
                <a:t>  EJS Templates , CSS and JavaScript</a:t>
              </a:r>
              <a:endParaRPr>
                <a:solidFill>
                  <a:schemeClr val="dk1"/>
                </a:solidFill>
              </a:endParaRPr>
            </a:p>
            <a:p>
              <a:pPr indent="0" lvl="0" marL="0" marR="0" rtl="0" algn="l">
                <a:lnSpc>
                  <a:spcPct val="140000"/>
                </a:lnSpc>
                <a:spcBef>
                  <a:spcPts val="0"/>
                </a:spcBef>
                <a:spcAft>
                  <a:spcPts val="0"/>
                </a:spcAft>
                <a:buNone/>
              </a:pPr>
              <a:r>
                <a:t/>
              </a:r>
              <a:endParaRPr sz="2600">
                <a:solidFill>
                  <a:srgbClr val="141414"/>
                </a:solidFill>
                <a:latin typeface="Barlow Medium"/>
                <a:ea typeface="Barlow Medium"/>
                <a:cs typeface="Barlow Medium"/>
                <a:sym typeface="Barlow Medium"/>
              </a:endParaRPr>
            </a:p>
          </p:txBody>
        </p:sp>
        <p:sp>
          <p:nvSpPr>
            <p:cNvPr id="158" name="Google Shape;158;p17"/>
            <p:cNvSpPr txBox="1"/>
            <p:nvPr/>
          </p:nvSpPr>
          <p:spPr>
            <a:xfrm>
              <a:off x="-1270083" y="989196"/>
              <a:ext cx="10188000" cy="97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For the Front End Part (UI &amp; UX)</a:t>
              </a:r>
              <a:endParaRPr/>
            </a:p>
          </p:txBody>
        </p:sp>
      </p:grpSp>
      <p:sp>
        <p:nvSpPr>
          <p:cNvPr id="159" name="Google Shape;159;p17"/>
          <p:cNvSpPr txBox="1"/>
          <p:nvPr/>
        </p:nvSpPr>
        <p:spPr>
          <a:xfrm>
            <a:off x="515425" y="6486492"/>
            <a:ext cx="6498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3</a:t>
            </a:r>
            <a:r>
              <a:rPr b="1" i="0" lang="en-US" sz="5600" u="none" cap="none" strike="noStrike">
                <a:solidFill>
                  <a:srgbClr val="3CDA7D"/>
                </a:solidFill>
                <a:latin typeface="Barlow"/>
                <a:ea typeface="Barlow"/>
                <a:cs typeface="Barlow"/>
                <a:sym typeface="Barlow"/>
              </a:rPr>
              <a:t>.</a:t>
            </a:r>
            <a:endParaRPr/>
          </a:p>
        </p:txBody>
      </p:sp>
      <p:grpSp>
        <p:nvGrpSpPr>
          <p:cNvPr id="160" name="Google Shape;160;p17"/>
          <p:cNvGrpSpPr/>
          <p:nvPr/>
        </p:nvGrpSpPr>
        <p:grpSpPr>
          <a:xfrm>
            <a:off x="1348154" y="8396732"/>
            <a:ext cx="3925239" cy="1211816"/>
            <a:chOff x="-1471810" y="348442"/>
            <a:chExt cx="10389727" cy="1615754"/>
          </a:xfrm>
        </p:grpSpPr>
        <p:sp>
          <p:nvSpPr>
            <p:cNvPr id="161" name="Google Shape;161;p17"/>
            <p:cNvSpPr txBox="1"/>
            <p:nvPr/>
          </p:nvSpPr>
          <p:spPr>
            <a:xfrm>
              <a:off x="-1471810" y="348442"/>
              <a:ext cx="10188000" cy="573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 Express</a:t>
              </a:r>
              <a:endParaRPr/>
            </a:p>
          </p:txBody>
        </p:sp>
        <p:sp>
          <p:nvSpPr>
            <p:cNvPr id="162" name="Google Shape;162;p17"/>
            <p:cNvSpPr txBox="1"/>
            <p:nvPr/>
          </p:nvSpPr>
          <p:spPr>
            <a:xfrm>
              <a:off x="-1270083" y="989196"/>
              <a:ext cx="10188000" cy="97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Application framework for Node.js</a:t>
              </a:r>
              <a:endParaRPr/>
            </a:p>
          </p:txBody>
        </p:sp>
      </p:grpSp>
      <p:sp>
        <p:nvSpPr>
          <p:cNvPr id="163" name="Google Shape;163;p17"/>
          <p:cNvSpPr txBox="1"/>
          <p:nvPr/>
        </p:nvSpPr>
        <p:spPr>
          <a:xfrm>
            <a:off x="515425" y="8239092"/>
            <a:ext cx="6498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4</a:t>
            </a:r>
            <a:r>
              <a:rPr b="1" i="0" lang="en-US" sz="5600" u="none" cap="none" strike="noStrike">
                <a:solidFill>
                  <a:srgbClr val="3CDA7D"/>
                </a:solidFill>
                <a:latin typeface="Barlow"/>
                <a:ea typeface="Barlow"/>
                <a:cs typeface="Barlow"/>
                <a:sym typeface="Barlow"/>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67" name="Shape 167"/>
        <p:cNvGrpSpPr/>
        <p:nvPr/>
      </p:nvGrpSpPr>
      <p:grpSpPr>
        <a:xfrm>
          <a:off x="0" y="0"/>
          <a:ext cx="0" cy="0"/>
          <a:chOff x="0" y="0"/>
          <a:chExt cx="0" cy="0"/>
        </a:xfrm>
      </p:grpSpPr>
      <p:grpSp>
        <p:nvGrpSpPr>
          <p:cNvPr id="168" name="Google Shape;168;p18"/>
          <p:cNvGrpSpPr/>
          <p:nvPr/>
        </p:nvGrpSpPr>
        <p:grpSpPr>
          <a:xfrm>
            <a:off x="1000308" y="4583200"/>
            <a:ext cx="8564296" cy="2316893"/>
            <a:chOff x="0" y="209550"/>
            <a:chExt cx="11419061" cy="3089191"/>
          </a:xfrm>
        </p:grpSpPr>
        <p:sp>
          <p:nvSpPr>
            <p:cNvPr id="169" name="Google Shape;169;p18"/>
            <p:cNvSpPr txBox="1"/>
            <p:nvPr/>
          </p:nvSpPr>
          <p:spPr>
            <a:xfrm>
              <a:off x="0" y="209550"/>
              <a:ext cx="11419061" cy="2228414"/>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None/>
              </a:pPr>
              <a:r>
                <a:rPr b="1" i="0" lang="en-US" sz="12000" u="none" cap="none" strike="noStrike">
                  <a:solidFill>
                    <a:srgbClr val="141414"/>
                  </a:solidFill>
                  <a:latin typeface="Barlow"/>
                  <a:ea typeface="Barlow"/>
                  <a:cs typeface="Barlow"/>
                  <a:sym typeface="Barlow"/>
                </a:rPr>
                <a:t>THANK YOU</a:t>
              </a:r>
              <a:endParaRPr/>
            </a:p>
          </p:txBody>
        </p:sp>
        <p:sp>
          <p:nvSpPr>
            <p:cNvPr id="170" name="Google Shape;170;p18"/>
            <p:cNvSpPr txBox="1"/>
            <p:nvPr/>
          </p:nvSpPr>
          <p:spPr>
            <a:xfrm>
              <a:off x="0" y="2725468"/>
              <a:ext cx="9354958"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71" name="Google Shape;171;p18"/>
          <p:cNvPicPr preferRelativeResize="0"/>
          <p:nvPr/>
        </p:nvPicPr>
        <p:blipFill rotWithShape="1">
          <a:blip r:embed="rId3">
            <a:alphaModFix/>
          </a:blip>
          <a:srcRect b="0" l="0" r="0" t="0"/>
          <a:stretch/>
        </p:blipFill>
        <p:spPr>
          <a:xfrm rot="-8447387">
            <a:off x="6003272" y="-257264"/>
            <a:ext cx="14210930" cy="5539227"/>
          </a:xfrm>
          <a:prstGeom prst="rect">
            <a:avLst/>
          </a:prstGeom>
          <a:noFill/>
          <a:ln>
            <a:noFill/>
          </a:ln>
        </p:spPr>
      </p:pic>
      <p:pic>
        <p:nvPicPr>
          <p:cNvPr id="172" name="Google Shape;172;p18"/>
          <p:cNvPicPr preferRelativeResize="0"/>
          <p:nvPr/>
        </p:nvPicPr>
        <p:blipFill rotWithShape="1">
          <a:blip r:embed="rId4">
            <a:alphaModFix/>
          </a:blip>
          <a:srcRect b="0" l="0" r="0" t="0"/>
          <a:stretch/>
        </p:blipFill>
        <p:spPr>
          <a:xfrm>
            <a:off x="242708" y="416409"/>
            <a:ext cx="1890891" cy="1767196"/>
          </a:xfrm>
          <a:prstGeom prst="rect">
            <a:avLst/>
          </a:prstGeom>
          <a:noFill/>
          <a:ln>
            <a:noFill/>
          </a:ln>
        </p:spPr>
      </p:pic>
      <p:sp>
        <p:nvSpPr>
          <p:cNvPr id="173" name="Google Shape;173;p18"/>
          <p:cNvSpPr txBox="1"/>
          <p:nvPr/>
        </p:nvSpPr>
        <p:spPr>
          <a:xfrm>
            <a:off x="1198885" y="5867677"/>
            <a:ext cx="67211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