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E504A7-6ECF-409A-ADD9-91531CDC53B9}">
  <a:tblStyle styleId="{73E504A7-6ECF-409A-ADD9-91531CDC53B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775447" y="365125"/>
            <a:ext cx="11102787" cy="60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  <a:defRPr b="1">
                <a:solidFill>
                  <a:srgbClr val="2F549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75447" y="1192306"/>
            <a:ext cx="11102787" cy="4984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75447" y="1013012"/>
            <a:ext cx="10578353" cy="124433"/>
          </a:xfrm>
          <a:prstGeom prst="rect">
            <a:avLst/>
          </a:prstGeom>
          <a:gradFill>
            <a:gsLst>
              <a:gs pos="0">
                <a:srgbClr val="F5F7FC"/>
              </a:gs>
              <a:gs pos="74000">
                <a:srgbClr val="2F5496"/>
              </a:gs>
              <a:gs pos="83000">
                <a:srgbClr val="1F3864"/>
              </a:gs>
              <a:gs pos="100000">
                <a:srgbClr val="1F3864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Relationship Id="rId6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Times New Roman"/>
              <a:buNone/>
            </a:pPr>
            <a:r>
              <a:rPr b="0" lang="en-US" sz="4400" u="none" strike="noStrike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4128</a:t>
            </a:r>
            <a:br>
              <a:rPr b="0" lang="en-US" sz="4400" u="none" strike="noStrike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lang="en-US" sz="3200" u="none" strike="noStrike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Processing and Computer Vision </a:t>
            </a:r>
            <a:br>
              <a:rPr b="0" lang="en-US" sz="3200" u="none" strike="noStrike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lang="en-US" sz="3200" u="none" strike="noStrike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Laboratory</a:t>
            </a:r>
            <a:br>
              <a:rPr b="0" lang="en-US" sz="3200" u="none" strike="noStrike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0" lang="en-US" sz="2400" u="none" strike="noStrike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lang="en-US" sz="2400" u="sng" strike="noStrike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2: Segmentation(Edge Detection)</a:t>
            </a:r>
            <a:endParaRPr sz="3200" u="sng"/>
          </a:p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2117881" y="4087894"/>
            <a:ext cx="36168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Sk. Md. Masudul Ahsan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Dept. of CSE, KUET</a:t>
            </a:r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7061514" y="4087894"/>
            <a:ext cx="284962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Md Tajmilur Rahman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Dept. of CSE, KUET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>
            <p:ph type="title"/>
          </p:nvPr>
        </p:nvSpPr>
        <p:spPr>
          <a:xfrm>
            <a:off x="775447" y="365125"/>
            <a:ext cx="11102787" cy="60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en-US"/>
              <a:t>4 Neighborhood Zero crossing</a:t>
            </a:r>
            <a:endParaRPr/>
          </a:p>
        </p:txBody>
      </p:sp>
      <p:graphicFrame>
        <p:nvGraphicFramePr>
          <p:cNvPr id="229" name="Google Shape;229;p22"/>
          <p:cNvGraphicFramePr/>
          <p:nvPr/>
        </p:nvGraphicFramePr>
        <p:xfrm>
          <a:off x="775448" y="15498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{73E504A7-6ECF-409A-ADD9-91531CDC53B9}</a:tableStyleId>
              </a:tblPr>
              <a:tblGrid>
                <a:gridCol w="540725"/>
                <a:gridCol w="540725"/>
                <a:gridCol w="540725"/>
                <a:gridCol w="540725"/>
                <a:gridCol w="540725"/>
              </a:tblGrid>
              <a:tr h="455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5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5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5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5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0" name="Google Shape;23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31" name="Google Shape;231;p22"/>
          <p:cNvGraphicFramePr/>
          <p:nvPr/>
        </p:nvGraphicFramePr>
        <p:xfrm>
          <a:off x="4574241" y="15568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{73E504A7-6ECF-409A-ADD9-91531CDC53B9}</a:tableStyleId>
              </a:tblPr>
              <a:tblGrid>
                <a:gridCol w="571950"/>
                <a:gridCol w="571950"/>
                <a:gridCol w="571950"/>
                <a:gridCol w="571950"/>
                <a:gridCol w="571950"/>
              </a:tblGrid>
              <a:tr h="455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5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5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5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5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32" name="Google Shape;232;p22"/>
          <p:cNvCxnSpPr/>
          <p:nvPr/>
        </p:nvCxnSpPr>
        <p:spPr>
          <a:xfrm>
            <a:off x="3479053" y="2689353"/>
            <a:ext cx="1095300" cy="6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3" name="Google Shape;233;p22"/>
          <p:cNvSpPr txBox="1"/>
          <p:nvPr/>
        </p:nvSpPr>
        <p:spPr>
          <a:xfrm>
            <a:off x="3318436" y="1877010"/>
            <a:ext cx="1335741" cy="668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zero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crossing</a:t>
            </a:r>
            <a:endParaRPr/>
          </a:p>
        </p:txBody>
      </p:sp>
      <p:cxnSp>
        <p:nvCxnSpPr>
          <p:cNvPr id="234" name="Google Shape;234;p22"/>
          <p:cNvCxnSpPr/>
          <p:nvPr/>
        </p:nvCxnSpPr>
        <p:spPr>
          <a:xfrm>
            <a:off x="7433981" y="2696376"/>
            <a:ext cx="939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235" name="Google Shape;235;p22"/>
          <p:cNvGraphicFramePr/>
          <p:nvPr/>
        </p:nvGraphicFramePr>
        <p:xfrm>
          <a:off x="8373034" y="44831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{73E504A7-6ECF-409A-ADD9-91531CDC53B9}</a:tableStyleId>
              </a:tblPr>
              <a:tblGrid>
                <a:gridCol w="587775"/>
                <a:gridCol w="587775"/>
                <a:gridCol w="587775"/>
                <a:gridCol w="587775"/>
                <a:gridCol w="587775"/>
              </a:tblGrid>
              <a:tr h="455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5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255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255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5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255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5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255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5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6" name="Google Shape;236;p22"/>
          <p:cNvSpPr txBox="1"/>
          <p:nvPr/>
        </p:nvSpPr>
        <p:spPr>
          <a:xfrm>
            <a:off x="7379445" y="2204142"/>
            <a:ext cx="11026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2"/>
          <p:cNvSpPr/>
          <p:nvPr/>
        </p:nvSpPr>
        <p:spPr>
          <a:xfrm>
            <a:off x="1866156" y="1538957"/>
            <a:ext cx="528918" cy="1348591"/>
          </a:xfrm>
          <a:prstGeom prst="rect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2"/>
          <p:cNvSpPr/>
          <p:nvPr/>
        </p:nvSpPr>
        <p:spPr>
          <a:xfrm>
            <a:off x="1305115" y="1982112"/>
            <a:ext cx="1549399" cy="475130"/>
          </a:xfrm>
          <a:prstGeom prst="rect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2"/>
          <p:cNvSpPr/>
          <p:nvPr/>
        </p:nvSpPr>
        <p:spPr>
          <a:xfrm>
            <a:off x="2412254" y="2444393"/>
            <a:ext cx="528918" cy="134859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2"/>
          <p:cNvSpPr/>
          <p:nvPr/>
        </p:nvSpPr>
        <p:spPr>
          <a:xfrm>
            <a:off x="1851213" y="2887548"/>
            <a:ext cx="1549399" cy="47513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1" name="Google Shape;241;p22"/>
          <p:cNvGraphicFramePr/>
          <p:nvPr/>
        </p:nvGraphicFramePr>
        <p:xfrm>
          <a:off x="8373034" y="15568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{73E504A7-6ECF-409A-ADD9-91531CDC53B9}</a:tableStyleId>
              </a:tblPr>
              <a:tblGrid>
                <a:gridCol w="587775"/>
                <a:gridCol w="587775"/>
                <a:gridCol w="587775"/>
                <a:gridCol w="587775"/>
                <a:gridCol w="587775"/>
              </a:tblGrid>
              <a:tr h="455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5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5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5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5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42" name="Google Shape;242;p22"/>
          <p:cNvSpPr/>
          <p:nvPr/>
        </p:nvSpPr>
        <p:spPr>
          <a:xfrm>
            <a:off x="5703419" y="2003946"/>
            <a:ext cx="580090" cy="475130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2"/>
          <p:cNvSpPr/>
          <p:nvPr/>
        </p:nvSpPr>
        <p:spPr>
          <a:xfrm>
            <a:off x="6285005" y="2899051"/>
            <a:ext cx="528918" cy="47513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2"/>
          <p:cNvSpPr txBox="1"/>
          <p:nvPr/>
        </p:nvSpPr>
        <p:spPr>
          <a:xfrm>
            <a:off x="9959788" y="3962039"/>
            <a:ext cx="7569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 = 6</a:t>
            </a:r>
            <a:endParaRPr/>
          </a:p>
        </p:txBody>
      </p:sp>
      <p:cxnSp>
        <p:nvCxnSpPr>
          <p:cNvPr id="245" name="Google Shape;245;p22"/>
          <p:cNvCxnSpPr/>
          <p:nvPr/>
        </p:nvCxnSpPr>
        <p:spPr>
          <a:xfrm>
            <a:off x="9842499" y="3835866"/>
            <a:ext cx="0" cy="647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6" name="Google Shape;246;p22"/>
          <p:cNvSpPr txBox="1"/>
          <p:nvPr/>
        </p:nvSpPr>
        <p:spPr>
          <a:xfrm>
            <a:off x="1131680" y="4180954"/>
            <a:ext cx="179805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 Response of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Image</a:t>
            </a:r>
            <a:endParaRPr/>
          </a:p>
        </p:txBody>
      </p:sp>
      <p:sp>
        <p:nvSpPr>
          <p:cNvPr id="247" name="Google Shape;247;p22"/>
          <p:cNvSpPr txBox="1"/>
          <p:nvPr/>
        </p:nvSpPr>
        <p:spPr>
          <a:xfrm>
            <a:off x="5077350" y="4021457"/>
            <a:ext cx="19639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Zero Cross pixels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4-Neighborhood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(inner pixels)</a:t>
            </a:r>
            <a:endParaRPr/>
          </a:p>
        </p:txBody>
      </p:sp>
      <p:sp>
        <p:nvSpPr>
          <p:cNvPr id="248" name="Google Shape;248;p22"/>
          <p:cNvSpPr txBox="1"/>
          <p:nvPr/>
        </p:nvSpPr>
        <p:spPr>
          <a:xfrm>
            <a:off x="7433980" y="1145790"/>
            <a:ext cx="4883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∑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Absolute( current_pixel – neighbor_pixel)</a:t>
            </a: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5714066" y="2009734"/>
            <a:ext cx="580089" cy="475130"/>
          </a:xfrm>
          <a:prstGeom prst="rect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2"/>
          <p:cNvSpPr/>
          <p:nvPr/>
        </p:nvSpPr>
        <p:spPr>
          <a:xfrm>
            <a:off x="9578040" y="2003946"/>
            <a:ext cx="528918" cy="475130"/>
          </a:xfrm>
          <a:prstGeom prst="rect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 txBox="1"/>
          <p:nvPr>
            <p:ph type="title"/>
          </p:nvPr>
        </p:nvSpPr>
        <p:spPr>
          <a:xfrm>
            <a:off x="775447" y="365125"/>
            <a:ext cx="11102787" cy="60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en-US"/>
              <a:t>Segmentation with Edge Detection</a:t>
            </a:r>
            <a:endParaRPr/>
          </a:p>
        </p:txBody>
      </p:sp>
      <p:sp>
        <p:nvSpPr>
          <p:cNvPr id="256" name="Google Shape;25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7" name="Google Shape;25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4551" y="1020390"/>
            <a:ext cx="2838661" cy="2855592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3"/>
          <p:cNvSpPr txBox="1"/>
          <p:nvPr/>
        </p:nvSpPr>
        <p:spPr>
          <a:xfrm>
            <a:off x="433045" y="2917122"/>
            <a:ext cx="6848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/>
          </a:p>
        </p:txBody>
      </p:sp>
      <p:sp>
        <p:nvSpPr>
          <p:cNvPr id="259" name="Google Shape;259;p23"/>
          <p:cNvSpPr txBox="1"/>
          <p:nvPr/>
        </p:nvSpPr>
        <p:spPr>
          <a:xfrm>
            <a:off x="4168583" y="6169709"/>
            <a:ext cx="37167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Convolving with LoG kernel with Sigma = 1, kernel size= 9X9 </a:t>
            </a:r>
            <a:endParaRPr/>
          </a:p>
        </p:txBody>
      </p:sp>
      <p:sp>
        <p:nvSpPr>
          <p:cNvPr id="260" name="Google Shape;260;p23"/>
          <p:cNvSpPr txBox="1"/>
          <p:nvPr/>
        </p:nvSpPr>
        <p:spPr>
          <a:xfrm>
            <a:off x="5334936" y="4742901"/>
            <a:ext cx="23025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Applying Zero-crossing</a:t>
            </a:r>
            <a:endParaRPr/>
          </a:p>
        </p:txBody>
      </p:sp>
      <p:cxnSp>
        <p:nvCxnSpPr>
          <p:cNvPr id="261" name="Google Shape;261;p23"/>
          <p:cNvCxnSpPr/>
          <p:nvPr/>
        </p:nvCxnSpPr>
        <p:spPr>
          <a:xfrm>
            <a:off x="2633717" y="3737036"/>
            <a:ext cx="0" cy="28078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2" name="Google Shape;262;p23"/>
          <p:cNvCxnSpPr/>
          <p:nvPr/>
        </p:nvCxnSpPr>
        <p:spPr>
          <a:xfrm flipH="1" rot="10800000">
            <a:off x="4133465" y="4559545"/>
            <a:ext cx="1069430" cy="115757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3" name="Google Shape;263;p23"/>
          <p:cNvSpPr txBox="1"/>
          <p:nvPr/>
        </p:nvSpPr>
        <p:spPr>
          <a:xfrm>
            <a:off x="9135034" y="4873124"/>
            <a:ext cx="21547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ZS_Map with Th = 10</a:t>
            </a:r>
            <a:endParaRPr/>
          </a:p>
        </p:txBody>
      </p:sp>
      <p:pic>
        <p:nvPicPr>
          <p:cNvPr id="264" name="Google Shape;26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8907" y="4108125"/>
            <a:ext cx="2824305" cy="290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04416" y="996341"/>
            <a:ext cx="3316946" cy="3511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27466" y="1020389"/>
            <a:ext cx="3316946" cy="3486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/>
          <p:nvPr>
            <p:ph type="title"/>
          </p:nvPr>
        </p:nvSpPr>
        <p:spPr>
          <a:xfrm>
            <a:off x="775447" y="365125"/>
            <a:ext cx="11102787" cy="60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en-US"/>
              <a:t>Class Work</a:t>
            </a:r>
            <a:endParaRPr/>
          </a:p>
        </p:txBody>
      </p:sp>
      <p:sp>
        <p:nvSpPr>
          <p:cNvPr id="272" name="Google Shape;272;p24"/>
          <p:cNvSpPr txBox="1"/>
          <p:nvPr>
            <p:ph idx="1" type="body"/>
          </p:nvPr>
        </p:nvSpPr>
        <p:spPr>
          <a:xfrm>
            <a:off x="775447" y="1192306"/>
            <a:ext cx="11102787" cy="4984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Generate a LoG filter with size of 9xsigma with the following equation and apply convolution on an input image 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Detect 4-neighborhood zero-cross pixels in the LoG response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Calculate the 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Zero cross strength </a:t>
            </a:r>
            <a:r>
              <a:rPr b="1"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ZS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ZS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i="1" lang="en-US" sz="2800">
                <a:latin typeface="Times New Roman"/>
                <a:ea typeface="Times New Roman"/>
                <a:cs typeface="Times New Roman"/>
                <a:sym typeface="Times New Roman"/>
              </a:rPr>
              <a:t>∑ Absolute( current_pixel – neighbor_pixel)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 startAt="4"/>
            </a:pPr>
            <a:r>
              <a:rPr lang="en-US"/>
              <a:t>Applying thresholding: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</a:t>
            </a:r>
            <a:r>
              <a:rPr i="1" lang="en-US"/>
              <a:t>pixel set to 255 if ZS &gt; Th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		otherwise pixel set to 0</a:t>
            </a:r>
            <a:endParaRPr i="1" sz="2800"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73" name="Google Shape;2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4" name="Google Shape;27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2976" y="1987853"/>
            <a:ext cx="5188287" cy="1020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"/>
          <p:cNvSpPr txBox="1"/>
          <p:nvPr>
            <p:ph type="title"/>
          </p:nvPr>
        </p:nvSpPr>
        <p:spPr>
          <a:xfrm>
            <a:off x="775447" y="365125"/>
            <a:ext cx="11102787" cy="60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en-US"/>
              <a:t>Assignment</a:t>
            </a:r>
            <a:endParaRPr/>
          </a:p>
        </p:txBody>
      </p:sp>
      <p:sp>
        <p:nvSpPr>
          <p:cNvPr id="280" name="Google Shape;28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p25"/>
          <p:cNvSpPr txBox="1"/>
          <p:nvPr/>
        </p:nvSpPr>
        <p:spPr>
          <a:xfrm>
            <a:off x="3509994" y="3398520"/>
            <a:ext cx="1241044" cy="83099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</a:t>
            </a:r>
            <a:endParaRPr/>
          </a:p>
        </p:txBody>
      </p:sp>
      <p:cxnSp>
        <p:nvCxnSpPr>
          <p:cNvPr id="282" name="Google Shape;282;p25"/>
          <p:cNvCxnSpPr/>
          <p:nvPr/>
        </p:nvCxnSpPr>
        <p:spPr>
          <a:xfrm>
            <a:off x="2816860" y="3814445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25"/>
          <p:cNvCxnSpPr/>
          <p:nvPr/>
        </p:nvCxnSpPr>
        <p:spPr>
          <a:xfrm>
            <a:off x="4798060" y="3814445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" name="Google Shape;284;p25"/>
          <p:cNvSpPr txBox="1"/>
          <p:nvPr/>
        </p:nvSpPr>
        <p:spPr>
          <a:xfrm>
            <a:off x="1813560" y="3509645"/>
            <a:ext cx="927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</a:t>
            </a:r>
            <a:endParaRPr/>
          </a:p>
        </p:txBody>
      </p:sp>
      <p:sp>
        <p:nvSpPr>
          <p:cNvPr id="285" name="Google Shape;285;p25"/>
          <p:cNvSpPr txBox="1"/>
          <p:nvPr/>
        </p:nvSpPr>
        <p:spPr>
          <a:xfrm>
            <a:off x="5421948" y="3398520"/>
            <a:ext cx="1344612" cy="831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zero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crossing?</a:t>
            </a:r>
            <a:endParaRPr/>
          </a:p>
        </p:txBody>
      </p:sp>
      <p:cxnSp>
        <p:nvCxnSpPr>
          <p:cNvPr id="286" name="Google Shape;286;p25"/>
          <p:cNvCxnSpPr/>
          <p:nvPr/>
        </p:nvCxnSpPr>
        <p:spPr>
          <a:xfrm>
            <a:off x="6766560" y="3814445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25"/>
          <p:cNvCxnSpPr/>
          <p:nvPr/>
        </p:nvCxnSpPr>
        <p:spPr>
          <a:xfrm rot="10800000">
            <a:off x="3108960" y="2484120"/>
            <a:ext cx="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25"/>
          <p:cNvSpPr txBox="1"/>
          <p:nvPr/>
        </p:nvSpPr>
        <p:spPr>
          <a:xfrm>
            <a:off x="4698048" y="2026920"/>
            <a:ext cx="1890712" cy="831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variance</a:t>
            </a:r>
            <a:endParaRPr/>
          </a:p>
        </p:txBody>
      </p:sp>
      <p:cxnSp>
        <p:nvCxnSpPr>
          <p:cNvPr id="289" name="Google Shape;289;p25"/>
          <p:cNvCxnSpPr/>
          <p:nvPr/>
        </p:nvCxnSpPr>
        <p:spPr>
          <a:xfrm>
            <a:off x="3108960" y="2484120"/>
            <a:ext cx="1600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Google Shape;290;p25"/>
          <p:cNvSpPr txBox="1"/>
          <p:nvPr/>
        </p:nvSpPr>
        <p:spPr>
          <a:xfrm>
            <a:off x="7403148" y="3541395"/>
            <a:ext cx="887412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baseline="30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&gt;th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1" name="Google Shape;291;p25"/>
          <p:cNvCxnSpPr/>
          <p:nvPr/>
        </p:nvCxnSpPr>
        <p:spPr>
          <a:xfrm>
            <a:off x="6614160" y="2484120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5"/>
          <p:cNvCxnSpPr/>
          <p:nvPr/>
        </p:nvCxnSpPr>
        <p:spPr>
          <a:xfrm>
            <a:off x="7833360" y="2484120"/>
            <a:ext cx="0" cy="106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25"/>
          <p:cNvSpPr/>
          <p:nvPr/>
        </p:nvSpPr>
        <p:spPr>
          <a:xfrm>
            <a:off x="6525260" y="2103120"/>
            <a:ext cx="469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baseline="30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cxnSp>
        <p:nvCxnSpPr>
          <p:cNvPr id="294" name="Google Shape;294;p25"/>
          <p:cNvCxnSpPr/>
          <p:nvPr/>
        </p:nvCxnSpPr>
        <p:spPr>
          <a:xfrm>
            <a:off x="6080760" y="423672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25"/>
          <p:cNvCxnSpPr/>
          <p:nvPr/>
        </p:nvCxnSpPr>
        <p:spPr>
          <a:xfrm>
            <a:off x="8290560" y="377952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25"/>
          <p:cNvCxnSpPr/>
          <p:nvPr/>
        </p:nvCxnSpPr>
        <p:spPr>
          <a:xfrm>
            <a:off x="7833360" y="400812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25"/>
          <p:cNvSpPr txBox="1"/>
          <p:nvPr/>
        </p:nvSpPr>
        <p:spPr>
          <a:xfrm>
            <a:off x="5471160" y="4658995"/>
            <a:ext cx="14605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an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 point</a:t>
            </a:r>
            <a:endParaRPr/>
          </a:p>
        </p:txBody>
      </p:sp>
      <p:sp>
        <p:nvSpPr>
          <p:cNvPr id="298" name="Google Shape;298;p25"/>
          <p:cNvSpPr txBox="1"/>
          <p:nvPr/>
        </p:nvSpPr>
        <p:spPr>
          <a:xfrm>
            <a:off x="6064885" y="4201795"/>
            <a:ext cx="5572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/>
          </a:p>
        </p:txBody>
      </p:sp>
      <p:sp>
        <p:nvSpPr>
          <p:cNvPr id="299" name="Google Shape;299;p25"/>
          <p:cNvSpPr txBox="1"/>
          <p:nvPr/>
        </p:nvSpPr>
        <p:spPr>
          <a:xfrm>
            <a:off x="8427085" y="3363595"/>
            <a:ext cx="590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/>
          </a:p>
        </p:txBody>
      </p:sp>
      <p:sp>
        <p:nvSpPr>
          <p:cNvPr id="300" name="Google Shape;300;p25"/>
          <p:cNvSpPr txBox="1"/>
          <p:nvPr/>
        </p:nvSpPr>
        <p:spPr>
          <a:xfrm>
            <a:off x="7757160" y="4008120"/>
            <a:ext cx="5572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/>
          </a:p>
        </p:txBody>
      </p:sp>
      <p:sp>
        <p:nvSpPr>
          <p:cNvPr id="301" name="Google Shape;301;p25"/>
          <p:cNvSpPr txBox="1"/>
          <p:nvPr/>
        </p:nvSpPr>
        <p:spPr>
          <a:xfrm>
            <a:off x="7147560" y="4465320"/>
            <a:ext cx="14605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an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 point</a:t>
            </a:r>
            <a:endParaRPr/>
          </a:p>
        </p:txBody>
      </p:sp>
      <p:sp>
        <p:nvSpPr>
          <p:cNvPr id="302" name="Google Shape;302;p25"/>
          <p:cNvSpPr txBox="1"/>
          <p:nvPr/>
        </p:nvSpPr>
        <p:spPr>
          <a:xfrm>
            <a:off x="8823960" y="3322320"/>
            <a:ext cx="8858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</a:t>
            </a:r>
            <a:endParaRPr/>
          </a:p>
        </p:txBody>
      </p:sp>
      <p:sp>
        <p:nvSpPr>
          <p:cNvPr id="303" name="Google Shape;303;p25"/>
          <p:cNvSpPr txBox="1"/>
          <p:nvPr/>
        </p:nvSpPr>
        <p:spPr>
          <a:xfrm>
            <a:off x="3166204" y="5918328"/>
            <a:ext cx="691178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Robust Laplacian-based Edge Detector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6"/>
          <p:cNvSpPr txBox="1"/>
          <p:nvPr>
            <p:ph type="title"/>
          </p:nvPr>
        </p:nvSpPr>
        <p:spPr>
          <a:xfrm>
            <a:off x="4253753" y="2656821"/>
            <a:ext cx="3294529" cy="15443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000"/>
              <a:buFont typeface="Calibri"/>
              <a:buNone/>
            </a:pPr>
            <a:r>
              <a:rPr lang="en-US" sz="6000"/>
              <a:t>Thank You</a:t>
            </a:r>
            <a:endParaRPr/>
          </a:p>
        </p:txBody>
      </p:sp>
      <p:sp>
        <p:nvSpPr>
          <p:cNvPr id="309" name="Google Shape;30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775447" y="365125"/>
            <a:ext cx="11102787" cy="60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en-US"/>
              <a:t>Segmentation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775447" y="1192306"/>
            <a:ext cx="11102787" cy="4984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Segmentation subdivides an image into its constituent regions or objects.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Separating objects from the background and giving them individual labels(ID numbers)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Segmentation attempts to partition the pixels of an image into groups that strongly correlate with the objects in an image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5159" y="3819548"/>
            <a:ext cx="3067050" cy="2476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14"/>
          <p:cNvGrpSpPr/>
          <p:nvPr/>
        </p:nvGrpSpPr>
        <p:grpSpPr>
          <a:xfrm>
            <a:off x="6694129" y="3733543"/>
            <a:ext cx="3067050" cy="2476500"/>
            <a:chOff x="3463" y="2578"/>
            <a:chExt cx="1932" cy="1560"/>
          </a:xfrm>
        </p:grpSpPr>
        <p:pic>
          <p:nvPicPr>
            <p:cNvPr id="101" name="Google Shape;101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463" y="2578"/>
              <a:ext cx="1932" cy="15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4"/>
            <p:cNvSpPr/>
            <p:nvPr/>
          </p:nvSpPr>
          <p:spPr>
            <a:xfrm>
              <a:off x="3484" y="2720"/>
              <a:ext cx="1884" cy="138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3876" y="2812"/>
              <a:ext cx="328" cy="3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3948" y="3292"/>
              <a:ext cx="224" cy="2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3648" y="3532"/>
              <a:ext cx="336" cy="336"/>
            </a:xfrm>
            <a:prstGeom prst="ellipse">
              <a:avLst/>
            </a:prstGeom>
            <a:solidFill>
              <a:srgbClr val="F6A8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4140" y="3604"/>
              <a:ext cx="344" cy="34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4824" y="3116"/>
              <a:ext cx="332" cy="332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4392" y="3180"/>
              <a:ext cx="284" cy="284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4524" y="2796"/>
              <a:ext cx="276" cy="27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4684" y="3512"/>
              <a:ext cx="280" cy="280"/>
            </a:xfrm>
            <a:prstGeom prst="ellipse">
              <a:avLst/>
            </a:prstGeom>
            <a:solidFill>
              <a:srgbClr val="F5C1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14"/>
          <p:cNvSpPr/>
          <p:nvPr/>
        </p:nvSpPr>
        <p:spPr>
          <a:xfrm>
            <a:off x="4943809" y="4694261"/>
            <a:ext cx="1701800" cy="730250"/>
          </a:xfrm>
          <a:prstGeom prst="rightArrow">
            <a:avLst>
              <a:gd fmla="val 50000" name="adj1"/>
              <a:gd fmla="val 58261" name="adj2"/>
            </a:avLst>
          </a:prstGeom>
          <a:solidFill>
            <a:srgbClr val="00008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>
            <p:ph type="title"/>
          </p:nvPr>
        </p:nvSpPr>
        <p:spPr>
          <a:xfrm>
            <a:off x="775447" y="365125"/>
            <a:ext cx="11102787" cy="60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en-US"/>
              <a:t>Edge Detection</a:t>
            </a:r>
            <a:endParaRPr/>
          </a:p>
        </p:txBody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775447" y="1192306"/>
            <a:ext cx="11102787" cy="4984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is most frequently used for segmenting images based on abrupt(local) changes in intensity. It centers around contour detection.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edge is a set of connected pixels that lie on the boundary between two regions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Edge models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7782" y="3799321"/>
            <a:ext cx="6916435" cy="293827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775447" y="365125"/>
            <a:ext cx="11102787" cy="60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en-US"/>
              <a:t>Edge and 1</a:t>
            </a:r>
            <a:r>
              <a:rPr baseline="30000" lang="en-US"/>
              <a:t>st</a:t>
            </a:r>
            <a:r>
              <a:rPr lang="en-US"/>
              <a:t> Derivatives</a:t>
            </a:r>
            <a:endParaRPr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7270376" y="1274602"/>
            <a:ext cx="4491318" cy="1886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Derivatives are used to find discontinuities.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1st derivative tells us where an edge is.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 rotWithShape="1">
          <a:blip r:embed="rId3">
            <a:alphaModFix/>
          </a:blip>
          <a:srcRect b="37145" l="63783" r="0" t="0"/>
          <a:stretch/>
        </p:blipFill>
        <p:spPr>
          <a:xfrm>
            <a:off x="3672563" y="2093737"/>
            <a:ext cx="2859138" cy="3892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6"/>
          <p:cNvCxnSpPr/>
          <p:nvPr/>
        </p:nvCxnSpPr>
        <p:spPr>
          <a:xfrm rot="10800000">
            <a:off x="2182322" y="2166912"/>
            <a:ext cx="19050" cy="87709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6"/>
          <p:cNvCxnSpPr/>
          <p:nvPr/>
        </p:nvCxnSpPr>
        <p:spPr>
          <a:xfrm rot="10800000">
            <a:off x="2201372" y="2166912"/>
            <a:ext cx="288171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0" name="Google Shape;130;p16"/>
          <p:cNvPicPr preferRelativeResize="0"/>
          <p:nvPr/>
        </p:nvPicPr>
        <p:blipFill rotWithShape="1">
          <a:blip r:embed="rId3">
            <a:alphaModFix/>
          </a:blip>
          <a:srcRect b="49710" l="19040" r="42720" t="3595"/>
          <a:stretch/>
        </p:blipFill>
        <p:spPr>
          <a:xfrm>
            <a:off x="873032" y="2761033"/>
            <a:ext cx="2670175" cy="255746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2" name="Google Shape;132;p16"/>
          <p:cNvCxnSpPr/>
          <p:nvPr/>
        </p:nvCxnSpPr>
        <p:spPr>
          <a:xfrm flipH="1">
            <a:off x="5683624" y="3827929"/>
            <a:ext cx="1801906" cy="1490567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3" name="Google Shape;133;p16"/>
          <p:cNvSpPr txBox="1"/>
          <p:nvPr/>
        </p:nvSpPr>
        <p:spPr>
          <a:xfrm>
            <a:off x="7593105" y="3415553"/>
            <a:ext cx="416858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gives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Peaks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edges (large positive/negative values)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>
            <a:off x="775447" y="365125"/>
            <a:ext cx="11102787" cy="60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en-US"/>
              <a:t>Edge and 2</a:t>
            </a:r>
            <a:r>
              <a:rPr baseline="30000" lang="en-US"/>
              <a:t>nd</a:t>
            </a:r>
            <a:r>
              <a:rPr lang="en-US"/>
              <a:t> Derivatives</a:t>
            </a:r>
            <a:endParaRPr/>
          </a:p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6418729" y="1447277"/>
            <a:ext cx="5459505" cy="1116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2</a:t>
            </a:r>
            <a:r>
              <a:rPr baseline="30000" lang="en-US"/>
              <a:t>nd</a:t>
            </a:r>
            <a:r>
              <a:rPr lang="en-US"/>
              <a:t> derivative can be used to show </a:t>
            </a:r>
            <a:br>
              <a:rPr lang="en-US"/>
            </a:br>
            <a:r>
              <a:rPr lang="en-US"/>
              <a:t>edge side.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1" name="Google Shape;141;p17"/>
          <p:cNvGrpSpPr/>
          <p:nvPr/>
        </p:nvGrpSpPr>
        <p:grpSpPr>
          <a:xfrm>
            <a:off x="775447" y="1410447"/>
            <a:ext cx="5149850" cy="5082428"/>
            <a:chOff x="2379" y="843"/>
            <a:chExt cx="3244" cy="3450"/>
          </a:xfrm>
        </p:grpSpPr>
        <p:pic>
          <p:nvPicPr>
            <p:cNvPr id="142" name="Google Shape;142;p17"/>
            <p:cNvPicPr preferRelativeResize="0"/>
            <p:nvPr/>
          </p:nvPicPr>
          <p:blipFill rotWithShape="1">
            <a:blip r:embed="rId3">
              <a:alphaModFix/>
            </a:blip>
            <a:srcRect b="0" l="63783" r="0" t="0"/>
            <a:stretch/>
          </p:blipFill>
          <p:spPr>
            <a:xfrm>
              <a:off x="4030" y="843"/>
              <a:ext cx="1593" cy="34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3" name="Google Shape;143;p17"/>
            <p:cNvCxnSpPr/>
            <p:nvPr/>
          </p:nvCxnSpPr>
          <p:spPr>
            <a:xfrm rot="10800000">
              <a:off x="3210" y="868"/>
              <a:ext cx="0" cy="1892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17"/>
            <p:cNvCxnSpPr/>
            <p:nvPr/>
          </p:nvCxnSpPr>
          <p:spPr>
            <a:xfrm rot="10800000">
              <a:off x="3198" y="877"/>
              <a:ext cx="1641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145" name="Google Shape;145;p17"/>
            <p:cNvPicPr preferRelativeResize="0"/>
            <p:nvPr/>
          </p:nvPicPr>
          <p:blipFill rotWithShape="1">
            <a:blip r:embed="rId3">
              <a:alphaModFix/>
            </a:blip>
            <a:srcRect b="49710" l="19040" r="42720" t="3595"/>
            <a:stretch/>
          </p:blipFill>
          <p:spPr>
            <a:xfrm>
              <a:off x="2379" y="2594"/>
              <a:ext cx="1682" cy="16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6" name="Google Shape;146;p17"/>
          <p:cNvSpPr txBox="1"/>
          <p:nvPr/>
        </p:nvSpPr>
        <p:spPr>
          <a:xfrm>
            <a:off x="6418729" y="2818480"/>
            <a:ext cx="5038165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gives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Zero crossing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at edges (sign change)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Zero-crossing gives exact edge position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17"/>
          <p:cNvCxnSpPr/>
          <p:nvPr/>
        </p:nvCxnSpPr>
        <p:spPr>
          <a:xfrm flipH="1">
            <a:off x="5217460" y="3702424"/>
            <a:ext cx="2205316" cy="1745129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775447" y="365125"/>
            <a:ext cx="11102787" cy="60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en-US"/>
              <a:t>Laplacian Edge Detection</a:t>
            </a:r>
            <a:endParaRPr/>
          </a:p>
        </p:txBody>
      </p:sp>
      <p:sp>
        <p:nvSpPr>
          <p:cNvPr id="153" name="Google Shape;153;p18"/>
          <p:cNvSpPr txBox="1"/>
          <p:nvPr>
            <p:ph idx="12" type="sldNum"/>
          </p:nvPr>
        </p:nvSpPr>
        <p:spPr>
          <a:xfrm>
            <a:off x="10442972" y="6356350"/>
            <a:ext cx="9108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738618" y="1249680"/>
            <a:ext cx="11023076" cy="2031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2421518" y="3114819"/>
            <a:ext cx="1816100" cy="685800"/>
          </a:xfrm>
          <a:custGeom>
            <a:rect b="b" l="l" r="r" t="t"/>
            <a:pathLst>
              <a:path extrusionOk="0" h="45" w="712">
                <a:moveTo>
                  <a:pt x="0" y="45"/>
                </a:moveTo>
                <a:lnTo>
                  <a:pt x="2" y="45"/>
                </a:lnTo>
                <a:lnTo>
                  <a:pt x="5" y="45"/>
                </a:lnTo>
                <a:lnTo>
                  <a:pt x="9" y="45"/>
                </a:lnTo>
                <a:lnTo>
                  <a:pt x="10" y="45"/>
                </a:lnTo>
                <a:lnTo>
                  <a:pt x="13" y="45"/>
                </a:lnTo>
                <a:lnTo>
                  <a:pt x="17" y="45"/>
                </a:lnTo>
                <a:lnTo>
                  <a:pt x="20" y="45"/>
                </a:lnTo>
                <a:lnTo>
                  <a:pt x="22" y="45"/>
                </a:lnTo>
                <a:lnTo>
                  <a:pt x="25" y="45"/>
                </a:lnTo>
                <a:lnTo>
                  <a:pt x="28" y="45"/>
                </a:lnTo>
                <a:lnTo>
                  <a:pt x="30" y="45"/>
                </a:lnTo>
                <a:lnTo>
                  <a:pt x="33" y="45"/>
                </a:lnTo>
                <a:lnTo>
                  <a:pt x="37" y="45"/>
                </a:lnTo>
                <a:lnTo>
                  <a:pt x="38" y="45"/>
                </a:lnTo>
                <a:lnTo>
                  <a:pt x="42" y="45"/>
                </a:lnTo>
                <a:lnTo>
                  <a:pt x="45" y="45"/>
                </a:lnTo>
                <a:lnTo>
                  <a:pt x="47" y="45"/>
                </a:lnTo>
                <a:lnTo>
                  <a:pt x="50" y="45"/>
                </a:lnTo>
                <a:lnTo>
                  <a:pt x="53" y="45"/>
                </a:lnTo>
                <a:lnTo>
                  <a:pt x="56" y="45"/>
                </a:lnTo>
                <a:lnTo>
                  <a:pt x="58" y="45"/>
                </a:lnTo>
                <a:lnTo>
                  <a:pt x="61" y="45"/>
                </a:lnTo>
                <a:lnTo>
                  <a:pt x="65" y="45"/>
                </a:lnTo>
                <a:lnTo>
                  <a:pt x="66" y="45"/>
                </a:lnTo>
                <a:lnTo>
                  <a:pt x="70" y="45"/>
                </a:lnTo>
                <a:lnTo>
                  <a:pt x="73" y="45"/>
                </a:lnTo>
                <a:lnTo>
                  <a:pt x="75" y="45"/>
                </a:lnTo>
                <a:lnTo>
                  <a:pt x="78" y="45"/>
                </a:lnTo>
                <a:lnTo>
                  <a:pt x="81" y="45"/>
                </a:lnTo>
                <a:lnTo>
                  <a:pt x="83" y="45"/>
                </a:lnTo>
                <a:lnTo>
                  <a:pt x="86" y="45"/>
                </a:lnTo>
                <a:lnTo>
                  <a:pt x="89" y="45"/>
                </a:lnTo>
                <a:lnTo>
                  <a:pt x="93" y="45"/>
                </a:lnTo>
                <a:lnTo>
                  <a:pt x="94" y="45"/>
                </a:lnTo>
                <a:lnTo>
                  <a:pt x="98" y="45"/>
                </a:lnTo>
                <a:lnTo>
                  <a:pt x="101" y="45"/>
                </a:lnTo>
                <a:lnTo>
                  <a:pt x="103" y="45"/>
                </a:lnTo>
                <a:lnTo>
                  <a:pt x="106" y="45"/>
                </a:lnTo>
                <a:lnTo>
                  <a:pt x="109" y="45"/>
                </a:lnTo>
                <a:lnTo>
                  <a:pt x="111" y="45"/>
                </a:lnTo>
                <a:lnTo>
                  <a:pt x="114" y="45"/>
                </a:lnTo>
                <a:lnTo>
                  <a:pt x="118" y="45"/>
                </a:lnTo>
                <a:lnTo>
                  <a:pt x="119" y="45"/>
                </a:lnTo>
                <a:lnTo>
                  <a:pt x="123" y="45"/>
                </a:lnTo>
                <a:lnTo>
                  <a:pt x="126" y="45"/>
                </a:lnTo>
                <a:lnTo>
                  <a:pt x="127" y="45"/>
                </a:lnTo>
                <a:lnTo>
                  <a:pt x="131" y="45"/>
                </a:lnTo>
                <a:lnTo>
                  <a:pt x="134" y="45"/>
                </a:lnTo>
                <a:lnTo>
                  <a:pt x="137" y="45"/>
                </a:lnTo>
                <a:lnTo>
                  <a:pt x="139" y="45"/>
                </a:lnTo>
                <a:lnTo>
                  <a:pt x="142" y="45"/>
                </a:lnTo>
                <a:lnTo>
                  <a:pt x="146" y="45"/>
                </a:lnTo>
                <a:lnTo>
                  <a:pt x="147" y="45"/>
                </a:lnTo>
                <a:lnTo>
                  <a:pt x="151" y="45"/>
                </a:lnTo>
                <a:lnTo>
                  <a:pt x="154" y="45"/>
                </a:lnTo>
                <a:lnTo>
                  <a:pt x="156" y="45"/>
                </a:lnTo>
                <a:lnTo>
                  <a:pt x="159" y="45"/>
                </a:lnTo>
                <a:lnTo>
                  <a:pt x="162" y="45"/>
                </a:lnTo>
                <a:lnTo>
                  <a:pt x="164" y="45"/>
                </a:lnTo>
                <a:lnTo>
                  <a:pt x="167" y="45"/>
                </a:lnTo>
                <a:lnTo>
                  <a:pt x="170" y="45"/>
                </a:lnTo>
                <a:lnTo>
                  <a:pt x="174" y="45"/>
                </a:lnTo>
                <a:lnTo>
                  <a:pt x="175" y="45"/>
                </a:lnTo>
                <a:lnTo>
                  <a:pt x="179" y="45"/>
                </a:lnTo>
                <a:lnTo>
                  <a:pt x="182" y="45"/>
                </a:lnTo>
                <a:lnTo>
                  <a:pt x="184" y="45"/>
                </a:lnTo>
                <a:lnTo>
                  <a:pt x="187" y="45"/>
                </a:lnTo>
                <a:lnTo>
                  <a:pt x="190" y="45"/>
                </a:lnTo>
                <a:lnTo>
                  <a:pt x="192" y="45"/>
                </a:lnTo>
                <a:lnTo>
                  <a:pt x="195" y="45"/>
                </a:lnTo>
                <a:lnTo>
                  <a:pt x="199" y="45"/>
                </a:lnTo>
                <a:lnTo>
                  <a:pt x="200" y="45"/>
                </a:lnTo>
                <a:lnTo>
                  <a:pt x="203" y="45"/>
                </a:lnTo>
                <a:lnTo>
                  <a:pt x="207" y="45"/>
                </a:lnTo>
                <a:lnTo>
                  <a:pt x="210" y="45"/>
                </a:lnTo>
                <a:lnTo>
                  <a:pt x="212" y="45"/>
                </a:lnTo>
                <a:lnTo>
                  <a:pt x="215" y="45"/>
                </a:lnTo>
                <a:lnTo>
                  <a:pt x="218" y="45"/>
                </a:lnTo>
                <a:lnTo>
                  <a:pt x="220" y="45"/>
                </a:lnTo>
                <a:lnTo>
                  <a:pt x="223" y="45"/>
                </a:lnTo>
                <a:lnTo>
                  <a:pt x="227" y="45"/>
                </a:lnTo>
                <a:lnTo>
                  <a:pt x="228" y="45"/>
                </a:lnTo>
                <a:lnTo>
                  <a:pt x="232" y="45"/>
                </a:lnTo>
                <a:lnTo>
                  <a:pt x="235" y="45"/>
                </a:lnTo>
                <a:lnTo>
                  <a:pt x="237" y="45"/>
                </a:lnTo>
                <a:lnTo>
                  <a:pt x="240" y="45"/>
                </a:lnTo>
                <a:lnTo>
                  <a:pt x="243" y="45"/>
                </a:lnTo>
                <a:lnTo>
                  <a:pt x="246" y="45"/>
                </a:lnTo>
                <a:lnTo>
                  <a:pt x="248" y="45"/>
                </a:lnTo>
                <a:lnTo>
                  <a:pt x="251" y="45"/>
                </a:lnTo>
                <a:lnTo>
                  <a:pt x="255" y="45"/>
                </a:lnTo>
                <a:lnTo>
                  <a:pt x="256" y="45"/>
                </a:lnTo>
                <a:lnTo>
                  <a:pt x="260" y="45"/>
                </a:lnTo>
                <a:lnTo>
                  <a:pt x="263" y="45"/>
                </a:lnTo>
                <a:lnTo>
                  <a:pt x="265" y="43"/>
                </a:lnTo>
                <a:lnTo>
                  <a:pt x="268" y="43"/>
                </a:lnTo>
                <a:lnTo>
                  <a:pt x="271" y="43"/>
                </a:lnTo>
                <a:lnTo>
                  <a:pt x="273" y="42"/>
                </a:lnTo>
                <a:lnTo>
                  <a:pt x="276" y="42"/>
                </a:lnTo>
                <a:lnTo>
                  <a:pt x="279" y="40"/>
                </a:lnTo>
                <a:lnTo>
                  <a:pt x="283" y="38"/>
                </a:lnTo>
                <a:lnTo>
                  <a:pt x="284" y="37"/>
                </a:lnTo>
                <a:lnTo>
                  <a:pt x="288" y="35"/>
                </a:lnTo>
                <a:lnTo>
                  <a:pt x="291" y="33"/>
                </a:lnTo>
                <a:lnTo>
                  <a:pt x="293" y="32"/>
                </a:lnTo>
                <a:lnTo>
                  <a:pt x="296" y="29"/>
                </a:lnTo>
                <a:lnTo>
                  <a:pt x="299" y="27"/>
                </a:lnTo>
                <a:lnTo>
                  <a:pt x="301" y="25"/>
                </a:lnTo>
                <a:lnTo>
                  <a:pt x="304" y="22"/>
                </a:lnTo>
                <a:lnTo>
                  <a:pt x="308" y="20"/>
                </a:lnTo>
                <a:lnTo>
                  <a:pt x="309" y="19"/>
                </a:lnTo>
                <a:lnTo>
                  <a:pt x="313" y="17"/>
                </a:lnTo>
                <a:lnTo>
                  <a:pt x="316" y="14"/>
                </a:lnTo>
                <a:lnTo>
                  <a:pt x="319" y="12"/>
                </a:lnTo>
                <a:lnTo>
                  <a:pt x="321" y="10"/>
                </a:lnTo>
                <a:lnTo>
                  <a:pt x="324" y="9"/>
                </a:lnTo>
                <a:lnTo>
                  <a:pt x="327" y="7"/>
                </a:lnTo>
                <a:lnTo>
                  <a:pt x="329" y="5"/>
                </a:lnTo>
                <a:lnTo>
                  <a:pt x="332" y="4"/>
                </a:lnTo>
                <a:lnTo>
                  <a:pt x="336" y="4"/>
                </a:lnTo>
                <a:lnTo>
                  <a:pt x="337" y="2"/>
                </a:lnTo>
                <a:lnTo>
                  <a:pt x="341" y="2"/>
                </a:lnTo>
                <a:lnTo>
                  <a:pt x="344" y="2"/>
                </a:lnTo>
                <a:lnTo>
                  <a:pt x="346" y="0"/>
                </a:lnTo>
                <a:lnTo>
                  <a:pt x="349" y="0"/>
                </a:lnTo>
                <a:lnTo>
                  <a:pt x="352" y="0"/>
                </a:lnTo>
                <a:lnTo>
                  <a:pt x="355" y="0"/>
                </a:lnTo>
                <a:lnTo>
                  <a:pt x="357" y="0"/>
                </a:lnTo>
                <a:lnTo>
                  <a:pt x="360" y="0"/>
                </a:lnTo>
                <a:lnTo>
                  <a:pt x="364" y="0"/>
                </a:lnTo>
                <a:lnTo>
                  <a:pt x="365" y="0"/>
                </a:lnTo>
                <a:lnTo>
                  <a:pt x="369" y="0"/>
                </a:lnTo>
                <a:lnTo>
                  <a:pt x="372" y="0"/>
                </a:lnTo>
                <a:lnTo>
                  <a:pt x="374" y="0"/>
                </a:lnTo>
                <a:lnTo>
                  <a:pt x="377" y="0"/>
                </a:lnTo>
                <a:lnTo>
                  <a:pt x="380" y="0"/>
                </a:lnTo>
                <a:lnTo>
                  <a:pt x="382" y="0"/>
                </a:lnTo>
                <a:lnTo>
                  <a:pt x="385" y="0"/>
                </a:lnTo>
                <a:lnTo>
                  <a:pt x="389" y="0"/>
                </a:lnTo>
                <a:lnTo>
                  <a:pt x="390" y="0"/>
                </a:lnTo>
                <a:lnTo>
                  <a:pt x="393" y="0"/>
                </a:lnTo>
                <a:lnTo>
                  <a:pt x="397" y="0"/>
                </a:lnTo>
                <a:lnTo>
                  <a:pt x="400" y="0"/>
                </a:lnTo>
                <a:lnTo>
                  <a:pt x="402" y="0"/>
                </a:lnTo>
                <a:lnTo>
                  <a:pt x="405" y="0"/>
                </a:lnTo>
                <a:lnTo>
                  <a:pt x="408" y="0"/>
                </a:lnTo>
                <a:lnTo>
                  <a:pt x="410" y="0"/>
                </a:lnTo>
                <a:lnTo>
                  <a:pt x="413" y="0"/>
                </a:lnTo>
                <a:lnTo>
                  <a:pt x="417" y="0"/>
                </a:lnTo>
                <a:lnTo>
                  <a:pt x="418" y="0"/>
                </a:lnTo>
                <a:lnTo>
                  <a:pt x="422" y="0"/>
                </a:lnTo>
                <a:lnTo>
                  <a:pt x="425" y="0"/>
                </a:lnTo>
                <a:lnTo>
                  <a:pt x="427" y="0"/>
                </a:lnTo>
                <a:lnTo>
                  <a:pt x="430" y="0"/>
                </a:lnTo>
                <a:lnTo>
                  <a:pt x="433" y="0"/>
                </a:lnTo>
                <a:lnTo>
                  <a:pt x="436" y="0"/>
                </a:lnTo>
                <a:lnTo>
                  <a:pt x="438" y="0"/>
                </a:lnTo>
                <a:lnTo>
                  <a:pt x="441" y="0"/>
                </a:lnTo>
                <a:lnTo>
                  <a:pt x="445" y="0"/>
                </a:lnTo>
                <a:lnTo>
                  <a:pt x="446" y="0"/>
                </a:lnTo>
                <a:lnTo>
                  <a:pt x="450" y="0"/>
                </a:lnTo>
                <a:lnTo>
                  <a:pt x="453" y="0"/>
                </a:lnTo>
                <a:lnTo>
                  <a:pt x="455" y="0"/>
                </a:lnTo>
                <a:lnTo>
                  <a:pt x="458" y="0"/>
                </a:lnTo>
                <a:lnTo>
                  <a:pt x="461" y="0"/>
                </a:lnTo>
                <a:lnTo>
                  <a:pt x="463" y="0"/>
                </a:lnTo>
                <a:lnTo>
                  <a:pt x="466" y="0"/>
                </a:lnTo>
                <a:lnTo>
                  <a:pt x="469" y="0"/>
                </a:lnTo>
                <a:lnTo>
                  <a:pt x="473" y="0"/>
                </a:lnTo>
                <a:lnTo>
                  <a:pt x="474" y="0"/>
                </a:lnTo>
                <a:lnTo>
                  <a:pt x="478" y="0"/>
                </a:lnTo>
                <a:lnTo>
                  <a:pt x="481" y="0"/>
                </a:lnTo>
                <a:lnTo>
                  <a:pt x="483" y="0"/>
                </a:lnTo>
                <a:lnTo>
                  <a:pt x="486" y="0"/>
                </a:lnTo>
                <a:lnTo>
                  <a:pt x="489" y="0"/>
                </a:lnTo>
                <a:lnTo>
                  <a:pt x="491" y="0"/>
                </a:lnTo>
                <a:lnTo>
                  <a:pt x="494" y="0"/>
                </a:lnTo>
                <a:lnTo>
                  <a:pt x="498" y="0"/>
                </a:lnTo>
                <a:lnTo>
                  <a:pt x="499" y="0"/>
                </a:lnTo>
                <a:lnTo>
                  <a:pt x="503" y="0"/>
                </a:lnTo>
                <a:lnTo>
                  <a:pt x="506" y="0"/>
                </a:lnTo>
                <a:lnTo>
                  <a:pt x="509" y="0"/>
                </a:lnTo>
                <a:lnTo>
                  <a:pt x="511" y="0"/>
                </a:lnTo>
                <a:lnTo>
                  <a:pt x="514" y="0"/>
                </a:lnTo>
                <a:lnTo>
                  <a:pt x="517" y="0"/>
                </a:lnTo>
                <a:lnTo>
                  <a:pt x="519" y="0"/>
                </a:lnTo>
                <a:lnTo>
                  <a:pt x="522" y="0"/>
                </a:lnTo>
                <a:lnTo>
                  <a:pt x="526" y="0"/>
                </a:lnTo>
                <a:lnTo>
                  <a:pt x="527" y="0"/>
                </a:lnTo>
                <a:lnTo>
                  <a:pt x="531" y="0"/>
                </a:lnTo>
                <a:lnTo>
                  <a:pt x="534" y="0"/>
                </a:lnTo>
                <a:lnTo>
                  <a:pt x="536" y="0"/>
                </a:lnTo>
                <a:lnTo>
                  <a:pt x="539" y="0"/>
                </a:lnTo>
                <a:lnTo>
                  <a:pt x="542" y="0"/>
                </a:lnTo>
                <a:lnTo>
                  <a:pt x="545" y="0"/>
                </a:lnTo>
                <a:lnTo>
                  <a:pt x="547" y="0"/>
                </a:lnTo>
                <a:lnTo>
                  <a:pt x="550" y="0"/>
                </a:lnTo>
                <a:lnTo>
                  <a:pt x="554" y="0"/>
                </a:lnTo>
                <a:lnTo>
                  <a:pt x="555" y="0"/>
                </a:lnTo>
                <a:lnTo>
                  <a:pt x="559" y="0"/>
                </a:lnTo>
                <a:lnTo>
                  <a:pt x="562" y="0"/>
                </a:lnTo>
                <a:lnTo>
                  <a:pt x="564" y="0"/>
                </a:lnTo>
                <a:lnTo>
                  <a:pt x="567" y="0"/>
                </a:lnTo>
                <a:lnTo>
                  <a:pt x="570" y="0"/>
                </a:lnTo>
                <a:lnTo>
                  <a:pt x="572" y="0"/>
                </a:lnTo>
                <a:lnTo>
                  <a:pt x="575" y="0"/>
                </a:lnTo>
                <a:lnTo>
                  <a:pt x="579" y="0"/>
                </a:lnTo>
                <a:lnTo>
                  <a:pt x="582" y="0"/>
                </a:lnTo>
                <a:lnTo>
                  <a:pt x="583" y="0"/>
                </a:lnTo>
                <a:lnTo>
                  <a:pt x="587" y="0"/>
                </a:lnTo>
                <a:lnTo>
                  <a:pt x="590" y="0"/>
                </a:lnTo>
                <a:lnTo>
                  <a:pt x="592" y="0"/>
                </a:lnTo>
                <a:lnTo>
                  <a:pt x="595" y="0"/>
                </a:lnTo>
                <a:lnTo>
                  <a:pt x="598" y="0"/>
                </a:lnTo>
                <a:lnTo>
                  <a:pt x="600" y="0"/>
                </a:lnTo>
                <a:lnTo>
                  <a:pt x="603" y="0"/>
                </a:lnTo>
                <a:lnTo>
                  <a:pt x="607" y="0"/>
                </a:lnTo>
                <a:lnTo>
                  <a:pt x="608" y="0"/>
                </a:lnTo>
                <a:lnTo>
                  <a:pt x="612" y="0"/>
                </a:lnTo>
                <a:lnTo>
                  <a:pt x="615" y="0"/>
                </a:lnTo>
                <a:lnTo>
                  <a:pt x="617" y="0"/>
                </a:lnTo>
                <a:lnTo>
                  <a:pt x="620" y="0"/>
                </a:lnTo>
                <a:lnTo>
                  <a:pt x="623" y="0"/>
                </a:lnTo>
                <a:lnTo>
                  <a:pt x="626" y="0"/>
                </a:lnTo>
                <a:lnTo>
                  <a:pt x="628" y="0"/>
                </a:lnTo>
                <a:lnTo>
                  <a:pt x="631" y="0"/>
                </a:lnTo>
                <a:lnTo>
                  <a:pt x="635" y="0"/>
                </a:lnTo>
                <a:lnTo>
                  <a:pt x="636" y="0"/>
                </a:lnTo>
                <a:lnTo>
                  <a:pt x="640" y="0"/>
                </a:lnTo>
                <a:lnTo>
                  <a:pt x="643" y="0"/>
                </a:lnTo>
                <a:lnTo>
                  <a:pt x="645" y="0"/>
                </a:lnTo>
                <a:lnTo>
                  <a:pt x="648" y="0"/>
                </a:lnTo>
                <a:lnTo>
                  <a:pt x="651" y="0"/>
                </a:lnTo>
                <a:lnTo>
                  <a:pt x="653" y="0"/>
                </a:lnTo>
                <a:lnTo>
                  <a:pt x="656" y="0"/>
                </a:lnTo>
                <a:lnTo>
                  <a:pt x="659" y="0"/>
                </a:lnTo>
                <a:lnTo>
                  <a:pt x="663" y="0"/>
                </a:lnTo>
                <a:lnTo>
                  <a:pt x="664" y="0"/>
                </a:lnTo>
                <a:lnTo>
                  <a:pt x="668" y="0"/>
                </a:lnTo>
                <a:lnTo>
                  <a:pt x="671" y="0"/>
                </a:lnTo>
                <a:lnTo>
                  <a:pt x="673" y="0"/>
                </a:lnTo>
                <a:lnTo>
                  <a:pt x="676" y="0"/>
                </a:lnTo>
                <a:lnTo>
                  <a:pt x="679" y="0"/>
                </a:lnTo>
                <a:lnTo>
                  <a:pt x="681" y="0"/>
                </a:lnTo>
                <a:lnTo>
                  <a:pt x="684" y="0"/>
                </a:lnTo>
                <a:lnTo>
                  <a:pt x="688" y="0"/>
                </a:lnTo>
                <a:lnTo>
                  <a:pt x="689" y="0"/>
                </a:lnTo>
                <a:lnTo>
                  <a:pt x="693" y="0"/>
                </a:lnTo>
                <a:lnTo>
                  <a:pt x="696" y="0"/>
                </a:lnTo>
                <a:lnTo>
                  <a:pt x="699" y="0"/>
                </a:lnTo>
                <a:lnTo>
                  <a:pt x="701" y="0"/>
                </a:lnTo>
                <a:lnTo>
                  <a:pt x="704" y="0"/>
                </a:lnTo>
                <a:lnTo>
                  <a:pt x="707" y="0"/>
                </a:lnTo>
                <a:lnTo>
                  <a:pt x="709" y="0"/>
                </a:lnTo>
                <a:lnTo>
                  <a:pt x="712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4771018" y="3149744"/>
            <a:ext cx="1412875" cy="650875"/>
          </a:xfrm>
          <a:custGeom>
            <a:rect b="b" l="l" r="r" t="t"/>
            <a:pathLst>
              <a:path extrusionOk="0" h="439" w="480">
                <a:moveTo>
                  <a:pt x="0" y="439"/>
                </a:moveTo>
                <a:lnTo>
                  <a:pt x="3" y="439"/>
                </a:lnTo>
                <a:lnTo>
                  <a:pt x="4" y="439"/>
                </a:lnTo>
                <a:lnTo>
                  <a:pt x="7" y="439"/>
                </a:lnTo>
                <a:lnTo>
                  <a:pt x="8" y="439"/>
                </a:lnTo>
                <a:lnTo>
                  <a:pt x="11" y="439"/>
                </a:lnTo>
                <a:lnTo>
                  <a:pt x="12" y="439"/>
                </a:lnTo>
                <a:lnTo>
                  <a:pt x="15" y="439"/>
                </a:lnTo>
                <a:lnTo>
                  <a:pt x="16" y="439"/>
                </a:lnTo>
                <a:lnTo>
                  <a:pt x="17" y="439"/>
                </a:lnTo>
                <a:lnTo>
                  <a:pt x="20" y="439"/>
                </a:lnTo>
                <a:lnTo>
                  <a:pt x="21" y="439"/>
                </a:lnTo>
                <a:lnTo>
                  <a:pt x="24" y="439"/>
                </a:lnTo>
                <a:lnTo>
                  <a:pt x="25" y="439"/>
                </a:lnTo>
                <a:lnTo>
                  <a:pt x="28" y="439"/>
                </a:lnTo>
                <a:lnTo>
                  <a:pt x="29" y="439"/>
                </a:lnTo>
                <a:lnTo>
                  <a:pt x="32" y="439"/>
                </a:lnTo>
                <a:lnTo>
                  <a:pt x="33" y="439"/>
                </a:lnTo>
                <a:lnTo>
                  <a:pt x="34" y="439"/>
                </a:lnTo>
                <a:lnTo>
                  <a:pt x="37" y="439"/>
                </a:lnTo>
                <a:lnTo>
                  <a:pt x="38" y="439"/>
                </a:lnTo>
                <a:lnTo>
                  <a:pt x="41" y="439"/>
                </a:lnTo>
                <a:lnTo>
                  <a:pt x="42" y="439"/>
                </a:lnTo>
                <a:lnTo>
                  <a:pt x="45" y="439"/>
                </a:lnTo>
                <a:lnTo>
                  <a:pt x="46" y="439"/>
                </a:lnTo>
                <a:lnTo>
                  <a:pt x="48" y="439"/>
                </a:lnTo>
                <a:lnTo>
                  <a:pt x="50" y="439"/>
                </a:lnTo>
                <a:lnTo>
                  <a:pt x="51" y="439"/>
                </a:lnTo>
                <a:lnTo>
                  <a:pt x="54" y="439"/>
                </a:lnTo>
                <a:lnTo>
                  <a:pt x="55" y="439"/>
                </a:lnTo>
                <a:lnTo>
                  <a:pt x="58" y="439"/>
                </a:lnTo>
                <a:lnTo>
                  <a:pt x="59" y="439"/>
                </a:lnTo>
                <a:lnTo>
                  <a:pt x="62" y="439"/>
                </a:lnTo>
                <a:lnTo>
                  <a:pt x="63" y="439"/>
                </a:lnTo>
                <a:lnTo>
                  <a:pt x="65" y="439"/>
                </a:lnTo>
                <a:lnTo>
                  <a:pt x="67" y="439"/>
                </a:lnTo>
                <a:lnTo>
                  <a:pt x="68" y="439"/>
                </a:lnTo>
                <a:lnTo>
                  <a:pt x="71" y="439"/>
                </a:lnTo>
                <a:lnTo>
                  <a:pt x="72" y="439"/>
                </a:lnTo>
                <a:lnTo>
                  <a:pt x="75" y="439"/>
                </a:lnTo>
                <a:lnTo>
                  <a:pt x="76" y="439"/>
                </a:lnTo>
                <a:lnTo>
                  <a:pt x="78" y="439"/>
                </a:lnTo>
                <a:lnTo>
                  <a:pt x="80" y="439"/>
                </a:lnTo>
                <a:lnTo>
                  <a:pt x="82" y="439"/>
                </a:lnTo>
                <a:lnTo>
                  <a:pt x="84" y="439"/>
                </a:lnTo>
                <a:lnTo>
                  <a:pt x="85" y="439"/>
                </a:lnTo>
                <a:lnTo>
                  <a:pt x="88" y="439"/>
                </a:lnTo>
                <a:lnTo>
                  <a:pt x="89" y="439"/>
                </a:lnTo>
                <a:lnTo>
                  <a:pt x="92" y="439"/>
                </a:lnTo>
                <a:lnTo>
                  <a:pt x="93" y="439"/>
                </a:lnTo>
                <a:lnTo>
                  <a:pt x="95" y="439"/>
                </a:lnTo>
                <a:lnTo>
                  <a:pt x="97" y="439"/>
                </a:lnTo>
                <a:lnTo>
                  <a:pt x="98" y="439"/>
                </a:lnTo>
                <a:lnTo>
                  <a:pt x="101" y="439"/>
                </a:lnTo>
                <a:lnTo>
                  <a:pt x="102" y="439"/>
                </a:lnTo>
                <a:lnTo>
                  <a:pt x="105" y="439"/>
                </a:lnTo>
                <a:lnTo>
                  <a:pt x="106" y="439"/>
                </a:lnTo>
                <a:lnTo>
                  <a:pt x="108" y="439"/>
                </a:lnTo>
                <a:lnTo>
                  <a:pt x="110" y="439"/>
                </a:lnTo>
                <a:lnTo>
                  <a:pt x="112" y="439"/>
                </a:lnTo>
                <a:lnTo>
                  <a:pt x="114" y="439"/>
                </a:lnTo>
                <a:lnTo>
                  <a:pt x="115" y="439"/>
                </a:lnTo>
                <a:lnTo>
                  <a:pt x="118" y="439"/>
                </a:lnTo>
                <a:lnTo>
                  <a:pt x="119" y="439"/>
                </a:lnTo>
                <a:lnTo>
                  <a:pt x="122" y="439"/>
                </a:lnTo>
                <a:lnTo>
                  <a:pt x="123" y="439"/>
                </a:lnTo>
                <a:lnTo>
                  <a:pt x="125" y="439"/>
                </a:lnTo>
                <a:lnTo>
                  <a:pt x="127" y="439"/>
                </a:lnTo>
                <a:lnTo>
                  <a:pt x="129" y="439"/>
                </a:lnTo>
                <a:lnTo>
                  <a:pt x="131" y="439"/>
                </a:lnTo>
                <a:lnTo>
                  <a:pt x="132" y="439"/>
                </a:lnTo>
                <a:lnTo>
                  <a:pt x="135" y="439"/>
                </a:lnTo>
                <a:lnTo>
                  <a:pt x="136" y="439"/>
                </a:lnTo>
                <a:lnTo>
                  <a:pt x="138" y="439"/>
                </a:lnTo>
                <a:lnTo>
                  <a:pt x="140" y="439"/>
                </a:lnTo>
                <a:lnTo>
                  <a:pt x="142" y="439"/>
                </a:lnTo>
                <a:lnTo>
                  <a:pt x="144" y="439"/>
                </a:lnTo>
                <a:lnTo>
                  <a:pt x="146" y="439"/>
                </a:lnTo>
                <a:lnTo>
                  <a:pt x="148" y="439"/>
                </a:lnTo>
                <a:lnTo>
                  <a:pt x="149" y="439"/>
                </a:lnTo>
                <a:lnTo>
                  <a:pt x="152" y="439"/>
                </a:lnTo>
                <a:lnTo>
                  <a:pt x="153" y="439"/>
                </a:lnTo>
                <a:lnTo>
                  <a:pt x="155" y="439"/>
                </a:lnTo>
                <a:lnTo>
                  <a:pt x="157" y="439"/>
                </a:lnTo>
                <a:lnTo>
                  <a:pt x="159" y="439"/>
                </a:lnTo>
                <a:lnTo>
                  <a:pt x="161" y="439"/>
                </a:lnTo>
                <a:lnTo>
                  <a:pt x="163" y="439"/>
                </a:lnTo>
                <a:lnTo>
                  <a:pt x="165" y="439"/>
                </a:lnTo>
                <a:lnTo>
                  <a:pt x="166" y="438"/>
                </a:lnTo>
                <a:lnTo>
                  <a:pt x="168" y="438"/>
                </a:lnTo>
                <a:lnTo>
                  <a:pt x="170" y="435"/>
                </a:lnTo>
                <a:lnTo>
                  <a:pt x="172" y="431"/>
                </a:lnTo>
                <a:lnTo>
                  <a:pt x="174" y="426"/>
                </a:lnTo>
                <a:lnTo>
                  <a:pt x="176" y="415"/>
                </a:lnTo>
                <a:lnTo>
                  <a:pt x="178" y="401"/>
                </a:lnTo>
                <a:lnTo>
                  <a:pt x="180" y="382"/>
                </a:lnTo>
                <a:lnTo>
                  <a:pt x="182" y="354"/>
                </a:lnTo>
                <a:lnTo>
                  <a:pt x="183" y="320"/>
                </a:lnTo>
                <a:lnTo>
                  <a:pt x="185" y="281"/>
                </a:lnTo>
                <a:lnTo>
                  <a:pt x="187" y="239"/>
                </a:lnTo>
                <a:lnTo>
                  <a:pt x="189" y="194"/>
                </a:lnTo>
                <a:lnTo>
                  <a:pt x="191" y="152"/>
                </a:lnTo>
                <a:lnTo>
                  <a:pt x="193" y="113"/>
                </a:lnTo>
                <a:lnTo>
                  <a:pt x="195" y="79"/>
                </a:lnTo>
                <a:lnTo>
                  <a:pt x="197" y="52"/>
                </a:lnTo>
                <a:lnTo>
                  <a:pt x="198" y="32"/>
                </a:lnTo>
                <a:lnTo>
                  <a:pt x="200" y="18"/>
                </a:lnTo>
                <a:lnTo>
                  <a:pt x="202" y="9"/>
                </a:lnTo>
                <a:lnTo>
                  <a:pt x="204" y="2"/>
                </a:lnTo>
                <a:lnTo>
                  <a:pt x="206" y="0"/>
                </a:lnTo>
                <a:lnTo>
                  <a:pt x="208" y="0"/>
                </a:lnTo>
                <a:lnTo>
                  <a:pt x="210" y="2"/>
                </a:lnTo>
                <a:lnTo>
                  <a:pt x="212" y="9"/>
                </a:lnTo>
                <a:lnTo>
                  <a:pt x="214" y="18"/>
                </a:lnTo>
                <a:lnTo>
                  <a:pt x="215" y="32"/>
                </a:lnTo>
                <a:lnTo>
                  <a:pt x="217" y="52"/>
                </a:lnTo>
                <a:lnTo>
                  <a:pt x="219" y="79"/>
                </a:lnTo>
                <a:lnTo>
                  <a:pt x="221" y="113"/>
                </a:lnTo>
                <a:lnTo>
                  <a:pt x="223" y="152"/>
                </a:lnTo>
                <a:lnTo>
                  <a:pt x="225" y="194"/>
                </a:lnTo>
                <a:lnTo>
                  <a:pt x="227" y="239"/>
                </a:lnTo>
                <a:lnTo>
                  <a:pt x="228" y="281"/>
                </a:lnTo>
                <a:lnTo>
                  <a:pt x="231" y="320"/>
                </a:lnTo>
                <a:lnTo>
                  <a:pt x="232" y="354"/>
                </a:lnTo>
                <a:lnTo>
                  <a:pt x="234" y="382"/>
                </a:lnTo>
                <a:lnTo>
                  <a:pt x="236" y="401"/>
                </a:lnTo>
                <a:lnTo>
                  <a:pt x="238" y="415"/>
                </a:lnTo>
                <a:lnTo>
                  <a:pt x="240" y="426"/>
                </a:lnTo>
                <a:lnTo>
                  <a:pt x="242" y="431"/>
                </a:lnTo>
                <a:lnTo>
                  <a:pt x="244" y="435"/>
                </a:lnTo>
                <a:lnTo>
                  <a:pt x="245" y="438"/>
                </a:lnTo>
                <a:lnTo>
                  <a:pt x="248" y="438"/>
                </a:lnTo>
                <a:lnTo>
                  <a:pt x="249" y="439"/>
                </a:lnTo>
                <a:lnTo>
                  <a:pt x="251" y="439"/>
                </a:lnTo>
                <a:lnTo>
                  <a:pt x="253" y="439"/>
                </a:lnTo>
                <a:lnTo>
                  <a:pt x="255" y="439"/>
                </a:lnTo>
                <a:lnTo>
                  <a:pt x="257" y="439"/>
                </a:lnTo>
                <a:lnTo>
                  <a:pt x="258" y="439"/>
                </a:lnTo>
                <a:lnTo>
                  <a:pt x="261" y="439"/>
                </a:lnTo>
                <a:lnTo>
                  <a:pt x="262" y="439"/>
                </a:lnTo>
                <a:lnTo>
                  <a:pt x="265" y="439"/>
                </a:lnTo>
                <a:lnTo>
                  <a:pt x="266" y="439"/>
                </a:lnTo>
                <a:lnTo>
                  <a:pt x="268" y="439"/>
                </a:lnTo>
                <a:lnTo>
                  <a:pt x="270" y="439"/>
                </a:lnTo>
                <a:lnTo>
                  <a:pt x="272" y="439"/>
                </a:lnTo>
                <a:lnTo>
                  <a:pt x="274" y="439"/>
                </a:lnTo>
                <a:lnTo>
                  <a:pt x="275" y="439"/>
                </a:lnTo>
                <a:lnTo>
                  <a:pt x="278" y="439"/>
                </a:lnTo>
                <a:lnTo>
                  <a:pt x="279" y="439"/>
                </a:lnTo>
                <a:lnTo>
                  <a:pt x="282" y="439"/>
                </a:lnTo>
                <a:lnTo>
                  <a:pt x="283" y="439"/>
                </a:lnTo>
                <a:lnTo>
                  <a:pt x="285" y="439"/>
                </a:lnTo>
                <a:lnTo>
                  <a:pt x="287" y="439"/>
                </a:lnTo>
                <a:lnTo>
                  <a:pt x="288" y="439"/>
                </a:lnTo>
                <a:lnTo>
                  <a:pt x="291" y="439"/>
                </a:lnTo>
                <a:lnTo>
                  <a:pt x="292" y="439"/>
                </a:lnTo>
                <a:lnTo>
                  <a:pt x="295" y="439"/>
                </a:lnTo>
                <a:lnTo>
                  <a:pt x="296" y="439"/>
                </a:lnTo>
                <a:lnTo>
                  <a:pt x="298" y="439"/>
                </a:lnTo>
                <a:lnTo>
                  <a:pt x="300" y="439"/>
                </a:lnTo>
                <a:lnTo>
                  <a:pt x="302" y="439"/>
                </a:lnTo>
                <a:lnTo>
                  <a:pt x="304" y="439"/>
                </a:lnTo>
                <a:lnTo>
                  <a:pt x="305" y="439"/>
                </a:lnTo>
                <a:lnTo>
                  <a:pt x="308" y="439"/>
                </a:lnTo>
                <a:lnTo>
                  <a:pt x="309" y="439"/>
                </a:lnTo>
                <a:lnTo>
                  <a:pt x="312" y="439"/>
                </a:lnTo>
                <a:lnTo>
                  <a:pt x="313" y="439"/>
                </a:lnTo>
                <a:lnTo>
                  <a:pt x="315" y="439"/>
                </a:lnTo>
                <a:lnTo>
                  <a:pt x="317" y="439"/>
                </a:lnTo>
                <a:lnTo>
                  <a:pt x="318" y="439"/>
                </a:lnTo>
                <a:lnTo>
                  <a:pt x="321" y="439"/>
                </a:lnTo>
                <a:lnTo>
                  <a:pt x="322" y="439"/>
                </a:lnTo>
                <a:lnTo>
                  <a:pt x="325" y="439"/>
                </a:lnTo>
                <a:lnTo>
                  <a:pt x="326" y="439"/>
                </a:lnTo>
                <a:lnTo>
                  <a:pt x="329" y="439"/>
                </a:lnTo>
                <a:lnTo>
                  <a:pt x="330" y="439"/>
                </a:lnTo>
                <a:lnTo>
                  <a:pt x="332" y="439"/>
                </a:lnTo>
                <a:lnTo>
                  <a:pt x="334" y="439"/>
                </a:lnTo>
                <a:lnTo>
                  <a:pt x="335" y="439"/>
                </a:lnTo>
                <a:lnTo>
                  <a:pt x="338" y="439"/>
                </a:lnTo>
                <a:lnTo>
                  <a:pt x="339" y="439"/>
                </a:lnTo>
                <a:lnTo>
                  <a:pt x="342" y="439"/>
                </a:lnTo>
                <a:lnTo>
                  <a:pt x="343" y="439"/>
                </a:lnTo>
                <a:lnTo>
                  <a:pt x="346" y="439"/>
                </a:lnTo>
                <a:lnTo>
                  <a:pt x="347" y="439"/>
                </a:lnTo>
                <a:lnTo>
                  <a:pt x="348" y="439"/>
                </a:lnTo>
                <a:lnTo>
                  <a:pt x="351" y="439"/>
                </a:lnTo>
                <a:lnTo>
                  <a:pt x="352" y="439"/>
                </a:lnTo>
                <a:lnTo>
                  <a:pt x="355" y="439"/>
                </a:lnTo>
                <a:lnTo>
                  <a:pt x="356" y="439"/>
                </a:lnTo>
                <a:lnTo>
                  <a:pt x="359" y="439"/>
                </a:lnTo>
                <a:lnTo>
                  <a:pt x="360" y="439"/>
                </a:lnTo>
                <a:lnTo>
                  <a:pt x="363" y="439"/>
                </a:lnTo>
                <a:lnTo>
                  <a:pt x="364" y="439"/>
                </a:lnTo>
                <a:lnTo>
                  <a:pt x="365" y="439"/>
                </a:lnTo>
                <a:lnTo>
                  <a:pt x="368" y="439"/>
                </a:lnTo>
                <a:lnTo>
                  <a:pt x="369" y="439"/>
                </a:lnTo>
                <a:lnTo>
                  <a:pt x="372" y="439"/>
                </a:lnTo>
                <a:lnTo>
                  <a:pt x="373" y="439"/>
                </a:lnTo>
                <a:lnTo>
                  <a:pt x="376" y="439"/>
                </a:lnTo>
                <a:lnTo>
                  <a:pt x="377" y="439"/>
                </a:lnTo>
                <a:lnTo>
                  <a:pt x="380" y="439"/>
                </a:lnTo>
                <a:lnTo>
                  <a:pt x="381" y="439"/>
                </a:lnTo>
                <a:lnTo>
                  <a:pt x="382" y="439"/>
                </a:lnTo>
                <a:lnTo>
                  <a:pt x="385" y="439"/>
                </a:lnTo>
                <a:lnTo>
                  <a:pt x="386" y="439"/>
                </a:lnTo>
                <a:lnTo>
                  <a:pt x="389" y="439"/>
                </a:lnTo>
                <a:lnTo>
                  <a:pt x="390" y="439"/>
                </a:lnTo>
                <a:lnTo>
                  <a:pt x="393" y="439"/>
                </a:lnTo>
                <a:lnTo>
                  <a:pt x="394" y="439"/>
                </a:lnTo>
                <a:lnTo>
                  <a:pt x="397" y="439"/>
                </a:lnTo>
                <a:lnTo>
                  <a:pt x="398" y="439"/>
                </a:lnTo>
                <a:lnTo>
                  <a:pt x="399" y="439"/>
                </a:lnTo>
                <a:lnTo>
                  <a:pt x="402" y="439"/>
                </a:lnTo>
                <a:lnTo>
                  <a:pt x="403" y="439"/>
                </a:lnTo>
                <a:lnTo>
                  <a:pt x="406" y="439"/>
                </a:lnTo>
                <a:lnTo>
                  <a:pt x="407" y="439"/>
                </a:lnTo>
                <a:lnTo>
                  <a:pt x="410" y="439"/>
                </a:lnTo>
                <a:lnTo>
                  <a:pt x="411" y="439"/>
                </a:lnTo>
                <a:lnTo>
                  <a:pt x="414" y="439"/>
                </a:lnTo>
                <a:lnTo>
                  <a:pt x="415" y="439"/>
                </a:lnTo>
                <a:lnTo>
                  <a:pt x="416" y="439"/>
                </a:lnTo>
                <a:lnTo>
                  <a:pt x="419" y="439"/>
                </a:lnTo>
                <a:lnTo>
                  <a:pt x="420" y="439"/>
                </a:lnTo>
                <a:lnTo>
                  <a:pt x="423" y="439"/>
                </a:lnTo>
                <a:lnTo>
                  <a:pt x="424" y="439"/>
                </a:lnTo>
                <a:lnTo>
                  <a:pt x="427" y="439"/>
                </a:lnTo>
                <a:lnTo>
                  <a:pt x="428" y="439"/>
                </a:lnTo>
                <a:lnTo>
                  <a:pt x="431" y="439"/>
                </a:lnTo>
                <a:lnTo>
                  <a:pt x="432" y="439"/>
                </a:lnTo>
                <a:lnTo>
                  <a:pt x="433" y="439"/>
                </a:lnTo>
                <a:lnTo>
                  <a:pt x="436" y="439"/>
                </a:lnTo>
                <a:lnTo>
                  <a:pt x="437" y="439"/>
                </a:lnTo>
                <a:lnTo>
                  <a:pt x="440" y="439"/>
                </a:lnTo>
                <a:lnTo>
                  <a:pt x="441" y="439"/>
                </a:lnTo>
                <a:lnTo>
                  <a:pt x="444" y="439"/>
                </a:lnTo>
                <a:lnTo>
                  <a:pt x="445" y="439"/>
                </a:lnTo>
                <a:lnTo>
                  <a:pt x="448" y="439"/>
                </a:lnTo>
                <a:lnTo>
                  <a:pt x="449" y="439"/>
                </a:lnTo>
                <a:lnTo>
                  <a:pt x="450" y="439"/>
                </a:lnTo>
                <a:lnTo>
                  <a:pt x="453" y="439"/>
                </a:lnTo>
                <a:lnTo>
                  <a:pt x="454" y="439"/>
                </a:lnTo>
                <a:lnTo>
                  <a:pt x="457" y="439"/>
                </a:lnTo>
                <a:lnTo>
                  <a:pt x="458" y="439"/>
                </a:lnTo>
                <a:lnTo>
                  <a:pt x="461" y="439"/>
                </a:lnTo>
                <a:lnTo>
                  <a:pt x="462" y="439"/>
                </a:lnTo>
                <a:lnTo>
                  <a:pt x="465" y="439"/>
                </a:lnTo>
                <a:lnTo>
                  <a:pt x="466" y="439"/>
                </a:lnTo>
                <a:lnTo>
                  <a:pt x="467" y="439"/>
                </a:lnTo>
                <a:lnTo>
                  <a:pt x="470" y="439"/>
                </a:lnTo>
                <a:lnTo>
                  <a:pt x="471" y="439"/>
                </a:lnTo>
                <a:lnTo>
                  <a:pt x="474" y="439"/>
                </a:lnTo>
                <a:lnTo>
                  <a:pt x="475" y="439"/>
                </a:lnTo>
                <a:lnTo>
                  <a:pt x="478" y="439"/>
                </a:lnTo>
                <a:lnTo>
                  <a:pt x="479" y="439"/>
                </a:lnTo>
                <a:lnTo>
                  <a:pt x="480" y="439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7015743" y="3225944"/>
            <a:ext cx="1600200" cy="914400"/>
          </a:xfrm>
          <a:custGeom>
            <a:rect b="b" l="l" r="r" t="t"/>
            <a:pathLst>
              <a:path extrusionOk="0" h="534" w="576">
                <a:moveTo>
                  <a:pt x="0" y="267"/>
                </a:moveTo>
                <a:lnTo>
                  <a:pt x="3" y="267"/>
                </a:lnTo>
                <a:lnTo>
                  <a:pt x="5" y="267"/>
                </a:lnTo>
                <a:lnTo>
                  <a:pt x="8" y="267"/>
                </a:lnTo>
                <a:lnTo>
                  <a:pt x="10" y="267"/>
                </a:lnTo>
                <a:lnTo>
                  <a:pt x="13" y="267"/>
                </a:lnTo>
                <a:lnTo>
                  <a:pt x="14" y="267"/>
                </a:lnTo>
                <a:lnTo>
                  <a:pt x="17" y="267"/>
                </a:lnTo>
                <a:lnTo>
                  <a:pt x="19" y="267"/>
                </a:lnTo>
                <a:lnTo>
                  <a:pt x="21" y="267"/>
                </a:lnTo>
                <a:lnTo>
                  <a:pt x="24" y="267"/>
                </a:lnTo>
                <a:lnTo>
                  <a:pt x="25" y="267"/>
                </a:lnTo>
                <a:lnTo>
                  <a:pt x="28" y="267"/>
                </a:lnTo>
                <a:lnTo>
                  <a:pt x="30" y="267"/>
                </a:lnTo>
                <a:lnTo>
                  <a:pt x="33" y="267"/>
                </a:lnTo>
                <a:lnTo>
                  <a:pt x="35" y="267"/>
                </a:lnTo>
                <a:lnTo>
                  <a:pt x="38" y="267"/>
                </a:lnTo>
                <a:lnTo>
                  <a:pt x="39" y="267"/>
                </a:lnTo>
                <a:lnTo>
                  <a:pt x="41" y="267"/>
                </a:lnTo>
                <a:lnTo>
                  <a:pt x="44" y="267"/>
                </a:lnTo>
                <a:lnTo>
                  <a:pt x="46" y="267"/>
                </a:lnTo>
                <a:lnTo>
                  <a:pt x="49" y="267"/>
                </a:lnTo>
                <a:lnTo>
                  <a:pt x="50" y="267"/>
                </a:lnTo>
                <a:lnTo>
                  <a:pt x="53" y="267"/>
                </a:lnTo>
                <a:lnTo>
                  <a:pt x="55" y="267"/>
                </a:lnTo>
                <a:lnTo>
                  <a:pt x="58" y="267"/>
                </a:lnTo>
                <a:lnTo>
                  <a:pt x="60" y="267"/>
                </a:lnTo>
                <a:lnTo>
                  <a:pt x="61" y="267"/>
                </a:lnTo>
                <a:lnTo>
                  <a:pt x="64" y="267"/>
                </a:lnTo>
                <a:lnTo>
                  <a:pt x="66" y="267"/>
                </a:lnTo>
                <a:lnTo>
                  <a:pt x="69" y="267"/>
                </a:lnTo>
                <a:lnTo>
                  <a:pt x="71" y="267"/>
                </a:lnTo>
                <a:lnTo>
                  <a:pt x="74" y="267"/>
                </a:lnTo>
                <a:lnTo>
                  <a:pt x="75" y="267"/>
                </a:lnTo>
                <a:lnTo>
                  <a:pt x="79" y="267"/>
                </a:lnTo>
                <a:lnTo>
                  <a:pt x="80" y="267"/>
                </a:lnTo>
                <a:lnTo>
                  <a:pt x="82" y="267"/>
                </a:lnTo>
                <a:lnTo>
                  <a:pt x="85" y="267"/>
                </a:lnTo>
                <a:lnTo>
                  <a:pt x="86" y="267"/>
                </a:lnTo>
                <a:lnTo>
                  <a:pt x="89" y="267"/>
                </a:lnTo>
                <a:lnTo>
                  <a:pt x="91" y="267"/>
                </a:lnTo>
                <a:lnTo>
                  <a:pt x="94" y="267"/>
                </a:lnTo>
                <a:lnTo>
                  <a:pt x="96" y="267"/>
                </a:lnTo>
                <a:lnTo>
                  <a:pt x="99" y="267"/>
                </a:lnTo>
                <a:lnTo>
                  <a:pt x="100" y="267"/>
                </a:lnTo>
                <a:lnTo>
                  <a:pt x="102" y="267"/>
                </a:lnTo>
                <a:lnTo>
                  <a:pt x="105" y="267"/>
                </a:lnTo>
                <a:lnTo>
                  <a:pt x="107" y="267"/>
                </a:lnTo>
                <a:lnTo>
                  <a:pt x="110" y="267"/>
                </a:lnTo>
                <a:lnTo>
                  <a:pt x="111" y="267"/>
                </a:lnTo>
                <a:lnTo>
                  <a:pt x="115" y="267"/>
                </a:lnTo>
                <a:lnTo>
                  <a:pt x="116" y="267"/>
                </a:lnTo>
                <a:lnTo>
                  <a:pt x="118" y="267"/>
                </a:lnTo>
                <a:lnTo>
                  <a:pt x="121" y="267"/>
                </a:lnTo>
                <a:lnTo>
                  <a:pt x="122" y="267"/>
                </a:lnTo>
                <a:lnTo>
                  <a:pt x="125" y="267"/>
                </a:lnTo>
                <a:lnTo>
                  <a:pt x="127" y="267"/>
                </a:lnTo>
                <a:lnTo>
                  <a:pt x="130" y="267"/>
                </a:lnTo>
                <a:lnTo>
                  <a:pt x="132" y="267"/>
                </a:lnTo>
                <a:lnTo>
                  <a:pt x="135" y="267"/>
                </a:lnTo>
                <a:lnTo>
                  <a:pt x="136" y="267"/>
                </a:lnTo>
                <a:lnTo>
                  <a:pt x="138" y="267"/>
                </a:lnTo>
                <a:lnTo>
                  <a:pt x="141" y="267"/>
                </a:lnTo>
                <a:lnTo>
                  <a:pt x="143" y="267"/>
                </a:lnTo>
                <a:lnTo>
                  <a:pt x="146" y="267"/>
                </a:lnTo>
                <a:lnTo>
                  <a:pt x="147" y="267"/>
                </a:lnTo>
                <a:lnTo>
                  <a:pt x="151" y="267"/>
                </a:lnTo>
                <a:lnTo>
                  <a:pt x="152" y="267"/>
                </a:lnTo>
                <a:lnTo>
                  <a:pt x="155" y="267"/>
                </a:lnTo>
                <a:lnTo>
                  <a:pt x="157" y="267"/>
                </a:lnTo>
                <a:lnTo>
                  <a:pt x="158" y="266"/>
                </a:lnTo>
                <a:lnTo>
                  <a:pt x="161" y="266"/>
                </a:lnTo>
                <a:lnTo>
                  <a:pt x="163" y="266"/>
                </a:lnTo>
                <a:lnTo>
                  <a:pt x="166" y="266"/>
                </a:lnTo>
                <a:lnTo>
                  <a:pt x="168" y="266"/>
                </a:lnTo>
                <a:lnTo>
                  <a:pt x="171" y="266"/>
                </a:lnTo>
                <a:lnTo>
                  <a:pt x="172" y="266"/>
                </a:lnTo>
                <a:lnTo>
                  <a:pt x="176" y="266"/>
                </a:lnTo>
                <a:lnTo>
                  <a:pt x="177" y="266"/>
                </a:lnTo>
                <a:lnTo>
                  <a:pt x="179" y="266"/>
                </a:lnTo>
                <a:lnTo>
                  <a:pt x="182" y="266"/>
                </a:lnTo>
                <a:lnTo>
                  <a:pt x="183" y="266"/>
                </a:lnTo>
                <a:lnTo>
                  <a:pt x="187" y="266"/>
                </a:lnTo>
                <a:lnTo>
                  <a:pt x="188" y="266"/>
                </a:lnTo>
                <a:lnTo>
                  <a:pt x="191" y="266"/>
                </a:lnTo>
                <a:lnTo>
                  <a:pt x="193" y="266"/>
                </a:lnTo>
                <a:lnTo>
                  <a:pt x="196" y="266"/>
                </a:lnTo>
                <a:lnTo>
                  <a:pt x="197" y="266"/>
                </a:lnTo>
                <a:lnTo>
                  <a:pt x="199" y="264"/>
                </a:lnTo>
                <a:lnTo>
                  <a:pt x="202" y="261"/>
                </a:lnTo>
                <a:lnTo>
                  <a:pt x="204" y="255"/>
                </a:lnTo>
                <a:lnTo>
                  <a:pt x="207" y="245"/>
                </a:lnTo>
                <a:lnTo>
                  <a:pt x="208" y="230"/>
                </a:lnTo>
                <a:lnTo>
                  <a:pt x="212" y="209"/>
                </a:lnTo>
                <a:lnTo>
                  <a:pt x="213" y="180"/>
                </a:lnTo>
                <a:lnTo>
                  <a:pt x="216" y="145"/>
                </a:lnTo>
                <a:lnTo>
                  <a:pt x="218" y="104"/>
                </a:lnTo>
                <a:lnTo>
                  <a:pt x="219" y="65"/>
                </a:lnTo>
                <a:lnTo>
                  <a:pt x="223" y="31"/>
                </a:lnTo>
                <a:lnTo>
                  <a:pt x="224" y="9"/>
                </a:lnTo>
                <a:lnTo>
                  <a:pt x="227" y="0"/>
                </a:lnTo>
                <a:lnTo>
                  <a:pt x="229" y="9"/>
                </a:lnTo>
                <a:lnTo>
                  <a:pt x="232" y="31"/>
                </a:lnTo>
                <a:lnTo>
                  <a:pt x="233" y="65"/>
                </a:lnTo>
                <a:lnTo>
                  <a:pt x="237" y="104"/>
                </a:lnTo>
                <a:lnTo>
                  <a:pt x="238" y="145"/>
                </a:lnTo>
                <a:lnTo>
                  <a:pt x="240" y="181"/>
                </a:lnTo>
                <a:lnTo>
                  <a:pt x="243" y="211"/>
                </a:lnTo>
                <a:lnTo>
                  <a:pt x="244" y="233"/>
                </a:lnTo>
                <a:lnTo>
                  <a:pt x="248" y="252"/>
                </a:lnTo>
                <a:lnTo>
                  <a:pt x="249" y="267"/>
                </a:lnTo>
                <a:lnTo>
                  <a:pt x="252" y="281"/>
                </a:lnTo>
                <a:lnTo>
                  <a:pt x="254" y="300"/>
                </a:lnTo>
                <a:lnTo>
                  <a:pt x="257" y="322"/>
                </a:lnTo>
                <a:lnTo>
                  <a:pt x="259" y="352"/>
                </a:lnTo>
                <a:lnTo>
                  <a:pt x="260" y="388"/>
                </a:lnTo>
                <a:lnTo>
                  <a:pt x="263" y="429"/>
                </a:lnTo>
                <a:lnTo>
                  <a:pt x="265" y="468"/>
                </a:lnTo>
                <a:lnTo>
                  <a:pt x="268" y="502"/>
                </a:lnTo>
                <a:lnTo>
                  <a:pt x="269" y="524"/>
                </a:lnTo>
                <a:lnTo>
                  <a:pt x="273" y="534"/>
                </a:lnTo>
                <a:lnTo>
                  <a:pt x="274" y="524"/>
                </a:lnTo>
                <a:lnTo>
                  <a:pt x="277" y="502"/>
                </a:lnTo>
                <a:lnTo>
                  <a:pt x="279" y="468"/>
                </a:lnTo>
                <a:lnTo>
                  <a:pt x="280" y="429"/>
                </a:lnTo>
                <a:lnTo>
                  <a:pt x="284" y="388"/>
                </a:lnTo>
                <a:lnTo>
                  <a:pt x="285" y="354"/>
                </a:lnTo>
                <a:lnTo>
                  <a:pt x="288" y="324"/>
                </a:lnTo>
                <a:lnTo>
                  <a:pt x="290" y="303"/>
                </a:lnTo>
                <a:lnTo>
                  <a:pt x="293" y="288"/>
                </a:lnTo>
                <a:lnTo>
                  <a:pt x="295" y="278"/>
                </a:lnTo>
                <a:lnTo>
                  <a:pt x="298" y="272"/>
                </a:lnTo>
                <a:lnTo>
                  <a:pt x="299" y="269"/>
                </a:lnTo>
                <a:lnTo>
                  <a:pt x="301" y="267"/>
                </a:lnTo>
                <a:lnTo>
                  <a:pt x="304" y="267"/>
                </a:lnTo>
                <a:lnTo>
                  <a:pt x="305" y="267"/>
                </a:lnTo>
                <a:lnTo>
                  <a:pt x="309" y="267"/>
                </a:lnTo>
                <a:lnTo>
                  <a:pt x="310" y="267"/>
                </a:lnTo>
                <a:lnTo>
                  <a:pt x="313" y="267"/>
                </a:lnTo>
                <a:lnTo>
                  <a:pt x="315" y="267"/>
                </a:lnTo>
                <a:lnTo>
                  <a:pt x="318" y="267"/>
                </a:lnTo>
                <a:lnTo>
                  <a:pt x="320" y="267"/>
                </a:lnTo>
                <a:lnTo>
                  <a:pt x="321" y="267"/>
                </a:lnTo>
                <a:lnTo>
                  <a:pt x="324" y="267"/>
                </a:lnTo>
                <a:lnTo>
                  <a:pt x="326" y="267"/>
                </a:lnTo>
                <a:lnTo>
                  <a:pt x="329" y="267"/>
                </a:lnTo>
                <a:lnTo>
                  <a:pt x="331" y="267"/>
                </a:lnTo>
                <a:lnTo>
                  <a:pt x="334" y="267"/>
                </a:lnTo>
                <a:lnTo>
                  <a:pt x="335" y="267"/>
                </a:lnTo>
                <a:lnTo>
                  <a:pt x="338" y="267"/>
                </a:lnTo>
                <a:lnTo>
                  <a:pt x="340" y="267"/>
                </a:lnTo>
                <a:lnTo>
                  <a:pt x="341" y="267"/>
                </a:lnTo>
                <a:lnTo>
                  <a:pt x="345" y="267"/>
                </a:lnTo>
                <a:lnTo>
                  <a:pt x="346" y="267"/>
                </a:lnTo>
                <a:lnTo>
                  <a:pt x="349" y="267"/>
                </a:lnTo>
                <a:lnTo>
                  <a:pt x="351" y="267"/>
                </a:lnTo>
                <a:lnTo>
                  <a:pt x="354" y="267"/>
                </a:lnTo>
                <a:lnTo>
                  <a:pt x="356" y="267"/>
                </a:lnTo>
                <a:lnTo>
                  <a:pt x="357" y="267"/>
                </a:lnTo>
                <a:lnTo>
                  <a:pt x="360" y="267"/>
                </a:lnTo>
                <a:lnTo>
                  <a:pt x="362" y="267"/>
                </a:lnTo>
                <a:lnTo>
                  <a:pt x="365" y="267"/>
                </a:lnTo>
                <a:lnTo>
                  <a:pt x="367" y="267"/>
                </a:lnTo>
                <a:lnTo>
                  <a:pt x="370" y="267"/>
                </a:lnTo>
                <a:lnTo>
                  <a:pt x="371" y="267"/>
                </a:lnTo>
                <a:lnTo>
                  <a:pt x="374" y="267"/>
                </a:lnTo>
                <a:lnTo>
                  <a:pt x="376" y="267"/>
                </a:lnTo>
                <a:lnTo>
                  <a:pt x="377" y="267"/>
                </a:lnTo>
                <a:lnTo>
                  <a:pt x="381" y="267"/>
                </a:lnTo>
                <a:lnTo>
                  <a:pt x="382" y="267"/>
                </a:lnTo>
                <a:lnTo>
                  <a:pt x="385" y="267"/>
                </a:lnTo>
                <a:lnTo>
                  <a:pt x="387" y="267"/>
                </a:lnTo>
                <a:lnTo>
                  <a:pt x="390" y="267"/>
                </a:lnTo>
                <a:lnTo>
                  <a:pt x="392" y="267"/>
                </a:lnTo>
                <a:lnTo>
                  <a:pt x="395" y="267"/>
                </a:lnTo>
                <a:lnTo>
                  <a:pt x="396" y="267"/>
                </a:lnTo>
                <a:lnTo>
                  <a:pt x="398" y="267"/>
                </a:lnTo>
                <a:lnTo>
                  <a:pt x="401" y="267"/>
                </a:lnTo>
                <a:lnTo>
                  <a:pt x="403" y="267"/>
                </a:lnTo>
                <a:lnTo>
                  <a:pt x="406" y="267"/>
                </a:lnTo>
                <a:lnTo>
                  <a:pt x="407" y="267"/>
                </a:lnTo>
                <a:lnTo>
                  <a:pt x="410" y="267"/>
                </a:lnTo>
                <a:lnTo>
                  <a:pt x="412" y="267"/>
                </a:lnTo>
                <a:lnTo>
                  <a:pt x="415" y="267"/>
                </a:lnTo>
                <a:lnTo>
                  <a:pt x="417" y="267"/>
                </a:lnTo>
                <a:lnTo>
                  <a:pt x="418" y="267"/>
                </a:lnTo>
                <a:lnTo>
                  <a:pt x="421" y="267"/>
                </a:lnTo>
                <a:lnTo>
                  <a:pt x="423" y="267"/>
                </a:lnTo>
                <a:lnTo>
                  <a:pt x="426" y="267"/>
                </a:lnTo>
                <a:lnTo>
                  <a:pt x="428" y="267"/>
                </a:lnTo>
                <a:lnTo>
                  <a:pt x="431" y="267"/>
                </a:lnTo>
                <a:lnTo>
                  <a:pt x="432" y="267"/>
                </a:lnTo>
                <a:lnTo>
                  <a:pt x="435" y="267"/>
                </a:lnTo>
                <a:lnTo>
                  <a:pt x="437" y="267"/>
                </a:lnTo>
                <a:lnTo>
                  <a:pt x="439" y="267"/>
                </a:lnTo>
                <a:lnTo>
                  <a:pt x="442" y="267"/>
                </a:lnTo>
                <a:lnTo>
                  <a:pt x="443" y="267"/>
                </a:lnTo>
                <a:lnTo>
                  <a:pt x="446" y="267"/>
                </a:lnTo>
                <a:lnTo>
                  <a:pt x="448" y="267"/>
                </a:lnTo>
                <a:lnTo>
                  <a:pt x="451" y="267"/>
                </a:lnTo>
                <a:lnTo>
                  <a:pt x="453" y="267"/>
                </a:lnTo>
                <a:lnTo>
                  <a:pt x="456" y="267"/>
                </a:lnTo>
                <a:lnTo>
                  <a:pt x="457" y="267"/>
                </a:lnTo>
                <a:lnTo>
                  <a:pt x="459" y="267"/>
                </a:lnTo>
                <a:lnTo>
                  <a:pt x="462" y="267"/>
                </a:lnTo>
                <a:lnTo>
                  <a:pt x="464" y="267"/>
                </a:lnTo>
                <a:lnTo>
                  <a:pt x="467" y="267"/>
                </a:lnTo>
                <a:lnTo>
                  <a:pt x="468" y="267"/>
                </a:lnTo>
                <a:lnTo>
                  <a:pt x="471" y="267"/>
                </a:lnTo>
                <a:lnTo>
                  <a:pt x="473" y="267"/>
                </a:lnTo>
                <a:lnTo>
                  <a:pt x="476" y="267"/>
                </a:lnTo>
                <a:lnTo>
                  <a:pt x="478" y="267"/>
                </a:lnTo>
                <a:lnTo>
                  <a:pt x="479" y="267"/>
                </a:lnTo>
                <a:lnTo>
                  <a:pt x="482" y="267"/>
                </a:lnTo>
                <a:lnTo>
                  <a:pt x="484" y="267"/>
                </a:lnTo>
                <a:lnTo>
                  <a:pt x="487" y="267"/>
                </a:lnTo>
                <a:lnTo>
                  <a:pt x="489" y="267"/>
                </a:lnTo>
                <a:lnTo>
                  <a:pt x="492" y="267"/>
                </a:lnTo>
                <a:lnTo>
                  <a:pt x="493" y="267"/>
                </a:lnTo>
                <a:lnTo>
                  <a:pt x="496" y="267"/>
                </a:lnTo>
                <a:lnTo>
                  <a:pt x="498" y="267"/>
                </a:lnTo>
                <a:lnTo>
                  <a:pt x="500" y="267"/>
                </a:lnTo>
                <a:lnTo>
                  <a:pt x="503" y="267"/>
                </a:lnTo>
                <a:lnTo>
                  <a:pt x="504" y="267"/>
                </a:lnTo>
                <a:lnTo>
                  <a:pt x="507" y="267"/>
                </a:lnTo>
                <a:lnTo>
                  <a:pt x="509" y="267"/>
                </a:lnTo>
                <a:lnTo>
                  <a:pt x="512" y="267"/>
                </a:lnTo>
                <a:lnTo>
                  <a:pt x="514" y="267"/>
                </a:lnTo>
                <a:lnTo>
                  <a:pt x="517" y="267"/>
                </a:lnTo>
                <a:lnTo>
                  <a:pt x="518" y="267"/>
                </a:lnTo>
                <a:lnTo>
                  <a:pt x="520" y="267"/>
                </a:lnTo>
                <a:lnTo>
                  <a:pt x="523" y="267"/>
                </a:lnTo>
                <a:lnTo>
                  <a:pt x="525" y="267"/>
                </a:lnTo>
                <a:lnTo>
                  <a:pt x="528" y="267"/>
                </a:lnTo>
                <a:lnTo>
                  <a:pt x="529" y="267"/>
                </a:lnTo>
                <a:lnTo>
                  <a:pt x="532" y="267"/>
                </a:lnTo>
                <a:lnTo>
                  <a:pt x="534" y="267"/>
                </a:lnTo>
                <a:lnTo>
                  <a:pt x="537" y="267"/>
                </a:lnTo>
                <a:lnTo>
                  <a:pt x="539" y="267"/>
                </a:lnTo>
                <a:lnTo>
                  <a:pt x="540" y="267"/>
                </a:lnTo>
                <a:lnTo>
                  <a:pt x="543" y="267"/>
                </a:lnTo>
                <a:lnTo>
                  <a:pt x="545" y="267"/>
                </a:lnTo>
                <a:lnTo>
                  <a:pt x="548" y="267"/>
                </a:lnTo>
                <a:lnTo>
                  <a:pt x="550" y="267"/>
                </a:lnTo>
                <a:lnTo>
                  <a:pt x="553" y="267"/>
                </a:lnTo>
                <a:lnTo>
                  <a:pt x="554" y="267"/>
                </a:lnTo>
                <a:lnTo>
                  <a:pt x="557" y="267"/>
                </a:lnTo>
                <a:lnTo>
                  <a:pt x="559" y="267"/>
                </a:lnTo>
                <a:lnTo>
                  <a:pt x="561" y="267"/>
                </a:lnTo>
                <a:lnTo>
                  <a:pt x="564" y="267"/>
                </a:lnTo>
                <a:lnTo>
                  <a:pt x="565" y="267"/>
                </a:lnTo>
                <a:lnTo>
                  <a:pt x="568" y="267"/>
                </a:lnTo>
                <a:lnTo>
                  <a:pt x="570" y="267"/>
                </a:lnTo>
                <a:lnTo>
                  <a:pt x="573" y="267"/>
                </a:lnTo>
                <a:lnTo>
                  <a:pt x="575" y="267"/>
                </a:lnTo>
                <a:lnTo>
                  <a:pt x="576" y="267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3113668" y="3953019"/>
            <a:ext cx="2682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/>
          </a:p>
        </p:txBody>
      </p:sp>
      <p:sp>
        <p:nvSpPr>
          <p:cNvPr id="159" name="Google Shape;159;p18"/>
          <p:cNvSpPr txBox="1"/>
          <p:nvPr/>
        </p:nvSpPr>
        <p:spPr>
          <a:xfrm>
            <a:off x="5110743" y="3987944"/>
            <a:ext cx="369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f’</a:t>
            </a: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7549143" y="4064144"/>
            <a:ext cx="4714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f’’</a:t>
            </a:r>
            <a:endParaRPr/>
          </a:p>
        </p:txBody>
      </p:sp>
      <p:cxnSp>
        <p:nvCxnSpPr>
          <p:cNvPr id="161" name="Google Shape;161;p18"/>
          <p:cNvCxnSpPr/>
          <p:nvPr/>
        </p:nvCxnSpPr>
        <p:spPr>
          <a:xfrm>
            <a:off x="6787143" y="3683144"/>
            <a:ext cx="198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2" name="Google Shape;162;p18"/>
          <p:cNvSpPr txBox="1"/>
          <p:nvPr/>
        </p:nvSpPr>
        <p:spPr>
          <a:xfrm>
            <a:off x="7777743" y="2886219"/>
            <a:ext cx="18002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zero crossing</a:t>
            </a:r>
            <a:endParaRPr/>
          </a:p>
        </p:txBody>
      </p:sp>
      <p:cxnSp>
        <p:nvCxnSpPr>
          <p:cNvPr id="163" name="Google Shape;163;p18"/>
          <p:cNvCxnSpPr/>
          <p:nvPr/>
        </p:nvCxnSpPr>
        <p:spPr>
          <a:xfrm flipH="1" rot="10800000">
            <a:off x="7701543" y="3302144"/>
            <a:ext cx="2286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18"/>
          <p:cNvSpPr txBox="1"/>
          <p:nvPr/>
        </p:nvSpPr>
        <p:spPr>
          <a:xfrm>
            <a:off x="3877256" y="4624995"/>
            <a:ext cx="1392237" cy="831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Laplacian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</a:t>
            </a:r>
            <a:endParaRPr/>
          </a:p>
        </p:txBody>
      </p:sp>
      <p:cxnSp>
        <p:nvCxnSpPr>
          <p:cNvPr id="165" name="Google Shape;165;p18"/>
          <p:cNvCxnSpPr/>
          <p:nvPr/>
        </p:nvCxnSpPr>
        <p:spPr>
          <a:xfrm>
            <a:off x="3259718" y="504092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8"/>
          <p:cNvCxnSpPr/>
          <p:nvPr/>
        </p:nvCxnSpPr>
        <p:spPr>
          <a:xfrm>
            <a:off x="5240918" y="504092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18"/>
          <p:cNvSpPr txBox="1"/>
          <p:nvPr/>
        </p:nvSpPr>
        <p:spPr>
          <a:xfrm>
            <a:off x="2256418" y="4736120"/>
            <a:ext cx="927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</a:t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5848931" y="4802795"/>
            <a:ext cx="1835150" cy="466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zero-crossing</a:t>
            </a:r>
            <a:endParaRPr/>
          </a:p>
        </p:txBody>
      </p:sp>
      <p:cxnSp>
        <p:nvCxnSpPr>
          <p:cNvPr id="169" name="Google Shape;169;p18"/>
          <p:cNvCxnSpPr/>
          <p:nvPr/>
        </p:nvCxnSpPr>
        <p:spPr>
          <a:xfrm>
            <a:off x="7666618" y="504092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18"/>
          <p:cNvSpPr txBox="1"/>
          <p:nvPr/>
        </p:nvSpPr>
        <p:spPr>
          <a:xfrm>
            <a:off x="8336543" y="4624995"/>
            <a:ext cx="7588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</a:t>
            </a:r>
            <a:endParaRPr/>
          </a:p>
        </p:txBody>
      </p:sp>
      <p:sp>
        <p:nvSpPr>
          <p:cNvPr id="171" name="Google Shape;171;p18"/>
          <p:cNvSpPr txBox="1"/>
          <p:nvPr/>
        </p:nvSpPr>
        <p:spPr>
          <a:xfrm>
            <a:off x="2469143" y="5234595"/>
            <a:ext cx="82426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f(x,y)</a:t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5075818" y="5345720"/>
            <a:ext cx="9108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g(x,y)</a:t>
            </a:r>
            <a:endParaRPr/>
          </a:p>
        </p:txBody>
      </p:sp>
      <p:sp>
        <p:nvSpPr>
          <p:cNvPr id="173" name="Google Shape;173;p18"/>
          <p:cNvSpPr txBox="1"/>
          <p:nvPr/>
        </p:nvSpPr>
        <p:spPr>
          <a:xfrm>
            <a:off x="8252406" y="5269520"/>
            <a:ext cx="9268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E(x,y)</a:t>
            </a:r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719084" y="1362422"/>
            <a:ext cx="1073429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Unlike first-order filters that detect the edges based on local maxima or minima, Laplacian detects the edges at zero crossings i.e. where the value changes from negative to positive and vice-versa.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775447" y="365125"/>
            <a:ext cx="11102787" cy="60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en-US"/>
              <a:t>Laplacian Of Gaussian</a:t>
            </a:r>
            <a:endParaRPr/>
          </a:p>
        </p:txBody>
      </p:sp>
      <p:sp>
        <p:nvSpPr>
          <p:cNvPr id="180" name="Google Shape;180;p19"/>
          <p:cNvSpPr txBox="1"/>
          <p:nvPr>
            <p:ph idx="1" type="body"/>
          </p:nvPr>
        </p:nvSpPr>
        <p:spPr>
          <a:xfrm>
            <a:off x="775447" y="1192306"/>
            <a:ext cx="11102787" cy="4984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Laplacian of Gaussian (or Mexican hat) filter uses the Gaussian for noise removal and the Laplacian for edge detection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can also be performed by smoothing with a Gaussian kernel and then taking its Laplace, we can obtain the Laplacian of the Gaussian kernel.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2" name="Google Shape;18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2109992"/>
            <a:ext cx="3810000" cy="9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/>
          <p:cNvPicPr preferRelativeResize="0"/>
          <p:nvPr/>
        </p:nvPicPr>
        <p:blipFill rotWithShape="1">
          <a:blip r:embed="rId4">
            <a:alphaModFix/>
          </a:blip>
          <a:srcRect b="0" l="8133" r="55764" t="48672"/>
          <a:stretch/>
        </p:blipFill>
        <p:spPr>
          <a:xfrm>
            <a:off x="8976601" y="1579989"/>
            <a:ext cx="2011197" cy="1800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85164" y="2176112"/>
            <a:ext cx="5188287" cy="1020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45868" y="4554950"/>
            <a:ext cx="2100264" cy="90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9"/>
          <p:cNvPicPr preferRelativeResize="0"/>
          <p:nvPr/>
        </p:nvPicPr>
        <p:blipFill rotWithShape="1">
          <a:blip r:embed="rId7">
            <a:alphaModFix/>
          </a:blip>
          <a:srcRect b="0" l="0" r="0" t="26343"/>
          <a:stretch/>
        </p:blipFill>
        <p:spPr>
          <a:xfrm>
            <a:off x="4612342" y="5363679"/>
            <a:ext cx="4722219" cy="90250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 txBox="1"/>
          <p:nvPr/>
        </p:nvSpPr>
        <p:spPr>
          <a:xfrm>
            <a:off x="3227293" y="4751878"/>
            <a:ext cx="151503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Laplacian: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Gaussian: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775447" y="365125"/>
            <a:ext cx="11102787" cy="60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en-US"/>
              <a:t>Thresholding</a:t>
            </a:r>
            <a:endParaRPr/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775447" y="1192307"/>
            <a:ext cx="11291047" cy="2898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By selecting an adequate threshold value T, the gray level image can be converted to binary image.</a:t>
            </a:r>
            <a:endParaRPr/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Global Thresholding partitions the image histogram </a:t>
            </a:r>
            <a:r>
              <a:rPr b="1" lang="en-US" sz="2600"/>
              <a:t>using a single global threshold T </a:t>
            </a:r>
            <a:r>
              <a:rPr lang="en-US" sz="2600"/>
              <a:t>midway between the two gray value distributions</a:t>
            </a:r>
            <a:endParaRPr sz="2600"/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</p:txBody>
      </p:sp>
      <p:pic>
        <p:nvPicPr>
          <p:cNvPr id="194" name="Google Shape;19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3025" y="2012950"/>
            <a:ext cx="4425950" cy="9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6" name="Google Shape;19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30522" y="3769489"/>
            <a:ext cx="3202608" cy="2431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42454" y="3981454"/>
            <a:ext cx="2468091" cy="2039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77086" y="3959009"/>
            <a:ext cx="2623950" cy="2195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20"/>
          <p:cNvCxnSpPr/>
          <p:nvPr/>
        </p:nvCxnSpPr>
        <p:spPr>
          <a:xfrm flipH="1">
            <a:off x="5737409" y="5100924"/>
            <a:ext cx="152400" cy="77096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0" name="Google Shape;200;p20"/>
          <p:cNvSpPr txBox="1"/>
          <p:nvPr/>
        </p:nvSpPr>
        <p:spPr>
          <a:xfrm>
            <a:off x="5773268" y="4580971"/>
            <a:ext cx="8691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= 110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775447" y="365125"/>
            <a:ext cx="11102787" cy="60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Font typeface="Calibri"/>
              <a:buNone/>
            </a:pPr>
            <a:r>
              <a:rPr lang="en-US"/>
              <a:t>Simple Laplacian-based Edge Detector </a:t>
            </a:r>
            <a:endParaRPr/>
          </a:p>
        </p:txBody>
      </p:sp>
      <p:sp>
        <p:nvSpPr>
          <p:cNvPr id="206" name="Google Shape;20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21"/>
          <p:cNvSpPr txBox="1"/>
          <p:nvPr/>
        </p:nvSpPr>
        <p:spPr>
          <a:xfrm>
            <a:off x="3509994" y="3398520"/>
            <a:ext cx="1241044" cy="83099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</a:t>
            </a:r>
            <a:endParaRPr/>
          </a:p>
        </p:txBody>
      </p:sp>
      <p:cxnSp>
        <p:nvCxnSpPr>
          <p:cNvPr id="208" name="Google Shape;208;p21"/>
          <p:cNvCxnSpPr/>
          <p:nvPr/>
        </p:nvCxnSpPr>
        <p:spPr>
          <a:xfrm>
            <a:off x="2816860" y="3814445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1"/>
          <p:cNvCxnSpPr/>
          <p:nvPr/>
        </p:nvCxnSpPr>
        <p:spPr>
          <a:xfrm>
            <a:off x="4798060" y="3814445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1"/>
          <p:cNvSpPr txBox="1"/>
          <p:nvPr/>
        </p:nvSpPr>
        <p:spPr>
          <a:xfrm>
            <a:off x="1131051" y="3524478"/>
            <a:ext cx="167866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Image</a:t>
            </a:r>
            <a:endParaRPr/>
          </a:p>
        </p:txBody>
      </p:sp>
      <p:sp>
        <p:nvSpPr>
          <p:cNvPr id="211" name="Google Shape;211;p21"/>
          <p:cNvSpPr txBox="1"/>
          <p:nvPr/>
        </p:nvSpPr>
        <p:spPr>
          <a:xfrm>
            <a:off x="5421948" y="3398520"/>
            <a:ext cx="1344612" cy="831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zero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crossing?</a:t>
            </a:r>
            <a:endParaRPr/>
          </a:p>
        </p:txBody>
      </p:sp>
      <p:cxnSp>
        <p:nvCxnSpPr>
          <p:cNvPr id="212" name="Google Shape;212;p21"/>
          <p:cNvCxnSpPr/>
          <p:nvPr/>
        </p:nvCxnSpPr>
        <p:spPr>
          <a:xfrm>
            <a:off x="6766560" y="3814445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1"/>
          <p:cNvSpPr txBox="1"/>
          <p:nvPr/>
        </p:nvSpPr>
        <p:spPr>
          <a:xfrm>
            <a:off x="7398930" y="3537466"/>
            <a:ext cx="1224246" cy="46166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&gt; Th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4" name="Google Shape;214;p21"/>
          <p:cNvCxnSpPr/>
          <p:nvPr/>
        </p:nvCxnSpPr>
        <p:spPr>
          <a:xfrm>
            <a:off x="6080760" y="4236720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1"/>
          <p:cNvCxnSpPr/>
          <p:nvPr/>
        </p:nvCxnSpPr>
        <p:spPr>
          <a:xfrm>
            <a:off x="8746164" y="3770313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1"/>
          <p:cNvCxnSpPr/>
          <p:nvPr/>
        </p:nvCxnSpPr>
        <p:spPr>
          <a:xfrm>
            <a:off x="8011053" y="3986143"/>
            <a:ext cx="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1"/>
          <p:cNvSpPr txBox="1"/>
          <p:nvPr/>
        </p:nvSpPr>
        <p:spPr>
          <a:xfrm>
            <a:off x="5471160" y="4658995"/>
            <a:ext cx="14605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an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 point</a:t>
            </a:r>
            <a:endParaRPr/>
          </a:p>
        </p:txBody>
      </p:sp>
      <p:sp>
        <p:nvSpPr>
          <p:cNvPr id="218" name="Google Shape;218;p21"/>
          <p:cNvSpPr txBox="1"/>
          <p:nvPr/>
        </p:nvSpPr>
        <p:spPr>
          <a:xfrm>
            <a:off x="6064885" y="4201795"/>
            <a:ext cx="5572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/>
          </a:p>
        </p:txBody>
      </p:sp>
      <p:sp>
        <p:nvSpPr>
          <p:cNvPr id="219" name="Google Shape;219;p21"/>
          <p:cNvSpPr txBox="1"/>
          <p:nvPr/>
        </p:nvSpPr>
        <p:spPr>
          <a:xfrm>
            <a:off x="8746164" y="3178872"/>
            <a:ext cx="590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/>
          </a:p>
        </p:txBody>
      </p:sp>
      <p:sp>
        <p:nvSpPr>
          <p:cNvPr id="220" name="Google Shape;220;p21"/>
          <p:cNvSpPr txBox="1"/>
          <p:nvPr/>
        </p:nvSpPr>
        <p:spPr>
          <a:xfrm>
            <a:off x="8046936" y="4031609"/>
            <a:ext cx="5572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/>
          </a:p>
        </p:txBody>
      </p:sp>
      <p:sp>
        <p:nvSpPr>
          <p:cNvPr id="221" name="Google Shape;221;p21"/>
          <p:cNvSpPr txBox="1"/>
          <p:nvPr/>
        </p:nvSpPr>
        <p:spPr>
          <a:xfrm>
            <a:off x="7376160" y="4519543"/>
            <a:ext cx="14605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an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 point</a:t>
            </a:r>
            <a:endParaRPr/>
          </a:p>
        </p:txBody>
      </p:sp>
      <p:sp>
        <p:nvSpPr>
          <p:cNvPr id="222" name="Google Shape;222;p21"/>
          <p:cNvSpPr txBox="1"/>
          <p:nvPr/>
        </p:nvSpPr>
        <p:spPr>
          <a:xfrm>
            <a:off x="9556717" y="3357135"/>
            <a:ext cx="89319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</a:t>
            </a:r>
            <a:endParaRPr/>
          </a:p>
        </p:txBody>
      </p:sp>
      <p:sp>
        <p:nvSpPr>
          <p:cNvPr id="223" name="Google Shape;223;p21"/>
          <p:cNvSpPr txBox="1"/>
          <p:nvPr/>
        </p:nvSpPr>
        <p:spPr>
          <a:xfrm>
            <a:off x="2082409" y="1982670"/>
            <a:ext cx="87254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Zero cross strength </a:t>
            </a: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ZS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∑ Absolute( current_pixel – neighbor_pixel)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 = Threshold value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