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333" r:id="rId6"/>
    <p:sldId id="260" r:id="rId7"/>
    <p:sldId id="324" r:id="rId8"/>
    <p:sldId id="336" r:id="rId9"/>
    <p:sldId id="341" r:id="rId10"/>
    <p:sldId id="337" r:id="rId11"/>
    <p:sldId id="342" r:id="rId12"/>
    <p:sldId id="261" r:id="rId13"/>
    <p:sldId id="338" r:id="rId14"/>
    <p:sldId id="325" r:id="rId15"/>
    <p:sldId id="339" r:id="rId16"/>
    <p:sldId id="344" r:id="rId17"/>
    <p:sldId id="343" r:id="rId18"/>
    <p:sldId id="326" r:id="rId19"/>
    <p:sldId id="329" r:id="rId20"/>
    <p:sldId id="34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B" initials="DB" lastIdx="1" clrIdx="0">
    <p:extLst>
      <p:ext uri="{19B8F6BF-5375-455C-9EA6-DF929625EA0E}">
        <p15:presenceInfo xmlns:p15="http://schemas.microsoft.com/office/powerpoint/2012/main" userId="be7cc1e3f95dd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62B01-2A7D-4FCD-893E-691CBB10D9B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DE6A5-FBE1-4F6D-9ADD-9247684B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8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598E9E-D7FD-4BFD-9F36-5832944C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1265632-1B0D-4D80-BA75-704D36108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19E3EC5-59EC-4A01-B7E8-B9F3E505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B3A9A-4A5E-486C-A5E8-5ED49DE38C2E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1D96B6-7347-4CFA-910F-53296574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D70DFE-FD95-4946-86D9-3E44DA56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3DF78E-F722-4AF7-83FF-83BEA0A4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7A96F9-CBF9-4FF1-BB4D-A23F0D404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C0247A-515E-4719-A09C-3B9C380A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F9491-7C66-493B-89FA-22DB0BA1E43D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FDEAD10-565E-4EF6-BB9F-D9E397DC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1718B1-FD8C-4A20-A4C9-22AB7AE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96382F8E-AC3C-47CB-BEA9-8D84693F0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85EC697-6389-4555-A19A-3534AFFB8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93B167-4D05-4550-AA04-EAFDEA02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D8F073-04DC-4EAB-A5E6-CB097B16D766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C10124D-A01D-4526-ADEF-8EBE9285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9E4C0C-37D7-4CC2-A82C-2CA698D7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4269A2-CEBE-4CC5-8F59-6D0E8B65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25821D-E987-45CF-9600-6A7CE519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92306"/>
            <a:ext cx="11102787" cy="49846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0C24F5-CDCC-4898-BC34-0461DAEA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53C68F-13DA-420E-A9E4-EFE60EDC97AD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83C900-16D0-4A79-8027-31C24907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3F5BCC-37C3-44FD-AD27-C082D272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94F0070-A64B-414B-971B-15C25F834254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0E3334-B7FE-4937-8BE1-DB6DC370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AADABA-8952-4501-9543-A13CF63E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E9D0C59-35AD-4DE3-9081-21AE7EB7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324C9D-B409-4CD3-9E89-E6DE3024E11F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EEFD3E-7CCA-4F7B-A0B8-ED0CA528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045327-1321-43DD-BD0B-90B126F8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7724D2-9B78-4D01-BB3D-5D756257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A05160-B742-4A07-BA1E-A7B8A9FBA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A055918-07C8-4880-96EA-5A8B9DD41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B19291-F753-45FD-ABBC-F938BC30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C1ECE9-6716-4F41-BBC6-373626E0128B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3FB2C6B-ABAC-4741-BD00-5D228427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EAADCD-AAE6-455B-918F-6AF8CFC3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32DF02-4F86-4887-BB96-0413C29E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DDAB13-B5E8-44A1-92A5-61C85901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DF3295-D098-4493-ABB4-DC6ED37C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C2F3E06-3DF1-4062-B945-2F4F01E20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AB3B066-D3AF-467E-99B9-EB61AA3F5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D90F8BB-4808-47DA-BE7A-50915208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7E2CAA-4131-4E92-8B31-0F9436BA10E0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03BAA8F-4731-4907-9517-9212EEEF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3661D59-67CD-4DF4-BDD5-CC06C675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D698A8-640B-43F4-BF19-AC2F43CA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D9DC8C2-12BF-4D97-8C65-950CDC36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7BABE0-09B2-47DA-AC23-C4E48DD83541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E06565-8B70-4801-BDC9-AEC7A0A2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B8ABF57-4EDE-4E3E-B11C-93C6A55B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7D4F5DC-5683-492A-97CA-BA150516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FE1E51-58D0-4D02-B277-6339638A347A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A587D0-B052-4C77-8171-98476F4F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0A4EF9A-DDDD-4344-9D2A-41606034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815BC-4DDF-41DF-942B-878FD026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558F671-86F8-4CA0-A34C-32031118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229C66B-4760-4234-A5E6-AFE88529F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83EC1A-F458-40FA-9737-19D2B716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97D583-C54D-4687-ACE2-EA82E4A1350F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CB43EF5-DDCD-4949-8DD8-C3164B36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7000BF6-08D0-4745-8651-65FBC8BC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0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78BE21-DFCD-43A1-A410-D91F1B58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09AC48D-432C-4A45-AC3C-51050B39F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ED85BDC-9AFB-42C2-8D4B-1231CCEFE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2C85494-76B3-4256-9DA1-C91F4079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4DC52B-4111-4BEF-BBAD-C41EFBAAA5F9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ECE3E0-6355-48BA-A084-227939D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78D296-84EB-424F-B904-42EAB7AF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001CFDD-EAFB-490C-B209-D12396DA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0EFA10B-7815-4C64-B67C-AD835687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EE7AB2-A1A0-4185-B38B-A90463D6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8BB1-C3D7-4DA3-80F2-5FD2E95BE96E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AACE89-BEAD-476D-B1C1-612EBDFE4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8613D3-5119-4D8F-9C21-B12A73D91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01B203-443F-4742-86A6-FBA12E250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Aft>
                <a:spcPts val="3600"/>
              </a:spcAft>
            </a:pPr>
            <a:r>
              <a:rPr lang="en-US" sz="4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4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</a:t>
            </a:r>
            <a:b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b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sng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2: Segmentation(Edge Detection)</a:t>
            </a:r>
            <a:endParaRPr lang="en-US" sz="3200" u="sn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97DD8FD-2821-4231-AF06-08CB9AA0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DE1F26B-27B5-4834-A3BA-0BBFD194CBD5}"/>
              </a:ext>
            </a:extLst>
          </p:cNvPr>
          <p:cNvSpPr txBox="1"/>
          <p:nvPr/>
        </p:nvSpPr>
        <p:spPr>
          <a:xfrm>
            <a:off x="2117881" y="4087894"/>
            <a:ext cx="361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7E721F4-58B5-4C68-ABC1-896CFBE4DE54}"/>
              </a:ext>
            </a:extLst>
          </p:cNvPr>
          <p:cNvSpPr txBox="1"/>
          <p:nvPr/>
        </p:nvSpPr>
        <p:spPr>
          <a:xfrm>
            <a:off x="7061514" y="4087894"/>
            <a:ext cx="284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Md Tajmilur Rahman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</p:spTree>
    <p:extLst>
      <p:ext uri="{BB962C8B-B14F-4D97-AF65-F5344CB8AC3E}">
        <p14:creationId xmlns:p14="http://schemas.microsoft.com/office/powerpoint/2010/main" val="408591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76D3BB-797E-4812-8C55-82B57E7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8">
            <a:extLst>
              <a:ext uri="{FF2B5EF4-FFF2-40B4-BE49-F238E27FC236}">
                <a16:creationId xmlns="" xmlns:a16="http://schemas.microsoft.com/office/drawing/2014/main" id="{E28C4739-2BF5-497F-8DEB-0791D3DC7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602" y="2528058"/>
            <a:ext cx="4353053" cy="3157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6DD362A-6244-4A43-936B-C66C0FF2C113}"/>
              </a:ext>
            </a:extLst>
          </p:cNvPr>
          <p:cNvSpPr txBox="1"/>
          <p:nvPr/>
        </p:nvSpPr>
        <p:spPr>
          <a:xfrm>
            <a:off x="1205994" y="2696153"/>
            <a:ext cx="38402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0    0    1    1     1      0   0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0    2    7   11     7     2   0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0    3   15   25   15    3   0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0    0    0     0     0     0   0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-3  -15  -25  -15  -3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-2   -7   -11    -7  -2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 0   -1    -1     -1   0   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D387839-1034-423C-B0A9-573D185AB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700" y="315885"/>
            <a:ext cx="4293035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Y-derivative kernel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919069E-56F8-425D-970F-1C944756071D}"/>
              </a:ext>
            </a:extLst>
          </p:cNvPr>
          <p:cNvSpPr txBox="1"/>
          <p:nvPr/>
        </p:nvSpPr>
        <p:spPr>
          <a:xfrm>
            <a:off x="1778924" y="5515352"/>
            <a:ext cx="26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values (-25,25)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C15A075-F0F9-4A3D-BC84-880FD10BBB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t="46402"/>
          <a:stretch/>
        </p:blipFill>
        <p:spPr>
          <a:xfrm>
            <a:off x="1550250" y="1190497"/>
            <a:ext cx="4048125" cy="11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70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B76D3BB-797E-4812-8C55-82B57E7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B642870-05EE-47FE-9070-B5553A63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3" y="1639583"/>
            <a:ext cx="6580186" cy="3168238"/>
          </a:xfrm>
          <a:prstGeom prst="rect">
            <a:avLst/>
          </a:prstGeom>
        </p:spPr>
      </p:pic>
      <p:pic>
        <p:nvPicPr>
          <p:cNvPr id="7" name="Content Placeholder 8">
            <a:extLst>
              <a:ext uri="{FF2B5EF4-FFF2-40B4-BE49-F238E27FC236}">
                <a16:creationId xmlns="" xmlns:a16="http://schemas.microsoft.com/office/drawing/2014/main" id="{E28C4739-2BF5-497F-8DEB-0791D3DC7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31" y="4180237"/>
            <a:ext cx="3691263" cy="26777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6DD362A-6244-4A43-936B-C66C0FF2C113}"/>
              </a:ext>
            </a:extLst>
          </p:cNvPr>
          <p:cNvSpPr txBox="1"/>
          <p:nvPr/>
        </p:nvSpPr>
        <p:spPr>
          <a:xfrm>
            <a:off x="7261412" y="1212068"/>
            <a:ext cx="38402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0    0    1    1     1      0   0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0    2    7   11     7     2   0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0    3   15   25   15    3   0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0    0    0     0     0     0   0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-3  -15  -25  -15  -3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-2   -7   -11    -7  -2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0    0   -1    -1     -1   0   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D387839-1034-423C-B0A9-573D185AB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700" y="315885"/>
            <a:ext cx="4293035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Y-derivative kernel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D273D9E-F2F1-4BA3-BE52-A59E0B36BA75}"/>
              </a:ext>
            </a:extLst>
          </p:cNvPr>
          <p:cNvSpPr txBox="1"/>
          <p:nvPr/>
        </p:nvSpPr>
        <p:spPr>
          <a:xfrm>
            <a:off x="1746796" y="4807821"/>
            <a:ext cx="434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Actual kernel values for sigma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919069E-56F8-425D-970F-1C944756071D}"/>
              </a:ext>
            </a:extLst>
          </p:cNvPr>
          <p:cNvSpPr txBox="1"/>
          <p:nvPr/>
        </p:nvSpPr>
        <p:spPr>
          <a:xfrm>
            <a:off x="7951446" y="3850315"/>
            <a:ext cx="26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values (-25,25)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EC15A075-F0F9-4A3D-BC84-880FD10BBB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t="46402"/>
          <a:stretch/>
        </p:blipFill>
        <p:spPr>
          <a:xfrm>
            <a:off x="2040701" y="5519118"/>
            <a:ext cx="4048125" cy="11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1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37865B-652C-4ED2-9BBE-A7A1348F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032FCF-00D2-4535-BA6C-A588CD34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92307"/>
            <a:ext cx="11291047" cy="289888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600" dirty="0"/>
              <a:t>By selecting an adequate threshold value T, the gray level image can be converted to binary image.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IE" altLang="en-US" sz="2600" dirty="0"/>
              <a:t>Global Thresholding partitions the image histogram </a:t>
            </a:r>
            <a:r>
              <a:rPr lang="en-IE" altLang="en-US" sz="2600" b="1" dirty="0"/>
              <a:t>using a single global threshold </a:t>
            </a:r>
            <a:r>
              <a:rPr lang="en-US" sz="2600" b="1" dirty="0"/>
              <a:t>T </a:t>
            </a:r>
            <a:r>
              <a:rPr lang="en-US" sz="2600" dirty="0"/>
              <a:t>midway between the two gray value distributions</a:t>
            </a:r>
            <a:endParaRPr lang="en-IE" alt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="" xmlns:a16="http://schemas.microsoft.com/office/drawing/2014/main" id="{82C5B8F9-3E30-41C8-9A22-6345B7B1C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30893"/>
              </p:ext>
            </p:extLst>
          </p:nvPr>
        </p:nvGraphicFramePr>
        <p:xfrm>
          <a:off x="3883025" y="2012950"/>
          <a:ext cx="44259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Equation" r:id="rId3" imgW="1625600" imgH="457200" progId="Equation.3">
                  <p:embed/>
                </p:oleObj>
              </mc:Choice>
              <mc:Fallback>
                <p:oleObj name="Equation" r:id="rId3" imgW="162560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2012950"/>
                        <a:ext cx="44259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323247-88E8-4451-A6FA-129234D3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80415EB-9C49-44BE-B3EB-040AE943A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522" y="3769489"/>
            <a:ext cx="3202608" cy="2431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C4D75F1-078B-47A4-B876-D019A82E1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454" y="3981454"/>
            <a:ext cx="2468091" cy="2039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A35E4D7-1658-43DB-B00F-4A0BCF6566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86" y="3959009"/>
            <a:ext cx="2623950" cy="21955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A33F40E6-C6DC-46F8-A7FD-E6BE85704484}"/>
              </a:ext>
            </a:extLst>
          </p:cNvPr>
          <p:cNvCxnSpPr/>
          <p:nvPr/>
        </p:nvCxnSpPr>
        <p:spPr>
          <a:xfrm flipH="1">
            <a:off x="5737409" y="5100924"/>
            <a:ext cx="152400" cy="77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BE785E4-4C4C-424A-B330-5E749527A82F}"/>
              </a:ext>
            </a:extLst>
          </p:cNvPr>
          <p:cNvSpPr txBox="1"/>
          <p:nvPr/>
        </p:nvSpPr>
        <p:spPr>
          <a:xfrm>
            <a:off x="5773268" y="458097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110</a:t>
            </a:r>
          </a:p>
        </p:txBody>
      </p:sp>
    </p:spTree>
    <p:extLst>
      <p:ext uri="{BB962C8B-B14F-4D97-AF65-F5344CB8AC3E}">
        <p14:creationId xmlns:p14="http://schemas.microsoft.com/office/powerpoint/2010/main" val="662670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518DE4-D08C-4227-B1EF-85DED85B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Double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F2063CF-C1B5-41AB-B12A-30062503C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434353"/>
            <a:ext cx="11102787" cy="47426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use </a:t>
            </a:r>
            <a:r>
              <a:rPr lang="en-US" b="1" dirty="0"/>
              <a:t>two </a:t>
            </a:r>
            <a:r>
              <a:rPr lang="en-US" dirty="0"/>
              <a:t>thresholds:</a:t>
            </a:r>
          </a:p>
          <a:p>
            <a:pPr marL="0" indent="0">
              <a:buNone/>
            </a:pPr>
            <a:r>
              <a:rPr lang="en-US" dirty="0"/>
              <a:t>	High threshold (</a:t>
            </a:r>
            <a:r>
              <a:rPr lang="en-US" dirty="0" err="1"/>
              <a:t>T_high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Low threshold (</a:t>
            </a:r>
            <a:r>
              <a:rPr lang="en-US" dirty="0" err="1"/>
              <a:t>T_low</a:t>
            </a:r>
            <a:r>
              <a:rPr lang="en-US" dirty="0"/>
              <a:t>)</a:t>
            </a:r>
          </a:p>
          <a:p>
            <a:r>
              <a:rPr lang="en-US" dirty="0"/>
              <a:t>Given a gradient magnitude image: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Strong edges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Pixels with gradient magnitude ≥ </a:t>
            </a:r>
            <a:r>
              <a:rPr lang="en-US" b="1" dirty="0" err="1"/>
              <a:t>T_high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Immediately marked as </a:t>
            </a:r>
            <a:r>
              <a:rPr lang="en-US" b="1" dirty="0"/>
              <a:t>strong edges</a:t>
            </a:r>
            <a:r>
              <a:rPr lang="en-US" dirty="0"/>
              <a:t> (255).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Weak edges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Pixels with gradient magnitude between </a:t>
            </a:r>
            <a:r>
              <a:rPr lang="en-US" b="1" dirty="0" err="1"/>
              <a:t>T_low</a:t>
            </a:r>
            <a:r>
              <a:rPr lang="en-US" dirty="0"/>
              <a:t> and </a:t>
            </a:r>
            <a:r>
              <a:rPr lang="en-US" b="1" dirty="0" err="1"/>
              <a:t>T_high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Marked as </a:t>
            </a:r>
            <a:r>
              <a:rPr lang="en-US" b="1" dirty="0"/>
              <a:t>weak edges</a:t>
            </a:r>
            <a:r>
              <a:rPr lang="en-US" dirty="0"/>
              <a:t> (often 128).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Non-edges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Pixels with gradient magnitude &lt; </a:t>
            </a:r>
            <a:r>
              <a:rPr lang="en-US" b="1" dirty="0" err="1"/>
              <a:t>T_low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Suppressed to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5B48E87-6A79-4D4B-9241-EBB59F4B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9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6A1C22-1B1C-41A9-9037-D1FB8FB3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643CED-4DE9-4C14-8FFB-CC764002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92306"/>
            <a:ext cx="11328682" cy="4984657"/>
          </a:xfrm>
          <a:prstGeom prst="rect">
            <a:avLst/>
          </a:prstGeo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Generate kernels for 1</a:t>
            </a:r>
            <a:r>
              <a:rPr lang="en-US" baseline="30000" dirty="0"/>
              <a:t>st</a:t>
            </a:r>
            <a:r>
              <a:rPr lang="en-US" dirty="0"/>
              <a:t> order derivatives (x and y) for Gaussian filter, the kernel generation function </a:t>
            </a:r>
            <a:r>
              <a:rPr lang="en-US" dirty="0">
                <a:solidFill>
                  <a:srgbClr val="C00000"/>
                </a:solidFill>
              </a:rPr>
              <a:t>takes sigma as parameter </a:t>
            </a:r>
            <a:r>
              <a:rPr lang="en-US" dirty="0"/>
              <a:t>and generates kernels of size </a:t>
            </a:r>
            <a:r>
              <a:rPr lang="en-US" dirty="0">
                <a:solidFill>
                  <a:srgbClr val="C00000"/>
                </a:solidFill>
              </a:rPr>
              <a:t>7xsigma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convolution on the image using the x and y derivative kernels.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gradient magnitude from gradient images </a:t>
            </a:r>
            <a:r>
              <a:rPr lang="en-US" dirty="0" err="1"/>
              <a:t>gx</a:t>
            </a:r>
            <a:r>
              <a:rPr lang="en-US" dirty="0"/>
              <a:t> and </a:t>
            </a:r>
            <a:r>
              <a:rPr lang="en-US" dirty="0" err="1"/>
              <a:t>gy</a:t>
            </a:r>
            <a:r>
              <a:rPr lang="en-US" dirty="0"/>
              <a:t>: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gradient_magnitude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cv2.magnitude(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gx.astype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(np.float32),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gy.astype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(np.float32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/>
              <a:t>4.    Apply </a:t>
            </a:r>
            <a:r>
              <a:rPr lang="en-US" i="1" dirty="0"/>
              <a:t>double thresholding </a:t>
            </a:r>
            <a:r>
              <a:rPr lang="en-US" dirty="0"/>
              <a:t>on the gradient magnitude.</a:t>
            </a:r>
          </a:p>
          <a:p>
            <a:pPr marL="0" indent="0">
              <a:buNone/>
            </a:pPr>
            <a:r>
              <a:rPr lang="en-US" dirty="0"/>
              <a:t>5.    The resultant image shows the edges of the input image.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6B9EFB7-6CF1-4691-97A8-6D65FB90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11387E3-EE0B-497E-9C6A-8B49DD4933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13" r="21722" b="49611"/>
          <a:stretch/>
        </p:blipFill>
        <p:spPr>
          <a:xfrm>
            <a:off x="5692860" y="5340445"/>
            <a:ext cx="3017521" cy="1060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62FE6AF-7CC5-4262-AECA-E186A17EA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t="46402" r="21347"/>
          <a:stretch/>
        </p:blipFill>
        <p:spPr>
          <a:xfrm>
            <a:off x="9019309" y="5285654"/>
            <a:ext cx="2912349" cy="10706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82F2CC9C-1273-410D-95C4-30D12B82E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3" y="5131078"/>
            <a:ext cx="4722219" cy="122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8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EC0E59-4A9E-44F0-8BEE-FEEE76F9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5358D3-D52D-4E83-8CF5-289E67B84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158" y="1774986"/>
            <a:ext cx="3288525" cy="3308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12D4820-9F0E-4760-A64C-36E1CBEFF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690" y="1774986"/>
            <a:ext cx="3288525" cy="3308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28F231D-4A79-43AA-8381-C2FEDB02C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47" y="1774986"/>
            <a:ext cx="3288525" cy="33080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87BFAA0-2D4F-4E35-8DB0-520B626A24F8}"/>
              </a:ext>
            </a:extLst>
          </p:cNvPr>
          <p:cNvSpPr txBox="1"/>
          <p:nvPr/>
        </p:nvSpPr>
        <p:spPr>
          <a:xfrm>
            <a:off x="5219261" y="5267459"/>
            <a:ext cx="242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sigma = 1 (kernel = 7X7)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A37AA70-417C-4731-B440-0170F487C3CA}"/>
              </a:ext>
            </a:extLst>
          </p:cNvPr>
          <p:cNvSpPr txBox="1"/>
          <p:nvPr/>
        </p:nvSpPr>
        <p:spPr>
          <a:xfrm>
            <a:off x="8538882" y="5267459"/>
            <a:ext cx="265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sigma = 2 (kernel = 13X13)</a:t>
            </a:r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="" xmlns:a16="http://schemas.microsoft.com/office/drawing/2014/main" id="{DC59389C-4F39-457A-ABEB-3284E0AE601F}"/>
              </a:ext>
            </a:extLst>
          </p:cNvPr>
          <p:cNvSpPr txBox="1">
            <a:spLocks noChangeArrowheads="1"/>
          </p:cNvSpPr>
          <p:nvPr/>
        </p:nvSpPr>
        <p:spPr>
          <a:xfrm>
            <a:off x="775447" y="295835"/>
            <a:ext cx="11255187" cy="824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Output Results with different sigma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B0C1B4D-B93F-4D13-99E1-EB5EEA7DD3C0}"/>
              </a:ext>
            </a:extLst>
          </p:cNvPr>
          <p:cNvSpPr txBox="1"/>
          <p:nvPr/>
        </p:nvSpPr>
        <p:spPr>
          <a:xfrm>
            <a:off x="6741458" y="5821241"/>
            <a:ext cx="289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T_low</a:t>
            </a:r>
            <a:r>
              <a:rPr lang="en-US" dirty="0"/>
              <a:t> = 100     </a:t>
            </a:r>
            <a:r>
              <a:rPr lang="en-US" dirty="0" err="1"/>
              <a:t>T_high</a:t>
            </a:r>
            <a:r>
              <a:rPr lang="en-US" dirty="0"/>
              <a:t> = 150</a:t>
            </a:r>
          </a:p>
        </p:txBody>
      </p:sp>
    </p:spTree>
    <p:extLst>
      <p:ext uri="{BB962C8B-B14F-4D97-AF65-F5344CB8AC3E}">
        <p14:creationId xmlns:p14="http://schemas.microsoft.com/office/powerpoint/2010/main" val="39418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Input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33" y="1326347"/>
            <a:ext cx="7703940" cy="508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0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Sigma = 1, </a:t>
            </a:r>
            <a:r>
              <a:rPr lang="en-US" dirty="0" err="1" smtClean="0"/>
              <a:t>T_l</a:t>
            </a:r>
            <a:r>
              <a:rPr lang="en-US" dirty="0" smtClean="0"/>
              <a:t> = 100, </a:t>
            </a:r>
            <a:r>
              <a:rPr lang="en-US" dirty="0" err="1" smtClean="0"/>
              <a:t>T_h</a:t>
            </a:r>
            <a:r>
              <a:rPr lang="en-US" smtClean="0"/>
              <a:t> = 150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33" y="1326347"/>
            <a:ext cx="7703940" cy="505158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68445" y="3358341"/>
            <a:ext cx="532014" cy="14131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74036" y="3011268"/>
            <a:ext cx="130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Strong Edge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338871" y="1486544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Background/ </a:t>
            </a:r>
          </a:p>
          <a:p>
            <a:r>
              <a:rPr lang="en-US" dirty="0" smtClean="0"/>
              <a:t>No Edge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474036" y="4098175"/>
            <a:ext cx="12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Weak Edge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8292930" y="2514786"/>
            <a:ext cx="2181106" cy="6811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9157757" y="1771146"/>
            <a:ext cx="1316279" cy="139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625743" y="1486544"/>
            <a:ext cx="532014" cy="58332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0" idx="1"/>
          </p:cNvCxnSpPr>
          <p:nvPr/>
        </p:nvCxnSpPr>
        <p:spPr>
          <a:xfrm flipH="1" flipV="1">
            <a:off x="9900459" y="4128604"/>
            <a:ext cx="573577" cy="1542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97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5F818-FB02-4A90-B922-E80475A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4D3773-6F22-4DE8-96D1-C79246BDC2B0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Calibri "/>
              </a:rPr>
              <a:t>Apply </a:t>
            </a:r>
            <a:r>
              <a:rPr lang="en-US" b="1" dirty="0"/>
              <a:t>Hysteresis Thresholding </a:t>
            </a:r>
            <a:r>
              <a:rPr lang="en-US" dirty="0"/>
              <a:t>instead of double thresholding </a:t>
            </a:r>
            <a:r>
              <a:rPr lang="en-US" b="0" i="0" dirty="0">
                <a:solidFill>
                  <a:srgbClr val="0D0D0D"/>
                </a:solidFill>
                <a:effectLst/>
                <a:latin typeface="Calibri "/>
              </a:rPr>
              <a:t>for detecting edges in </a:t>
            </a:r>
            <a:r>
              <a:rPr lang="en-US" dirty="0">
                <a:solidFill>
                  <a:srgbClr val="0D0D0D"/>
                </a:solidFill>
                <a:latin typeface="Calibri "/>
              </a:rPr>
              <a:t>gradient magnitude </a:t>
            </a:r>
            <a:r>
              <a:rPr lang="en-US" b="0" i="0" dirty="0">
                <a:solidFill>
                  <a:srgbClr val="0D0D0D"/>
                </a:solidFill>
                <a:effectLst/>
                <a:latin typeface="Calibri "/>
              </a:rPr>
              <a:t>image. </a:t>
            </a:r>
            <a:r>
              <a:rPr lang="en-US" dirty="0">
                <a:solidFill>
                  <a:srgbClr val="0D0D0D"/>
                </a:solidFill>
                <a:latin typeface="Calibri "/>
              </a:rPr>
              <a:t>Observe the differences with your class work and discuss it in </a:t>
            </a:r>
            <a:r>
              <a:rPr lang="en-US" b="0" i="0" dirty="0">
                <a:solidFill>
                  <a:srgbClr val="0D0D0D"/>
                </a:solidFill>
                <a:effectLst/>
                <a:latin typeface="Calibri "/>
              </a:rPr>
              <a:t>your report.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latin typeface="Calibri "/>
              </a:rPr>
              <a:t>Apply </a:t>
            </a:r>
            <a:r>
              <a:rPr lang="en-US" b="1" i="0" dirty="0">
                <a:solidFill>
                  <a:srgbClr val="0D0D0D"/>
                </a:solidFill>
                <a:effectLst/>
                <a:latin typeface="Calibri "/>
              </a:rPr>
              <a:t>Canny edge detection </a:t>
            </a:r>
            <a:r>
              <a:rPr lang="en-US" b="0" i="0" dirty="0">
                <a:solidFill>
                  <a:srgbClr val="0D0D0D"/>
                </a:solidFill>
                <a:effectLst/>
                <a:latin typeface="Calibri "/>
              </a:rPr>
              <a:t>algorithm on the image using the </a:t>
            </a:r>
            <a:r>
              <a:rPr lang="en-US" b="0" i="1" dirty="0" err="1">
                <a:solidFill>
                  <a:srgbClr val="0D0D0D"/>
                </a:solidFill>
                <a:effectLst/>
                <a:latin typeface="Calibri "/>
              </a:rPr>
              <a:t>opencv</a:t>
            </a:r>
            <a:r>
              <a:rPr lang="en-US" b="0" i="0" dirty="0">
                <a:solidFill>
                  <a:srgbClr val="0D0D0D"/>
                </a:solidFill>
                <a:effectLst/>
                <a:latin typeface="Calibri "/>
              </a:rPr>
              <a:t> library function. Compare the output with the previous ones. </a:t>
            </a:r>
          </a:p>
          <a:p>
            <a:pPr marL="514350" indent="-514350"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Calibri "/>
            </a:endParaRPr>
          </a:p>
          <a:p>
            <a:pPr marL="514350" indent="-514350"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Calibri 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E6E3E05-C1E9-4D65-9735-C5BFEFF2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068CCE-32B9-41DB-896F-7602CC89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Hysteresis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A5879D-9A14-49B6-9620-C465F6AF3CB5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sz="2800" dirty="0"/>
              <a:t>Threshold at low/high levels to get weak/strong edge pixels</a:t>
            </a:r>
          </a:p>
          <a:p>
            <a:r>
              <a:rPr lang="en-US" altLang="en-US" sz="2800" dirty="0"/>
              <a:t>Do connected components, starting from strong edge pixels</a:t>
            </a:r>
          </a:p>
          <a:p>
            <a:r>
              <a:rPr lang="en-US" dirty="0"/>
              <a:t>Canny uses hysteresis threshold to fill up the narrow gap along the edge. </a:t>
            </a:r>
          </a:p>
          <a:p>
            <a:r>
              <a:rPr lang="en-US" dirty="0"/>
              <a:t>Uses two threshold - high threshold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T_h</a:t>
            </a:r>
            <a:r>
              <a:rPr lang="en-US" dirty="0"/>
              <a:t> and low threshold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T_l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Pixels with gray values greater than </a:t>
            </a:r>
            <a:r>
              <a:rPr lang="en-US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T_h</a:t>
            </a:r>
            <a:r>
              <a:rPr lang="en-US" dirty="0"/>
              <a:t> is set as the initial edge pixels </a:t>
            </a:r>
          </a:p>
          <a:p>
            <a:r>
              <a:rPr lang="en-US" dirty="0"/>
              <a:t>Pixels are set as background if their values are lower than </a:t>
            </a:r>
            <a:r>
              <a:rPr lang="en-US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T_l</a:t>
            </a:r>
            <a:r>
              <a:rPr lang="en-US" dirty="0">
                <a:solidFill>
                  <a:srgbClr val="0070C0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5D02C602-1C3D-465F-9883-03A7D5C0EBC2}"/>
              </a:ext>
            </a:extLst>
          </p:cNvPr>
          <p:cNvGrpSpPr/>
          <p:nvPr/>
        </p:nvGrpSpPr>
        <p:grpSpPr>
          <a:xfrm>
            <a:off x="2975959" y="5557927"/>
            <a:ext cx="6485554" cy="914387"/>
            <a:chOff x="495300" y="2654300"/>
            <a:chExt cx="8153400" cy="1549400"/>
          </a:xfrm>
        </p:grpSpPr>
        <p:sp>
          <p:nvSpPr>
            <p:cNvPr id="5" name="Freeform 3">
              <a:extLst>
                <a:ext uri="{FF2B5EF4-FFF2-40B4-BE49-F238E27FC236}">
                  <a16:creationId xmlns="" xmlns:a16="http://schemas.microsoft.com/office/drawing/2014/main" id="{E2413FB2-4857-43D3-95FC-FD70F598A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300" y="2654300"/>
              <a:ext cx="2743200" cy="774700"/>
            </a:xfrm>
            <a:custGeom>
              <a:avLst/>
              <a:gdLst>
                <a:gd name="T0" fmla="*/ 152400 w 1728"/>
                <a:gd name="T1" fmla="*/ 736600 h 488"/>
                <a:gd name="T2" fmla="*/ 152400 w 1728"/>
                <a:gd name="T3" fmla="*/ 660400 h 488"/>
                <a:gd name="T4" fmla="*/ 1066800 w 1728"/>
                <a:gd name="T5" fmla="*/ 50800 h 488"/>
                <a:gd name="T6" fmla="*/ 1905000 w 1728"/>
                <a:gd name="T7" fmla="*/ 355600 h 488"/>
                <a:gd name="T8" fmla="*/ 2743200 w 1728"/>
                <a:gd name="T9" fmla="*/ 431800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8" h="488">
                  <a:moveTo>
                    <a:pt x="96" y="464"/>
                  </a:moveTo>
                  <a:cubicBezTo>
                    <a:pt x="48" y="476"/>
                    <a:pt x="0" y="488"/>
                    <a:pt x="96" y="416"/>
                  </a:cubicBezTo>
                  <a:cubicBezTo>
                    <a:pt x="192" y="344"/>
                    <a:pt x="488" y="64"/>
                    <a:pt x="672" y="32"/>
                  </a:cubicBezTo>
                  <a:cubicBezTo>
                    <a:pt x="856" y="0"/>
                    <a:pt x="1024" y="184"/>
                    <a:pt x="1200" y="224"/>
                  </a:cubicBezTo>
                  <a:cubicBezTo>
                    <a:pt x="1376" y="264"/>
                    <a:pt x="1552" y="268"/>
                    <a:pt x="1728" y="272"/>
                  </a:cubicBez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="" xmlns:a16="http://schemas.microsoft.com/office/drawing/2014/main" id="{113B886D-3473-47F5-8D0F-8C6A29A1C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2300" y="2692400"/>
              <a:ext cx="2590800" cy="698500"/>
            </a:xfrm>
            <a:custGeom>
              <a:avLst/>
              <a:gdLst>
                <a:gd name="T0" fmla="*/ 0 w 1632"/>
                <a:gd name="T1" fmla="*/ 393700 h 440"/>
                <a:gd name="T2" fmla="*/ 457200 w 1632"/>
                <a:gd name="T3" fmla="*/ 393700 h 440"/>
                <a:gd name="T4" fmla="*/ 1371600 w 1632"/>
                <a:gd name="T5" fmla="*/ 12700 h 440"/>
                <a:gd name="T6" fmla="*/ 2362200 w 1632"/>
                <a:gd name="T7" fmla="*/ 469900 h 440"/>
                <a:gd name="T8" fmla="*/ 2590800 w 1632"/>
                <a:gd name="T9" fmla="*/ 698500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2" h="440">
                  <a:moveTo>
                    <a:pt x="0" y="248"/>
                  </a:moveTo>
                  <a:cubicBezTo>
                    <a:pt x="72" y="268"/>
                    <a:pt x="144" y="288"/>
                    <a:pt x="288" y="248"/>
                  </a:cubicBezTo>
                  <a:cubicBezTo>
                    <a:pt x="432" y="208"/>
                    <a:pt x="664" y="0"/>
                    <a:pt x="864" y="8"/>
                  </a:cubicBezTo>
                  <a:cubicBezTo>
                    <a:pt x="1064" y="16"/>
                    <a:pt x="1360" y="224"/>
                    <a:pt x="1488" y="296"/>
                  </a:cubicBezTo>
                  <a:cubicBezTo>
                    <a:pt x="1616" y="368"/>
                    <a:pt x="1624" y="404"/>
                    <a:pt x="1632" y="440"/>
                  </a:cubicBezTo>
                </a:path>
              </a:pathLst>
            </a:custGeom>
            <a:noFill/>
            <a:ln w="28575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="" xmlns:a16="http://schemas.microsoft.com/office/drawing/2014/main" id="{1297FAFB-1094-4356-ADFA-BE9372800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500" y="3390900"/>
              <a:ext cx="711200" cy="609600"/>
            </a:xfrm>
            <a:custGeom>
              <a:avLst/>
              <a:gdLst>
                <a:gd name="T0" fmla="*/ 101600 w 448"/>
                <a:gd name="T1" fmla="*/ 0 h 384"/>
                <a:gd name="T2" fmla="*/ 101600 w 448"/>
                <a:gd name="T3" fmla="*/ 381000 h 384"/>
                <a:gd name="T4" fmla="*/ 711200 w 448"/>
                <a:gd name="T5" fmla="*/ 609600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48" h="384">
                  <a:moveTo>
                    <a:pt x="64" y="0"/>
                  </a:moveTo>
                  <a:cubicBezTo>
                    <a:pt x="32" y="88"/>
                    <a:pt x="0" y="176"/>
                    <a:pt x="64" y="240"/>
                  </a:cubicBezTo>
                  <a:cubicBezTo>
                    <a:pt x="128" y="304"/>
                    <a:pt x="288" y="344"/>
                    <a:pt x="448" y="384"/>
                  </a:cubicBezTo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="" xmlns:a16="http://schemas.microsoft.com/office/drawing/2014/main" id="{2841B1F3-5E6D-4D23-AFB8-DE144269F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0" y="3238500"/>
              <a:ext cx="2286000" cy="965200"/>
            </a:xfrm>
            <a:custGeom>
              <a:avLst/>
              <a:gdLst>
                <a:gd name="T0" fmla="*/ 0 w 1440"/>
                <a:gd name="T1" fmla="*/ 762000 h 608"/>
                <a:gd name="T2" fmla="*/ 228600 w 1440"/>
                <a:gd name="T3" fmla="*/ 838200 h 608"/>
                <a:gd name="T4" fmla="*/ 914400 w 1440"/>
                <a:gd name="T5" fmla="*/ 914400 h 608"/>
                <a:gd name="T6" fmla="*/ 1828800 w 1440"/>
                <a:gd name="T7" fmla="*/ 533400 h 608"/>
                <a:gd name="T8" fmla="*/ 2286000 w 1440"/>
                <a:gd name="T9" fmla="*/ 0 h 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0" h="608">
                  <a:moveTo>
                    <a:pt x="0" y="480"/>
                  </a:moveTo>
                  <a:cubicBezTo>
                    <a:pt x="24" y="496"/>
                    <a:pt x="48" y="512"/>
                    <a:pt x="144" y="528"/>
                  </a:cubicBezTo>
                  <a:cubicBezTo>
                    <a:pt x="240" y="544"/>
                    <a:pt x="408" y="608"/>
                    <a:pt x="576" y="576"/>
                  </a:cubicBezTo>
                  <a:cubicBezTo>
                    <a:pt x="744" y="544"/>
                    <a:pt x="1008" y="432"/>
                    <a:pt x="1152" y="336"/>
                  </a:cubicBezTo>
                  <a:cubicBezTo>
                    <a:pt x="1296" y="240"/>
                    <a:pt x="1368" y="120"/>
                    <a:pt x="1440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D7C5516-79B4-4E75-9C72-7CEA87CC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5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EFE508-5D1D-4F10-9C71-B807850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1F8077-EA3A-4D9C-BCFD-2EE4F01C28E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Segmentation subdivides an image into its constituent regions or objects.</a:t>
            </a:r>
          </a:p>
          <a:p>
            <a:r>
              <a:rPr lang="en-US" dirty="0"/>
              <a:t>Separating objects from the background and giving them individual labels(ID numbers)</a:t>
            </a:r>
          </a:p>
          <a:p>
            <a:r>
              <a:rPr lang="en-IE" altLang="en-US" dirty="0"/>
              <a:t>Segmentation attempts to partition the pixels of an image into groups that strongly correlate with the objects in an image</a:t>
            </a:r>
          </a:p>
          <a:p>
            <a:endParaRPr lang="en-US" dirty="0"/>
          </a:p>
        </p:txBody>
      </p:sp>
      <p:pic>
        <p:nvPicPr>
          <p:cNvPr id="18" name="Picture 7">
            <a:extLst>
              <a:ext uri="{FF2B5EF4-FFF2-40B4-BE49-F238E27FC236}">
                <a16:creationId xmlns="" xmlns:a16="http://schemas.microsoft.com/office/drawing/2014/main" id="{862FDEB2-0F0C-4F83-BCBC-B1034792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159" y="3819548"/>
            <a:ext cx="3067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51C13CBD-9E9F-454E-97DF-9BD8ACF05831}"/>
              </a:ext>
            </a:extLst>
          </p:cNvPr>
          <p:cNvGrpSpPr>
            <a:grpSpLocks/>
          </p:cNvGrpSpPr>
          <p:nvPr/>
        </p:nvGrpSpPr>
        <p:grpSpPr bwMode="auto">
          <a:xfrm>
            <a:off x="6694129" y="3733543"/>
            <a:ext cx="3067050" cy="2476500"/>
            <a:chOff x="3463" y="2578"/>
            <a:chExt cx="1932" cy="1560"/>
          </a:xfrm>
        </p:grpSpPr>
        <p:pic>
          <p:nvPicPr>
            <p:cNvPr id="20" name="Picture 8">
              <a:extLst>
                <a:ext uri="{FF2B5EF4-FFF2-40B4-BE49-F238E27FC236}">
                  <a16:creationId xmlns="" xmlns:a16="http://schemas.microsoft.com/office/drawing/2014/main" id="{D61DF4B4-1067-49F6-A93E-3DBCAC046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" y="2578"/>
              <a:ext cx="1932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17">
              <a:extLst>
                <a:ext uri="{FF2B5EF4-FFF2-40B4-BE49-F238E27FC236}">
                  <a16:creationId xmlns="" xmlns:a16="http://schemas.microsoft.com/office/drawing/2014/main" id="{77E62813-1B46-4CB5-AF66-451ACD69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720"/>
              <a:ext cx="1884" cy="1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2" name="Oval 9">
              <a:extLst>
                <a:ext uri="{FF2B5EF4-FFF2-40B4-BE49-F238E27FC236}">
                  <a16:creationId xmlns="" xmlns:a16="http://schemas.microsoft.com/office/drawing/2014/main" id="{9CC9DFA2-DA30-4326-813E-533CCCE0A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812"/>
              <a:ext cx="328" cy="3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3" name="Oval 10">
              <a:extLst>
                <a:ext uri="{FF2B5EF4-FFF2-40B4-BE49-F238E27FC236}">
                  <a16:creationId xmlns="" xmlns:a16="http://schemas.microsoft.com/office/drawing/2014/main" id="{7069EABC-D55B-46B3-BB26-AE7614ED0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3292"/>
              <a:ext cx="224" cy="2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4" name="Oval 11">
              <a:extLst>
                <a:ext uri="{FF2B5EF4-FFF2-40B4-BE49-F238E27FC236}">
                  <a16:creationId xmlns="" xmlns:a16="http://schemas.microsoft.com/office/drawing/2014/main" id="{4A16AF4A-3FEF-4F8F-B339-74E071D8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532"/>
              <a:ext cx="336" cy="336"/>
            </a:xfrm>
            <a:prstGeom prst="ellipse">
              <a:avLst/>
            </a:prstGeom>
            <a:solidFill>
              <a:srgbClr val="F6A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5" name="Oval 12">
              <a:extLst>
                <a:ext uri="{FF2B5EF4-FFF2-40B4-BE49-F238E27FC236}">
                  <a16:creationId xmlns="" xmlns:a16="http://schemas.microsoft.com/office/drawing/2014/main" id="{C74A4910-ABAB-43F9-A459-A2D065446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3604"/>
              <a:ext cx="344" cy="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6" name="Oval 13">
              <a:extLst>
                <a:ext uri="{FF2B5EF4-FFF2-40B4-BE49-F238E27FC236}">
                  <a16:creationId xmlns="" xmlns:a16="http://schemas.microsoft.com/office/drawing/2014/main" id="{A7C61B24-CA58-4F32-8CA0-3463D2881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3116"/>
              <a:ext cx="332" cy="33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7" name="Oval 14">
              <a:extLst>
                <a:ext uri="{FF2B5EF4-FFF2-40B4-BE49-F238E27FC236}">
                  <a16:creationId xmlns="" xmlns:a16="http://schemas.microsoft.com/office/drawing/2014/main" id="{6529FEEC-F0A7-4279-92B0-802A26F47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3180"/>
              <a:ext cx="284" cy="28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8" name="Oval 15">
              <a:extLst>
                <a:ext uri="{FF2B5EF4-FFF2-40B4-BE49-F238E27FC236}">
                  <a16:creationId xmlns="" xmlns:a16="http://schemas.microsoft.com/office/drawing/2014/main" id="{59B9F148-9070-4B22-A1C2-CC7B6C5E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796"/>
              <a:ext cx="276" cy="2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9" name="Oval 16">
              <a:extLst>
                <a:ext uri="{FF2B5EF4-FFF2-40B4-BE49-F238E27FC236}">
                  <a16:creationId xmlns="" xmlns:a16="http://schemas.microsoft.com/office/drawing/2014/main" id="{583F41AE-7CC3-4494-B465-C85993B65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3512"/>
              <a:ext cx="280" cy="280"/>
            </a:xfrm>
            <a:prstGeom prst="ellipse">
              <a:avLst/>
            </a:prstGeom>
            <a:solidFill>
              <a:srgbClr val="F5C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sp>
        <p:nvSpPr>
          <p:cNvPr id="30" name="AutoShape 19">
            <a:extLst>
              <a:ext uri="{FF2B5EF4-FFF2-40B4-BE49-F238E27FC236}">
                <a16:creationId xmlns="" xmlns:a16="http://schemas.microsoft.com/office/drawing/2014/main" id="{C9E4102F-52E8-4449-BB9C-D38B9BEE7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09" y="4694261"/>
            <a:ext cx="1701800" cy="730250"/>
          </a:xfrm>
          <a:prstGeom prst="rightArrow">
            <a:avLst>
              <a:gd name="adj1" fmla="val 50000"/>
              <a:gd name="adj2" fmla="val 5826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2" name="Slide Number Placeholder 31">
            <a:extLst>
              <a:ext uri="{FF2B5EF4-FFF2-40B4-BE49-F238E27FC236}">
                <a16:creationId xmlns="" xmlns:a16="http://schemas.microsoft.com/office/drawing/2014/main" id="{55A868AE-BA4C-4877-A408-221A5781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9F81B7-F259-490D-85DD-06BED5F9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753" y="2656821"/>
            <a:ext cx="3294529" cy="1544357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19AE067-F0B2-4933-93D6-D76AC121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1F88AA-5225-47B9-8D60-C50280CD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83411A-2F5E-4169-B0C2-3C02E3F0152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It is most frequently used for segmenting images based on abrupt(local) changes in intensity. It centers around contour detection.</a:t>
            </a:r>
          </a:p>
          <a:p>
            <a:r>
              <a:rPr lang="en-IE" altLang="en-US" dirty="0"/>
              <a:t>An edge is a set of connected pixels that lie on the boundary between two regions</a:t>
            </a:r>
            <a:endParaRPr lang="en-US" dirty="0"/>
          </a:p>
          <a:p>
            <a:r>
              <a:rPr lang="en-US" dirty="0"/>
              <a:t>Edge models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FF6FB82-B085-4AC2-AA87-96D94FB4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82" y="3799321"/>
            <a:ext cx="6916435" cy="29382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D66010-93BE-41F7-8C71-5C128C55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313BD0D6-8C40-4825-9542-EF1943E7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 and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96D3F0-8812-40C3-9700-3C2C2A074CCD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Derivatives are used to find discontinuities.</a:t>
            </a:r>
          </a:p>
          <a:p>
            <a:r>
              <a:rPr lang="en-US" dirty="0"/>
              <a:t>1st derivative tells us where an edge 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B12CACCC-E3CD-4A44-9E70-D0C994E07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3" b="37145"/>
          <a:stretch/>
        </p:blipFill>
        <p:spPr bwMode="auto">
          <a:xfrm>
            <a:off x="6016624" y="2858361"/>
            <a:ext cx="2528888" cy="344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>
            <a:extLst>
              <a:ext uri="{FF2B5EF4-FFF2-40B4-BE49-F238E27FC236}">
                <a16:creationId xmlns="" xmlns:a16="http://schemas.microsoft.com/office/drawing/2014/main" id="{73222244-3DAD-46C5-A74B-84638B694C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76340" y="2902018"/>
            <a:ext cx="19050" cy="8770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="" xmlns:a16="http://schemas.microsoft.com/office/drawing/2014/main" id="{784AD563-037C-49F3-9817-C565462809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95390" y="2902018"/>
            <a:ext cx="288171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" name="Picture 8">
            <a:extLst>
              <a:ext uri="{FF2B5EF4-FFF2-40B4-BE49-F238E27FC236}">
                <a16:creationId xmlns="" xmlns:a16="http://schemas.microsoft.com/office/drawing/2014/main" id="{C51C8147-104A-4EFE-81F8-98152F612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0" t="3595" r="42720" b="49710"/>
          <a:stretch>
            <a:fillRect/>
          </a:stretch>
        </p:blipFill>
        <p:spPr bwMode="auto">
          <a:xfrm>
            <a:off x="3067050" y="3496139"/>
            <a:ext cx="2670175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01E1B002-E075-44CE-9496-CFC6DE2C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0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8E5DEB-4BD7-46AC-9C00-99437FA6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with Edge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8ED9568-E24B-44C6-BE4F-105D5F9E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42092CE-7BE4-4565-BA47-792163DE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7" y="2617693"/>
            <a:ext cx="2473568" cy="2488321"/>
          </a:xfrm>
          <a:prstGeom prst="rect">
            <a:avLst/>
          </a:prstGeom>
        </p:spPr>
      </p:pic>
      <p:pic>
        <p:nvPicPr>
          <p:cNvPr id="7" name="Picture 4" descr="C:\Documents and Settings\Derek Hoiem\My Documents\Classes\Spring10 - Computer Vision\figs\7\lena_gmag.png">
            <a:extLst>
              <a:ext uri="{FF2B5EF4-FFF2-40B4-BE49-F238E27FC236}">
                <a16:creationId xmlns="" xmlns:a16="http://schemas.microsoft.com/office/drawing/2014/main" id="{7BB64502-ED1D-46A0-B945-452BD5D9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272" y="2617693"/>
            <a:ext cx="2351020" cy="235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:\Documents and Settings\Derek Hoiem\My Documents\Classes\Spring10 - Computer Vision\figs\7\lena_gmag_x.png">
            <a:extLst>
              <a:ext uri="{FF2B5EF4-FFF2-40B4-BE49-F238E27FC236}">
                <a16:creationId xmlns="" xmlns:a16="http://schemas.microsoft.com/office/drawing/2014/main" id="{391B57A8-6E5C-4484-95CA-694F54DA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845" y="1339335"/>
            <a:ext cx="2065337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:\Documents and Settings\Derek Hoiem\My Documents\Classes\Spring10 - Computer Vision\figs\7\lena_gmag_y.png">
            <a:extLst>
              <a:ext uri="{FF2B5EF4-FFF2-40B4-BE49-F238E27FC236}">
                <a16:creationId xmlns="" xmlns:a16="http://schemas.microsoft.com/office/drawing/2014/main" id="{5B148CCA-4ED6-406E-9A18-73DEA5FEC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138" y="3861853"/>
            <a:ext cx="2065337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DA18F4CC-D653-4DB6-8B15-4EFB96F5C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60150"/>
            <a:ext cx="3124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X-Derivative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="" xmlns:a16="http://schemas.microsoft.com/office/drawing/2014/main" id="{C6C89FE7-E1E9-4992-B4DD-FFC93CFD5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706" y="5927190"/>
            <a:ext cx="3124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Y-Derivative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="" xmlns:a16="http://schemas.microsoft.com/office/drawing/2014/main" id="{994EF316-6FF3-4983-9593-1B5ADB4F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775" y="4994904"/>
            <a:ext cx="218351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</a:rPr>
              <a:t>Gradient Magnitude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8EA82DA0-3432-46AD-A4D1-39BAEC145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465" y="2634419"/>
            <a:ext cx="2352535" cy="2347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F377E2D-ADAD-4765-A7D7-069C248A1184}"/>
              </a:ext>
            </a:extLst>
          </p:cNvPr>
          <p:cNvSpPr txBox="1"/>
          <p:nvPr/>
        </p:nvSpPr>
        <p:spPr>
          <a:xfrm>
            <a:off x="8447020" y="2852175"/>
            <a:ext cx="1392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Applying </a:t>
            </a:r>
          </a:p>
          <a:p>
            <a:pPr algn="ctr"/>
            <a:r>
              <a:rPr lang="en-US" dirty="0"/>
              <a:t>thresholding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CB7C8CD0-76B1-4DF2-B6A4-10195D91A30B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753325" y="2372004"/>
            <a:ext cx="794520" cy="148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F75B879F-8136-4182-8DB2-E94BCCAFC4E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753325" y="3861854"/>
            <a:ext cx="696813" cy="10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04AD6F74-6093-4E7F-BBD7-67A7E419F5A1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5613182" y="2372004"/>
            <a:ext cx="431090" cy="142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F5A2E0C1-E1FD-4314-A670-F2C4A2E4EA18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5515475" y="3793203"/>
            <a:ext cx="528797" cy="110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ABDB6E38-6DBD-4660-841C-441ED20FE440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8395292" y="3793203"/>
            <a:ext cx="1444173" cy="15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="" xmlns:a16="http://schemas.microsoft.com/office/drawing/2014/main" id="{F5FF098B-314E-4858-BB1F-46F66702456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b="49905"/>
          <a:stretch/>
        </p:blipFill>
        <p:spPr>
          <a:xfrm>
            <a:off x="3078265" y="1596650"/>
            <a:ext cx="469580" cy="72263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="" xmlns:a16="http://schemas.microsoft.com/office/drawing/2014/main" id="{61FF6E84-C333-45A4-AF33-E30D1507C15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" t="50442" r="2779"/>
          <a:stretch/>
        </p:blipFill>
        <p:spPr>
          <a:xfrm>
            <a:off x="2920706" y="5112958"/>
            <a:ext cx="454764" cy="69737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="" xmlns:a16="http://schemas.microsoft.com/office/drawing/2014/main" id="{328A086B-3CC6-4211-8475-B93222676EE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932" b="9235"/>
          <a:stretch/>
        </p:blipFill>
        <p:spPr>
          <a:xfrm>
            <a:off x="6488387" y="5461645"/>
            <a:ext cx="1958633" cy="57440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="" xmlns:a16="http://schemas.microsoft.com/office/drawing/2014/main" id="{01E33C8A-60FE-42DC-9B75-0CFB01C16751}"/>
              </a:ext>
            </a:extLst>
          </p:cNvPr>
          <p:cNvSpPr txBox="1"/>
          <p:nvPr/>
        </p:nvSpPr>
        <p:spPr>
          <a:xfrm>
            <a:off x="10331336" y="4994904"/>
            <a:ext cx="1546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 Detected</a:t>
            </a:r>
          </a:p>
        </p:txBody>
      </p:sp>
    </p:spTree>
    <p:extLst>
      <p:ext uri="{BB962C8B-B14F-4D97-AF65-F5344CB8AC3E}">
        <p14:creationId xmlns:p14="http://schemas.microsoft.com/office/powerpoint/2010/main" val="78332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8BF54E-F413-4976-BA76-445956A5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2C65BE-4E08-436A-849B-CB79789C2A7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 2-dimensional continuous Gaussian filter is defined as follows: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the 2-dimensional Gaussian </a:t>
            </a:r>
            <a:r>
              <a:rPr lang="en-US" dirty="0" err="1"/>
              <a:t>G</a:t>
            </a:r>
            <a:r>
              <a:rPr lang="en-US" baseline="-25000" dirty="0" err="1"/>
              <a:t>σ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the 1st order partial derivatives are: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edge strength can be obtained from gradient magnitude: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9484AD7-6A16-494A-9975-2670E57D7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61" y="1616540"/>
            <a:ext cx="4722219" cy="12252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5438829-62E3-4F1B-8F04-943200EDFE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1"/>
          <a:stretch/>
        </p:blipFill>
        <p:spPr>
          <a:xfrm>
            <a:off x="1562766" y="3629955"/>
            <a:ext cx="5023771" cy="1060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406C98D8-688A-43E1-8589-8EB18639C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288"/>
          <a:stretch/>
        </p:blipFill>
        <p:spPr>
          <a:xfrm>
            <a:off x="4243977" y="5615557"/>
            <a:ext cx="3972003" cy="740793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4ADDDE16-D010-4ECD-AAC2-61E36678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814F02F-ED7B-4066-B755-9CC44EA676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t="46402"/>
          <a:stretch/>
        </p:blipFill>
        <p:spPr>
          <a:xfrm>
            <a:off x="6963054" y="3608849"/>
            <a:ext cx="4048125" cy="110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3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E51195-058D-4806-ABFC-BAF8528F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Gaussian filter &amp; its </a:t>
            </a:r>
            <a:r>
              <a:rPr lang="en-US" dirty="0"/>
              <a:t>Derivatives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57B2131-3930-49BE-A7EE-700522CFF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74" y="2376853"/>
            <a:ext cx="3627434" cy="332260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C898F2DE-2CEE-470F-A4B0-E08F49F6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74FE8FDD-52A9-46BF-ACDC-C73537FC2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68" y="3915086"/>
            <a:ext cx="2893148" cy="2585609"/>
          </a:xfrm>
          <a:prstGeom prst="rect">
            <a:avLst/>
          </a:prstGeom>
        </p:spPr>
      </p:pic>
      <p:sp>
        <p:nvSpPr>
          <p:cNvPr id="10" name="Text Box 8">
            <a:extLst>
              <a:ext uri="{FF2B5EF4-FFF2-40B4-BE49-F238E27FC236}">
                <a16:creationId xmlns="" xmlns:a16="http://schemas.microsoft.com/office/drawing/2014/main" id="{E5B9FA83-0714-460D-8D7F-B0EC0197B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900" y="2376853"/>
            <a:ext cx="159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x</a:t>
            </a:r>
            <a:r>
              <a:rPr lang="en-US" altLang="en-US" sz="1800" dirty="0">
                <a:latin typeface="Arial" panose="020B0604020202020204" pitchFamily="34" charset="0"/>
              </a:rPr>
              <a:t>-direction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="" xmlns:a16="http://schemas.microsoft.com/office/drawing/2014/main" id="{06CC4540-2409-4435-A2F6-9E58B4DDB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3900" y="4750691"/>
            <a:ext cx="159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y</a:t>
            </a:r>
            <a:r>
              <a:rPr lang="en-US" altLang="en-US" sz="1800" dirty="0">
                <a:latin typeface="Arial" panose="020B0604020202020204" pitchFamily="34" charset="0"/>
              </a:rPr>
              <a:t>-direction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5428FEF-F356-43DC-A817-FDABF1CF43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785" y="1172078"/>
            <a:ext cx="2745115" cy="253173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D064AB5-4EEF-4137-B883-879332F6B357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5342508" y="2437946"/>
            <a:ext cx="1076277" cy="160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8C77403D-29C5-4489-9BF2-13C95903EF53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342508" y="4038157"/>
            <a:ext cx="1002260" cy="116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3EA578E-CCDD-4D2D-BBC7-37AB4F58EDAD}"/>
              </a:ext>
            </a:extLst>
          </p:cNvPr>
          <p:cNvSpPr txBox="1"/>
          <p:nvPr/>
        </p:nvSpPr>
        <p:spPr>
          <a:xfrm>
            <a:off x="2237925" y="5699461"/>
            <a:ext cx="258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7X7 kernel with sigma = 1</a:t>
            </a:r>
          </a:p>
        </p:txBody>
      </p:sp>
    </p:spTree>
    <p:extLst>
      <p:ext uri="{BB962C8B-B14F-4D97-AF65-F5344CB8AC3E}">
        <p14:creationId xmlns:p14="http://schemas.microsoft.com/office/powerpoint/2010/main" val="55009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7ED382C-9CC1-444E-A5A9-BA34567B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1C84BA2-0546-4000-9D64-F89B8551F2B2}"/>
              </a:ext>
            </a:extLst>
          </p:cNvPr>
          <p:cNvSpPr txBox="1"/>
          <p:nvPr/>
        </p:nvSpPr>
        <p:spPr>
          <a:xfrm>
            <a:off x="1046767" y="2630293"/>
            <a:ext cx="4038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0    0      0     0    0    0    0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  -2     -3     0   3    2 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-1   -7   -15    0   15   7   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-1  -11  -25    0    25  11 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-1   -7   -15    0   15   7   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  -2     -3    0    3    2 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0    0      0     0    0    0    0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F15B999-88D1-4EE2-9A57-A280C5BAE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964" y="2464038"/>
            <a:ext cx="4003272" cy="3104145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98AE9D6-BFAF-44F9-B22C-E913DD635F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700" y="315885"/>
            <a:ext cx="431066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X-derivative kernel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550E86F-CAC0-4C79-A618-9B5A83214FFF}"/>
              </a:ext>
            </a:extLst>
          </p:cNvPr>
          <p:cNvSpPr txBox="1"/>
          <p:nvPr/>
        </p:nvSpPr>
        <p:spPr>
          <a:xfrm>
            <a:off x="1582836" y="5495250"/>
            <a:ext cx="26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values (-25,25)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6E9127F-C3FB-4107-864E-F00E9F568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1"/>
          <a:stretch/>
        </p:blipFill>
        <p:spPr>
          <a:xfrm>
            <a:off x="690445" y="1497333"/>
            <a:ext cx="4479175" cy="94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07791887-9CCD-4ABE-84DF-3EC318BF3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05" y="1814720"/>
            <a:ext cx="6595606" cy="2872125"/>
          </a:xfr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7ED382C-9CC1-444E-A5A9-BA34567B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1C84BA2-0546-4000-9D64-F89B8551F2B2}"/>
              </a:ext>
            </a:extLst>
          </p:cNvPr>
          <p:cNvSpPr txBox="1"/>
          <p:nvPr/>
        </p:nvSpPr>
        <p:spPr>
          <a:xfrm>
            <a:off x="7315200" y="1303651"/>
            <a:ext cx="4038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0    0      0     0    0    0    0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  -2     -3     0   3    2 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-1   -7   -15    0   15   7   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-1  -11  -25    0    25  11 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-1   -7   -15    0   15   7   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  -2     -3    0    3    2    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0    0      0     0    0    0    0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F15B999-88D1-4EE2-9A57-A280C5BAE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25" y="4320614"/>
            <a:ext cx="3272350" cy="253738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="" xmlns:a16="http://schemas.microsoft.com/office/drawing/2014/main" id="{E98AE9D6-BFAF-44F9-B22C-E913DD635F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700" y="315885"/>
            <a:ext cx="4310667" cy="701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X-derivative kernel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EF5F672-A8E3-4E76-B123-588EA5D5C5F3}"/>
              </a:ext>
            </a:extLst>
          </p:cNvPr>
          <p:cNvSpPr txBox="1"/>
          <p:nvPr/>
        </p:nvSpPr>
        <p:spPr>
          <a:xfrm>
            <a:off x="1348979" y="4754542"/>
            <a:ext cx="5047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Actual kernel values for sigma =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550E86F-CAC0-4C79-A618-9B5A83214FFF}"/>
              </a:ext>
            </a:extLst>
          </p:cNvPr>
          <p:cNvSpPr txBox="1"/>
          <p:nvPr/>
        </p:nvSpPr>
        <p:spPr>
          <a:xfrm>
            <a:off x="7987304" y="3966295"/>
            <a:ext cx="26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values (-25,25)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06E9127F-C3FB-4107-864E-F00E9F568A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11"/>
          <a:stretch/>
        </p:blipFill>
        <p:spPr>
          <a:xfrm>
            <a:off x="1250939" y="5483950"/>
            <a:ext cx="5023771" cy="10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8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814</Words>
  <Application>Microsoft Office PowerPoint</Application>
  <PresentationFormat>Widescreen</PresentationFormat>
  <Paragraphs>142</Paragraphs>
  <Slides>20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Calibri </vt:lpstr>
      <vt:lpstr>Calibri Light</vt:lpstr>
      <vt:lpstr>Courier New</vt:lpstr>
      <vt:lpstr>Times New Roman</vt:lpstr>
      <vt:lpstr>Office Theme</vt:lpstr>
      <vt:lpstr>Equation</vt:lpstr>
      <vt:lpstr>CSE 4128 Image Processing and Computer Vision  Laboratory  Week 2: Segmentation(Edge Detection)</vt:lpstr>
      <vt:lpstr>Segmentation</vt:lpstr>
      <vt:lpstr>Edge Detection</vt:lpstr>
      <vt:lpstr>Edge and Derivatives</vt:lpstr>
      <vt:lpstr>Segmentation with Edge Detection</vt:lpstr>
      <vt:lpstr>Gradient </vt:lpstr>
      <vt:lpstr>Gaussian filter &amp; its Derivatives</vt:lpstr>
      <vt:lpstr>X-derivative kernel</vt:lpstr>
      <vt:lpstr>X-derivative kernel</vt:lpstr>
      <vt:lpstr>Y-derivative kernel</vt:lpstr>
      <vt:lpstr>Y-derivative kernel</vt:lpstr>
      <vt:lpstr>Thresholding</vt:lpstr>
      <vt:lpstr>Double Thresholding</vt:lpstr>
      <vt:lpstr>Workflow</vt:lpstr>
      <vt:lpstr>PowerPoint Presentation</vt:lpstr>
      <vt:lpstr>Another Input Image</vt:lpstr>
      <vt:lpstr>Sigma = 1, T_l = 100, T_h = 150</vt:lpstr>
      <vt:lpstr>Assignment</vt:lpstr>
      <vt:lpstr>Hysteresis Threshold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B</dc:creator>
  <cp:lastModifiedBy>CSE Teacher</cp:lastModifiedBy>
  <cp:revision>52</cp:revision>
  <dcterms:created xsi:type="dcterms:W3CDTF">2024-02-19T07:05:35Z</dcterms:created>
  <dcterms:modified xsi:type="dcterms:W3CDTF">2025-08-20T07:06:58Z</dcterms:modified>
</cp:coreProperties>
</file>