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</p:sldIdLst>
  <p:sldSz cy="5143500" cx="9144000"/>
  <p:notesSz cx="6858000" cy="9144000"/>
  <p:embeddedFontLst>
    <p:embeddedFont>
      <p:font typeface="Corbel"/>
      <p:regular r:id="rId118"/>
      <p:bold r:id="rId119"/>
      <p:italic r:id="rId120"/>
      <p:boldItalic r:id="rId1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66AEF9D-B9E1-43E7-AD55-02C9E1CE8AE8}">
  <a:tblStyle styleId="{C66AEF9D-B9E1-43E7-AD55-02C9E1CE8AE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font" Target="fonts/Corbel-boldItalic.fntdata"/><Relationship Id="rId25" Type="http://schemas.openxmlformats.org/officeDocument/2006/relationships/slide" Target="slides/slide20.xml"/><Relationship Id="rId120" Type="http://schemas.openxmlformats.org/officeDocument/2006/relationships/font" Target="fonts/Corbel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Corbel-regular.fntdata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font" Target="fonts/Corbel-bold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Shape 7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Shape 7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274319" y="1624774"/>
            <a:ext cx="8603673" cy="1304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4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143000" y="2997188"/>
            <a:ext cx="6858000" cy="9819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960120" y="1658621"/>
            <a:ext cx="4594860" cy="294894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rgbClr val="1C295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5843016" y="1612966"/>
            <a:ext cx="2400300" cy="2571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2993879" y="-582929"/>
            <a:ext cx="3154680" cy="7338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5" lvl="0" marL="13716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8259" lvl="1" marL="3086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51434" lvl="2" marL="4800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7309" lvl="3" marL="6515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8229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850" lvl="5" marL="9634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00549" lvl="6" marL="11038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4150" lvl="7" marL="12217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7349" lvl="8" marL="13546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6764484" y="0"/>
            <a:ext cx="20574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 rot="5400000">
            <a:off x="5559774" y="1516671"/>
            <a:ext cx="4423171" cy="1801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1407048" y="-572419"/>
            <a:ext cx="4423171" cy="5979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5" lvl="0" marL="13716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8259" lvl="1" marL="3086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51434" lvl="2" marL="4800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7309" lvl="3" marL="6515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8229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850" lvl="5" marL="9634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00549" lvl="6" marL="11038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4150" lvl="7" marL="12217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7349" lvl="8" marL="13546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628650" y="4817141"/>
            <a:ext cx="205739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2832101" y="4817141"/>
            <a:ext cx="320975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054787" y="4817141"/>
            <a:ext cx="6598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5" lvl="0" marL="137160" marR="0" rtl="0" algn="l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8259" lvl="1" marL="30861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51434" lvl="2" marL="48006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7309" lvl="3" marL="65151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82296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850" lvl="5" marL="96345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00549" lvl="6" marL="110385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4150" lvl="7" marL="122175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7349" lvl="8" marL="135465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5" lvl="0" marL="13716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8259" lvl="1" marL="3086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51434" lvl="2" marL="4800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7309" lvl="3" marL="6515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8229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850" lvl="5" marL="9634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00549" lvl="6" marL="11038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4150" lvl="7" marL="12217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7349" lvl="8" marL="13546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624893" y="1656658"/>
            <a:ext cx="7886700" cy="125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orbel"/>
              <a:buNone/>
              <a:defRPr b="0" i="0" sz="4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24893" y="3007750"/>
            <a:ext cx="7886700" cy="8809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dk1"/>
              </a:buClr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35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05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904008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5" lvl="0" marL="13716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8259" lvl="1" marL="3086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51434" lvl="2" marL="4800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7309" lvl="3" marL="6515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8229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850" lvl="5" marL="9634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00549" lvl="6" marL="11038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4150" lvl="7" marL="12217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7349" lvl="8" marL="13546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72792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5" lvl="0" marL="13716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8259" lvl="1" marL="3086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51434" lvl="2" marL="4800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7309" lvl="3" marL="6515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8229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850" lvl="5" marL="9634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00549" lvl="6" marL="11038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4150" lvl="7" marL="12217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7349" lvl="8" marL="13546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905255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905255" y="1992425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5" lvl="0" marL="13716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8259" lvl="1" marL="3086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51434" lvl="2" marL="4800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7309" lvl="3" marL="6515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8229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850" lvl="5" marL="9634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00549" lvl="6" marL="11038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4150" lvl="7" marL="12217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7349" lvl="8" marL="13546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4673423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4673423" y="1992423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5" lvl="0" marL="13716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8259" lvl="1" marL="3086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51434" lvl="2" marL="4800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7309" lvl="3" marL="6515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8229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850" lvl="5" marL="9634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00549" lvl="6" marL="11038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4150" lvl="7" marL="12217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7349" lvl="8" marL="13546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905255" y="1590041"/>
            <a:ext cx="459486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39" lvl="0" marL="13716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0159" lvl="1" marL="3086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59" lvl="2" marL="4800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48259" lvl="3" marL="6515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1910" lvl="4" marL="8229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80800" lvl="5" marL="9634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1499" lvl="6" marL="11038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5100" lvl="7" marL="12217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78299" lvl="8" marL="13546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5841767" y="1610615"/>
            <a:ext cx="2400300" cy="2574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61" y="132081"/>
            <a:ext cx="9141714" cy="1234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385" lvl="0" marL="13716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8259" lvl="1" marL="3086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51434" lvl="2" marL="4800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7309" lvl="3" marL="65151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0960" lvl="4" marL="82296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9850" lvl="5" marL="9634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00549" lvl="6" marL="11038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04150" lvl="7" marL="12217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97349" lvl="8" marL="135465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8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40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45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47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46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44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48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51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43.png"/><Relationship Id="rId4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9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874873" y="1549399"/>
            <a:ext cx="2697126" cy="385724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 flipH="1">
            <a:off x="4572000" y="1549399"/>
            <a:ext cx="2697124" cy="385724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2708348" y="1957474"/>
            <a:ext cx="32544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rbel"/>
              <a:buNone/>
            </a:pPr>
            <a:r>
              <a:rPr lang="lt-LT" sz="40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C# pagrindai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8134" y="438150"/>
            <a:ext cx="3307728" cy="874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Sintaksė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400"/>
              <a:t>var pavadinimas = reikšmė;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lt-LT"/>
              <a:t>var - tai automatiškai parenkamas kintamojo tipas, tačiau vietoj var galima rašyti iškart reikiamą kintamojo tipą (int, float, double, char, string, bool…).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lt-LT"/>
              <a:t>pavadinimas - tai kintamojo pavadinimas, kurį naudosite kai programoje norėsite pasieksi šio kintamojo saugomą reišmę.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lt-LT"/>
              <a:t>reikšmė - ką saugo kintamasis, tai gali būti jau koks nors egzistuojantis skaičius, simbolis, tekstas ar pan.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method name</a:t>
            </a:r>
          </a:p>
        </p:txBody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Metodo pavadinimas, kuriuo jis pasiekiamas.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Taikomos tokios pačios taisyklės kaip ir aprašant kintamųjų pavadinimus.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parameter list</a:t>
            </a:r>
          </a:p>
        </p:txBody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Jeigu metodui reikia papildomų duomenų, kad galėtų atlikti atitinkamą darbą, jam galima suteikti papildomus duomenis juos perduodant skliaustuose. Jei naudojamas daugiau nei vienas kintamasis ar objektas, jie atsiskiria per kableliulius.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Perduodant metodui parametrų, būtina aprašyti kintamojo/objekto tipą ir pasirinktą pavadinimą, kuris bus naudojamas metodo viduje.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Pavyzdys</a:t>
            </a:r>
          </a:p>
        </p:txBody>
      </p:sp>
      <p:pic>
        <p:nvPicPr>
          <p:cNvPr id="731" name="Shape 7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900" y="2416900"/>
            <a:ext cx="3058425" cy="12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Metodo iškvietimas</a:t>
            </a:r>
          </a:p>
        </p:txBody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lt-LT"/>
              <a:t>Kviečiant metodą reikia nurodyti klasės iš kurios metodas yra kviečiamas objekto pavadinimą, metodo pavadinimą ir skliaustuose nurodyti visus reikalingus metodui kintamuosius ar objektus.</a:t>
            </a:r>
          </a:p>
        </p:txBody>
      </p:sp>
      <p:pic>
        <p:nvPicPr>
          <p:cNvPr id="738" name="Shape 7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749" y="2302474"/>
            <a:ext cx="3289124" cy="27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1</a:t>
            </a:r>
          </a:p>
        </p:txBody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Aprašykite ir iškvieskite metodą, kuris išvestų bet kokį jūsų pasirinktą tekstą.</a:t>
            </a:r>
          </a:p>
        </p:txBody>
      </p:sp>
      <p:pic>
        <p:nvPicPr>
          <p:cNvPr id="745" name="Shape 7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074" y="3150674"/>
            <a:ext cx="4331824" cy="3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2</a:t>
            </a:r>
          </a:p>
        </p:txBody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Parašykite metodą, kuris pasisveikintų su vartotoju.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Vartotojas turi įvesti savo vardą, amžių ir hobio pavadinimą.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Visi šie duomenys yra duodami metodui, kuris visą šią informaciją išveda formatuotai.</a:t>
            </a:r>
          </a:p>
        </p:txBody>
      </p:sp>
      <p:pic>
        <p:nvPicPr>
          <p:cNvPr id="752" name="Shape 7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287" y="3059112"/>
            <a:ext cx="31337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int metodo pavyzdys 1</a:t>
            </a:r>
          </a:p>
        </p:txBody>
      </p:sp>
      <p:pic>
        <p:nvPicPr>
          <p:cNvPr id="758" name="Shape 7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550" y="1525625"/>
            <a:ext cx="4015249" cy="33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int metodo pavyzdys 2</a:t>
            </a:r>
          </a:p>
        </p:txBody>
      </p:sp>
      <p:pic>
        <p:nvPicPr>
          <p:cNvPr id="764" name="Shape 7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50" y="1523450"/>
            <a:ext cx="4659349" cy="34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int metodo pavyzdys 3</a:t>
            </a:r>
          </a:p>
        </p:txBody>
      </p:sp>
      <p:pic>
        <p:nvPicPr>
          <p:cNvPr id="770" name="Shape 7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400" y="1537700"/>
            <a:ext cx="5260674" cy="341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Kintamųjų reikšmių atnaujinimas metode</a:t>
            </a:r>
          </a:p>
        </p:txBody>
      </p:sp>
      <p:pic>
        <p:nvPicPr>
          <p:cNvPr id="776" name="Shape 7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50" y="1468632"/>
            <a:ext cx="4505380" cy="349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Shape 7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6498" y="3698448"/>
            <a:ext cx="3178400" cy="95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Kintamųjų pavadinimai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Yra šios taisyklės aprašant kintamojo pavadinimą: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Pavadinime galima naudoti tik raides (mažąsias ir didžiąsias), skaičius ir apatinius brūkšniukus.</a:t>
            </a:r>
          </a:p>
          <a:p>
            <a:pPr indent="-228600" lvl="0" marL="457200">
              <a:spcBef>
                <a:spcPts val="0"/>
              </a:spcBef>
            </a:pPr>
            <a:r>
              <a:rPr lang="lt-LT"/>
              <a:t>Pavadinimas gali prasidėti tik apatiniu brūkšniuku arba raide.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112" y="3147500"/>
            <a:ext cx="33051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1</a:t>
            </a:r>
          </a:p>
        </p:txBody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04775" rtl="0">
              <a:spcBef>
                <a:spcPts val="0"/>
              </a:spcBef>
              <a:buNone/>
            </a:pPr>
            <a:r>
              <a:rPr lang="lt-LT"/>
              <a:t>Sukurkite metodą, kuris leistų įvesti į programą duomenis (taip kaip parodyta praeitame pavyzdyje). Reikia, kad vartotojas įvestų du norimus skaičius.</a:t>
            </a:r>
          </a:p>
          <a:p>
            <a:pPr indent="0" lvl="0" marL="104775" rtl="0">
              <a:spcBef>
                <a:spcPts val="0"/>
              </a:spcBef>
              <a:buNone/>
            </a:pPr>
            <a:r>
              <a:rPr lang="lt-LT"/>
              <a:t>Sukurkite šiuos metodus: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sumos skaičiavimui;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skirtumo skaičiavimui;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daugiklio skaičiavimui;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dalmens skaičiavimui;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atsisveikinimui su vartotoju, gali išvesti tiesiog paprastą tekstą;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lt-LT"/>
              <a:t>Kvieskite visus šiuos metodus, taip, kad atsakymus išvestumėte į ekraną. Metodų atsakymus galima saugoti į atskirus kintamuosius ir šiuos išvedinėti, arba galima išvesti iškart.</a:t>
            </a:r>
          </a:p>
        </p:txBody>
      </p:sp>
      <p:pic>
        <p:nvPicPr>
          <p:cNvPr id="784" name="Shape 7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050" y="270500"/>
            <a:ext cx="29337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2</a:t>
            </a:r>
          </a:p>
        </p:txBody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Jei dar turite ankstesnių užduočių kodus, kiekvieną jų iškelkite į atskirą metodą. Jeigu neturite - sukurkite keletą metodų savo nuožiūra.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Padarykite meniu, kuriame būtų galima pasirinkti kurį metodą kviesti.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Iškvietus ir įvykdžius metodą, programa turi grįžti į tą patį meniu.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3 - pažengusiems/individuali</a:t>
            </a:r>
          </a:p>
        </p:txBody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Susigalvokite kokią programą norite per šią paskaitą sukurti ir sukurkite, jei reikia konsultuokitės su dėstytoja. Galima dirbti keliese.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Susikurkite C# programą, kurioje aprašykite praeitos užduoties kintamuosius kode.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Vardas;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Pavardė;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Amžius;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Ūgis;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Svoris;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Aukštoji mokykla;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Akademinės grupės kodas;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Kursas;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Studijų programos pavadinimas;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Atsiskaitytų kreditų skaičius;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Informacijos išvedimas į konsolę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Console.Write(); ir Console.WriteLine();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WriteLine ir Write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Write - išveda tekstą į konsolės langą.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WriteLine - išveda tekstą į konsolės langą ir pereina į kitą eilutę.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Paprasto teksto išvedimas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04775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Console.WriteLine("Tekstas atskiroje eilutėje");</a:t>
            </a:r>
          </a:p>
          <a:p>
            <a:pPr indent="0" lvl="0" marL="104775" rt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Console.Write("Tekstas toje ");</a:t>
            </a:r>
          </a:p>
          <a:p>
            <a:pPr indent="0" lvl="0" marL="104775" rt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Console.WriteLine("pačioje eilutėje");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15392" l="0" r="0" t="32970"/>
          <a:stretch/>
        </p:blipFill>
        <p:spPr>
          <a:xfrm>
            <a:off x="3859150" y="3558175"/>
            <a:ext cx="4599724" cy="8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Kintamojo išvedimas į ekraną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lt-LT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vardas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 = "Jonas";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</a:t>
            </a:r>
            <a:r>
              <a:rPr lang="lt-LT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vardas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255" y="3407450"/>
            <a:ext cx="2599474" cy="75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Sudėtingesnis (jungtinis) išvedimas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vardas = "Jonas";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Console.WriteLine("Studento vardas: " + vardas);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425" y="3549975"/>
            <a:ext cx="4496900" cy="9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Dar vienas sudėtingo išvedimo būdas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a = 10;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b = 20;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Console.WriteLine("a = </a:t>
            </a:r>
            <a:r>
              <a:rPr lang="lt-LT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{0}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, b = </a:t>
            </a:r>
            <a:r>
              <a:rPr lang="lt-LT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{1}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lt-LT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lt-LT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625" y="3336474"/>
            <a:ext cx="2697875" cy="4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Nauja eilutė viduryje išvedimo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a = 5;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b = 3;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Console.WriteLine("Skaičius a = {0}</a:t>
            </a:r>
            <a:r>
              <a:rPr lang="lt-LT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Skaičius b = {1}", a, b);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500" y="3583349"/>
            <a:ext cx="2529774" cy="5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C# programos struktūra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387" y="1518482"/>
            <a:ext cx="61436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1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Išveskite į konsolę tekstą, suformatuota taip kaip matoma paveiksliuke.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150" y="2762300"/>
            <a:ext cx="197167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2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Išveskite turimus kintamuosius taip, kad gautumėte panašų vaizdą: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75" y="2405100"/>
            <a:ext cx="84296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42924" y="1656650"/>
            <a:ext cx="88683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Informacijos įvedimas į programą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lt-LT"/>
              <a:t>Console.Read(); ir Console.ReadKey(); ir Console.ReadLine();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Teksto įvedimas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Console.WriteLine("Įveskite teksto eilutę");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tekstas = Console.ReadLine();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Console.WriteLine("Įvestas tekstas = " + tekstas);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378" y="3317103"/>
            <a:ext cx="7113249" cy="6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Sveikojo skaičiaus įvedimas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Console.WriteLine("Įveskite sveikąjį skaičių");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skaicius = Convert.ToInt32(Console.ReadLine());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Console.WriteLine("Įvestas skaičius = " + skaicius);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400" y="3371250"/>
            <a:ext cx="3350125" cy="72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Skaičiaus per kablelį įvedimas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Console.WriteLine("Įveskite skaičių per kablelį");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skaicius = Convert.ToDouble(Console.ReadLine());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Console.WriteLine("Įvestas skaičius = " + skaicius);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525" y="3250106"/>
            <a:ext cx="4295025" cy="8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Raidės įvedimas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Console.WriteLine("Įveskite raidę");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raide = Convert.ToChar(Console.Read());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//kitas būdas: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//var raide = Convert.ToChar(Console.ReadKey().KeyChar);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Console.WriteLine("Įvesta raidė = " + raide);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379" y="3846054"/>
            <a:ext cx="2433100" cy="7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900" y="3850600"/>
            <a:ext cx="2433099" cy="73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1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Įveskite į konsolę pasirinktą žodį ar sakinį ir tai išveskite į ekraną.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300" y="2757525"/>
            <a:ext cx="42957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2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Įveskite į programą savo vardą, mėgstamiausios spalvos pirmą raidę ir du bet kokius skaičius.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Įvestus duomenis išveskite į ekraną, suformatuokite kaip norite.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962" y="3006200"/>
            <a:ext cx="58197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Aritmetiniai veiksmai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</a:t>
            </a:r>
            <a:r>
              <a:rPr lang="lt-LT"/>
              <a:t>rithmetic operations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C# programos struktūra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700" y="1525582"/>
            <a:ext cx="57150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Aritmetiniai veiksmai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Skaičiavimuose gali prireikti visokių aritmetinių veiksmų (sudėtis, atimtis, daugyba ir dalyba), tai galima laisvai naudoti ir programavime.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Aritmetinius veiksmus galite panaudoti bet kur kur prireikia (įrašant naujas kintamųjų reikšmes ir jas iškart apskaičiuojant, išvedime, patikrinimo sąlygose ar pan.).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Aritmetiniai veiksmai vykdomi ta eilės tvarka kaip apibrėžta matematikoje (daugyba, dalyba, sudėtis, atimtis).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Jeigu reikia pabrėžti veiksmų eiliškumą, ar jį pakeisti nuo standartinio, galima naudoti skliaustus.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Aritmetiniai veiksmai prie kintamųjų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a = 10;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b = 15;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c = a + b; // 25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d = a - b; // -5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e = a * b; // 150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f = a / b; // 0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g = (double)a / b; // 0,666…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i = a % b; // liekana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Aritmetiniai veiksmai išvedime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a = 10;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b = 15;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Console.WriteLine(a + b);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Console.WriteLine(a - b);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Console.WriteLine(a * b);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Console.WriteLine(a / b);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Console.WriteLine((double)a / b);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Console.WriteLine(a % b);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Pavyzdys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a = 15;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b = 20;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suma = a + b;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Console.WriteLine("{0} + {1} = {2}", a, b, suma);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99" y="3773575"/>
            <a:ext cx="3761799" cy="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Suskaičiuokite ir išveskite prieš tai įvestų dviejų skaičių sumą,  skirtumą, sandaugą ir dalmenį. Galite skaičiuoti į naujai sukurtus kintamuosius ir tada juos panaudoti išvedime, arba galite skaičiuoti iškart išvedime.</a:t>
            </a:r>
          </a:p>
          <a:p>
            <a:pPr lvl="0" rtl="0">
              <a:spcBef>
                <a:spcPts val="0"/>
              </a:spcBef>
              <a:buNone/>
            </a:pPr>
            <a:r>
              <a:rPr lang="lt-LT"/>
              <a:t>Išvedant atsakymus būtina išvesti pačius skaičius ir atliekamą veiksmą.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179" y="3591979"/>
            <a:ext cx="2171824" cy="88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Liekana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50" y="3445688"/>
            <a:ext cx="34480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595" y="2785850"/>
            <a:ext cx="3615424" cy="19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75" y="1649532"/>
            <a:ext cx="7752795" cy="885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Trumpesnė sintaksė</a:t>
            </a:r>
          </a:p>
        </p:txBody>
      </p:sp>
      <p:graphicFrame>
        <p:nvGraphicFramePr>
          <p:cNvPr id="324" name="Shape 32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{C66AEF9D-B9E1-43E7-AD55-02C9E1CE8AE8}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Originalus veiksmas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Trumpesnė sintaksė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pavad = pavad + 5;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pavad += 5;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pavad = pavad - 5;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pavad -= 5;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pavad = pavad * 5;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pavad *= 5;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pavad = pavad / 5;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pavad /= 5;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Patikrinimo sąlyga if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if statement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Kam naudojama if sąlyga?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If sąlyga skirta norint ką nors palyginti tarpusavyje.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Ji gali palyginti skaičius, raides, tekstus ar pan.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Kai sąlyga yra teisinga tuomet yra vykdomas nurodytas kodas, kai sąlyga yra neteisinga - nėra vykdomas kodas, arba vykdomas kitoks.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If sąlygos veikimas</a:t>
            </a: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559" y="1433571"/>
            <a:ext cx="4033275" cy="33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Paprasčiausia C# programa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920" y="1575147"/>
            <a:ext cx="5622750" cy="334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Sintaksė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if (sąlyga)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// vykdomas kodas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Palyginimo operatoriai</a:t>
            </a:r>
          </a:p>
        </p:txBody>
      </p:sp>
      <p:graphicFrame>
        <p:nvGraphicFramePr>
          <p:cNvPr id="354" name="Shape 354"/>
          <p:cNvGraphicFramePr/>
          <p:nvPr/>
        </p:nvGraphicFramePr>
        <p:xfrm>
          <a:off x="952500" y="15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{C66AEF9D-B9E1-43E7-AD55-02C9E1CE8AE8}</a:tableStyleId>
              </a:tblPr>
              <a:tblGrid>
                <a:gridCol w="3619500"/>
                <a:gridCol w="3619500"/>
              </a:tblGrid>
              <a:tr h="46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Operatorius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Paaiškinimas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46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&gt;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daugiau</a:t>
                      </a:r>
                    </a:p>
                  </a:txBody>
                  <a:tcPr marT="91425" marB="91425" marR="91425" marL="91425"/>
                </a:tc>
              </a:tr>
              <a:tr h="46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&lt;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mažiau</a:t>
                      </a:r>
                    </a:p>
                  </a:txBody>
                  <a:tcPr marT="91425" marB="91425" marR="91425" marL="91425"/>
                </a:tc>
              </a:tr>
              <a:tr h="46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&gt;=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daugiau arba lygu</a:t>
                      </a:r>
                    </a:p>
                  </a:txBody>
                  <a:tcPr marT="91425" marB="91425" marR="91425" marL="91425"/>
                </a:tc>
              </a:tr>
              <a:tr h="46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&lt;=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mažiau arba lygu</a:t>
                      </a:r>
                    </a:p>
                  </a:txBody>
                  <a:tcPr marT="91425" marB="91425" marR="91425" marL="91425"/>
                </a:tc>
              </a:tr>
              <a:tr h="46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==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lygu</a:t>
                      </a:r>
                    </a:p>
                  </a:txBody>
                  <a:tcPr marT="91425" marB="91425" marR="91425" marL="91425"/>
                </a:tc>
              </a:tr>
              <a:tr h="462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!=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nelygu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Pavyzdys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if (5 &gt; 3)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Console.WriteLine("5 yra daugiau už 3");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000" y="3918174"/>
            <a:ext cx="3291349" cy="36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Pagalvokite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Turite du skaičius. Kaip reiktų išsiaiškinti kuris skaičius yra didžiausias iš šių dviejų skaičių? Pasakykite visus atliekamus veiksmus žodžiu.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1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-LT"/>
              <a:t>Parašykite if sąlyga, kuri patikrintų ar pirmasis skaičius yra didesnis už antrąjį. Tiesos atveju turi išvesti, kad pirmasis skaičius buvo didesnis už antrąjį ir išvestų pirmojo skaičiaus reikšmę.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Parašykite if sąlyga, kuri patikrintų ar antrasis skaičius yra didesnis už pirmąjį. Tiesos atveju turi išvesti, kad antrasis skaičius buvo didesnis už pirmąjį ir išvestų antrojo skaičiaus reikšmę.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Parašykite if, kuris patikrintų ar šie skaičiai yra lygūs tarpusavyje (vienodi), tiesos atveju išvestų, kad šie skaičiai yra lygūs.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2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Parašykite if sąlygą, kuri patikrintų ar turimas skaičius yra lyginis, t.y. ar dalinasi iš dviejų (ar liekana lygi 0).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else if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Vienoje if sąlygoje galima patikrinti daugiau nei vieną dalyką. Praeitoje užduotyje rašėte tris atskiras if sąlygas, tačiau galima visus tuos patikrinimus apjungti į vieną bendrą if.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Tokiu atveju būtų išvedamas pačios pirmosios teisingos sąlygos kodas.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Galima naudoti tiek else if dalių, kiek reikia.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else if sintaksė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if (salyga)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	// pirmos sąlygos kodas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else if (salyga2)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	// antros sąlygos kodas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else if pavyzdys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var a = 5;</a:t>
            </a:r>
          </a:p>
          <a:p>
            <a:pPr lvl="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var b = 3;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if (a &gt; b)</a:t>
            </a:r>
          </a:p>
          <a:p>
            <a:pPr lvl="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Console.WriteLine("Pirmas skaičius didesnis " + a);</a:t>
            </a:r>
          </a:p>
          <a:p>
            <a:pPr lvl="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else if (a &lt; b)</a:t>
            </a:r>
          </a:p>
          <a:p>
            <a:pPr lvl="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Console.WriteLine("Antras skaičius didesnis " + b);</a:t>
            </a:r>
          </a:p>
          <a:p>
            <a:pPr lvl="0">
              <a:spcBef>
                <a:spcPts val="0"/>
              </a:spcBef>
              <a:buNone/>
            </a:pPr>
            <a:r>
              <a:rPr lang="lt-L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-LT"/>
              <a:t>Aprašykite paprastą if sąlygą, kuri patikrintų ar studento amžius yra didesnis nei pirmasis skaičius. Išveskite atitinkamą tekstą jei tai tiesa.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Pridėkite else if dalį, kuri patikrintų ar studento amžius yra didesnis nei antrasis skaičius. Išveskite atitinkamą tekstą jei tai tiesa.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Iš ko sudaryta programa?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Iš duomenų (kintamieji, objektai) ir algoritmų (funkcijos).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else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Kartais nei viena sąlyga neatitinka ir nebūna galimybės patikrinti visų galimų sąlygos variacijų, todėl su else dalimi galima įvykdyti kodą, kuris vykdomas tik tuomet kai niekas netinka.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Else dalyje galima: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išvesti klaidos pranešimą;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leisti vartotojui atlikti tuos pačius kelis prieš tai vykdytus veiksmus;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įrašyti klaidą į “log’us”;</a:t>
            </a:r>
          </a:p>
          <a:p>
            <a:pPr indent="-228600" lvl="0" marL="457200">
              <a:spcBef>
                <a:spcPts val="0"/>
              </a:spcBef>
            </a:pPr>
            <a:r>
              <a:rPr lang="lt-LT"/>
              <a:t>ar bet ką kitą;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else dalies sintaksė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if (sąlyga)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// kodas kai sąlyga teisinga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// kodas kai jokia sąlyga nėra teisinga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else dalies pavyzdys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if (5 &gt; 3)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Console.WriteLine("Pirmas skaičius didesnis”);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Console.WriteLine("Nėra teisingos sąlygos");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Pilnos if sąlygos sintaksė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if (sąlyga)</a:t>
            </a:r>
          </a:p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// kodas kai pirma sąlyga teisinga</a:t>
            </a:r>
          </a:p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else if (sąlyga)</a:t>
            </a:r>
          </a:p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		// kodas kai antra sąlyga teisinga</a:t>
            </a:r>
          </a:p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// kodas kai jokia sąlyga nėra teisinga</a:t>
            </a:r>
          </a:p>
          <a:p>
            <a:pPr lvl="0">
              <a:spcBef>
                <a:spcPts val="0"/>
              </a:spcBef>
              <a:buNone/>
            </a:pPr>
            <a:r>
              <a:rPr lang="lt-L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lt-LT"/>
              <a:t>Prie paskutinės turimos if sąlygos prijunkite else dalį, kuri reikštų, kad studento amžius nėra didesnis nei už vieną skaičių. Išveskite atitinkamą tekstą.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Patikrinimo operatoriai</a:t>
            </a:r>
          </a:p>
        </p:txBody>
      </p:sp>
      <p:graphicFrame>
        <p:nvGraphicFramePr>
          <p:cNvPr id="439" name="Shape 43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{C66AEF9D-B9E1-43E7-AD55-02C9E1CE8AE8}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Operatorius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Paaiškinimas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Pavyzdys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&amp;&amp;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IR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a &gt; b &amp;&amp; a &gt; 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||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ARBA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a &gt; b || a &gt; c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Pavyzdys su patikrinimo operatoriais (1)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skaicius = 14;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if (skaicius &gt; 0 &amp;&amp; skaicius &lt;= 100)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	Console.WriteLine("Skaičius patenka į [1-100]");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lt-LT"/>
              <a:t>Pavyzdys su patikrinimo operatoriais (2)</a:t>
            </a: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var skaicius = 10;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if (skaicius == 3 || skaicius &gt; 100)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Console.WriteLine("skaičius lygus 3 arba yra didesnis už 100");</a:t>
            </a:r>
          </a:p>
          <a:p>
            <a:pPr lvl="0" rt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Pagalvokite</a:t>
            </a: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Jeigu turėtumėte tris skaičius, kokius veiksmus reiktų atlikti, kad išsiaiškinti, kuris skaičius yra didžiausias?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</a:t>
            </a: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Susikurkite tris skaičių kintamuosius į kuriuos vartotojas pats įvestų reikšmes.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Parašykite tokią if sąlygą, kuri išsiaiškintų kuris skaičius yra didžiausias.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Kintamieji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Variables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</a:t>
            </a:r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lt-LT"/>
              <a:t>Susikurti visus reikiamus kintamuosius ir priskirti jiems norimas reikšmes.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Sukurti šias sudėtingas if sąlygas: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ar pirmas skaičius didesnis už antrą skaičių ir yra mažesnis už 100;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ar antras skaičius yra didesnis už 0 ir didesnis už pirmąjį skaičių;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ar pirmas skaičius yra didesnis už antrąjį ir didesnis už trečiąjį skaičių arba teigiamas (didesnis už 0);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ar trečias skaičius patenka į rėžius [5-10] (&gt;= ir &lt;=) arba yra didesnis už pirmąjį skaičių arba yra didesnis už antrąjį skaičių;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Patikrinimo sąlyga switch</a:t>
            </a: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switch statement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Apie switch</a:t>
            </a:r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lt-LT"/>
              <a:t>Switch sąlyga skirta patikrinti vieną kintamąjį ir išsiaiškinti koks jis yra.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Switch sintaksė</a:t>
            </a:r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switch (kintamasis)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case reiksme1: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    	// kodas kai 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kintamasis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yra lygus 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reiksme1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    	break;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case reiksme2: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    	// kodas kai 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kintamasis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yra lygus 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reiksme</a:t>
            </a: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    	break;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Apie switch</a:t>
            </a:r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Switch sąlyga priėma tik vieną kintamąjį arba iškart įrašomą reikšmę.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Tikrinamas vyksta per case atvejus, kurių kiekvienas žiūri ar to kintamojo reikšmė yra lygi tam kas parašyta prie case atvejo.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Case atvejų galima naudoti tiek kiek reikia, nėra apribojimų.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Kai randama teisinga sąlyga vykdomas tas kodas esantis tarp teisingo case ir break; eilutės.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Radus atitikimą, nebėra prasmės ieškoti toliau, todėl case pabaigoje būtinas break; kuris nutraukia switch paiešką.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Switch pavyzdys</a:t>
            </a:r>
          </a:p>
        </p:txBody>
      </p:sp>
      <p:pic>
        <p:nvPicPr>
          <p:cNvPr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200" y="1975850"/>
            <a:ext cx="3594099" cy="24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Shape 5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862" y="2674125"/>
            <a:ext cx="32099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</a:t>
            </a: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Vartotojas įrašo tris skaičius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- programa patikrina ar pirmas skaičius yra 1, jei taip išveda visų trijų skaičių sumą;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- programa patikrina ar pirmas skaičius yra 2, jei taip išveda pirmo ir trečio skaičių skirtumą;</a:t>
            </a:r>
          </a:p>
          <a:p>
            <a:pPr lvl="0" rtl="0">
              <a:spcBef>
                <a:spcPts val="0"/>
              </a:spcBef>
              <a:buNone/>
            </a:pPr>
            <a:r>
              <a:rPr lang="lt-LT"/>
              <a:t>- programa patikrina ar pirmas skaičius yra 3, jei taip išveda antro ir trečio skaičių sandaugą;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Default atvejis</a:t>
            </a:r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Default atvejis yra tas pats kas else dalis if sąlygoje. Jis yra vykdomas tuomet kai jokia sąlyga nepasiteisina, tačiau vistiek reikia kokio nors funkcionalumo.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switch su default sintaksė</a:t>
            </a:r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switch (kintamasis)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case reiksme: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    	// kodas kintamasis lygus reiksme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    	break;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default: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    	// kodas kai jokia sąlyga neatitinka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    	break;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Switch su default pavyzdys</a:t>
            </a:r>
          </a:p>
        </p:txBody>
      </p:sp>
      <p:pic>
        <p:nvPicPr>
          <p:cNvPr id="524" name="Shape 5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200" y="1810157"/>
            <a:ext cx="4819650" cy="260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Shape 5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800" y="2061207"/>
            <a:ext cx="3117349" cy="1001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Kas yra kintamieji?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Kiekvieną kintamąjį galima laikyti kaip atskirą duomenų vienetą.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Duomenys gali būti įvairūs skaičiai, raidės, simboliai, žodžiai, tekstai ir t.t.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Kaip ir realiame pasaulyje matome įvairius objektus ir jų savybes (pavyzdžiui, mašina, o apie ją galima pasakyti jos markę, modelį, spalvą, kėbulo tipą ir t.t.), taip ir kintamieji yra skirti saugoti tokiems ar panašiems duomenims).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If prieš switch - pavyzdys 1</a:t>
            </a:r>
          </a:p>
        </p:txBody>
      </p:sp>
      <p:pic>
        <p:nvPicPr>
          <p:cNvPr id="531" name="Shape 5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50" y="1930975"/>
            <a:ext cx="3564324" cy="251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Shape 5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1499" y="1930975"/>
            <a:ext cx="3990375" cy="25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lt-LT"/>
              <a:t>If prieš switch - pavyzdys 2</a:t>
            </a:r>
          </a:p>
        </p:txBody>
      </p:sp>
      <p:pic>
        <p:nvPicPr>
          <p:cNvPr id="538" name="Shape 5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25" y="1966550"/>
            <a:ext cx="3995124" cy="232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Shape 5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899" y="1936674"/>
            <a:ext cx="4369025" cy="238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</a:t>
            </a:r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-LT"/>
              <a:t>Padaryti, kad žmogus galėtų pasirinkti norimą punktą ir programa tą pasirinkimą išvestų į ekraną.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Padarykite šiuos pasirinkimus vartotojui: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1 - limonadas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2 - arbata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3 - kakava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4 - kava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5 - nieko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Vartotojui įvedus pasirinkimą, jį išveskite į ekraną su prierašu "Jūs pasirinkote". Pavyzdžiui "Jūs pasirinkote kakavą.".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Vartotojui įvedus blogą pasirinkimą, išveskite į ekraną "blogai įvestas pasirinkimas".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Tarpinė užduotis</a:t>
            </a: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Suskaičiuoti kiek duonos kepalų kepykla sugebės iškepti per dieną. Bei suskaičiuoti kiek iš jų uždirbs pelno.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Vartotojo įvedama informacija: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lt-LT" sz="1400"/>
              <a:t>Duonos kepalui pagaminti reikalingas laikas minutėmis.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lt-LT" sz="1400"/>
              <a:t>Kiek darbuotojas gali iškepti kepalų per valandą.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lt-LT" sz="1400"/>
              <a:t>Kiek darbuotojų turi kepykla.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lt-LT" sz="1400"/>
              <a:t>Vieno kepalo savikaina.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lt-LT" sz="1400"/>
              <a:t>Vieno kepalo pardavimo kaina.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Iš anksto žinoma informacija: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lt-LT" sz="1400"/>
              <a:t>Darbo valandų per dieną 8 val.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Suskaičiuoti kiek kepykla per vieną darbo dieną spės iškepti duonos kepalų.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Apskaičiuoti visų kepalų savikainą, gautas pajamas pardavus ir iš to gauto pelno dalį.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Visą apskaičiuotą informaciją išvesti į ekraną.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Ciklai</a:t>
            </a: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loops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Apie ciklus</a:t>
            </a:r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Ciklai naudojami kai norima atlikti tą patį veiksmą daug kartų. Pavyzdžiui išvesti į kiekvieną atskirą eilutę vis didesnį skaičių, taip išvedant skaičius nuo 0 iki pavyzdžiui 100.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Yra keli skirtingi ciklai. Rinktis kada kurį naudoti turi programuotojas, tačiau nėra griežtai apibrėžta, kad tam tikroms užduotims galima naudoti tik kažkurį vieną ciklą, tačiau yra patogumo klausimas - su kuriuo ciklu patogiau atlikti tam tikrą užduotį tą ciklą ir reiktų panaudoti.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Ciklas for</a:t>
            </a:r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for loop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Ciklas for</a:t>
            </a: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Šis ciklas dažniausiai naudojamas kai yra žinoma kiek tiksliai kartų reikia kartoti tą patį veiksmą.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For sintaksė</a:t>
            </a:r>
          </a:p>
        </p:txBody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for (kintamasis; sąlyga; operacija)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	// ciklo kodas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For pavyzdys 1</a:t>
            </a:r>
          </a:p>
        </p:txBody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for (var i = 0; i &lt; 10; i++)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	Console.WriteLine(i);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759" y="1833975"/>
            <a:ext cx="348474" cy="28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Pagrindiniai kintamųjų tipai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952500" y="161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{C66AEF9D-B9E1-43E7-AD55-02C9E1CE8AE8}</a:tableStyleId>
              </a:tblPr>
              <a:tblGrid>
                <a:gridCol w="1942975"/>
                <a:gridCol w="2883025"/>
                <a:gridCol w="2413000"/>
              </a:tblGrid>
              <a:tr h="45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KINTAMOJO TIPAS</a:t>
                      </a: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APIBŪDINIMAS</a:t>
                      </a: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>
                          <a:solidFill>
                            <a:srgbClr val="FFFFFF"/>
                          </a:solidFill>
                        </a:rPr>
                        <a:t>PAVYZDINĖ REIKŠMĖ</a:t>
                      </a: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</a:tr>
              <a:tr h="45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sveikasis skaičius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4</a:t>
                      </a:r>
                    </a:p>
                  </a:txBody>
                  <a:tcPr marT="91425" marB="91425" marR="91425" marL="91425"/>
                </a:tc>
              </a:tr>
              <a:tr h="45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float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skaičius per kablelį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8.65794248</a:t>
                      </a:r>
                    </a:p>
                  </a:txBody>
                  <a:tcPr marT="91425" marB="91425" marR="91425" marL="91425"/>
                </a:tc>
              </a:tr>
              <a:tr h="45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double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skaičius per kablelį, 2x tikslesnis už float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6.52927626254954366</a:t>
                      </a:r>
                    </a:p>
                  </a:txBody>
                  <a:tcPr marT="91425" marB="91425" marR="91425" marL="91425"/>
                </a:tc>
              </a:tr>
              <a:tr h="45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char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raidė, simbolis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‘n’</a:t>
                      </a:r>
                    </a:p>
                  </a:txBody>
                  <a:tcPr marT="91425" marB="91425" marR="91425" marL="91425"/>
                </a:tc>
              </a:tr>
              <a:tr h="45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string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keli simboliai, žodis, tekstas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“pastatas”</a:t>
                      </a:r>
                    </a:p>
                  </a:txBody>
                  <a:tcPr marT="91425" marB="91425" marR="91425" marL="91425"/>
                </a:tc>
              </a:tr>
              <a:tr h="45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bool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tiesa/netiesa, tik true arba false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lt-LT"/>
                        <a:t>true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For pavyzdys 2</a:t>
            </a:r>
          </a:p>
        </p:txBody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for (int i = 5; i &lt;= 50; i+=5)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	Console.WriteLine(i);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595" name="Shape 5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632" y="1869275"/>
            <a:ext cx="611849" cy="268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1</a:t>
            </a:r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-LT"/>
              <a:t>Parašyti for ciklą, kuris išvestų kas trečią skaičių, pradedant nuo 0 iki 20.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Išvedimo pavyzdys: 0, 3, 6, 9, 12, 15, 18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Programą parašyti dviem būdais: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Pirmasis būdas, kai ciklas eina pro kiekvieną skaičių (0, 1, 2, 3, 4, 5...) ir cikle su if sąlyga tikrina ar tas skaičius dalinasi iš 3, jei taip tada išveda į ekraną.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Antrasis būdas, kai pats ciklas eina pro kas trečią skaičių (0, 3, 6, 9..) ir kiekvieną kartą išveda kokį skaičių turi.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2</a:t>
            </a:r>
          </a:p>
        </p:txBody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-LT"/>
              <a:t>Vartotojas turi įvesti rėžius, t.y. jų pradžią ir pabaigą.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If sąlyga tikrina ar pradžios skaičius yra didesnis už pabaigos skaičių, jei taip išveda į ekraną "blogi rėžiai". Jeigu viskas gerai (else dalyje) yra for ciklas, kuris sukasi nuo žmogaus duotos pradžios, iki žmogaus duotos pabaigos.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Į ekraną išveda dabartinį skaičių, tarpą, jo kvadratą ir tada naują eilutę.</a:t>
            </a:r>
          </a:p>
        </p:txBody>
      </p:sp>
      <p:pic>
        <p:nvPicPr>
          <p:cNvPr id="608" name="Shape 6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400" y="3098912"/>
            <a:ext cx="9715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3</a:t>
            </a:r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Rasti visų skaičių, žemesnių už 1000 ir kurie dalinasi iš 3 arba 5, sumą.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lt-LT"/>
              <a:t>Pavyzdys:</a:t>
            </a:r>
          </a:p>
          <a:p>
            <a:pPr indent="-228600" lvl="0" marL="457200">
              <a:spcBef>
                <a:spcPts val="0"/>
              </a:spcBef>
            </a:pPr>
            <a:r>
              <a:rPr lang="lt-LT"/>
              <a:t>Visi skaičiai mažesni už 10 ir kurie dalinasi iš 3 arba 5 yra: 3, 5, 6, 9.</a:t>
            </a:r>
          </a:p>
          <a:p>
            <a:pPr indent="-228600" lvl="0" marL="457200">
              <a:spcBef>
                <a:spcPts val="0"/>
              </a:spcBef>
            </a:pPr>
            <a:r>
              <a:rPr lang="lt-LT"/>
              <a:t>Šių skaičių suma yra 23.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lt-LT"/>
              <a:t>Turite gauti 233168 atsakymą.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lt-LT"/>
              <a:t>Užduotis 4</a:t>
            </a:r>
          </a:p>
        </p:txBody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lt-LT"/>
              <a:t>Rasti visų skaičių, žemesnių už 100 ir kurie dalinasi iš 7, sandaugą.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lt-LT"/>
              <a:t>Pavyzdys: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Visi skaičiai mažesni už 20 ir kurie dalinasi iš 7 yra: 7, 14.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Šių skaičių sandauga yra 98.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lt-LT"/>
              <a:t>Turite gauti </a:t>
            </a:r>
            <a:r>
              <a:rPr lang="lt-LT"/>
              <a:t>1760012288 </a:t>
            </a:r>
            <a:r>
              <a:rPr lang="lt-LT"/>
              <a:t>atsakymą.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5 - pažengusiems</a:t>
            </a:r>
          </a:p>
        </p:txBody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-LT"/>
              <a:t>Parašyti for ciklą, kuris leistų vartotojui pasirinkti kiek fibonačiaus skaičių išvesti į ekraną.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Susikurkite tris kintamuosius, kurie jums padės tai pasiekti.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Pirmi du kintamieji saugos paskutinius du skaičius.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Trečiasis bus šių pirmų dviejų skaičių suma.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Pirmus du skaičius išveskite ne cikle, o prieš jį ir ciklą pradėkite vykdyti nuo 2, o ne nuo 0.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Kiekvieno ciklo metu turite perskaičiuot trečiąjį skaičių (pirmų dviejų skaičių sudėtis), tuomet pirmasis skaičius yra lygus antram, o antrasis lygus trečiam, išvesti į ekraną trečią skaičių.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Ciklas while</a:t>
            </a:r>
          </a:p>
        </p:txBody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while loop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Ciklas while</a:t>
            </a:r>
          </a:p>
        </p:txBody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Šis ciklas dažniausiai naudojamas tuomet kai nėra žinoma kiek kartų reikės vykdyti ciklą. Pavyzdžiui: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nuskaitinėjamas duomenų failas, kuriame nėra žinoma kiek yra teksto, todėl nuskaitinėjama tol kol yra ką nuskaityti;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bandoma gauti iš vartotojo validžius duomenis ir liepiama įvedinėti reikšmę tol, kol ji bus tinkama programai;</a:t>
            </a:r>
          </a:p>
          <a:p>
            <a:pPr indent="-228600" lvl="0" marL="457200">
              <a:spcBef>
                <a:spcPts val="0"/>
              </a:spcBef>
            </a:pPr>
            <a:r>
              <a:rPr lang="lt-LT"/>
              <a:t>reikia vykdyti tam tikrą skaičiavimą tiek kartų kol yra gaunamas atitinkamas atsakymas;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While sintaksė</a:t>
            </a:r>
          </a:p>
        </p:txBody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while (sąlyga)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		// vykdomas koda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While pavyzdys 1</a:t>
            </a:r>
          </a:p>
        </p:txBody>
      </p:sp>
      <p:pic>
        <p:nvPicPr>
          <p:cNvPr id="650" name="Shape 6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334" y="1712425"/>
            <a:ext cx="552300" cy="29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Shape 6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200" y="2158732"/>
            <a:ext cx="3543300" cy="171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žodžiu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Atsakykite su kokiu kintamojo tipu saugotumėte šiuos duomenis apie studentą, pateikite duomenų pavyzdį, bei kokias kabutes reiktų dėti aprašant reikšmę, jei reiktų kabučių: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Vardas;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Pavardė;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Amžius;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Ūgis;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Svoris;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Aukštoji mokykla;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Akademinės grupės kodas;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Kursas;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lt-LT" sz="1400"/>
              <a:t>Studijų programos pavadinimas;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lt-LT" sz="1400"/>
              <a:t>Atsiskaitytų kreditų skaičius;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While pavyzdys 2</a:t>
            </a:r>
          </a:p>
        </p:txBody>
      </p:sp>
      <p:pic>
        <p:nvPicPr>
          <p:cNvPr id="657" name="Shape 6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073" y="441723"/>
            <a:ext cx="3796749" cy="12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Shape 6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200" y="1987099"/>
            <a:ext cx="6617400" cy="26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1</a:t>
            </a:r>
          </a:p>
        </p:txBody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-LT"/>
              <a:t>Leiskite padaryti vartotojui vieną iš dviejų pasirinkimų.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Pavyzdžiui: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lt-LT"/>
              <a:t>"Pasirinkite 1 jei laptopas, 2 jei stacionaras".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Kol žmogus nepasirinks 1 arba 2 varianto tol jam išveskite, kad įvyko klaida ir jam liepkite pasirinkti per naują.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2</a:t>
            </a:r>
          </a:p>
        </p:txBody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-LT"/>
              <a:t>Leiskite vartotojui įvesti jo pasirinktą skaičių.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Darykite while ciklą tol kol tas skaičius nėra lygus 0 arba mažesnis.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Kiekvienos ciklo iteracijos metu išveskite turimą skaičių ir jį sumažinkite vienu.</a:t>
            </a:r>
          </a:p>
          <a:p>
            <a:pPr indent="-228600" lvl="0" marL="457200">
              <a:spcBef>
                <a:spcPts val="0"/>
              </a:spcBef>
            </a:pPr>
            <a:r>
              <a:rPr lang="lt-LT"/>
              <a:t>Taip pat papildykite programą taip, kad rastumėte visų lyginių skaičių sumą.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3 - pažengusiems</a:t>
            </a:r>
          </a:p>
        </p:txBody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lt-LT"/>
              <a:t>Sukurkite skaičiuotuvą, kuris leistų vartotojui įvesti du skaičius ir norimą atlikti veiksmą.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Pagal atitinkamą veiksmą vykdykite atitinkamus skaičiavimus ir juos atvaizduokite ekrane.</a:t>
            </a:r>
          </a:p>
          <a:p>
            <a:pPr indent="-228600" lvl="0" marL="457200">
              <a:spcBef>
                <a:spcPts val="0"/>
              </a:spcBef>
            </a:pPr>
            <a:r>
              <a:rPr lang="lt-LT"/>
              <a:t>Po atsakymo išvedimo paklauskite ar vartotojas nori dar kartą skaičiuoti, jei taip, vėl leiskite suvesti skaičius ir atlikti skaičiavimą.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Užduotis 4 - pažengusiems</a:t>
            </a:r>
          </a:p>
        </p:txBody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lt-LT"/>
              <a:t>Sukurkite skaičių spėliojimo žaidimą.</a:t>
            </a:r>
          </a:p>
        </p:txBody>
      </p:sp>
      <p:pic>
        <p:nvPicPr>
          <p:cNvPr id="683" name="Shape 6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325" y="1578675"/>
            <a:ext cx="32385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Metodai (funkcijos)</a:t>
            </a:r>
          </a:p>
        </p:txBody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methods (functions)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Apie metodus</a:t>
            </a:r>
          </a:p>
        </p:txBody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Metodai yra veiksmų rinkinys, kuris atlieka vieną bendrą užduotį.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Kiekviena C# programa turi klasę su metodu, kuris vadinasi Main.</a:t>
            </a:r>
          </a:p>
          <a:p>
            <a:pPr indent="0" lvl="0" marL="104775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04775" rtl="0">
              <a:spcBef>
                <a:spcPts val="0"/>
              </a:spcBef>
              <a:buNone/>
            </a:pPr>
            <a:r>
              <a:rPr lang="lt-LT"/>
              <a:t>Kad panaudoti metodą reikia: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jį aprašyti;</a:t>
            </a:r>
          </a:p>
          <a:p>
            <a:pPr indent="-228600" lvl="0" marL="457200">
              <a:spcBef>
                <a:spcPts val="0"/>
              </a:spcBef>
            </a:pPr>
            <a:r>
              <a:rPr lang="lt-LT"/>
              <a:t>jį iškviesti;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Metodų aprašymas</a:t>
            </a:r>
          </a:p>
        </p:txBody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&lt;Access Specifier&gt; &lt;Return Type&gt; &lt;Method Name&gt;(Parameter List)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32384" lvl="0" marL="59436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Method Body</a:t>
            </a:r>
          </a:p>
          <a:p>
            <a:pPr lvl="0">
              <a:spcBef>
                <a:spcPts val="0"/>
              </a:spcBef>
              <a:buNone/>
            </a:pPr>
            <a:r>
              <a:rPr lang="lt-LT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access specifier</a:t>
            </a:r>
          </a:p>
        </p:txBody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Rodo kintamojo ar objekto pasiekiamumą kitai klasei.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Yra šie access specifier: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public - šis metodas pasiekiamas viešai visur programoje, taip pat iš kitų projektų;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private - šis metodas pasiekiamas tik tos pačios klasės ribose;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lt-LT"/>
              <a:t>protected - šis metodas pasiekiamas tik tos pačios klasės ribose ir visose kitose klasėse, kurios paveldi šią klasę.</a:t>
            </a:r>
          </a:p>
          <a:p>
            <a:pPr indent="-228600" lvl="0" marL="457200">
              <a:spcBef>
                <a:spcPts val="0"/>
              </a:spcBef>
            </a:pPr>
            <a:r>
              <a:rPr lang="lt-LT"/>
              <a:t>internal - pasiekiamas tik tame pačiame projekte;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return type</a:t>
            </a:r>
          </a:p>
        </p:txBody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lt-LT"/>
              <a:t>Tai duomenų tipas, kurį grąžina funkcija.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Jei funkcija grąžina int tipo atsakymą, tuomet return type bus int.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Šie return type gali būti tokių paties tipų kaip ir kintamųjų tipai ar objektai.</a:t>
            </a:r>
          </a:p>
          <a:p>
            <a:pPr lvl="0">
              <a:spcBef>
                <a:spcPts val="0"/>
              </a:spcBef>
              <a:buNone/>
            </a:pPr>
            <a:r>
              <a:rPr lang="lt-LT"/>
              <a:t>Funkcijos, kuri negrąžina nieko, return type bus void.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