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Lst>
  <p:sldSz cy="5143500" cx="9144000"/>
  <p:notesSz cx="6858000" cy="9144000"/>
  <p:embeddedFontLst>
    <p:embeddedFont>
      <p:font typeface="Corbel"/>
      <p:regular r:id="rId185"/>
      <p:bold r:id="rId186"/>
      <p:italic r:id="rId187"/>
      <p:boldItalic r:id="rId1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9344E7D-A55C-4EC3-AD77-2FC0BE13F5B2}">
  <a:tblStyle styleId="{E9344E7D-A55C-4EC3-AD77-2FC0BE13F5B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187" Type="http://schemas.openxmlformats.org/officeDocument/2006/relationships/font" Target="fonts/Corbel-italic.fntdata"/><Relationship Id="rId47" Type="http://schemas.openxmlformats.org/officeDocument/2006/relationships/slide" Target="slides/slide42.xml"/><Relationship Id="rId186" Type="http://schemas.openxmlformats.org/officeDocument/2006/relationships/font" Target="fonts/Corbel-bold.fntdata"/><Relationship Id="rId185" Type="http://schemas.openxmlformats.org/officeDocument/2006/relationships/font" Target="fonts/Corbel-regular.fntdata"/><Relationship Id="rId49" Type="http://schemas.openxmlformats.org/officeDocument/2006/relationships/slide" Target="slides/slide44.xml"/><Relationship Id="rId184" Type="http://schemas.openxmlformats.org/officeDocument/2006/relationships/slide" Target="slides/slide17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88" Type="http://schemas.openxmlformats.org/officeDocument/2006/relationships/font" Target="fonts/Corbel-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dk1"/>
                </a:solidFill>
                <a:latin typeface="Arial"/>
                <a:ea typeface="Arial"/>
                <a:cs typeface="Arial"/>
                <a:sym typeface="Arial"/>
              </a:defRPr>
            </a:lvl1pPr>
            <a:lvl2pPr indent="0" lvl="1" marL="457200" marR="0" rtl="0" algn="l">
              <a:spcBef>
                <a:spcPts val="0"/>
              </a:spcBef>
              <a:buNone/>
              <a:defRPr b="0" i="0" sz="1100" u="none" cap="none" strike="noStrike">
                <a:solidFill>
                  <a:schemeClr val="dk1"/>
                </a:solidFill>
                <a:latin typeface="Arial"/>
                <a:ea typeface="Arial"/>
                <a:cs typeface="Arial"/>
                <a:sym typeface="Arial"/>
              </a:defRPr>
            </a:lvl2pPr>
            <a:lvl3pPr indent="0" lvl="2" marL="914400" marR="0" rtl="0" algn="l">
              <a:spcBef>
                <a:spcPts val="0"/>
              </a:spcBef>
              <a:buNone/>
              <a:defRPr b="0" i="0" sz="1100" u="none" cap="none" strike="noStrike">
                <a:solidFill>
                  <a:schemeClr val="dk1"/>
                </a:solidFill>
                <a:latin typeface="Arial"/>
                <a:ea typeface="Arial"/>
                <a:cs typeface="Arial"/>
                <a:sym typeface="Arial"/>
              </a:defRPr>
            </a:lvl3pPr>
            <a:lvl4pPr indent="0" lvl="3" marL="1371600" marR="0" rtl="0" algn="l">
              <a:spcBef>
                <a:spcPts val="0"/>
              </a:spcBef>
              <a:buNone/>
              <a:defRPr b="0" i="0" sz="1100" u="none" cap="none" strike="noStrike">
                <a:solidFill>
                  <a:schemeClr val="dk1"/>
                </a:solidFill>
                <a:latin typeface="Arial"/>
                <a:ea typeface="Arial"/>
                <a:cs typeface="Arial"/>
                <a:sym typeface="Arial"/>
              </a:defRPr>
            </a:lvl4pPr>
            <a:lvl5pPr indent="0" lvl="4" marL="1828800" marR="0" rtl="0" algn="l">
              <a:spcBef>
                <a:spcPts val="0"/>
              </a:spcBef>
              <a:buNone/>
              <a:defRPr b="0" i="0" sz="1100" u="none" cap="none" strike="noStrike">
                <a:solidFill>
                  <a:schemeClr val="dk1"/>
                </a:solidFill>
                <a:latin typeface="Arial"/>
                <a:ea typeface="Arial"/>
                <a:cs typeface="Arial"/>
                <a:sym typeface="Arial"/>
              </a:defRPr>
            </a:lvl5pPr>
            <a:lvl6pPr indent="0" lvl="5" marL="2286000" marR="0" rtl="0" algn="l">
              <a:spcBef>
                <a:spcPts val="0"/>
              </a:spcBef>
              <a:buNone/>
              <a:defRPr b="0" i="0" sz="1100" u="none" cap="none" strike="noStrike">
                <a:solidFill>
                  <a:schemeClr val="dk1"/>
                </a:solidFill>
                <a:latin typeface="Arial"/>
                <a:ea typeface="Arial"/>
                <a:cs typeface="Arial"/>
                <a:sym typeface="Arial"/>
              </a:defRPr>
            </a:lvl6pPr>
            <a:lvl7pPr indent="0" lvl="6" marL="2743200" marR="0" rtl="0" algn="l">
              <a:spcBef>
                <a:spcPts val="0"/>
              </a:spcBef>
              <a:buNone/>
              <a:defRPr b="0" i="0" sz="1100" u="none" cap="none" strike="noStrike">
                <a:solidFill>
                  <a:schemeClr val="dk1"/>
                </a:solidFill>
                <a:latin typeface="Arial"/>
                <a:ea typeface="Arial"/>
                <a:cs typeface="Arial"/>
                <a:sym typeface="Arial"/>
              </a:defRPr>
            </a:lvl7pPr>
            <a:lvl8pPr indent="0" lvl="7" marL="3200400" marR="0" rtl="0" algn="l">
              <a:spcBef>
                <a:spcPts val="0"/>
              </a:spcBef>
              <a:buNone/>
              <a:defRPr b="0" i="0" sz="1100" u="none" cap="none" strike="noStrike">
                <a:solidFill>
                  <a:schemeClr val="dk1"/>
                </a:solidFill>
                <a:latin typeface="Arial"/>
                <a:ea typeface="Arial"/>
                <a:cs typeface="Arial"/>
                <a:sym typeface="Arial"/>
              </a:defRPr>
            </a:lvl8pPr>
            <a:lvl9pPr indent="0" lvl="8" marL="3657600" marR="0" rtl="0" algn="l">
              <a:spcBef>
                <a:spcPts val="0"/>
              </a:spcBef>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0" name="Shape 720"/>
        <p:cNvGrpSpPr/>
        <p:nvPr/>
      </p:nvGrpSpPr>
      <p:grpSpPr>
        <a:xfrm>
          <a:off x="0" y="0"/>
          <a:ext cx="0" cy="0"/>
          <a:chOff x="0" y="0"/>
          <a:chExt cx="0" cy="0"/>
        </a:xfrm>
      </p:grpSpPr>
      <p:sp>
        <p:nvSpPr>
          <p:cNvPr id="721" name="Shape 7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2" name="Shape 7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2" name="Shape 732"/>
        <p:cNvGrpSpPr/>
        <p:nvPr/>
      </p:nvGrpSpPr>
      <p:grpSpPr>
        <a:xfrm>
          <a:off x="0" y="0"/>
          <a:ext cx="0" cy="0"/>
          <a:chOff x="0" y="0"/>
          <a:chExt cx="0" cy="0"/>
        </a:xfrm>
      </p:grpSpPr>
      <p:sp>
        <p:nvSpPr>
          <p:cNvPr id="733" name="Shape 7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4" name="Shape 7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6" name="Shape 766"/>
        <p:cNvGrpSpPr/>
        <p:nvPr/>
      </p:nvGrpSpPr>
      <p:grpSpPr>
        <a:xfrm>
          <a:off x="0" y="0"/>
          <a:ext cx="0" cy="0"/>
          <a:chOff x="0" y="0"/>
          <a:chExt cx="0" cy="0"/>
        </a:xfrm>
      </p:grpSpPr>
      <p:sp>
        <p:nvSpPr>
          <p:cNvPr id="767" name="Shape 7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8" name="Shape 7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2" name="Shape 772"/>
        <p:cNvGrpSpPr/>
        <p:nvPr/>
      </p:nvGrpSpPr>
      <p:grpSpPr>
        <a:xfrm>
          <a:off x="0" y="0"/>
          <a:ext cx="0" cy="0"/>
          <a:chOff x="0" y="0"/>
          <a:chExt cx="0" cy="0"/>
        </a:xfrm>
      </p:grpSpPr>
      <p:sp>
        <p:nvSpPr>
          <p:cNvPr id="773" name="Shape 7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4" name="Shape 7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7" name="Shape 8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1" name="Shape 811"/>
        <p:cNvGrpSpPr/>
        <p:nvPr/>
      </p:nvGrpSpPr>
      <p:grpSpPr>
        <a:xfrm>
          <a:off x="0" y="0"/>
          <a:ext cx="0" cy="0"/>
          <a:chOff x="0" y="0"/>
          <a:chExt cx="0" cy="0"/>
        </a:xfrm>
      </p:grpSpPr>
      <p:sp>
        <p:nvSpPr>
          <p:cNvPr id="812" name="Shape 8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3" name="Shape 8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5" name="Shape 8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5" name="Shape 8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1" name="Shape 8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6" name="Shape 866"/>
        <p:cNvGrpSpPr/>
        <p:nvPr/>
      </p:nvGrpSpPr>
      <p:grpSpPr>
        <a:xfrm>
          <a:off x="0" y="0"/>
          <a:ext cx="0" cy="0"/>
          <a:chOff x="0" y="0"/>
          <a:chExt cx="0" cy="0"/>
        </a:xfrm>
      </p:grpSpPr>
      <p:sp>
        <p:nvSpPr>
          <p:cNvPr id="867" name="Shape 8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8" name="Shape 8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3" name="Shape 873"/>
        <p:cNvGrpSpPr/>
        <p:nvPr/>
      </p:nvGrpSpPr>
      <p:grpSpPr>
        <a:xfrm>
          <a:off x="0" y="0"/>
          <a:ext cx="0" cy="0"/>
          <a:chOff x="0" y="0"/>
          <a:chExt cx="0" cy="0"/>
        </a:xfrm>
      </p:grpSpPr>
      <p:sp>
        <p:nvSpPr>
          <p:cNvPr id="874" name="Shape 8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5" name="Shape 8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0" name="Shape 880"/>
        <p:cNvGrpSpPr/>
        <p:nvPr/>
      </p:nvGrpSpPr>
      <p:grpSpPr>
        <a:xfrm>
          <a:off x="0" y="0"/>
          <a:ext cx="0" cy="0"/>
          <a:chOff x="0" y="0"/>
          <a:chExt cx="0" cy="0"/>
        </a:xfrm>
      </p:grpSpPr>
      <p:sp>
        <p:nvSpPr>
          <p:cNvPr id="881" name="Shape 8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2" name="Shape 8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6" name="Shape 886"/>
        <p:cNvGrpSpPr/>
        <p:nvPr/>
      </p:nvGrpSpPr>
      <p:grpSpPr>
        <a:xfrm>
          <a:off x="0" y="0"/>
          <a:ext cx="0" cy="0"/>
          <a:chOff x="0" y="0"/>
          <a:chExt cx="0" cy="0"/>
        </a:xfrm>
      </p:grpSpPr>
      <p:sp>
        <p:nvSpPr>
          <p:cNvPr id="887" name="Shape 8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8" name="Shape 8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4" name="Shape 8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0" name="Shape 9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6" name="Shape 9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8" name="Shape 9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4" name="Shape 9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8" name="Shape 928"/>
        <p:cNvGrpSpPr/>
        <p:nvPr/>
      </p:nvGrpSpPr>
      <p:grpSpPr>
        <a:xfrm>
          <a:off x="0" y="0"/>
          <a:ext cx="0" cy="0"/>
          <a:chOff x="0" y="0"/>
          <a:chExt cx="0" cy="0"/>
        </a:xfrm>
      </p:grpSpPr>
      <p:sp>
        <p:nvSpPr>
          <p:cNvPr id="929" name="Shape 9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0" name="Shape 9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5" name="Shape 935"/>
        <p:cNvGrpSpPr/>
        <p:nvPr/>
      </p:nvGrpSpPr>
      <p:grpSpPr>
        <a:xfrm>
          <a:off x="0" y="0"/>
          <a:ext cx="0" cy="0"/>
          <a:chOff x="0" y="0"/>
          <a:chExt cx="0" cy="0"/>
        </a:xfrm>
      </p:grpSpPr>
      <p:sp>
        <p:nvSpPr>
          <p:cNvPr id="936" name="Shape 9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7" name="Shape 9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2" name="Shape 942"/>
        <p:cNvGrpSpPr/>
        <p:nvPr/>
      </p:nvGrpSpPr>
      <p:grpSpPr>
        <a:xfrm>
          <a:off x="0" y="0"/>
          <a:ext cx="0" cy="0"/>
          <a:chOff x="0" y="0"/>
          <a:chExt cx="0" cy="0"/>
        </a:xfrm>
      </p:grpSpPr>
      <p:sp>
        <p:nvSpPr>
          <p:cNvPr id="943" name="Shape 9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4" name="Shape 9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0" name="Shape 9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7" name="Shape 9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1" name="Shape 961"/>
        <p:cNvGrpSpPr/>
        <p:nvPr/>
      </p:nvGrpSpPr>
      <p:grpSpPr>
        <a:xfrm>
          <a:off x="0" y="0"/>
          <a:ext cx="0" cy="0"/>
          <a:chOff x="0" y="0"/>
          <a:chExt cx="0" cy="0"/>
        </a:xfrm>
      </p:grpSpPr>
      <p:sp>
        <p:nvSpPr>
          <p:cNvPr id="962" name="Shape 9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3" name="Shape 9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3" name="Shape 973"/>
        <p:cNvGrpSpPr/>
        <p:nvPr/>
      </p:nvGrpSpPr>
      <p:grpSpPr>
        <a:xfrm>
          <a:off x="0" y="0"/>
          <a:ext cx="0" cy="0"/>
          <a:chOff x="0" y="0"/>
          <a:chExt cx="0" cy="0"/>
        </a:xfrm>
      </p:grpSpPr>
      <p:sp>
        <p:nvSpPr>
          <p:cNvPr id="974" name="Shape 9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5" name="Shape 9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9" name="Shape 979"/>
        <p:cNvGrpSpPr/>
        <p:nvPr/>
      </p:nvGrpSpPr>
      <p:grpSpPr>
        <a:xfrm>
          <a:off x="0" y="0"/>
          <a:ext cx="0" cy="0"/>
          <a:chOff x="0" y="0"/>
          <a:chExt cx="0" cy="0"/>
        </a:xfrm>
      </p:grpSpPr>
      <p:sp>
        <p:nvSpPr>
          <p:cNvPr id="980" name="Shape 9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1" name="Shape 9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5" name="Shape 985"/>
        <p:cNvGrpSpPr/>
        <p:nvPr/>
      </p:nvGrpSpPr>
      <p:grpSpPr>
        <a:xfrm>
          <a:off x="0" y="0"/>
          <a:ext cx="0" cy="0"/>
          <a:chOff x="0" y="0"/>
          <a:chExt cx="0" cy="0"/>
        </a:xfrm>
      </p:grpSpPr>
      <p:sp>
        <p:nvSpPr>
          <p:cNvPr id="986" name="Shape 9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7" name="Shape 9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1" name="Shape 991"/>
        <p:cNvGrpSpPr/>
        <p:nvPr/>
      </p:nvGrpSpPr>
      <p:grpSpPr>
        <a:xfrm>
          <a:off x="0" y="0"/>
          <a:ext cx="0" cy="0"/>
          <a:chOff x="0" y="0"/>
          <a:chExt cx="0" cy="0"/>
        </a:xfrm>
      </p:grpSpPr>
      <p:sp>
        <p:nvSpPr>
          <p:cNvPr id="992" name="Shape 9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3" name="Shape 9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7" name="Shape 997"/>
        <p:cNvGrpSpPr/>
        <p:nvPr/>
      </p:nvGrpSpPr>
      <p:grpSpPr>
        <a:xfrm>
          <a:off x="0" y="0"/>
          <a:ext cx="0" cy="0"/>
          <a:chOff x="0" y="0"/>
          <a:chExt cx="0" cy="0"/>
        </a:xfrm>
      </p:grpSpPr>
      <p:sp>
        <p:nvSpPr>
          <p:cNvPr id="998" name="Shape 9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9" name="Shape 9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3" name="Shape 1003"/>
        <p:cNvGrpSpPr/>
        <p:nvPr/>
      </p:nvGrpSpPr>
      <p:grpSpPr>
        <a:xfrm>
          <a:off x="0" y="0"/>
          <a:ext cx="0" cy="0"/>
          <a:chOff x="0" y="0"/>
          <a:chExt cx="0" cy="0"/>
        </a:xfrm>
      </p:grpSpPr>
      <p:sp>
        <p:nvSpPr>
          <p:cNvPr id="1004" name="Shape 10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5" name="Shape 10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5" name="Shape 1015"/>
        <p:cNvGrpSpPr/>
        <p:nvPr/>
      </p:nvGrpSpPr>
      <p:grpSpPr>
        <a:xfrm>
          <a:off x="0" y="0"/>
          <a:ext cx="0" cy="0"/>
          <a:chOff x="0" y="0"/>
          <a:chExt cx="0" cy="0"/>
        </a:xfrm>
      </p:grpSpPr>
      <p:sp>
        <p:nvSpPr>
          <p:cNvPr id="1016" name="Shape 10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7" name="Shape 10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1" name="Shape 1021"/>
        <p:cNvGrpSpPr/>
        <p:nvPr/>
      </p:nvGrpSpPr>
      <p:grpSpPr>
        <a:xfrm>
          <a:off x="0" y="0"/>
          <a:ext cx="0" cy="0"/>
          <a:chOff x="0" y="0"/>
          <a:chExt cx="0" cy="0"/>
        </a:xfrm>
      </p:grpSpPr>
      <p:sp>
        <p:nvSpPr>
          <p:cNvPr id="1022" name="Shape 10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3" name="Shape 10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1" name="Shape 10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5" name="Shape 1045"/>
        <p:cNvGrpSpPr/>
        <p:nvPr/>
      </p:nvGrpSpPr>
      <p:grpSpPr>
        <a:xfrm>
          <a:off x="0" y="0"/>
          <a:ext cx="0" cy="0"/>
          <a:chOff x="0" y="0"/>
          <a:chExt cx="0" cy="0"/>
        </a:xfrm>
      </p:grpSpPr>
      <p:sp>
        <p:nvSpPr>
          <p:cNvPr id="1046" name="Shape 10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7" name="Shape 10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1" name="Shape 1051"/>
        <p:cNvGrpSpPr/>
        <p:nvPr/>
      </p:nvGrpSpPr>
      <p:grpSpPr>
        <a:xfrm>
          <a:off x="0" y="0"/>
          <a:ext cx="0" cy="0"/>
          <a:chOff x="0" y="0"/>
          <a:chExt cx="0" cy="0"/>
        </a:xfrm>
      </p:grpSpPr>
      <p:sp>
        <p:nvSpPr>
          <p:cNvPr id="1052" name="Shape 10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3" name="Shape 10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7" name="Shape 1057"/>
        <p:cNvGrpSpPr/>
        <p:nvPr/>
      </p:nvGrpSpPr>
      <p:grpSpPr>
        <a:xfrm>
          <a:off x="0" y="0"/>
          <a:ext cx="0" cy="0"/>
          <a:chOff x="0" y="0"/>
          <a:chExt cx="0" cy="0"/>
        </a:xfrm>
      </p:grpSpPr>
      <p:sp>
        <p:nvSpPr>
          <p:cNvPr id="1058" name="Shape 10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9" name="Shape 10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3" name="Shape 1063"/>
        <p:cNvGrpSpPr/>
        <p:nvPr/>
      </p:nvGrpSpPr>
      <p:grpSpPr>
        <a:xfrm>
          <a:off x="0" y="0"/>
          <a:ext cx="0" cy="0"/>
          <a:chOff x="0" y="0"/>
          <a:chExt cx="0" cy="0"/>
        </a:xfrm>
      </p:grpSpPr>
      <p:sp>
        <p:nvSpPr>
          <p:cNvPr id="1064" name="Shape 10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5" name="Shape 10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9" name="Shape 1069"/>
        <p:cNvGrpSpPr/>
        <p:nvPr/>
      </p:nvGrpSpPr>
      <p:grpSpPr>
        <a:xfrm>
          <a:off x="0" y="0"/>
          <a:ext cx="0" cy="0"/>
          <a:chOff x="0" y="0"/>
          <a:chExt cx="0" cy="0"/>
        </a:xfrm>
      </p:grpSpPr>
      <p:sp>
        <p:nvSpPr>
          <p:cNvPr id="1070" name="Shape 10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1" name="Shape 10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6" name="Shape 1076"/>
        <p:cNvGrpSpPr/>
        <p:nvPr/>
      </p:nvGrpSpPr>
      <p:grpSpPr>
        <a:xfrm>
          <a:off x="0" y="0"/>
          <a:ext cx="0" cy="0"/>
          <a:chOff x="0" y="0"/>
          <a:chExt cx="0" cy="0"/>
        </a:xfrm>
      </p:grpSpPr>
      <p:sp>
        <p:nvSpPr>
          <p:cNvPr id="1077" name="Shape 10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8" name="Shape 10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4" name="Shape 1084"/>
        <p:cNvGrpSpPr/>
        <p:nvPr/>
      </p:nvGrpSpPr>
      <p:grpSpPr>
        <a:xfrm>
          <a:off x="0" y="0"/>
          <a:ext cx="0" cy="0"/>
          <a:chOff x="0" y="0"/>
          <a:chExt cx="0" cy="0"/>
        </a:xfrm>
      </p:grpSpPr>
      <p:sp>
        <p:nvSpPr>
          <p:cNvPr id="1085" name="Shape 10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6" name="Shape 10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0" name="Shape 1090"/>
        <p:cNvGrpSpPr/>
        <p:nvPr/>
      </p:nvGrpSpPr>
      <p:grpSpPr>
        <a:xfrm>
          <a:off x="0" y="0"/>
          <a:ext cx="0" cy="0"/>
          <a:chOff x="0" y="0"/>
          <a:chExt cx="0" cy="0"/>
        </a:xfrm>
      </p:grpSpPr>
      <p:sp>
        <p:nvSpPr>
          <p:cNvPr id="1091" name="Shape 10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2" name="Shape 10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6" name="Shape 1096"/>
        <p:cNvGrpSpPr/>
        <p:nvPr/>
      </p:nvGrpSpPr>
      <p:grpSpPr>
        <a:xfrm>
          <a:off x="0" y="0"/>
          <a:ext cx="0" cy="0"/>
          <a:chOff x="0" y="0"/>
          <a:chExt cx="0" cy="0"/>
        </a:xfrm>
      </p:grpSpPr>
      <p:sp>
        <p:nvSpPr>
          <p:cNvPr id="1097" name="Shape 10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8" name="Shape 10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2" name="Shape 1102"/>
        <p:cNvGrpSpPr/>
        <p:nvPr/>
      </p:nvGrpSpPr>
      <p:grpSpPr>
        <a:xfrm>
          <a:off x="0" y="0"/>
          <a:ext cx="0" cy="0"/>
          <a:chOff x="0" y="0"/>
          <a:chExt cx="0" cy="0"/>
        </a:xfrm>
      </p:grpSpPr>
      <p:sp>
        <p:nvSpPr>
          <p:cNvPr id="1103" name="Shape 1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4" name="Shape 1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9" name="Shape 1109"/>
        <p:cNvGrpSpPr/>
        <p:nvPr/>
      </p:nvGrpSpPr>
      <p:grpSpPr>
        <a:xfrm>
          <a:off x="0" y="0"/>
          <a:ext cx="0" cy="0"/>
          <a:chOff x="0" y="0"/>
          <a:chExt cx="0" cy="0"/>
        </a:xfrm>
      </p:grpSpPr>
      <p:sp>
        <p:nvSpPr>
          <p:cNvPr id="1110" name="Shape 1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1" name="Shape 1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5" name="Shape 1115"/>
        <p:cNvGrpSpPr/>
        <p:nvPr/>
      </p:nvGrpSpPr>
      <p:grpSpPr>
        <a:xfrm>
          <a:off x="0" y="0"/>
          <a:ext cx="0" cy="0"/>
          <a:chOff x="0" y="0"/>
          <a:chExt cx="0" cy="0"/>
        </a:xfrm>
      </p:grpSpPr>
      <p:sp>
        <p:nvSpPr>
          <p:cNvPr id="1116" name="Shape 1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7" name="Shape 1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1" name="Shape 1121"/>
        <p:cNvGrpSpPr/>
        <p:nvPr/>
      </p:nvGrpSpPr>
      <p:grpSpPr>
        <a:xfrm>
          <a:off x="0" y="0"/>
          <a:ext cx="0" cy="0"/>
          <a:chOff x="0" y="0"/>
          <a:chExt cx="0" cy="0"/>
        </a:xfrm>
      </p:grpSpPr>
      <p:sp>
        <p:nvSpPr>
          <p:cNvPr id="1122" name="Shape 1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3" name="Shape 1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8" name="Shape 1128"/>
        <p:cNvGrpSpPr/>
        <p:nvPr/>
      </p:nvGrpSpPr>
      <p:grpSpPr>
        <a:xfrm>
          <a:off x="0" y="0"/>
          <a:ext cx="0" cy="0"/>
          <a:chOff x="0" y="0"/>
          <a:chExt cx="0" cy="0"/>
        </a:xfrm>
      </p:grpSpPr>
      <p:sp>
        <p:nvSpPr>
          <p:cNvPr id="1129" name="Shape 1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0" name="Shape 1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5" name="Shape 1135"/>
        <p:cNvGrpSpPr/>
        <p:nvPr/>
      </p:nvGrpSpPr>
      <p:grpSpPr>
        <a:xfrm>
          <a:off x="0" y="0"/>
          <a:ext cx="0" cy="0"/>
          <a:chOff x="0" y="0"/>
          <a:chExt cx="0" cy="0"/>
        </a:xfrm>
      </p:grpSpPr>
      <p:sp>
        <p:nvSpPr>
          <p:cNvPr id="1136" name="Shape 1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7" name="Shape 1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2" name="Shape 1142"/>
        <p:cNvGrpSpPr/>
        <p:nvPr/>
      </p:nvGrpSpPr>
      <p:grpSpPr>
        <a:xfrm>
          <a:off x="0" y="0"/>
          <a:ext cx="0" cy="0"/>
          <a:chOff x="0" y="0"/>
          <a:chExt cx="0" cy="0"/>
        </a:xfrm>
      </p:grpSpPr>
      <p:sp>
        <p:nvSpPr>
          <p:cNvPr id="1143" name="Shape 1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4" name="Shape 1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0" name="Shape 1150"/>
        <p:cNvGrpSpPr/>
        <p:nvPr/>
      </p:nvGrpSpPr>
      <p:grpSpPr>
        <a:xfrm>
          <a:off x="0" y="0"/>
          <a:ext cx="0" cy="0"/>
          <a:chOff x="0" y="0"/>
          <a:chExt cx="0" cy="0"/>
        </a:xfrm>
      </p:grpSpPr>
      <p:sp>
        <p:nvSpPr>
          <p:cNvPr id="1151" name="Shape 1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2" name="Shape 1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6" name="Shape 1156"/>
        <p:cNvGrpSpPr/>
        <p:nvPr/>
      </p:nvGrpSpPr>
      <p:grpSpPr>
        <a:xfrm>
          <a:off x="0" y="0"/>
          <a:ext cx="0" cy="0"/>
          <a:chOff x="0" y="0"/>
          <a:chExt cx="0" cy="0"/>
        </a:xfrm>
      </p:grpSpPr>
      <p:sp>
        <p:nvSpPr>
          <p:cNvPr id="1157" name="Shape 1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8" name="Shape 1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2" name="Shape 1162"/>
        <p:cNvGrpSpPr/>
        <p:nvPr/>
      </p:nvGrpSpPr>
      <p:grpSpPr>
        <a:xfrm>
          <a:off x="0" y="0"/>
          <a:ext cx="0" cy="0"/>
          <a:chOff x="0" y="0"/>
          <a:chExt cx="0" cy="0"/>
        </a:xfrm>
      </p:grpSpPr>
      <p:sp>
        <p:nvSpPr>
          <p:cNvPr id="1163" name="Shape 1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4" name="Shape 1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8" name="Shape 1168"/>
        <p:cNvGrpSpPr/>
        <p:nvPr/>
      </p:nvGrpSpPr>
      <p:grpSpPr>
        <a:xfrm>
          <a:off x="0" y="0"/>
          <a:ext cx="0" cy="0"/>
          <a:chOff x="0" y="0"/>
          <a:chExt cx="0" cy="0"/>
        </a:xfrm>
      </p:grpSpPr>
      <p:sp>
        <p:nvSpPr>
          <p:cNvPr id="1169" name="Shape 1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0" name="Shape 1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4" name="Shape 1174"/>
        <p:cNvGrpSpPr/>
        <p:nvPr/>
      </p:nvGrpSpPr>
      <p:grpSpPr>
        <a:xfrm>
          <a:off x="0" y="0"/>
          <a:ext cx="0" cy="0"/>
          <a:chOff x="0" y="0"/>
          <a:chExt cx="0" cy="0"/>
        </a:xfrm>
      </p:grpSpPr>
      <p:sp>
        <p:nvSpPr>
          <p:cNvPr id="1175" name="Shape 1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6" name="Shape 1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0" name="Shape 1180"/>
        <p:cNvGrpSpPr/>
        <p:nvPr/>
      </p:nvGrpSpPr>
      <p:grpSpPr>
        <a:xfrm>
          <a:off x="0" y="0"/>
          <a:ext cx="0" cy="0"/>
          <a:chOff x="0" y="0"/>
          <a:chExt cx="0" cy="0"/>
        </a:xfrm>
      </p:grpSpPr>
      <p:sp>
        <p:nvSpPr>
          <p:cNvPr id="1181" name="Shape 1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2" name="Shape 1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6" name="Shape 1186"/>
        <p:cNvGrpSpPr/>
        <p:nvPr/>
      </p:nvGrpSpPr>
      <p:grpSpPr>
        <a:xfrm>
          <a:off x="0" y="0"/>
          <a:ext cx="0" cy="0"/>
          <a:chOff x="0" y="0"/>
          <a:chExt cx="0" cy="0"/>
        </a:xfrm>
      </p:grpSpPr>
      <p:sp>
        <p:nvSpPr>
          <p:cNvPr id="1187" name="Shape 1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8" name="Shape 1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2" name="Shape 1192"/>
        <p:cNvGrpSpPr/>
        <p:nvPr/>
      </p:nvGrpSpPr>
      <p:grpSpPr>
        <a:xfrm>
          <a:off x="0" y="0"/>
          <a:ext cx="0" cy="0"/>
          <a:chOff x="0" y="0"/>
          <a:chExt cx="0" cy="0"/>
        </a:xfrm>
      </p:grpSpPr>
      <p:sp>
        <p:nvSpPr>
          <p:cNvPr id="1193" name="Shape 1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4" name="Shape 1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8" name="Shape 1198"/>
        <p:cNvGrpSpPr/>
        <p:nvPr/>
      </p:nvGrpSpPr>
      <p:grpSpPr>
        <a:xfrm>
          <a:off x="0" y="0"/>
          <a:ext cx="0" cy="0"/>
          <a:chOff x="0" y="0"/>
          <a:chExt cx="0" cy="0"/>
        </a:xfrm>
      </p:grpSpPr>
      <p:sp>
        <p:nvSpPr>
          <p:cNvPr id="1199" name="Shape 1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0" name="Shape 1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4" name="Shape 1204"/>
        <p:cNvGrpSpPr/>
        <p:nvPr/>
      </p:nvGrpSpPr>
      <p:grpSpPr>
        <a:xfrm>
          <a:off x="0" y="0"/>
          <a:ext cx="0" cy="0"/>
          <a:chOff x="0" y="0"/>
          <a:chExt cx="0" cy="0"/>
        </a:xfrm>
      </p:grpSpPr>
      <p:sp>
        <p:nvSpPr>
          <p:cNvPr id="1205" name="Shape 1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6" name="Shape 1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0" name="Shape 1210"/>
        <p:cNvGrpSpPr/>
        <p:nvPr/>
      </p:nvGrpSpPr>
      <p:grpSpPr>
        <a:xfrm>
          <a:off x="0" y="0"/>
          <a:ext cx="0" cy="0"/>
          <a:chOff x="0" y="0"/>
          <a:chExt cx="0" cy="0"/>
        </a:xfrm>
      </p:grpSpPr>
      <p:sp>
        <p:nvSpPr>
          <p:cNvPr id="1211" name="Shape 1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2" name="Shape 1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5" name="Shape 5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5" name="Shape 6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2" name="Shape 6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6" name="Shape 696"/>
        <p:cNvGrpSpPr/>
        <p:nvPr/>
      </p:nvGrpSpPr>
      <p:grpSpPr>
        <a:xfrm>
          <a:off x="0" y="0"/>
          <a:ext cx="0" cy="0"/>
          <a:chOff x="0" y="0"/>
          <a:chExt cx="0" cy="0"/>
        </a:xfrm>
      </p:grpSpPr>
      <p:sp>
        <p:nvSpPr>
          <p:cNvPr id="697" name="Shape 6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8" name="Shape 6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p:nvPr/>
        </p:nvSpPr>
        <p:spPr>
          <a:xfrm>
            <a:off x="-5131" y="1544258"/>
            <a:ext cx="9146751" cy="13715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 name="Shape 14"/>
          <p:cNvSpPr txBox="1"/>
          <p:nvPr>
            <p:ph type="ctrTitle"/>
          </p:nvPr>
        </p:nvSpPr>
        <p:spPr>
          <a:xfrm>
            <a:off x="274319" y="1624774"/>
            <a:ext cx="8603673" cy="130450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dk2"/>
              </a:buClr>
              <a:buFont typeface="Corbel"/>
              <a:buNone/>
              <a:defRPr b="0" i="0" sz="45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1143000" y="2997188"/>
            <a:ext cx="6858000" cy="981940"/>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1500" u="none" cap="none" strike="noStrike">
                <a:solidFill>
                  <a:schemeClr val="lt1"/>
                </a:solidFill>
                <a:latin typeface="Corbel"/>
                <a:ea typeface="Corbel"/>
                <a:cs typeface="Corbel"/>
                <a:sym typeface="Corbel"/>
              </a:defRPr>
            </a:lvl1pPr>
            <a:lvl2pPr indent="0" lvl="1" marL="3429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2pPr>
            <a:lvl3pPr indent="0" lvl="2" marL="6858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3pPr>
            <a:lvl4pPr indent="0" lvl="3" marL="10287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ctr">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16" name="Shape 1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7" name="Shape 1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8" name="Shape 1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p:nvPr>
            <p:ph idx="2" type="pic"/>
          </p:nvPr>
        </p:nvSpPr>
        <p:spPr>
          <a:xfrm>
            <a:off x="960120" y="1658621"/>
            <a:ext cx="4594860" cy="2948940"/>
          </a:xfrm>
          <a:prstGeom prst="rect">
            <a:avLst/>
          </a:prstGeom>
          <a:solidFill>
            <a:srgbClr val="DDF3FD"/>
          </a:solidFill>
          <a:ln>
            <a:noFill/>
          </a:ln>
        </p:spPr>
        <p:txBody>
          <a:bodyPr anchorCtr="0" anchor="t" bIns="91425" lIns="91425" rIns="91425" tIns="91425"/>
          <a:lstStyle>
            <a:lvl1pPr indent="0" lvl="0" marL="0" marR="0" rtl="0" algn="ctr">
              <a:lnSpc>
                <a:spcPct val="90000"/>
              </a:lnSpc>
              <a:spcBef>
                <a:spcPts val="900"/>
              </a:spcBef>
              <a:spcAft>
                <a:spcPts val="150"/>
              </a:spcAft>
              <a:buClr>
                <a:schemeClr val="lt1"/>
              </a:buClr>
              <a:buFont typeface="Noto Sans Symbols"/>
              <a:buNone/>
              <a:defRPr b="0" i="0" sz="2400" u="none" cap="none" strike="noStrike">
                <a:solidFill>
                  <a:srgbClr val="1C2953"/>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21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180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1500" u="none" cap="none" strike="noStrike">
                <a:solidFill>
                  <a:schemeClr val="lt1"/>
                </a:solidFill>
                <a:latin typeface="Corbel"/>
                <a:ea typeface="Corbel"/>
                <a:cs typeface="Corbel"/>
                <a:sym typeface="Corbel"/>
              </a:defRPr>
            </a:lvl9pPr>
          </a:lstStyle>
          <a:p/>
        </p:txBody>
      </p:sp>
      <p:sp>
        <p:nvSpPr>
          <p:cNvPr id="71" name="Shape 71"/>
          <p:cNvSpPr txBox="1"/>
          <p:nvPr>
            <p:ph idx="1" type="body"/>
          </p:nvPr>
        </p:nvSpPr>
        <p:spPr>
          <a:xfrm>
            <a:off x="5843016" y="1612966"/>
            <a:ext cx="2400300" cy="257174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72" name="Shape 72"/>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3" name="Shape 73"/>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4" name="Shape 74"/>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5" name="Shape 75"/>
        <p:cNvGrpSpPr/>
        <p:nvPr/>
      </p:nvGrpSpPr>
      <p:grpSpPr>
        <a:xfrm>
          <a:off x="0" y="0"/>
          <a:ext cx="0" cy="0"/>
          <a:chOff x="0" y="0"/>
          <a:chExt cx="0" cy="0"/>
        </a:xfrm>
      </p:grpSpPr>
      <p:sp>
        <p:nvSpPr>
          <p:cNvPr id="76" name="Shape 76"/>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rot="5400000">
            <a:off x="2993879" y="-582929"/>
            <a:ext cx="3154680" cy="733805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78" name="Shape 7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79" name="Shape 7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0" name="Shape 8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1" name="Shape 81"/>
        <p:cNvGrpSpPr/>
        <p:nvPr/>
      </p:nvGrpSpPr>
      <p:grpSpPr>
        <a:xfrm>
          <a:off x="0" y="0"/>
          <a:ext cx="0" cy="0"/>
          <a:chOff x="0" y="0"/>
          <a:chExt cx="0" cy="0"/>
        </a:xfrm>
      </p:grpSpPr>
      <p:sp>
        <p:nvSpPr>
          <p:cNvPr id="82" name="Shape 82"/>
          <p:cNvSpPr/>
          <p:nvPr/>
        </p:nvSpPr>
        <p:spPr>
          <a:xfrm>
            <a:off x="6764484" y="0"/>
            <a:ext cx="2057400" cy="51434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3" name="Shape 83"/>
          <p:cNvSpPr txBox="1"/>
          <p:nvPr>
            <p:ph type="title"/>
          </p:nvPr>
        </p:nvSpPr>
        <p:spPr>
          <a:xfrm rot="5400000">
            <a:off x="5559774" y="1516671"/>
            <a:ext cx="4423171" cy="180178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rot="5400000">
            <a:off x="1407048" y="-572419"/>
            <a:ext cx="4423171" cy="5979967"/>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85" name="Shape 85"/>
          <p:cNvSpPr txBox="1"/>
          <p:nvPr>
            <p:ph idx="10" type="dt"/>
          </p:nvPr>
        </p:nvSpPr>
        <p:spPr>
          <a:xfrm>
            <a:off x="628650" y="4817141"/>
            <a:ext cx="2057397"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6" name="Shape 86"/>
          <p:cNvSpPr txBox="1"/>
          <p:nvPr>
            <p:ph idx="11" type="ftr"/>
          </p:nvPr>
        </p:nvSpPr>
        <p:spPr>
          <a:xfrm>
            <a:off x="2832101" y="4817141"/>
            <a:ext cx="3209751"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87" name="Shape 87"/>
          <p:cNvSpPr txBox="1"/>
          <p:nvPr>
            <p:ph idx="12" type="sldNum"/>
          </p:nvPr>
        </p:nvSpPr>
        <p:spPr>
          <a:xfrm>
            <a:off x="6054787" y="4817141"/>
            <a:ext cx="65981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32385" lvl="0" marL="137160" marR="0" rtl="0" algn="l">
              <a:lnSpc>
                <a:spcPct val="90000"/>
              </a:lnSpc>
              <a:spcBef>
                <a:spcPts val="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2" name="Shape 2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26" name="Shape 26"/>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7" name="Shape 27"/>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28" name="Shape 28"/>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29" name="Shape 29"/>
        <p:cNvGrpSpPr/>
        <p:nvPr/>
      </p:nvGrpSpPr>
      <p:grpSpPr>
        <a:xfrm>
          <a:off x="0" y="0"/>
          <a:ext cx="0" cy="0"/>
          <a:chOff x="0" y="0"/>
          <a:chExt cx="0" cy="0"/>
        </a:xfrm>
      </p:grpSpPr>
      <p:sp>
        <p:nvSpPr>
          <p:cNvPr id="30" name="Shape 30"/>
          <p:cNvSpPr/>
          <p:nvPr/>
        </p:nvSpPr>
        <p:spPr>
          <a:xfrm>
            <a:off x="-5131" y="1544258"/>
            <a:ext cx="9146751" cy="13715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624893" y="1656658"/>
            <a:ext cx="7886700" cy="1257299"/>
          </a:xfrm>
          <a:prstGeom prst="rect">
            <a:avLst/>
          </a:prstGeom>
          <a:noFill/>
          <a:ln>
            <a:noFill/>
          </a:ln>
        </p:spPr>
        <p:txBody>
          <a:bodyPr anchorCtr="0" anchor="ctr" bIns="91425" lIns="91425" rIns="91425" tIns="91425"/>
          <a:lstStyle>
            <a:lvl1pPr indent="0" lvl="0" marL="0" marR="0" rtl="0" algn="ctr">
              <a:lnSpc>
                <a:spcPct val="80000"/>
              </a:lnSpc>
              <a:spcBef>
                <a:spcPts val="0"/>
              </a:spcBef>
              <a:buClr>
                <a:schemeClr val="lt1"/>
              </a:buClr>
              <a:buFont typeface="Corbel"/>
              <a:buNone/>
              <a:defRPr b="0" i="0" sz="4500" u="none" cap="none" strike="noStrike">
                <a:solidFill>
                  <a:schemeClr val="l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624893" y="3007750"/>
            <a:ext cx="7886700" cy="880978"/>
          </a:xfrm>
          <a:prstGeom prst="rect">
            <a:avLst/>
          </a:prstGeom>
          <a:noFill/>
          <a:ln>
            <a:noFill/>
          </a:ln>
        </p:spPr>
        <p:txBody>
          <a:bodyPr anchorCtr="0" anchor="t" bIns="91425" lIns="91425" rIns="91425" tIns="91425"/>
          <a:lstStyle>
            <a:lvl1pPr indent="0" lvl="0" marL="0" marR="0" rtl="0" algn="ctr">
              <a:lnSpc>
                <a:spcPct val="90000"/>
              </a:lnSpc>
              <a:spcBef>
                <a:spcPts val="900"/>
              </a:spcBef>
              <a:spcAft>
                <a:spcPts val="150"/>
              </a:spcAft>
              <a:buClr>
                <a:schemeClr val="dk1"/>
              </a:buClr>
              <a:buFont typeface="Noto Sans Symbols"/>
              <a:buNone/>
              <a:defRPr b="0" i="0" sz="1500" u="none" cap="none" strike="noStrike">
                <a:solidFill>
                  <a:schemeClr val="dk2"/>
                </a:solidFill>
                <a:latin typeface="Corbel"/>
                <a:ea typeface="Corbel"/>
                <a:cs typeface="Corbel"/>
                <a:sym typeface="Corbel"/>
              </a:defRPr>
            </a:lvl1pPr>
            <a:lvl2pPr indent="0" lvl="1" marL="342900" marR="0" rtl="0" algn="l">
              <a:lnSpc>
                <a:spcPct val="90000"/>
              </a:lnSpc>
              <a:spcBef>
                <a:spcPts val="150"/>
              </a:spcBef>
              <a:spcAft>
                <a:spcPts val="300"/>
              </a:spcAft>
              <a:buClr>
                <a:schemeClr val="dk1"/>
              </a:buClr>
              <a:buFont typeface="Noto Sans Symbols"/>
              <a:buNone/>
              <a:defRPr b="0" i="0" sz="1350" u="none" cap="none" strike="noStrike">
                <a:solidFill>
                  <a:srgbClr val="8C8C8C"/>
                </a:solidFill>
                <a:latin typeface="Corbel"/>
                <a:ea typeface="Corbel"/>
                <a:cs typeface="Corbel"/>
                <a:sym typeface="Corbel"/>
              </a:defRPr>
            </a:lvl2pPr>
            <a:lvl3pPr indent="0" lvl="2" marL="685800" marR="0" rtl="0" algn="l">
              <a:lnSpc>
                <a:spcPct val="90000"/>
              </a:lnSpc>
              <a:spcBef>
                <a:spcPts val="150"/>
              </a:spcBef>
              <a:spcAft>
                <a:spcPts val="300"/>
              </a:spcAft>
              <a:buClr>
                <a:schemeClr val="dk1"/>
              </a:buClr>
              <a:buFont typeface="Noto Sans Symbols"/>
              <a:buNone/>
              <a:defRPr b="0" i="0" sz="1200" u="none" cap="none" strike="noStrike">
                <a:solidFill>
                  <a:srgbClr val="8C8C8C"/>
                </a:solidFill>
                <a:latin typeface="Corbel"/>
                <a:ea typeface="Corbel"/>
                <a:cs typeface="Corbel"/>
                <a:sym typeface="Corbel"/>
              </a:defRPr>
            </a:lvl3pPr>
            <a:lvl4pPr indent="0" lvl="3" marL="10287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4pPr>
            <a:lvl5pPr indent="0" lvl="4" marL="13716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5pPr>
            <a:lvl6pPr indent="0" lvl="5" marL="17145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6pPr>
            <a:lvl7pPr indent="0" lvl="6" marL="20574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7pPr>
            <a:lvl8pPr indent="0" lvl="7" marL="24003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8pPr>
            <a:lvl9pPr indent="0" lvl="8" marL="2743200" marR="0" rtl="0" algn="l">
              <a:lnSpc>
                <a:spcPct val="90000"/>
              </a:lnSpc>
              <a:spcBef>
                <a:spcPts val="150"/>
              </a:spcBef>
              <a:spcAft>
                <a:spcPts val="300"/>
              </a:spcAft>
              <a:buClr>
                <a:schemeClr val="dk1"/>
              </a:buClr>
              <a:buFont typeface="Noto Sans Symbols"/>
              <a:buNone/>
              <a:defRPr b="0" i="0" sz="1050" u="none" cap="none" strike="noStrike">
                <a:solidFill>
                  <a:srgbClr val="8C8C8C"/>
                </a:solidFill>
                <a:latin typeface="Corbel"/>
                <a:ea typeface="Corbel"/>
                <a:cs typeface="Corbel"/>
                <a:sym typeface="Corbel"/>
              </a:defRPr>
            </a:lvl9pPr>
          </a:lstStyle>
          <a:p/>
        </p:txBody>
      </p:sp>
      <p:sp>
        <p:nvSpPr>
          <p:cNvPr id="33" name="Shape 33"/>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4" name="Shape 34"/>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dk2"/>
              </a:buClr>
              <a:buFont typeface="Arial"/>
              <a:buNone/>
              <a:defRPr b="0" i="0" sz="788" u="none" cap="none" strike="noStrike">
                <a:solidFill>
                  <a:schemeClr val="dk2"/>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35" name="Shape 35"/>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904008"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39" name="Shape 39"/>
          <p:cNvSpPr txBox="1"/>
          <p:nvPr>
            <p:ph idx="2" type="body"/>
          </p:nvPr>
        </p:nvSpPr>
        <p:spPr>
          <a:xfrm>
            <a:off x="4672792" y="1508759"/>
            <a:ext cx="35661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0" name="Shape 40"/>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1" name="Shape 41"/>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42" name="Shape 42"/>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05255"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6" name="Shape 46"/>
          <p:cNvSpPr txBox="1"/>
          <p:nvPr>
            <p:ph idx="2" type="body"/>
          </p:nvPr>
        </p:nvSpPr>
        <p:spPr>
          <a:xfrm>
            <a:off x="905255" y="1992425"/>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7" name="Shape 47"/>
          <p:cNvSpPr txBox="1"/>
          <p:nvPr>
            <p:ph idx="3" type="body"/>
          </p:nvPr>
        </p:nvSpPr>
        <p:spPr>
          <a:xfrm>
            <a:off x="4673423" y="1435101"/>
            <a:ext cx="3566159" cy="557321"/>
          </a:xfrm>
          <a:prstGeom prst="rect">
            <a:avLst/>
          </a:prstGeom>
          <a:noFill/>
          <a:ln>
            <a:noFill/>
          </a:ln>
        </p:spPr>
        <p:txBody>
          <a:bodyPr anchorCtr="0" anchor="ctr" bIns="91425" lIns="91425" rIns="91425" tIns="91425"/>
          <a:lstStyle>
            <a:lvl1pPr indent="0" lvl="0" marL="0" marR="0" rtl="0" algn="l">
              <a:lnSpc>
                <a:spcPct val="90000"/>
              </a:lnSpc>
              <a:spcBef>
                <a:spcPts val="900"/>
              </a:spcBef>
              <a:spcAft>
                <a:spcPts val="150"/>
              </a:spcAft>
              <a:buClr>
                <a:schemeClr val="lt1"/>
              </a:buClr>
              <a:buFont typeface="Noto Sans Symbols"/>
              <a:buNone/>
              <a:defRPr b="1" i="0" sz="1575"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1" i="0" sz="15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1" i="0" sz="13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1" i="0" sz="1200" u="none" cap="none" strike="noStrike">
                <a:solidFill>
                  <a:schemeClr val="lt1"/>
                </a:solidFill>
                <a:latin typeface="Corbel"/>
                <a:ea typeface="Corbel"/>
                <a:cs typeface="Corbel"/>
                <a:sym typeface="Corbel"/>
              </a:defRPr>
            </a:lvl9pPr>
          </a:lstStyle>
          <a:p/>
        </p:txBody>
      </p:sp>
      <p:sp>
        <p:nvSpPr>
          <p:cNvPr id="48" name="Shape 48"/>
          <p:cNvSpPr txBox="1"/>
          <p:nvPr>
            <p:ph idx="4" type="body"/>
          </p:nvPr>
        </p:nvSpPr>
        <p:spPr>
          <a:xfrm>
            <a:off x="4673423" y="1992423"/>
            <a:ext cx="3566159" cy="2674619"/>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49" name="Shape 4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0" name="Shape 5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1" name="Shape 5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5" name="Shape 55"/>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6" name="Shape 56"/>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59" name="Shape 59"/>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0" name="Shape 60"/>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lt-LT" sz="9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905255" y="1590041"/>
            <a:ext cx="4594860" cy="3086099"/>
          </a:xfrm>
          <a:prstGeom prst="rect">
            <a:avLst/>
          </a:prstGeom>
          <a:noFill/>
          <a:ln>
            <a:noFill/>
          </a:ln>
        </p:spPr>
        <p:txBody>
          <a:bodyPr anchorCtr="0" anchor="t" bIns="91425" lIns="91425" rIns="91425" tIns="91425"/>
          <a:lstStyle>
            <a:lvl1pPr indent="15239" lvl="0" marL="137160" marR="0" rtl="0" algn="l">
              <a:lnSpc>
                <a:spcPct val="90000"/>
              </a:lnSpc>
              <a:spcBef>
                <a:spcPts val="900"/>
              </a:spcBef>
              <a:spcAft>
                <a:spcPts val="150"/>
              </a:spcAft>
              <a:buClr>
                <a:schemeClr val="lt1"/>
              </a:buClr>
              <a:buSzPct val="100000"/>
              <a:buFont typeface="Noto Sans Symbols"/>
              <a:buChar char="▪"/>
              <a:defRPr b="0" i="0" sz="2400" u="none" cap="none" strike="noStrike">
                <a:solidFill>
                  <a:schemeClr val="lt1"/>
                </a:solidFill>
                <a:latin typeface="Corbel"/>
                <a:ea typeface="Corbel"/>
                <a:cs typeface="Corbel"/>
                <a:sym typeface="Corbel"/>
              </a:defRPr>
            </a:lvl1pPr>
            <a:lvl2pPr indent="-10159" lvl="1" marL="308610" marR="0" rtl="0" algn="l">
              <a:lnSpc>
                <a:spcPct val="90000"/>
              </a:lnSpc>
              <a:spcBef>
                <a:spcPts val="150"/>
              </a:spcBef>
              <a:spcAft>
                <a:spcPts val="300"/>
              </a:spcAft>
              <a:buClr>
                <a:schemeClr val="lt1"/>
              </a:buClr>
              <a:buSzPct val="100000"/>
              <a:buFont typeface="Noto Sans Symbols"/>
              <a:buChar char="▪"/>
              <a:defRPr b="0" i="0" sz="2100" u="none" cap="none" strike="noStrike">
                <a:solidFill>
                  <a:schemeClr val="lt1"/>
                </a:solidFill>
                <a:latin typeface="Corbel"/>
                <a:ea typeface="Corbel"/>
                <a:cs typeface="Corbel"/>
                <a:sym typeface="Corbel"/>
              </a:defRPr>
            </a:lvl2pPr>
            <a:lvl3pPr indent="-22859" lvl="2" marL="480060" marR="0" rtl="0" algn="l">
              <a:lnSpc>
                <a:spcPct val="90000"/>
              </a:lnSpc>
              <a:spcBef>
                <a:spcPts val="150"/>
              </a:spcBef>
              <a:spcAft>
                <a:spcPts val="300"/>
              </a:spcAft>
              <a:buClr>
                <a:schemeClr val="lt1"/>
              </a:buClr>
              <a:buSzPct val="100000"/>
              <a:buFont typeface="Noto Sans Symbols"/>
              <a:buChar char="▪"/>
              <a:defRPr b="0" i="0" sz="1800" u="none" cap="none" strike="noStrike">
                <a:solidFill>
                  <a:schemeClr val="lt1"/>
                </a:solidFill>
                <a:latin typeface="Corbel"/>
                <a:ea typeface="Corbel"/>
                <a:cs typeface="Corbel"/>
                <a:sym typeface="Corbel"/>
              </a:defRPr>
            </a:lvl3pPr>
            <a:lvl4pPr indent="-48259" lvl="3" marL="6515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4pPr>
            <a:lvl5pPr indent="-41910" lvl="4" marL="82296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5pPr>
            <a:lvl6pPr indent="-80800" lvl="5" marL="9634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6pPr>
            <a:lvl7pPr indent="-81499" lvl="6" marL="11038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7pPr>
            <a:lvl8pPr indent="-85100" lvl="7" marL="12217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8pPr>
            <a:lvl9pPr indent="-78299" lvl="8" marL="135465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9pPr>
          </a:lstStyle>
          <a:p/>
        </p:txBody>
      </p:sp>
      <p:sp>
        <p:nvSpPr>
          <p:cNvPr id="64" name="Shape 64"/>
          <p:cNvSpPr txBox="1"/>
          <p:nvPr>
            <p:ph idx="2" type="body"/>
          </p:nvPr>
        </p:nvSpPr>
        <p:spPr>
          <a:xfrm>
            <a:off x="5841767" y="1610615"/>
            <a:ext cx="2400300" cy="2574239"/>
          </a:xfrm>
          <a:prstGeom prst="rect">
            <a:avLst/>
          </a:prstGeom>
          <a:noFill/>
          <a:ln>
            <a:noFill/>
          </a:ln>
        </p:spPr>
        <p:txBody>
          <a:bodyPr anchorCtr="0" anchor="t" bIns="91425" lIns="91425" rIns="91425" tIns="91425"/>
          <a:lstStyle>
            <a:lvl1pPr indent="0" lvl="0" marL="0" marR="0" rtl="0" algn="l">
              <a:lnSpc>
                <a:spcPct val="95000"/>
              </a:lnSpc>
              <a:spcBef>
                <a:spcPts val="900"/>
              </a:spcBef>
              <a:spcAft>
                <a:spcPts val="150"/>
              </a:spcAft>
              <a:buClr>
                <a:schemeClr val="lt1"/>
              </a:buClr>
              <a:buFont typeface="Noto Sans Symbols"/>
              <a:buNone/>
              <a:defRPr b="0" i="0" sz="1350" u="none" cap="none" strike="noStrike">
                <a:solidFill>
                  <a:schemeClr val="lt1"/>
                </a:solidFill>
                <a:latin typeface="Corbel"/>
                <a:ea typeface="Corbel"/>
                <a:cs typeface="Corbel"/>
                <a:sym typeface="Corbel"/>
              </a:defRPr>
            </a:lvl1pPr>
            <a:lvl2pPr indent="0" lvl="1" marL="342900" marR="0" rtl="0" algn="l">
              <a:lnSpc>
                <a:spcPct val="90000"/>
              </a:lnSpc>
              <a:spcBef>
                <a:spcPts val="150"/>
              </a:spcBef>
              <a:spcAft>
                <a:spcPts val="300"/>
              </a:spcAft>
              <a:buClr>
                <a:schemeClr val="lt1"/>
              </a:buClr>
              <a:buFont typeface="Noto Sans Symbols"/>
              <a:buNone/>
              <a:defRPr b="0" i="0" sz="900" u="none" cap="none" strike="noStrike">
                <a:solidFill>
                  <a:schemeClr val="lt1"/>
                </a:solidFill>
                <a:latin typeface="Corbel"/>
                <a:ea typeface="Corbel"/>
                <a:cs typeface="Corbel"/>
                <a:sym typeface="Corbel"/>
              </a:defRPr>
            </a:lvl2pPr>
            <a:lvl3pPr indent="0" lvl="2" marL="685800" marR="0" rtl="0" algn="l">
              <a:lnSpc>
                <a:spcPct val="90000"/>
              </a:lnSpc>
              <a:spcBef>
                <a:spcPts val="150"/>
              </a:spcBef>
              <a:spcAft>
                <a:spcPts val="300"/>
              </a:spcAft>
              <a:buClr>
                <a:schemeClr val="lt1"/>
              </a:buClr>
              <a:buFont typeface="Noto Sans Symbols"/>
              <a:buNone/>
              <a:defRPr b="0" i="0" sz="750" u="none" cap="none" strike="noStrike">
                <a:solidFill>
                  <a:schemeClr val="lt1"/>
                </a:solidFill>
                <a:latin typeface="Corbel"/>
                <a:ea typeface="Corbel"/>
                <a:cs typeface="Corbel"/>
                <a:sym typeface="Corbel"/>
              </a:defRPr>
            </a:lvl3pPr>
            <a:lvl4pPr indent="0" lvl="3" marL="10287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4pPr>
            <a:lvl5pPr indent="0" lvl="4" marL="13716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5pPr>
            <a:lvl6pPr indent="0" lvl="5" marL="17145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6pPr>
            <a:lvl7pPr indent="0" lvl="6" marL="20574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7pPr>
            <a:lvl8pPr indent="0" lvl="7" marL="24003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8pPr>
            <a:lvl9pPr indent="0" lvl="8" marL="2743200" marR="0" rtl="0" algn="l">
              <a:lnSpc>
                <a:spcPct val="90000"/>
              </a:lnSpc>
              <a:spcBef>
                <a:spcPts val="150"/>
              </a:spcBef>
              <a:spcAft>
                <a:spcPts val="300"/>
              </a:spcAft>
              <a:buClr>
                <a:schemeClr val="lt1"/>
              </a:buClr>
              <a:buFont typeface="Noto Sans Symbols"/>
              <a:buNone/>
              <a:defRPr b="0" i="0" sz="675" u="none" cap="none" strike="noStrike">
                <a:solidFill>
                  <a:schemeClr val="lt1"/>
                </a:solidFill>
                <a:latin typeface="Corbel"/>
                <a:ea typeface="Corbel"/>
                <a:cs typeface="Corbel"/>
                <a:sym typeface="Corbel"/>
              </a:defRPr>
            </a:lvl9pPr>
          </a:lstStyle>
          <a:p/>
        </p:txBody>
      </p:sp>
      <p:sp>
        <p:nvSpPr>
          <p:cNvPr id="65" name="Shape 65"/>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6" name="Shape 66"/>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67" name="Shape 67"/>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p:nvPr/>
        </p:nvSpPr>
        <p:spPr>
          <a:xfrm>
            <a:off x="361" y="132081"/>
            <a:ext cx="9141714" cy="1234438"/>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 name="Shape 7"/>
          <p:cNvSpPr txBox="1"/>
          <p:nvPr>
            <p:ph type="title"/>
          </p:nvPr>
        </p:nvSpPr>
        <p:spPr>
          <a:xfrm>
            <a:off x="902188" y="213132"/>
            <a:ext cx="7338059" cy="1131569"/>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2"/>
              </a:buClr>
              <a:buFont typeface="Corbel"/>
              <a:buNone/>
              <a:defRPr b="0" i="0" sz="3000" u="none" cap="none" strike="noStrike">
                <a:solidFill>
                  <a:schemeClr val="dk2"/>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902188" y="1508759"/>
            <a:ext cx="7338059" cy="3154680"/>
          </a:xfrm>
          <a:prstGeom prst="rect">
            <a:avLst/>
          </a:prstGeom>
          <a:noFill/>
          <a:ln>
            <a:noFill/>
          </a:ln>
        </p:spPr>
        <p:txBody>
          <a:bodyPr anchorCtr="0" anchor="t" bIns="91425" lIns="91425" rIns="91425" tIns="91425"/>
          <a:lstStyle>
            <a:lvl1pPr indent="-32385" lvl="0" marL="137160" marR="0" rtl="0" algn="l">
              <a:lnSpc>
                <a:spcPct val="90000"/>
              </a:lnSpc>
              <a:spcBef>
                <a:spcPts val="900"/>
              </a:spcBef>
              <a:spcAft>
                <a:spcPts val="150"/>
              </a:spcAft>
              <a:buClr>
                <a:schemeClr val="lt1"/>
              </a:buClr>
              <a:buSzPct val="97058"/>
              <a:buFont typeface="Noto Sans Symbols"/>
              <a:buChar char="▪"/>
              <a:defRPr b="0" i="0" sz="1650" u="none" cap="none" strike="noStrike">
                <a:solidFill>
                  <a:schemeClr val="lt1"/>
                </a:solidFill>
                <a:latin typeface="Corbel"/>
                <a:ea typeface="Corbel"/>
                <a:cs typeface="Corbel"/>
                <a:sym typeface="Corbel"/>
              </a:defRPr>
            </a:lvl1pPr>
            <a:lvl2pPr indent="-48259" lvl="1" marL="308610" marR="0" rtl="0" algn="l">
              <a:lnSpc>
                <a:spcPct val="90000"/>
              </a:lnSpc>
              <a:spcBef>
                <a:spcPts val="150"/>
              </a:spcBef>
              <a:spcAft>
                <a:spcPts val="300"/>
              </a:spcAft>
              <a:buClr>
                <a:schemeClr val="lt1"/>
              </a:buClr>
              <a:buSzPct val="100000"/>
              <a:buFont typeface="Noto Sans Symbols"/>
              <a:buChar char="▪"/>
              <a:defRPr b="0" i="0" sz="1500" u="none" cap="none" strike="noStrike">
                <a:solidFill>
                  <a:schemeClr val="lt1"/>
                </a:solidFill>
                <a:latin typeface="Corbel"/>
                <a:ea typeface="Corbel"/>
                <a:cs typeface="Corbel"/>
                <a:sym typeface="Corbel"/>
              </a:defRPr>
            </a:lvl2pPr>
            <a:lvl3pPr indent="-51434" lvl="2" marL="480060" marR="0" rtl="0" algn="l">
              <a:lnSpc>
                <a:spcPct val="90000"/>
              </a:lnSpc>
              <a:spcBef>
                <a:spcPts val="150"/>
              </a:spcBef>
              <a:spcAft>
                <a:spcPts val="300"/>
              </a:spcAft>
              <a:buClr>
                <a:schemeClr val="lt1"/>
              </a:buClr>
              <a:buSzPct val="96428"/>
              <a:buFont typeface="Noto Sans Symbols"/>
              <a:buChar char="▪"/>
              <a:defRPr b="0" i="0" sz="1350" u="none" cap="none" strike="noStrike">
                <a:solidFill>
                  <a:schemeClr val="lt1"/>
                </a:solidFill>
                <a:latin typeface="Corbel"/>
                <a:ea typeface="Corbel"/>
                <a:cs typeface="Corbel"/>
                <a:sym typeface="Corbel"/>
              </a:defRPr>
            </a:lvl3pPr>
            <a:lvl4pPr indent="-67309" lvl="3" marL="65151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4pPr>
            <a:lvl5pPr indent="-60960" lvl="4" marL="82296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5pPr>
            <a:lvl6pPr indent="-99850" lvl="5" marL="9634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6pPr>
            <a:lvl7pPr indent="-100549" lvl="6" marL="11038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7pPr>
            <a:lvl8pPr indent="-104150" lvl="7" marL="12217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8pPr>
            <a:lvl9pPr indent="-97349" lvl="8" marL="1354650" marR="0" rtl="0" algn="l">
              <a:lnSpc>
                <a:spcPct val="90000"/>
              </a:lnSpc>
              <a:spcBef>
                <a:spcPts val="150"/>
              </a:spcBef>
              <a:spcAft>
                <a:spcPts val="300"/>
              </a:spcAft>
              <a:buClr>
                <a:schemeClr val="lt1"/>
              </a:buClr>
              <a:buSzPct val="100000"/>
              <a:buFont typeface="Noto Sans Symbols"/>
              <a:buChar char="▪"/>
              <a:defRPr b="0" i="0" sz="1200" u="none" cap="none" strike="noStrike">
                <a:solidFill>
                  <a:schemeClr val="lt1"/>
                </a:solidFill>
                <a:latin typeface="Corbel"/>
                <a:ea typeface="Corbel"/>
                <a:cs typeface="Corbel"/>
                <a:sym typeface="Corbel"/>
              </a:defRPr>
            </a:lvl9pPr>
          </a:lstStyle>
          <a:p/>
        </p:txBody>
      </p:sp>
      <p:sp>
        <p:nvSpPr>
          <p:cNvPr id="9" name="Shape 9"/>
          <p:cNvSpPr txBox="1"/>
          <p:nvPr>
            <p:ph idx="10" type="dt"/>
          </p:nvPr>
        </p:nvSpPr>
        <p:spPr>
          <a:xfrm>
            <a:off x="901699" y="4817141"/>
            <a:ext cx="2250671" cy="273843"/>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0" name="Shape 10"/>
          <p:cNvSpPr txBox="1"/>
          <p:nvPr>
            <p:ph idx="11" type="ftr"/>
          </p:nvPr>
        </p:nvSpPr>
        <p:spPr>
          <a:xfrm>
            <a:off x="4197353" y="4817141"/>
            <a:ext cx="3783329" cy="273843"/>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1"/>
              </a:buClr>
              <a:buFont typeface="Arial"/>
              <a:buNone/>
              <a:defRPr b="0" i="0" sz="788"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p:txBody>
      </p:sp>
      <p:sp>
        <p:nvSpPr>
          <p:cNvPr id="11" name="Shape 11"/>
          <p:cNvSpPr txBox="1"/>
          <p:nvPr>
            <p:ph idx="12" type="sldNum"/>
          </p:nvPr>
        </p:nvSpPr>
        <p:spPr>
          <a:xfrm>
            <a:off x="7994195" y="4817141"/>
            <a:ext cx="709698" cy="273843"/>
          </a:xfrm>
          <a:prstGeom prst="rect">
            <a:avLst/>
          </a:prstGeom>
          <a:noFill/>
          <a:ln>
            <a:noFill/>
          </a:ln>
        </p:spPr>
        <p:txBody>
          <a:bodyPr anchorCtr="0" anchor="ctr" bIns="45700" lIns="45700" rIns="91425" tIns="45700">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lt-LT" sz="1000" u="none" cap="none" strike="noStrike">
                <a:solidFill>
                  <a:schemeClr val="dk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4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9.png"/><Relationship Id="rId4" Type="http://schemas.openxmlformats.org/officeDocument/2006/relationships/image" Target="../media/image5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4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4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5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5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7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4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9.png"/><Relationship Id="rId4" Type="http://schemas.openxmlformats.org/officeDocument/2006/relationships/image" Target="../media/image4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6.png"/><Relationship Id="rId4" Type="http://schemas.openxmlformats.org/officeDocument/2006/relationships/image" Target="../media/image4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5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5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5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5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7.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5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55.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9.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4.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2.png"/><Relationship Id="rId4" Type="http://schemas.openxmlformats.org/officeDocument/2006/relationships/image" Target="../media/image6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8.png"/><Relationship Id="rId4" Type="http://schemas.openxmlformats.org/officeDocument/2006/relationships/image" Target="../media/image60.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72.png"/><Relationship Id="rId4" Type="http://schemas.openxmlformats.org/officeDocument/2006/relationships/image" Target="../media/image6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3.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5.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7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75.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78.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83.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79.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7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7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76.png"/><Relationship Id="rId4" Type="http://schemas.openxmlformats.org/officeDocument/2006/relationships/image" Target="../media/image74.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87.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86.png"/><Relationship Id="rId4" Type="http://schemas.openxmlformats.org/officeDocument/2006/relationships/image" Target="../media/image77.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hyperlink" Target="https://gist.github.com/kaunas163/9783cc9ab5f5b3fcefff059cf0875bc3" TargetMode="External"/><Relationship Id="rId4" Type="http://schemas.openxmlformats.org/officeDocument/2006/relationships/hyperlink" Target="https://gist.github.com/kaunas163/d718656d62387cb55f491f8378d70ea3"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85.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80.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84.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88.png"/><Relationship Id="rId4" Type="http://schemas.openxmlformats.org/officeDocument/2006/relationships/image" Target="../media/image8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8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9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89.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90.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92.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93.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94.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6.png"/><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8.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30.png"/><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image" Target="../media/image31.png"/><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7.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9.png"/><Relationship Id="rId4" Type="http://schemas.openxmlformats.org/officeDocument/2006/relationships/image" Target="../media/image4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4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p:nvPr/>
        </p:nvSpPr>
        <p:spPr>
          <a:xfrm>
            <a:off x="1874873" y="1549399"/>
            <a:ext cx="2697126" cy="385724"/>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3" name="Shape 93"/>
          <p:cNvSpPr/>
          <p:nvPr/>
        </p:nvSpPr>
        <p:spPr>
          <a:xfrm flipH="1">
            <a:off x="4572000" y="1549399"/>
            <a:ext cx="2697124" cy="385724"/>
          </a:xfrm>
          <a:prstGeom prst="rtTriangle">
            <a:avLst/>
          </a:prstGeom>
          <a:solidFill>
            <a:schemeClr val="lt1"/>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94" name="Shape 94"/>
          <p:cNvSpPr txBox="1"/>
          <p:nvPr/>
        </p:nvSpPr>
        <p:spPr>
          <a:xfrm>
            <a:off x="2708348" y="1957474"/>
            <a:ext cx="3254416" cy="70788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2"/>
              </a:buClr>
              <a:buSzPct val="25000"/>
              <a:buFont typeface="Corbel"/>
              <a:buNone/>
            </a:pPr>
            <a:r>
              <a:rPr lang="lt-LT" sz="4000">
                <a:solidFill>
                  <a:schemeClr val="dk2"/>
                </a:solidFill>
                <a:latin typeface="Corbel"/>
                <a:ea typeface="Corbel"/>
                <a:cs typeface="Corbel"/>
                <a:sym typeface="Corbel"/>
              </a:rPr>
              <a:t>C# pagrindai</a:t>
            </a:r>
          </a:p>
        </p:txBody>
      </p:sp>
      <p:pic>
        <p:nvPicPr>
          <p:cNvPr id="95" name="Shape 95"/>
          <p:cNvPicPr preferRelativeResize="0"/>
          <p:nvPr/>
        </p:nvPicPr>
        <p:blipFill rotWithShape="1">
          <a:blip r:embed="rId3">
            <a:alphaModFix/>
          </a:blip>
          <a:srcRect b="0" l="0" r="0" t="0"/>
          <a:stretch/>
        </p:blipFill>
        <p:spPr>
          <a:xfrm>
            <a:off x="2918134" y="438150"/>
            <a:ext cx="3307728" cy="874947"/>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sp>
        <p:nvSpPr>
          <p:cNvPr id="149" name="Shape 149"/>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0" lvl="0" marL="0" rtl="0">
              <a:spcBef>
                <a:spcPts val="0"/>
              </a:spcBef>
              <a:spcAft>
                <a:spcPts val="0"/>
              </a:spcAft>
              <a:buNone/>
            </a:pPr>
            <a:r>
              <a:rPr lang="lt-LT" sz="2400"/>
              <a:t>var pavadinimas = reikšmė;</a:t>
            </a:r>
          </a:p>
          <a:p>
            <a:pPr indent="0" lvl="0" marL="0" rtl="0">
              <a:spcBef>
                <a:spcPts val="0"/>
              </a:spcBef>
              <a:spcAft>
                <a:spcPts val="0"/>
              </a:spcAft>
              <a:buNone/>
            </a:pPr>
            <a:r>
              <a:t/>
            </a:r>
            <a:endParaRPr/>
          </a:p>
          <a:p>
            <a:pPr indent="-228600" lvl="0" marL="457200" rtl="0">
              <a:spcBef>
                <a:spcPts val="0"/>
              </a:spcBef>
              <a:spcAft>
                <a:spcPts val="0"/>
              </a:spcAft>
            </a:pPr>
            <a:r>
              <a:rPr lang="lt-LT"/>
              <a:t>var - tai automatiškai parenkamas kintamojo tipas, tačiau vietoj var galima rašyti iškart reikiamą kintamojo tipą (int, float, double, char, string, bool…).</a:t>
            </a:r>
          </a:p>
          <a:p>
            <a:pPr indent="-228600" lvl="0" marL="457200" rtl="0">
              <a:spcBef>
                <a:spcPts val="0"/>
              </a:spcBef>
              <a:spcAft>
                <a:spcPts val="0"/>
              </a:spcAft>
            </a:pPr>
            <a:r>
              <a:rPr lang="lt-LT"/>
              <a:t>pavadinimas - tai kintamojo pavadinimas, kurį naudosite kai programoje norėsite pasieksi šio kintamojo saugomą reišmę.</a:t>
            </a:r>
          </a:p>
          <a:p>
            <a:pPr indent="-228600" lvl="0" marL="457200" rtl="0">
              <a:spcBef>
                <a:spcPts val="0"/>
              </a:spcBef>
              <a:spcAft>
                <a:spcPts val="0"/>
              </a:spcAft>
            </a:pPr>
            <a:r>
              <a:rPr lang="lt-LT"/>
              <a:t>reikšmė - ką saugo kintamasis, tai gali būti jau koks nors egzistuojantis skaičius, simbolis, tekstas ar pan.</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method name</a:t>
            </a:r>
          </a:p>
        </p:txBody>
      </p:sp>
      <p:sp>
        <p:nvSpPr>
          <p:cNvPr id="719" name="Shape 71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Metodo pavadinimas, kuriuo jis pasiekiamas.</a:t>
            </a:r>
          </a:p>
          <a:p>
            <a:pPr lvl="0">
              <a:spcBef>
                <a:spcPts val="0"/>
              </a:spcBef>
              <a:buNone/>
            </a:pPr>
            <a:r>
              <a:rPr lang="lt-LT"/>
              <a:t>Taikomos tokios pačios taisyklės kaip ir aprašant kintamųjų pavadinimus.</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parameter list</a:t>
            </a:r>
          </a:p>
        </p:txBody>
      </p:sp>
      <p:sp>
        <p:nvSpPr>
          <p:cNvPr id="725" name="Shape 72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Jeigu metodui reikia papildomų duomenų, kad galėtų atlikti atitinkamą darbą, jam galima suteikti papildomus duomenis juos perduodant skliaustuose. Jei naudojamas daugiau nei vienas kintamasis ar objektas, jie atsiskiria per kableliulius.</a:t>
            </a:r>
          </a:p>
          <a:p>
            <a:pPr lvl="0">
              <a:spcBef>
                <a:spcPts val="0"/>
              </a:spcBef>
              <a:buNone/>
            </a:pPr>
            <a:r>
              <a:rPr lang="lt-LT"/>
              <a:t>Perduodant metodui parametrų, būtina aprašyti kintamojo/objekto tipą ir pasirinktą pavadinimą, kuris bus naudojamas metodo viduje.</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a:t>
            </a:r>
          </a:p>
        </p:txBody>
      </p:sp>
      <p:pic>
        <p:nvPicPr>
          <p:cNvPr id="731" name="Shape 731"/>
          <p:cNvPicPr preferRelativeResize="0"/>
          <p:nvPr/>
        </p:nvPicPr>
        <p:blipFill>
          <a:blip r:embed="rId3">
            <a:alphaModFix/>
          </a:blip>
          <a:stretch>
            <a:fillRect/>
          </a:stretch>
        </p:blipFill>
        <p:spPr>
          <a:xfrm>
            <a:off x="3009900" y="2416900"/>
            <a:ext cx="3058425" cy="12215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5" name="Shape 735"/>
        <p:cNvGrpSpPr/>
        <p:nvPr/>
      </p:nvGrpSpPr>
      <p:grpSpPr>
        <a:xfrm>
          <a:off x="0" y="0"/>
          <a:ext cx="0" cy="0"/>
          <a:chOff x="0" y="0"/>
          <a:chExt cx="0" cy="0"/>
        </a:xfrm>
      </p:grpSpPr>
      <p:sp>
        <p:nvSpPr>
          <p:cNvPr id="736" name="Shape 73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Metodo iškvietimas</a:t>
            </a:r>
          </a:p>
        </p:txBody>
      </p:sp>
      <p:sp>
        <p:nvSpPr>
          <p:cNvPr id="737" name="Shape 73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Kviečiant metodą reikia nurodyti klasės iš kurios metodas yra kviečiamas objekto pavadinimą, metodo pavadinimą ir skliaustuose nurodyti visus reikalingus metodui kintamuosius ar objektus.</a:t>
            </a:r>
          </a:p>
        </p:txBody>
      </p:sp>
      <p:pic>
        <p:nvPicPr>
          <p:cNvPr id="738" name="Shape 738"/>
          <p:cNvPicPr preferRelativeResize="0"/>
          <p:nvPr/>
        </p:nvPicPr>
        <p:blipFill>
          <a:blip r:embed="rId3">
            <a:alphaModFix/>
          </a:blip>
          <a:stretch>
            <a:fillRect/>
          </a:stretch>
        </p:blipFill>
        <p:spPr>
          <a:xfrm>
            <a:off x="5193371" y="2300421"/>
            <a:ext cx="2620824" cy="2580199"/>
          </a:xfrm>
          <a:prstGeom prst="rect">
            <a:avLst/>
          </a:prstGeom>
          <a:noFill/>
          <a:ln>
            <a:noFill/>
          </a:ln>
        </p:spPr>
      </p:pic>
      <p:pic>
        <p:nvPicPr>
          <p:cNvPr id="739" name="Shape 739"/>
          <p:cNvPicPr preferRelativeResize="0"/>
          <p:nvPr/>
        </p:nvPicPr>
        <p:blipFill>
          <a:blip r:embed="rId4">
            <a:alphaModFix/>
          </a:blip>
          <a:stretch>
            <a:fillRect/>
          </a:stretch>
        </p:blipFill>
        <p:spPr>
          <a:xfrm>
            <a:off x="1292749" y="2525299"/>
            <a:ext cx="2782149" cy="24386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745" name="Shape 74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Aprašykite ir iškvieskite metodą, kuris išvestų bet kokį jūsų pasirinktą tekstą.</a:t>
            </a:r>
          </a:p>
        </p:txBody>
      </p:sp>
      <p:pic>
        <p:nvPicPr>
          <p:cNvPr id="746" name="Shape 746"/>
          <p:cNvPicPr preferRelativeResize="0"/>
          <p:nvPr/>
        </p:nvPicPr>
        <p:blipFill>
          <a:blip r:embed="rId3">
            <a:alphaModFix/>
          </a:blip>
          <a:stretch>
            <a:fillRect/>
          </a:stretch>
        </p:blipFill>
        <p:spPr>
          <a:xfrm>
            <a:off x="2821074" y="3150674"/>
            <a:ext cx="4331824" cy="3443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752" name="Shape 75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Parašykite metodą, kuris pasisveikintų su vartotoju.</a:t>
            </a:r>
          </a:p>
          <a:p>
            <a:pPr lvl="0">
              <a:spcBef>
                <a:spcPts val="0"/>
              </a:spcBef>
              <a:buNone/>
            </a:pPr>
            <a:r>
              <a:rPr lang="lt-LT"/>
              <a:t>Vartotojas turi įvesti savo vardą, amžių ir hobio pavadinimą.</a:t>
            </a:r>
          </a:p>
          <a:p>
            <a:pPr lvl="0">
              <a:spcBef>
                <a:spcPts val="0"/>
              </a:spcBef>
              <a:buNone/>
            </a:pPr>
            <a:r>
              <a:rPr lang="lt-LT"/>
              <a:t>Visi šie duomenys yra duodami metodui, kuris visą šią informaciją išveda formatuotai.</a:t>
            </a:r>
          </a:p>
        </p:txBody>
      </p:sp>
      <p:pic>
        <p:nvPicPr>
          <p:cNvPr id="753" name="Shape 753"/>
          <p:cNvPicPr preferRelativeResize="0"/>
          <p:nvPr/>
        </p:nvPicPr>
        <p:blipFill>
          <a:blip r:embed="rId3">
            <a:alphaModFix/>
          </a:blip>
          <a:stretch>
            <a:fillRect/>
          </a:stretch>
        </p:blipFill>
        <p:spPr>
          <a:xfrm>
            <a:off x="4565287" y="3059112"/>
            <a:ext cx="3133725" cy="13049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x="0" y="0"/>
          <a:ext cx="0" cy="0"/>
          <a:chOff x="0" y="0"/>
          <a:chExt cx="0" cy="0"/>
        </a:xfrm>
      </p:grpSpPr>
      <p:sp>
        <p:nvSpPr>
          <p:cNvPr id="758" name="Shape 75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int metodo pavyzdys 1</a:t>
            </a:r>
          </a:p>
        </p:txBody>
      </p:sp>
      <p:pic>
        <p:nvPicPr>
          <p:cNvPr id="759" name="Shape 759"/>
          <p:cNvPicPr preferRelativeResize="0"/>
          <p:nvPr/>
        </p:nvPicPr>
        <p:blipFill>
          <a:blip r:embed="rId3">
            <a:alphaModFix/>
          </a:blip>
          <a:stretch>
            <a:fillRect/>
          </a:stretch>
        </p:blipFill>
        <p:spPr>
          <a:xfrm>
            <a:off x="978400" y="1504257"/>
            <a:ext cx="3519596" cy="3493968"/>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x="0" y="0"/>
          <a:ext cx="0" cy="0"/>
          <a:chOff x="0" y="0"/>
          <a:chExt cx="0" cy="0"/>
        </a:xfrm>
      </p:grpSpPr>
      <p:sp>
        <p:nvSpPr>
          <p:cNvPr id="764" name="Shape 76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int metodo pavyzdys 2</a:t>
            </a:r>
          </a:p>
        </p:txBody>
      </p:sp>
      <p:pic>
        <p:nvPicPr>
          <p:cNvPr id="765" name="Shape 765"/>
          <p:cNvPicPr preferRelativeResize="0"/>
          <p:nvPr/>
        </p:nvPicPr>
        <p:blipFill>
          <a:blip r:embed="rId3">
            <a:alphaModFix/>
          </a:blip>
          <a:stretch>
            <a:fillRect/>
          </a:stretch>
        </p:blipFill>
        <p:spPr>
          <a:xfrm>
            <a:off x="957050" y="1511382"/>
            <a:ext cx="4079344" cy="349396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9" name="Shape 769"/>
        <p:cNvGrpSpPr/>
        <p:nvPr/>
      </p:nvGrpSpPr>
      <p:grpSpPr>
        <a:xfrm>
          <a:off x="0" y="0"/>
          <a:ext cx="0" cy="0"/>
          <a:chOff x="0" y="0"/>
          <a:chExt cx="0" cy="0"/>
        </a:xfrm>
      </p:grpSpPr>
      <p:sp>
        <p:nvSpPr>
          <p:cNvPr id="770" name="Shape 77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int metodo pavyzdys 3</a:t>
            </a:r>
          </a:p>
        </p:txBody>
      </p:sp>
      <p:pic>
        <p:nvPicPr>
          <p:cNvPr id="771" name="Shape 771"/>
          <p:cNvPicPr preferRelativeResize="0"/>
          <p:nvPr/>
        </p:nvPicPr>
        <p:blipFill>
          <a:blip r:embed="rId3">
            <a:alphaModFix/>
          </a:blip>
          <a:stretch>
            <a:fillRect/>
          </a:stretch>
        </p:blipFill>
        <p:spPr>
          <a:xfrm>
            <a:off x="978400" y="1490007"/>
            <a:ext cx="4685275" cy="3493967"/>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5" name="Shape 775"/>
        <p:cNvGrpSpPr/>
        <p:nvPr/>
      </p:nvGrpSpPr>
      <p:grpSpPr>
        <a:xfrm>
          <a:off x="0" y="0"/>
          <a:ext cx="0" cy="0"/>
          <a:chOff x="0" y="0"/>
          <a:chExt cx="0" cy="0"/>
        </a:xfrm>
      </p:grpSpPr>
      <p:sp>
        <p:nvSpPr>
          <p:cNvPr id="776" name="Shape 77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777" name="Shape 77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Leiskite vartotojui įvesti du sveikuosius skaičius į programą.</a:t>
            </a:r>
          </a:p>
          <a:p>
            <a:pPr lvl="0" rtl="0">
              <a:spcBef>
                <a:spcPts val="0"/>
              </a:spcBef>
              <a:buNone/>
            </a:pPr>
            <a:r>
              <a:rPr lang="lt-LT"/>
              <a:t>Sukurkite ir panaudokite šias funkcijas:</a:t>
            </a:r>
          </a:p>
          <a:p>
            <a:pPr indent="-228600" lvl="0" marL="457200" rtl="0">
              <a:spcBef>
                <a:spcPts val="0"/>
              </a:spcBef>
            </a:pPr>
            <a:r>
              <a:rPr lang="lt-LT"/>
              <a:t>Suma;</a:t>
            </a:r>
          </a:p>
          <a:p>
            <a:pPr indent="-228600" lvl="0" marL="457200" rtl="0">
              <a:spcBef>
                <a:spcPts val="0"/>
              </a:spcBef>
            </a:pPr>
            <a:r>
              <a:rPr lang="lt-LT"/>
              <a:t>Skirtumas;</a:t>
            </a:r>
          </a:p>
          <a:p>
            <a:pPr indent="-228600" lvl="0" marL="457200" rtl="0">
              <a:spcBef>
                <a:spcPts val="0"/>
              </a:spcBef>
            </a:pPr>
            <a:r>
              <a:rPr lang="lt-LT"/>
              <a:t>Sandauga;</a:t>
            </a:r>
          </a:p>
          <a:p>
            <a:pPr indent="-228600" lvl="0" marL="457200" rtl="0">
              <a:spcBef>
                <a:spcPts val="0"/>
              </a:spcBef>
            </a:pPr>
            <a:r>
              <a:rPr lang="lt-LT"/>
              <a:t>Dalmuo;</a:t>
            </a:r>
          </a:p>
        </p:txBody>
      </p:sp>
      <p:pic>
        <p:nvPicPr>
          <p:cNvPr id="778" name="Shape 778"/>
          <p:cNvPicPr preferRelativeResize="0"/>
          <p:nvPr/>
        </p:nvPicPr>
        <p:blipFill>
          <a:blip r:embed="rId3">
            <a:alphaModFix/>
          </a:blip>
          <a:stretch>
            <a:fillRect/>
          </a:stretch>
        </p:blipFill>
        <p:spPr>
          <a:xfrm>
            <a:off x="4965371" y="2956896"/>
            <a:ext cx="2375174" cy="142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Kintamųjų pavadinimai</a:t>
            </a:r>
          </a:p>
        </p:txBody>
      </p:sp>
      <p:sp>
        <p:nvSpPr>
          <p:cNvPr id="155" name="Shape 15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Yra šios taisyklės aprašant kintamojo pavadinimą:</a:t>
            </a:r>
          </a:p>
          <a:p>
            <a:pPr indent="-228600" lvl="0" marL="457200" rtl="0">
              <a:spcBef>
                <a:spcPts val="0"/>
              </a:spcBef>
            </a:pPr>
            <a:r>
              <a:rPr lang="lt-LT"/>
              <a:t>Pavadinime galima naudoti tik raides (mažąsias ir didžiąsias), skaičius ir apatinius brūkšniukus.</a:t>
            </a:r>
          </a:p>
          <a:p>
            <a:pPr indent="-228600" lvl="0" marL="457200">
              <a:spcBef>
                <a:spcPts val="0"/>
              </a:spcBef>
            </a:pPr>
            <a:r>
              <a:rPr lang="lt-LT"/>
              <a:t>Pavadinimas gali prasidėti tik apatiniu brūkšniuku arba raide.</a:t>
            </a:r>
          </a:p>
        </p:txBody>
      </p:sp>
      <p:pic>
        <p:nvPicPr>
          <p:cNvPr id="156" name="Shape 156"/>
          <p:cNvPicPr preferRelativeResize="0"/>
          <p:nvPr/>
        </p:nvPicPr>
        <p:blipFill>
          <a:blip r:embed="rId3">
            <a:alphaModFix/>
          </a:blip>
          <a:stretch>
            <a:fillRect/>
          </a:stretch>
        </p:blipFill>
        <p:spPr>
          <a:xfrm>
            <a:off x="4285112" y="3147500"/>
            <a:ext cx="3305175" cy="15621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Reikšmių apkeitimas vietomis</a:t>
            </a:r>
          </a:p>
        </p:txBody>
      </p:sp>
      <p:sp>
        <p:nvSpPr>
          <p:cNvPr id="784" name="Shape 78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Įsivaizduokite rankoje turit apelsiną, o draugas - obuolį.</a:t>
            </a:r>
          </a:p>
          <a:p>
            <a:pPr lvl="0" rtl="0">
              <a:spcBef>
                <a:spcPts val="0"/>
              </a:spcBef>
              <a:buNone/>
            </a:pPr>
            <a:r>
              <a:rPr lang="lt-LT"/>
              <a:t>Norite obuoliu ir apelsinu apsikeisti, tačiau vienu metu vienas gali laikyti tik vieną vaisių, kaip tai atliktumėte?</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 pasikeis kintamojo b reikšmė?</a:t>
            </a:r>
          </a:p>
        </p:txBody>
      </p:sp>
      <p:pic>
        <p:nvPicPr>
          <p:cNvPr id="790" name="Shape 790"/>
          <p:cNvPicPr preferRelativeResize="0"/>
          <p:nvPr/>
        </p:nvPicPr>
        <p:blipFill>
          <a:blip r:embed="rId3">
            <a:alphaModFix/>
          </a:blip>
          <a:stretch>
            <a:fillRect/>
          </a:stretch>
        </p:blipFill>
        <p:spPr>
          <a:xfrm>
            <a:off x="2324100" y="2249457"/>
            <a:ext cx="4495800" cy="121919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Kintamojo perdavimas kaip reference</a:t>
            </a:r>
          </a:p>
        </p:txBody>
      </p:sp>
      <p:pic>
        <p:nvPicPr>
          <p:cNvPr id="796" name="Shape 796"/>
          <p:cNvPicPr preferRelativeResize="0"/>
          <p:nvPr/>
        </p:nvPicPr>
        <p:blipFill>
          <a:blip r:embed="rId3">
            <a:alphaModFix/>
          </a:blip>
          <a:stretch>
            <a:fillRect/>
          </a:stretch>
        </p:blipFill>
        <p:spPr>
          <a:xfrm>
            <a:off x="902200" y="1475757"/>
            <a:ext cx="5832086" cy="3493968"/>
          </a:xfrm>
          <a:prstGeom prst="rect">
            <a:avLst/>
          </a:prstGeom>
          <a:noFill/>
          <a:ln>
            <a:noFill/>
          </a:ln>
        </p:spPr>
      </p:pic>
      <p:pic>
        <p:nvPicPr>
          <p:cNvPr id="797" name="Shape 797"/>
          <p:cNvPicPr preferRelativeResize="0"/>
          <p:nvPr/>
        </p:nvPicPr>
        <p:blipFill>
          <a:blip r:embed="rId4">
            <a:alphaModFix/>
          </a:blip>
          <a:stretch>
            <a:fillRect/>
          </a:stretch>
        </p:blipFill>
        <p:spPr>
          <a:xfrm>
            <a:off x="5827397" y="3853250"/>
            <a:ext cx="2656524" cy="7653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1" name="Shape 801"/>
        <p:cNvGrpSpPr/>
        <p:nvPr/>
      </p:nvGrpSpPr>
      <p:grpSpPr>
        <a:xfrm>
          <a:off x="0" y="0"/>
          <a:ext cx="0" cy="0"/>
          <a:chOff x="0" y="0"/>
          <a:chExt cx="0" cy="0"/>
        </a:xfrm>
      </p:grpSpPr>
      <p:sp>
        <p:nvSpPr>
          <p:cNvPr id="802" name="Shape 80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Kelių kintamųjų reikšmių grąžinimas iš metodo</a:t>
            </a:r>
          </a:p>
        </p:txBody>
      </p:sp>
      <p:pic>
        <p:nvPicPr>
          <p:cNvPr id="803" name="Shape 803"/>
          <p:cNvPicPr preferRelativeResize="0"/>
          <p:nvPr/>
        </p:nvPicPr>
        <p:blipFill>
          <a:blip r:embed="rId3">
            <a:alphaModFix/>
          </a:blip>
          <a:stretch>
            <a:fillRect/>
          </a:stretch>
        </p:blipFill>
        <p:spPr>
          <a:xfrm>
            <a:off x="978400" y="1454382"/>
            <a:ext cx="5955127" cy="3493967"/>
          </a:xfrm>
          <a:prstGeom prst="rect">
            <a:avLst/>
          </a:prstGeom>
          <a:noFill/>
          <a:ln>
            <a:noFill/>
          </a:ln>
        </p:spPr>
      </p:pic>
      <p:pic>
        <p:nvPicPr>
          <p:cNvPr id="804" name="Shape 804"/>
          <p:cNvPicPr preferRelativeResize="0"/>
          <p:nvPr/>
        </p:nvPicPr>
        <p:blipFill>
          <a:blip r:embed="rId4">
            <a:alphaModFix/>
          </a:blip>
          <a:stretch>
            <a:fillRect/>
          </a:stretch>
        </p:blipFill>
        <p:spPr>
          <a:xfrm>
            <a:off x="5934249" y="1818074"/>
            <a:ext cx="2244949" cy="66342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8" name="Shape 808"/>
        <p:cNvGrpSpPr/>
        <p:nvPr/>
      </p:nvGrpSpPr>
      <p:grpSpPr>
        <a:xfrm>
          <a:off x="0" y="0"/>
          <a:ext cx="0" cy="0"/>
          <a:chOff x="0" y="0"/>
          <a:chExt cx="0" cy="0"/>
        </a:xfrm>
      </p:grpSpPr>
      <p:sp>
        <p:nvSpPr>
          <p:cNvPr id="809" name="Shape 80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810" name="Shape 81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 dar turite ankstesnių užduočių kodus, kiekvieną jų iškelkite į atskirą metodą. Jeigu neturite - sukurkite keletą metodų savo nuožiūra.</a:t>
            </a:r>
          </a:p>
          <a:p>
            <a:pPr lvl="0">
              <a:spcBef>
                <a:spcPts val="0"/>
              </a:spcBef>
              <a:buNone/>
            </a:pPr>
            <a:r>
              <a:rPr lang="lt-LT"/>
              <a:t>Padarykite meniu, kuriame būtų galima pasirinkti kurį metodą kviesti.</a:t>
            </a:r>
          </a:p>
          <a:p>
            <a:pPr lvl="0">
              <a:spcBef>
                <a:spcPts val="0"/>
              </a:spcBef>
              <a:buNone/>
            </a:pPr>
            <a:r>
              <a:rPr lang="lt-LT"/>
              <a:t>Iškvietus ir įvykdžius metodą, programa turi grįžti į tą patį meniu.</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x="0" y="0"/>
          <a:ext cx="0" cy="0"/>
          <a:chOff x="0" y="0"/>
          <a:chExt cx="0" cy="0"/>
        </a:xfrm>
      </p:grpSpPr>
      <p:sp>
        <p:nvSpPr>
          <p:cNvPr id="815" name="Shape 81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3 - pažengusiems/individuali</a:t>
            </a:r>
          </a:p>
        </p:txBody>
      </p:sp>
      <p:sp>
        <p:nvSpPr>
          <p:cNvPr id="816" name="Shape 81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Susigalvokite kokią programą norite per šią paskaitą sukurti ir sukurkite, jei reikia konsultuokitės su dėstytoja. Galima dirbti keliese.</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Masyvai</a:t>
            </a:r>
          </a:p>
        </p:txBody>
      </p:sp>
      <p:sp>
        <p:nvSpPr>
          <p:cNvPr id="822" name="Shape 822"/>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Arrays</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sp>
        <p:nvSpPr>
          <p:cNvPr id="827" name="Shape 82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masyvus</a:t>
            </a:r>
          </a:p>
        </p:txBody>
      </p:sp>
      <p:sp>
        <p:nvSpPr>
          <p:cNvPr id="828" name="Shape 82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Masyvai skirti apjungti (ar sugrupuoti) kelis to pačio tipo kintamuosius į vieną vietą.</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2" name="Shape 832"/>
        <p:cNvGrpSpPr/>
        <p:nvPr/>
      </p:nvGrpSpPr>
      <p:grpSpPr>
        <a:xfrm>
          <a:off x="0" y="0"/>
          <a:ext cx="0" cy="0"/>
          <a:chOff x="0" y="0"/>
          <a:chExt cx="0" cy="0"/>
        </a:xfrm>
      </p:grpSpPr>
      <p:sp>
        <p:nvSpPr>
          <p:cNvPr id="833" name="Shape 83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Panaudojimo pavyzdžiai</a:t>
            </a:r>
          </a:p>
        </p:txBody>
      </p:sp>
      <p:sp>
        <p:nvSpPr>
          <p:cNvPr id="834" name="Shape 834"/>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Tarkime turime klasę, kurioje yra keli studentai ir mes norime saugoti visų vardus. Tai galime daryti saugant visų studentų duomenis į atskirus string kintamuosius, arba galime visus juos apjungti ir įdėti į vieną string masyvą.</a:t>
            </a:r>
          </a:p>
          <a:p>
            <a:pPr indent="-228600" lvl="0" marL="457200">
              <a:spcBef>
                <a:spcPts val="0"/>
              </a:spcBef>
            </a:pPr>
            <a:r>
              <a:rPr lang="lt-LT"/>
              <a:t>Tarkime turime kelių dienų temperatūrų matavimus. Mes galime šiuos duomenis saugoti į kelis skirtingus float arba double tipo kintamuosius, arba galime padaryti paprasčiau ir saugoti šiuos duomenis į vieną float/double tipo masyvą.</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8" name="Shape 838"/>
        <p:cNvGrpSpPr/>
        <p:nvPr/>
      </p:nvGrpSpPr>
      <p:grpSpPr>
        <a:xfrm>
          <a:off x="0" y="0"/>
          <a:ext cx="0" cy="0"/>
          <a:chOff x="0" y="0"/>
          <a:chExt cx="0" cy="0"/>
        </a:xfrm>
      </p:grpSpPr>
      <p:sp>
        <p:nvSpPr>
          <p:cNvPr id="839" name="Shape 83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Kuo gali būti naudingi masyvai?</a:t>
            </a:r>
          </a:p>
        </p:txBody>
      </p:sp>
      <p:sp>
        <p:nvSpPr>
          <p:cNvPr id="840" name="Shape 84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Jeigu turite daug vienodų duomenų, norint atlikti skaičiavimus su visais duomenimis ir turint ne masyvą, tai padaryti gali būti sudėtinga. Turint šiuos duomenis po vienu pavadinimu, galima su šiais duomenimis atlikti įvairius skaičiaivmus greitai ir paprastai. Pavyzdžiui jeigu reiktų rasti vidurkį, tai reiktų aprašinėti visų kintamųjų sudėties veiksmą (n + n1 + n2…), jei norėtume turėti daugiau ar mažiau duomenų, tokį sudėties veiksmą tektų keisti rankiniu būdu. Turint masyvą būtų galima panaudoti paprastą ciklą, kuris praeitų nuo pradžios iki pabaigos ir viską sudėtų, nebereiktų rūpintis atitinkamu matematiniu veiksmu, pusę darbo eitų padaryti su ciklu.</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162" name="Shape 16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Susikurkite C# programą, kurioje aprašykite praeitos užduoties kintamuosius kode.</a:t>
            </a:r>
          </a:p>
          <a:p>
            <a:pPr indent="-317500" lvl="0" marL="457200" rtl="0">
              <a:spcBef>
                <a:spcPts val="0"/>
              </a:spcBef>
              <a:buSzPct val="100000"/>
            </a:pPr>
            <a:r>
              <a:rPr lang="lt-LT" sz="1400"/>
              <a:t>Vardas;</a:t>
            </a:r>
          </a:p>
          <a:p>
            <a:pPr indent="-317500" lvl="0" marL="457200" rtl="0">
              <a:spcBef>
                <a:spcPts val="0"/>
              </a:spcBef>
              <a:buSzPct val="100000"/>
            </a:pPr>
            <a:r>
              <a:rPr lang="lt-LT" sz="1400"/>
              <a:t>Pavardė;</a:t>
            </a:r>
          </a:p>
          <a:p>
            <a:pPr indent="-317500" lvl="0" marL="457200" rtl="0">
              <a:spcBef>
                <a:spcPts val="0"/>
              </a:spcBef>
              <a:buSzPct val="100000"/>
            </a:pPr>
            <a:r>
              <a:rPr lang="lt-LT" sz="1400"/>
              <a:t>Amžius;</a:t>
            </a:r>
          </a:p>
          <a:p>
            <a:pPr indent="-317500" lvl="0" marL="457200" rtl="0">
              <a:spcBef>
                <a:spcPts val="0"/>
              </a:spcBef>
              <a:buSzPct val="100000"/>
            </a:pPr>
            <a:r>
              <a:rPr lang="lt-LT" sz="1400"/>
              <a:t>Ūgis;</a:t>
            </a:r>
          </a:p>
          <a:p>
            <a:pPr indent="-317500" lvl="0" marL="457200" rtl="0">
              <a:spcBef>
                <a:spcPts val="0"/>
              </a:spcBef>
              <a:buSzPct val="100000"/>
            </a:pPr>
            <a:r>
              <a:rPr lang="lt-LT" sz="1400"/>
              <a:t>Svoris;</a:t>
            </a:r>
          </a:p>
          <a:p>
            <a:pPr indent="-317500" lvl="0" marL="457200" rtl="0">
              <a:spcBef>
                <a:spcPts val="0"/>
              </a:spcBef>
              <a:buSzPct val="100000"/>
            </a:pPr>
            <a:r>
              <a:rPr lang="lt-LT" sz="1400"/>
              <a:t>Aukštoji mokykla;</a:t>
            </a:r>
          </a:p>
          <a:p>
            <a:pPr indent="-317500" lvl="0" marL="457200" rtl="0">
              <a:spcBef>
                <a:spcPts val="0"/>
              </a:spcBef>
              <a:buSzPct val="100000"/>
            </a:pPr>
            <a:r>
              <a:rPr lang="lt-LT" sz="1400"/>
              <a:t>Akademinės grupės kodas;</a:t>
            </a:r>
          </a:p>
          <a:p>
            <a:pPr indent="-317500" lvl="0" marL="457200" rtl="0">
              <a:spcBef>
                <a:spcPts val="0"/>
              </a:spcBef>
              <a:buSzPct val="100000"/>
            </a:pPr>
            <a:r>
              <a:rPr lang="lt-LT" sz="1400"/>
              <a:t>Kursas;</a:t>
            </a:r>
          </a:p>
          <a:p>
            <a:pPr indent="-317500" lvl="0" marL="457200" rtl="0">
              <a:spcBef>
                <a:spcPts val="0"/>
              </a:spcBef>
              <a:buSzPct val="100000"/>
            </a:pPr>
            <a:r>
              <a:rPr lang="lt-LT" sz="1400"/>
              <a:t>Studijų programos pavadinimas;</a:t>
            </a:r>
          </a:p>
          <a:p>
            <a:pPr indent="-317500" lvl="0" marL="457200" rtl="0">
              <a:spcBef>
                <a:spcPts val="0"/>
              </a:spcBef>
              <a:buSzPct val="100000"/>
            </a:pPr>
            <a:r>
              <a:rPr lang="lt-LT" sz="1400"/>
              <a:t>Atsiskaitytų kreditų skaičius;</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sp>
        <p:nvSpPr>
          <p:cNvPr id="845" name="Shape 845"/>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Kuo gali būti naudingi masyvai?</a:t>
            </a:r>
          </a:p>
        </p:txBody>
      </p:sp>
      <p:sp>
        <p:nvSpPr>
          <p:cNvPr id="846" name="Shape 84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Turint programoje daug kintamųjų gali būti lengva susimaišyti ką kuris kintamasis reiškia ir užtikrinti, kad visi reikalingi veiksmai būtų atliekami su visais duomenimis. Turint masyvus ši bėda beveik išsisprendžia.</a:t>
            </a:r>
          </a:p>
          <a:p>
            <a:pPr lvl="0" rtl="0">
              <a:spcBef>
                <a:spcPts val="0"/>
              </a:spcBef>
              <a:buNone/>
            </a:pPr>
            <a:r>
              <a:rPr lang="lt-LT"/>
              <a:t>Turint daug kintamųjų gali būti sunku atsiminti jų visų pavadinimus, kad panaudoti programoje, arba reikia vis pasižiūrėti į jų deklaracijas, kad prisiminti jų pavadinimus. Turint masyvą jis turi visus reikiamus duomenis, tačiau ne daug skirtingų pavadinimų kiekvienam duomeniui atskirai, o visiems vieną bendrą pavadinimą.</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0" name="Shape 850"/>
        <p:cNvGrpSpPr/>
        <p:nvPr/>
      </p:nvGrpSpPr>
      <p:grpSpPr>
        <a:xfrm>
          <a:off x="0" y="0"/>
          <a:ext cx="0" cy="0"/>
          <a:chOff x="0" y="0"/>
          <a:chExt cx="0" cy="0"/>
        </a:xfrm>
      </p:grpSpPr>
      <p:sp>
        <p:nvSpPr>
          <p:cNvPr id="851" name="Shape 851"/>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Kuo gali būti naudingi masyvai?</a:t>
            </a:r>
          </a:p>
        </p:txBody>
      </p:sp>
      <p:sp>
        <p:nvSpPr>
          <p:cNvPr id="852" name="Shape 85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Programa kai kuriais atvejais gali dirbti greičiau su masyvu, nei su kintamaisiais. Jei reikia atlikti veiksmus su kintamaisiais, tuomet programa juos turi pasiekti skirtingose operatyviosios atminties vietose, masyvuose duomenys saugomi blokais iš eilės, todėl pasiekti sekančius duomenis tampa paprasčiau.</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6" name="Shape 856"/>
        <p:cNvGrpSpPr/>
        <p:nvPr/>
      </p:nvGrpSpPr>
      <p:grpSpPr>
        <a:xfrm>
          <a:off x="0" y="0"/>
          <a:ext cx="0" cy="0"/>
          <a:chOff x="0" y="0"/>
          <a:chExt cx="0" cy="0"/>
        </a:xfrm>
      </p:grpSpPr>
      <p:sp>
        <p:nvSpPr>
          <p:cNvPr id="857" name="Shape 85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Indeksavimas</a:t>
            </a:r>
          </a:p>
        </p:txBody>
      </p:sp>
      <p:pic>
        <p:nvPicPr>
          <p:cNvPr id="858" name="Shape 858"/>
          <p:cNvPicPr preferRelativeResize="0"/>
          <p:nvPr/>
        </p:nvPicPr>
        <p:blipFill>
          <a:blip r:embed="rId3">
            <a:alphaModFix/>
          </a:blip>
          <a:stretch>
            <a:fillRect/>
          </a:stretch>
        </p:blipFill>
        <p:spPr>
          <a:xfrm>
            <a:off x="1357300" y="2647957"/>
            <a:ext cx="6429375" cy="60960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2" name="Shape 862"/>
        <p:cNvGrpSpPr/>
        <p:nvPr/>
      </p:nvGrpSpPr>
      <p:grpSpPr>
        <a:xfrm>
          <a:off x="0" y="0"/>
          <a:ext cx="0" cy="0"/>
          <a:chOff x="0" y="0"/>
          <a:chExt cx="0" cy="0"/>
        </a:xfrm>
      </p:grpSpPr>
      <p:sp>
        <p:nvSpPr>
          <p:cNvPr id="863" name="Shape 863"/>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Duomenų pasiekiamumas per indeksus</a:t>
            </a:r>
          </a:p>
        </p:txBody>
      </p:sp>
      <p:sp>
        <p:nvSpPr>
          <p:cNvPr id="864" name="Shape 86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masyvoPavadinimas[indeksas] = reikšmė</a:t>
            </a:r>
          </a:p>
        </p:txBody>
      </p:sp>
      <p:pic>
        <p:nvPicPr>
          <p:cNvPr id="865" name="Shape 865"/>
          <p:cNvPicPr preferRelativeResize="0"/>
          <p:nvPr/>
        </p:nvPicPr>
        <p:blipFill>
          <a:blip r:embed="rId3">
            <a:alphaModFix/>
          </a:blip>
          <a:stretch>
            <a:fillRect/>
          </a:stretch>
        </p:blipFill>
        <p:spPr>
          <a:xfrm>
            <a:off x="1357312" y="3029225"/>
            <a:ext cx="6429375" cy="60960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9" name="Shape 869"/>
        <p:cNvGrpSpPr/>
        <p:nvPr/>
      </p:nvGrpSpPr>
      <p:grpSpPr>
        <a:xfrm>
          <a:off x="0" y="0"/>
          <a:ext cx="0" cy="0"/>
          <a:chOff x="0" y="0"/>
          <a:chExt cx="0" cy="0"/>
        </a:xfrm>
      </p:grpSpPr>
      <p:sp>
        <p:nvSpPr>
          <p:cNvPr id="870" name="Shape 87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žodžiu</a:t>
            </a:r>
          </a:p>
        </p:txBody>
      </p:sp>
      <p:sp>
        <p:nvSpPr>
          <p:cNvPr id="871" name="Shape 87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MasyvoPavadinimas[3] = ???</a:t>
            </a:r>
          </a:p>
          <a:p>
            <a:pPr lvl="0">
              <a:spcBef>
                <a:spcPts val="0"/>
              </a:spcBef>
              <a:buNone/>
            </a:pPr>
            <a:r>
              <a:rPr lang="lt-LT"/>
              <a:t>MasyvoPavadinimas[???] = 14</a:t>
            </a:r>
          </a:p>
          <a:p>
            <a:pPr lvl="0">
              <a:spcBef>
                <a:spcPts val="0"/>
              </a:spcBef>
              <a:buNone/>
            </a:pPr>
            <a:r>
              <a:rPr lang="lt-LT"/>
              <a:t>MasyvoPavadinimas[???] = 39</a:t>
            </a:r>
          </a:p>
          <a:p>
            <a:pPr lvl="0">
              <a:spcBef>
                <a:spcPts val="0"/>
              </a:spcBef>
              <a:buNone/>
            </a:pPr>
            <a:r>
              <a:rPr lang="lt-LT"/>
              <a:t>MasyvoPavadinimas[8] = ???</a:t>
            </a:r>
          </a:p>
          <a:p>
            <a:pPr lvl="0">
              <a:spcBef>
                <a:spcPts val="0"/>
              </a:spcBef>
              <a:buNone/>
            </a:pPr>
            <a:r>
              <a:rPr lang="lt-LT"/>
              <a:t>MasyvoPavadinimas[4] = ???</a:t>
            </a:r>
          </a:p>
        </p:txBody>
      </p:sp>
      <p:pic>
        <p:nvPicPr>
          <p:cNvPr id="872" name="Shape 872"/>
          <p:cNvPicPr preferRelativeResize="0"/>
          <p:nvPr/>
        </p:nvPicPr>
        <p:blipFill>
          <a:blip r:embed="rId3">
            <a:alphaModFix/>
          </a:blip>
          <a:stretch>
            <a:fillRect/>
          </a:stretch>
        </p:blipFill>
        <p:spPr>
          <a:xfrm>
            <a:off x="1357300" y="3898325"/>
            <a:ext cx="6429375" cy="60960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6" name="Shape 876"/>
        <p:cNvGrpSpPr/>
        <p:nvPr/>
      </p:nvGrpSpPr>
      <p:grpSpPr>
        <a:xfrm>
          <a:off x="0" y="0"/>
          <a:ext cx="0" cy="0"/>
          <a:chOff x="0" y="0"/>
          <a:chExt cx="0" cy="0"/>
        </a:xfrm>
      </p:grpSpPr>
      <p:sp>
        <p:nvSpPr>
          <p:cNvPr id="877" name="Shape 877"/>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Užduotis žodžiu</a:t>
            </a:r>
          </a:p>
        </p:txBody>
      </p:sp>
      <p:sp>
        <p:nvSpPr>
          <p:cNvPr id="878" name="Shape 87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MasyvoPavadinimas[???] = 72</a:t>
            </a:r>
          </a:p>
          <a:p>
            <a:pPr lvl="0" rtl="0">
              <a:spcBef>
                <a:spcPts val="0"/>
              </a:spcBef>
              <a:buNone/>
            </a:pPr>
            <a:r>
              <a:rPr lang="lt-LT"/>
              <a:t>MasyvoPavadinimas[2] = ???</a:t>
            </a:r>
          </a:p>
          <a:p>
            <a:pPr lvl="0" rtl="0">
              <a:spcBef>
                <a:spcPts val="0"/>
              </a:spcBef>
              <a:buNone/>
            </a:pPr>
            <a:r>
              <a:rPr lang="lt-LT"/>
              <a:t>MasyvoPavadinimas[???] = 82</a:t>
            </a:r>
          </a:p>
          <a:p>
            <a:pPr lvl="0">
              <a:spcBef>
                <a:spcPts val="0"/>
              </a:spcBef>
              <a:buNone/>
            </a:pPr>
            <a:r>
              <a:rPr lang="lt-LT"/>
              <a:t>MasyvoPavadinimas[7] = ???</a:t>
            </a:r>
          </a:p>
          <a:p>
            <a:pPr lvl="0" rtl="0">
              <a:spcBef>
                <a:spcPts val="0"/>
              </a:spcBef>
              <a:buNone/>
            </a:pPr>
            <a:r>
              <a:rPr lang="lt-LT"/>
              <a:t>MasyvoPavadinimas[???] = 78</a:t>
            </a:r>
          </a:p>
        </p:txBody>
      </p:sp>
      <p:pic>
        <p:nvPicPr>
          <p:cNvPr id="879" name="Shape 879"/>
          <p:cNvPicPr preferRelativeResize="0"/>
          <p:nvPr/>
        </p:nvPicPr>
        <p:blipFill>
          <a:blip r:embed="rId3">
            <a:alphaModFix/>
          </a:blip>
          <a:stretch>
            <a:fillRect/>
          </a:stretch>
        </p:blipFill>
        <p:spPr>
          <a:xfrm>
            <a:off x="1357300" y="3898325"/>
            <a:ext cx="6429375" cy="60960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3" name="Shape 883"/>
        <p:cNvGrpSpPr/>
        <p:nvPr/>
      </p:nvGrpSpPr>
      <p:grpSpPr>
        <a:xfrm>
          <a:off x="0" y="0"/>
          <a:ext cx="0" cy="0"/>
          <a:chOff x="0" y="0"/>
          <a:chExt cx="0" cy="0"/>
        </a:xfrm>
      </p:grpSpPr>
      <p:sp>
        <p:nvSpPr>
          <p:cNvPr id="884" name="Shape 88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sp>
        <p:nvSpPr>
          <p:cNvPr id="885" name="Shape 88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&lt;tipas&gt;[] &lt;pavadinimas&gt; = { &lt;duomenys&gt; };</a:t>
            </a:r>
          </a:p>
          <a:p>
            <a:pPr lvl="0">
              <a:spcBef>
                <a:spcPts val="0"/>
              </a:spcBef>
              <a:buNone/>
            </a:pPr>
            <a:r>
              <a:t/>
            </a:r>
            <a:endParaRPr>
              <a:latin typeface="Courier New"/>
              <a:ea typeface="Courier New"/>
              <a:cs typeface="Courier New"/>
              <a:sym typeface="Courier New"/>
            </a:endParaRPr>
          </a:p>
          <a:p>
            <a:pPr lvl="0">
              <a:spcBef>
                <a:spcPts val="0"/>
              </a:spcBef>
              <a:buNone/>
            </a:pPr>
            <a:r>
              <a:rPr lang="lt-LT">
                <a:latin typeface="Courier New"/>
                <a:ea typeface="Courier New"/>
                <a:cs typeface="Courier New"/>
                <a:sym typeface="Courier New"/>
              </a:rPr>
              <a:t>&lt;tipas&gt;[] &lt;pavadinimas&gt; = new &lt;tipas&gt;[&lt;dydis&gt;];</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sp>
        <p:nvSpPr>
          <p:cNvPr id="890" name="Shape 890"/>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1</a:t>
            </a:r>
          </a:p>
        </p:txBody>
      </p:sp>
      <p:pic>
        <p:nvPicPr>
          <p:cNvPr id="891" name="Shape 891"/>
          <p:cNvPicPr preferRelativeResize="0"/>
          <p:nvPr/>
        </p:nvPicPr>
        <p:blipFill>
          <a:blip r:embed="rId3">
            <a:alphaModFix/>
          </a:blip>
          <a:stretch>
            <a:fillRect/>
          </a:stretch>
        </p:blipFill>
        <p:spPr>
          <a:xfrm>
            <a:off x="2533650" y="2442457"/>
            <a:ext cx="4076700" cy="1162049"/>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2</a:t>
            </a:r>
          </a:p>
        </p:txBody>
      </p:sp>
      <p:pic>
        <p:nvPicPr>
          <p:cNvPr id="897" name="Shape 897"/>
          <p:cNvPicPr preferRelativeResize="0"/>
          <p:nvPr/>
        </p:nvPicPr>
        <p:blipFill>
          <a:blip r:embed="rId3">
            <a:alphaModFix/>
          </a:blip>
          <a:stretch>
            <a:fillRect/>
          </a:stretch>
        </p:blipFill>
        <p:spPr>
          <a:xfrm>
            <a:off x="2405050" y="2475257"/>
            <a:ext cx="4333875" cy="1028699"/>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1" name="Shape 901"/>
        <p:cNvGrpSpPr/>
        <p:nvPr/>
      </p:nvGrpSpPr>
      <p:grpSpPr>
        <a:xfrm>
          <a:off x="0" y="0"/>
          <a:ext cx="0" cy="0"/>
          <a:chOff x="0" y="0"/>
          <a:chExt cx="0" cy="0"/>
        </a:xfrm>
      </p:grpSpPr>
      <p:sp>
        <p:nvSpPr>
          <p:cNvPr id="902" name="Shape 902"/>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3</a:t>
            </a:r>
          </a:p>
        </p:txBody>
      </p:sp>
      <p:pic>
        <p:nvPicPr>
          <p:cNvPr id="903" name="Shape 903"/>
          <p:cNvPicPr preferRelativeResize="0"/>
          <p:nvPr/>
        </p:nvPicPr>
        <p:blipFill>
          <a:blip r:embed="rId3">
            <a:alphaModFix/>
          </a:blip>
          <a:stretch>
            <a:fillRect/>
          </a:stretch>
        </p:blipFill>
        <p:spPr>
          <a:xfrm>
            <a:off x="3018625" y="2074182"/>
            <a:ext cx="3105150" cy="1981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Informacijos išvedimas į konsolę</a:t>
            </a:r>
          </a:p>
        </p:txBody>
      </p:sp>
      <p:sp>
        <p:nvSpPr>
          <p:cNvPr id="168" name="Shape 168"/>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Console.Write(); ir Console.WriteLine();</a:t>
            </a: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7" name="Shape 907"/>
        <p:cNvGrpSpPr/>
        <p:nvPr/>
      </p:nvGrpSpPr>
      <p:grpSpPr>
        <a:xfrm>
          <a:off x="0" y="0"/>
          <a:ext cx="0" cy="0"/>
          <a:chOff x="0" y="0"/>
          <a:chExt cx="0" cy="0"/>
        </a:xfrm>
      </p:grpSpPr>
      <p:sp>
        <p:nvSpPr>
          <p:cNvPr id="908" name="Shape 908"/>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4</a:t>
            </a:r>
          </a:p>
        </p:txBody>
      </p:sp>
      <p:pic>
        <p:nvPicPr>
          <p:cNvPr id="909" name="Shape 909"/>
          <p:cNvPicPr preferRelativeResize="0"/>
          <p:nvPr/>
        </p:nvPicPr>
        <p:blipFill>
          <a:blip r:embed="rId3">
            <a:alphaModFix/>
          </a:blip>
          <a:stretch>
            <a:fillRect/>
          </a:stretch>
        </p:blipFill>
        <p:spPr>
          <a:xfrm>
            <a:off x="3067050" y="2333432"/>
            <a:ext cx="3009900" cy="1571624"/>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5</a:t>
            </a:r>
          </a:p>
        </p:txBody>
      </p:sp>
      <p:pic>
        <p:nvPicPr>
          <p:cNvPr id="915" name="Shape 915"/>
          <p:cNvPicPr preferRelativeResize="0"/>
          <p:nvPr/>
        </p:nvPicPr>
        <p:blipFill>
          <a:blip r:embed="rId3">
            <a:alphaModFix/>
          </a:blip>
          <a:stretch>
            <a:fillRect/>
          </a:stretch>
        </p:blipFill>
        <p:spPr>
          <a:xfrm>
            <a:off x="2376487" y="2537232"/>
            <a:ext cx="4391025" cy="1028699"/>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9" name="Shape 919"/>
        <p:cNvGrpSpPr/>
        <p:nvPr/>
      </p:nvGrpSpPr>
      <p:grpSpPr>
        <a:xfrm>
          <a:off x="0" y="0"/>
          <a:ext cx="0" cy="0"/>
          <a:chOff x="0" y="0"/>
          <a:chExt cx="0" cy="0"/>
        </a:xfrm>
      </p:grpSpPr>
      <p:sp>
        <p:nvSpPr>
          <p:cNvPr id="920" name="Shape 92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Masyvo dydis ir paskutinė reikšmė masyve</a:t>
            </a:r>
          </a:p>
        </p:txBody>
      </p:sp>
      <p:sp>
        <p:nvSpPr>
          <p:cNvPr id="921" name="Shape 92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MasyvoPavadinimas.Length - grąžina masyve esančių elementų kiekį.</a:t>
            </a:r>
          </a:p>
          <a:p>
            <a:pPr lvl="0">
              <a:spcBef>
                <a:spcPts val="0"/>
              </a:spcBef>
              <a:buNone/>
            </a:pPr>
            <a:r>
              <a:rPr lang="lt-LT"/>
              <a:t>MasyvoPavadinimas[MasyvoPavadinimas.Length-1] - paima paskutinę reikšmę masyve</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Masyvo dydis ir paskutinė reikšmė masyve</a:t>
            </a:r>
          </a:p>
        </p:txBody>
      </p:sp>
      <p:pic>
        <p:nvPicPr>
          <p:cNvPr id="927" name="Shape 927"/>
          <p:cNvPicPr preferRelativeResize="0"/>
          <p:nvPr/>
        </p:nvPicPr>
        <p:blipFill>
          <a:blip r:embed="rId3">
            <a:alphaModFix/>
          </a:blip>
          <a:stretch>
            <a:fillRect/>
          </a:stretch>
        </p:blipFill>
        <p:spPr>
          <a:xfrm>
            <a:off x="518312" y="2496657"/>
            <a:ext cx="8105775" cy="1028699"/>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1" name="Shape 931"/>
        <p:cNvGrpSpPr/>
        <p:nvPr/>
      </p:nvGrpSpPr>
      <p:grpSpPr>
        <a:xfrm>
          <a:off x="0" y="0"/>
          <a:ext cx="0" cy="0"/>
          <a:chOff x="0" y="0"/>
          <a:chExt cx="0" cy="0"/>
        </a:xfrm>
      </p:grpSpPr>
      <p:sp>
        <p:nvSpPr>
          <p:cNvPr id="932" name="Shape 93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Duomenų įvedimas į masyvą</a:t>
            </a:r>
          </a:p>
        </p:txBody>
      </p:sp>
      <p:pic>
        <p:nvPicPr>
          <p:cNvPr id="933" name="Shape 933"/>
          <p:cNvPicPr preferRelativeResize="0"/>
          <p:nvPr/>
        </p:nvPicPr>
        <p:blipFill>
          <a:blip r:embed="rId3">
            <a:alphaModFix/>
          </a:blip>
          <a:stretch>
            <a:fillRect/>
          </a:stretch>
        </p:blipFill>
        <p:spPr>
          <a:xfrm>
            <a:off x="1861337" y="2067057"/>
            <a:ext cx="5419725" cy="1743074"/>
          </a:xfrm>
          <a:prstGeom prst="rect">
            <a:avLst/>
          </a:prstGeom>
          <a:noFill/>
          <a:ln>
            <a:noFill/>
          </a:ln>
        </p:spPr>
      </p:pic>
      <p:pic>
        <p:nvPicPr>
          <p:cNvPr id="934" name="Shape 934"/>
          <p:cNvPicPr preferRelativeResize="0"/>
          <p:nvPr/>
        </p:nvPicPr>
        <p:blipFill>
          <a:blip r:embed="rId4">
            <a:alphaModFix/>
          </a:blip>
          <a:stretch>
            <a:fillRect/>
          </a:stretch>
        </p:blipFill>
        <p:spPr>
          <a:xfrm>
            <a:off x="6079525" y="1732732"/>
            <a:ext cx="1905000" cy="81915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Duomenų išvedimas iš masyvo</a:t>
            </a:r>
          </a:p>
        </p:txBody>
      </p:sp>
      <p:pic>
        <p:nvPicPr>
          <p:cNvPr id="940" name="Shape 940"/>
          <p:cNvPicPr preferRelativeResize="0"/>
          <p:nvPr/>
        </p:nvPicPr>
        <p:blipFill>
          <a:blip r:embed="rId3">
            <a:alphaModFix/>
          </a:blip>
          <a:stretch>
            <a:fillRect/>
          </a:stretch>
        </p:blipFill>
        <p:spPr>
          <a:xfrm>
            <a:off x="2528087" y="2131182"/>
            <a:ext cx="4086225" cy="1943099"/>
          </a:xfrm>
          <a:prstGeom prst="rect">
            <a:avLst/>
          </a:prstGeom>
          <a:noFill/>
          <a:ln>
            <a:noFill/>
          </a:ln>
        </p:spPr>
      </p:pic>
      <p:pic>
        <p:nvPicPr>
          <p:cNvPr id="941" name="Shape 941"/>
          <p:cNvPicPr preferRelativeResize="0"/>
          <p:nvPr/>
        </p:nvPicPr>
        <p:blipFill>
          <a:blip r:embed="rId4">
            <a:alphaModFix/>
          </a:blip>
          <a:stretch>
            <a:fillRect/>
          </a:stretch>
        </p:blipFill>
        <p:spPr>
          <a:xfrm>
            <a:off x="6371625" y="4003032"/>
            <a:ext cx="1390650" cy="238125"/>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5" name="Shape 945"/>
        <p:cNvGrpSpPr/>
        <p:nvPr/>
      </p:nvGrpSpPr>
      <p:grpSpPr>
        <a:xfrm>
          <a:off x="0" y="0"/>
          <a:ext cx="0" cy="0"/>
          <a:chOff x="0" y="0"/>
          <a:chExt cx="0" cy="0"/>
        </a:xfrm>
      </p:grpSpPr>
      <p:sp>
        <p:nvSpPr>
          <p:cNvPr id="946" name="Shape 94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947" name="Shape 947"/>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Susikurkite 2 pasirinkto tipo masyvus.</a:t>
            </a:r>
          </a:p>
          <a:p>
            <a:pPr indent="-228600" lvl="0" marL="457200" rtl="0">
              <a:spcBef>
                <a:spcPts val="0"/>
              </a:spcBef>
            </a:pPr>
            <a:r>
              <a:rPr lang="lt-LT"/>
              <a:t>Leiskite vartotojui užpildyti duomenis juose.</a:t>
            </a:r>
          </a:p>
          <a:p>
            <a:pPr indent="-228600" lvl="0" marL="457200">
              <a:spcBef>
                <a:spcPts val="0"/>
              </a:spcBef>
            </a:pPr>
            <a:r>
              <a:rPr lang="lt-LT"/>
              <a:t>Išveskite abiejų masyvų duomenis kaip nors suformatuotai (eilutėje atskiriant kableliu, eilutėje įdedant kiekvieną reikšmę į skliaustus ar pan.).</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1" name="Shape 951"/>
        <p:cNvGrpSpPr/>
        <p:nvPr/>
      </p:nvGrpSpPr>
      <p:grpSpPr>
        <a:xfrm>
          <a:off x="0" y="0"/>
          <a:ext cx="0" cy="0"/>
          <a:chOff x="0" y="0"/>
          <a:chExt cx="0" cy="0"/>
        </a:xfrm>
      </p:grpSpPr>
      <p:sp>
        <p:nvSpPr>
          <p:cNvPr id="952" name="Shape 95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Sudėtingesnis pavyzdys</a:t>
            </a:r>
          </a:p>
        </p:txBody>
      </p:sp>
      <p:pic>
        <p:nvPicPr>
          <p:cNvPr id="953" name="Shape 953"/>
          <p:cNvPicPr preferRelativeResize="0"/>
          <p:nvPr/>
        </p:nvPicPr>
        <p:blipFill>
          <a:blip r:embed="rId3">
            <a:alphaModFix/>
          </a:blip>
          <a:stretch>
            <a:fillRect/>
          </a:stretch>
        </p:blipFill>
        <p:spPr>
          <a:xfrm>
            <a:off x="1961350" y="1910332"/>
            <a:ext cx="5219700" cy="2676524"/>
          </a:xfrm>
          <a:prstGeom prst="rect">
            <a:avLst/>
          </a:prstGeom>
          <a:noFill/>
          <a:ln>
            <a:noFill/>
          </a:ln>
        </p:spPr>
      </p:pic>
      <p:pic>
        <p:nvPicPr>
          <p:cNvPr id="954" name="Shape 954"/>
          <p:cNvPicPr preferRelativeResize="0"/>
          <p:nvPr/>
        </p:nvPicPr>
        <p:blipFill>
          <a:blip r:embed="rId4">
            <a:alphaModFix/>
          </a:blip>
          <a:stretch>
            <a:fillRect/>
          </a:stretch>
        </p:blipFill>
        <p:spPr>
          <a:xfrm>
            <a:off x="6110325" y="543450"/>
            <a:ext cx="2343150" cy="226695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8" name="Shape 958"/>
        <p:cNvGrpSpPr/>
        <p:nvPr/>
      </p:nvGrpSpPr>
      <p:grpSpPr>
        <a:xfrm>
          <a:off x="0" y="0"/>
          <a:ext cx="0" cy="0"/>
          <a:chOff x="0" y="0"/>
          <a:chExt cx="0" cy="0"/>
        </a:xfrm>
      </p:grpSpPr>
      <p:sp>
        <p:nvSpPr>
          <p:cNvPr id="959" name="Shape 959"/>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Klasės</a:t>
            </a:r>
          </a:p>
        </p:txBody>
      </p:sp>
      <p:sp>
        <p:nvSpPr>
          <p:cNvPr id="960" name="Shape 960"/>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Classes</a:t>
            </a: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4" name="Shape 964"/>
        <p:cNvGrpSpPr/>
        <p:nvPr/>
      </p:nvGrpSpPr>
      <p:grpSpPr>
        <a:xfrm>
          <a:off x="0" y="0"/>
          <a:ext cx="0" cy="0"/>
          <a:chOff x="0" y="0"/>
          <a:chExt cx="0" cy="0"/>
        </a:xfrm>
      </p:grpSpPr>
      <p:sp>
        <p:nvSpPr>
          <p:cNvPr id="965" name="Shape 96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Kas yra klasė?</a:t>
            </a:r>
          </a:p>
        </p:txBody>
      </p:sp>
      <p:sp>
        <p:nvSpPr>
          <p:cNvPr id="966" name="Shape 96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Klasė tai yra tam tikras duomenų šablonas. C# pats pateikia daug įvairių klasių darbui su konsole, grafine sąsaja ar pan., tačiau klases galima apsirašyti ir patiems.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WriteLine ir Write</a:t>
            </a:r>
          </a:p>
        </p:txBody>
      </p:sp>
      <p:sp>
        <p:nvSpPr>
          <p:cNvPr id="174" name="Shape 17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Write - išveda tekstą į konsolės langą.</a:t>
            </a:r>
          </a:p>
          <a:p>
            <a:pPr lvl="0">
              <a:spcBef>
                <a:spcPts val="0"/>
              </a:spcBef>
              <a:buNone/>
            </a:pPr>
            <a:r>
              <a:rPr lang="lt-LT"/>
              <a:t>WriteLine - išveda tekstą į konsolės langą ir pereina į kitą eilutę.</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0" name="Shape 970"/>
        <p:cNvGrpSpPr/>
        <p:nvPr/>
      </p:nvGrpSpPr>
      <p:grpSpPr>
        <a:xfrm>
          <a:off x="0" y="0"/>
          <a:ext cx="0" cy="0"/>
          <a:chOff x="0" y="0"/>
          <a:chExt cx="0" cy="0"/>
        </a:xfrm>
      </p:grpSpPr>
      <p:sp>
        <p:nvSpPr>
          <p:cNvPr id="971" name="Shape 971"/>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Kas yra klasė?</a:t>
            </a:r>
          </a:p>
        </p:txBody>
      </p:sp>
      <p:sp>
        <p:nvSpPr>
          <p:cNvPr id="972" name="Shape 97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Klasę galima įsivaizduoti kaip kažką kas gali apibūdinti visų to paties tipo objektų bendrus atributus, t.y. kažką ką galima pasakyti apie kiekvieną tam tikro tipo objektą. Pavyzdžiui:</a:t>
            </a:r>
          </a:p>
          <a:p>
            <a:pPr indent="-228600" lvl="0" marL="457200" rtl="0">
              <a:spcBef>
                <a:spcPts val="0"/>
              </a:spcBef>
            </a:pPr>
            <a:r>
              <a:rPr lang="lt-LT"/>
              <a:t>Visų mašinų bendri atributai būtų: markė, modelis, gamybos metai, rida, darbinis tūris, spalva…</a:t>
            </a:r>
          </a:p>
          <a:p>
            <a:pPr indent="-228600" lvl="0" marL="457200" rtl="0">
              <a:spcBef>
                <a:spcPts val="0"/>
              </a:spcBef>
            </a:pPr>
            <a:r>
              <a:rPr lang="lt-LT"/>
              <a:t>Visų pastatų bendri atributai būtų: pastato tipas, aukštis, plotas, kambarių skaičius...</a:t>
            </a:r>
          </a:p>
          <a:p>
            <a:pPr indent="-228600" lvl="0" marL="457200" rtl="0">
              <a:spcBef>
                <a:spcPts val="0"/>
              </a:spcBef>
            </a:pPr>
            <a:r>
              <a:rPr lang="lt-LT"/>
              <a:t>Visų gyvūnų bendri atributai būtų: rūšis, kailio spalva, lytis, amžius…</a:t>
            </a:r>
          </a:p>
          <a:p>
            <a:pPr indent="-228600" lvl="0" marL="457200" rtl="0">
              <a:spcBef>
                <a:spcPts val="0"/>
              </a:spcBef>
            </a:pPr>
            <a:r>
              <a:rPr lang="lt-LT"/>
              <a:t>Visų kompiuterių bendri atributai būtų: CPU, RAM, GPU, motininė plokštė, PSU...</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6" name="Shape 976"/>
        <p:cNvGrpSpPr/>
        <p:nvPr/>
      </p:nvGrpSpPr>
      <p:grpSpPr>
        <a:xfrm>
          <a:off x="0" y="0"/>
          <a:ext cx="0" cy="0"/>
          <a:chOff x="0" y="0"/>
          <a:chExt cx="0" cy="0"/>
        </a:xfrm>
      </p:grpSpPr>
      <p:sp>
        <p:nvSpPr>
          <p:cNvPr id="977" name="Shape 97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Kas yra objektas?</a:t>
            </a:r>
          </a:p>
        </p:txBody>
      </p:sp>
      <p:sp>
        <p:nvSpPr>
          <p:cNvPr id="978" name="Shape 97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Objektas yra kuriamas panaudojant klasę. T.y. klasė aprašė kokius duomenis (atributus) būtinai turi turėti visi jos objektai, tai objektai pagal tokį šabloną aprašo jau konkrečias atributų reikšmes.</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2" name="Shape 982"/>
        <p:cNvGrpSpPr/>
        <p:nvPr/>
      </p:nvGrpSpPr>
      <p:grpSpPr>
        <a:xfrm>
          <a:off x="0" y="0"/>
          <a:ext cx="0" cy="0"/>
          <a:chOff x="0" y="0"/>
          <a:chExt cx="0" cy="0"/>
        </a:xfrm>
      </p:grpSpPr>
      <p:sp>
        <p:nvSpPr>
          <p:cNvPr id="983" name="Shape 983"/>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Kas yra objektas?</a:t>
            </a:r>
          </a:p>
        </p:txBody>
      </p:sp>
      <p:sp>
        <p:nvSpPr>
          <p:cNvPr id="984" name="Shape 98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Tarkim klasė aprašė mašinos šabloną:</a:t>
            </a:r>
          </a:p>
          <a:p>
            <a:pPr indent="-228600" lvl="0" marL="457200" rtl="0">
              <a:spcBef>
                <a:spcPts val="0"/>
              </a:spcBef>
            </a:pPr>
            <a:r>
              <a:rPr lang="lt-LT"/>
              <a:t>Markė.</a:t>
            </a:r>
          </a:p>
          <a:p>
            <a:pPr indent="-228600" lvl="0" marL="457200" rtl="0">
              <a:spcBef>
                <a:spcPts val="0"/>
              </a:spcBef>
            </a:pPr>
            <a:r>
              <a:rPr lang="lt-LT"/>
              <a:t>Modelis.</a:t>
            </a:r>
          </a:p>
          <a:p>
            <a:pPr indent="-228600" lvl="0" marL="457200" rtl="0">
              <a:spcBef>
                <a:spcPts val="0"/>
              </a:spcBef>
            </a:pPr>
            <a:r>
              <a:rPr lang="lt-LT"/>
              <a:t>Gamybos metai.</a:t>
            </a:r>
          </a:p>
          <a:p>
            <a:pPr indent="-228600" lvl="0" marL="457200" rtl="0">
              <a:spcBef>
                <a:spcPts val="0"/>
              </a:spcBef>
            </a:pPr>
            <a:r>
              <a:rPr lang="lt-LT"/>
              <a:t>Darbinis tūris.</a:t>
            </a:r>
          </a:p>
          <a:p>
            <a:pPr indent="0" lvl="0" marL="0" rtl="0">
              <a:spcBef>
                <a:spcPts val="0"/>
              </a:spcBef>
              <a:buNone/>
            </a:pPr>
            <a:r>
              <a:rPr lang="lt-LT"/>
              <a:t>Objektas jau būtų:</a:t>
            </a:r>
          </a:p>
          <a:p>
            <a:pPr indent="-228600" lvl="0" marL="457200" rtl="0">
              <a:spcBef>
                <a:spcPts val="0"/>
              </a:spcBef>
            </a:pPr>
            <a:r>
              <a:rPr lang="lt-LT"/>
              <a:t>Markė = Audi.</a:t>
            </a:r>
          </a:p>
          <a:p>
            <a:pPr indent="-228600" lvl="0" marL="457200" rtl="0">
              <a:spcBef>
                <a:spcPts val="0"/>
              </a:spcBef>
            </a:pPr>
            <a:r>
              <a:rPr lang="lt-LT"/>
              <a:t>Modelis = A4.</a:t>
            </a:r>
          </a:p>
          <a:p>
            <a:pPr indent="-228600" lvl="0" marL="457200" rtl="0">
              <a:spcBef>
                <a:spcPts val="0"/>
              </a:spcBef>
            </a:pPr>
            <a:r>
              <a:rPr lang="lt-LT"/>
              <a:t>Gamybos metai = 2005.</a:t>
            </a:r>
          </a:p>
          <a:p>
            <a:pPr indent="-228600" lvl="0" marL="457200" rtl="0">
              <a:spcBef>
                <a:spcPts val="0"/>
              </a:spcBef>
            </a:pPr>
            <a:r>
              <a:rPr lang="lt-LT"/>
              <a:t>Darbinis tūris = 2.5</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8" name="Shape 988"/>
        <p:cNvGrpSpPr/>
        <p:nvPr/>
      </p:nvGrpSpPr>
      <p:grpSpPr>
        <a:xfrm>
          <a:off x="0" y="0"/>
          <a:ext cx="0" cy="0"/>
          <a:chOff x="0" y="0"/>
          <a:chExt cx="0" cy="0"/>
        </a:xfrm>
      </p:grpSpPr>
      <p:sp>
        <p:nvSpPr>
          <p:cNvPr id="989" name="Shape 989"/>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Ryšys tarp klasės ir jos objektų</a:t>
            </a:r>
          </a:p>
        </p:txBody>
      </p:sp>
      <p:sp>
        <p:nvSpPr>
          <p:cNvPr id="990" name="Shape 990"/>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0" lvl="0" marL="0" rtl="0">
              <a:spcBef>
                <a:spcPts val="0"/>
              </a:spcBef>
              <a:buNone/>
            </a:pPr>
            <a:r>
              <a:rPr lang="lt-LT"/>
              <a:t>Klasė yra aprašoma vieną kartą ir ji gali turėti daug objektų. Nes pagal tą patį duomenų šabloną (klasę) galima kurti daug objektų, kurių reikšmės pagal duotą šabloną skirsis.</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4" name="Shape 994"/>
        <p:cNvGrpSpPr/>
        <p:nvPr/>
      </p:nvGrpSpPr>
      <p:grpSpPr>
        <a:xfrm>
          <a:off x="0" y="0"/>
          <a:ext cx="0" cy="0"/>
          <a:chOff x="0" y="0"/>
          <a:chExt cx="0" cy="0"/>
        </a:xfrm>
      </p:grpSpPr>
      <p:sp>
        <p:nvSpPr>
          <p:cNvPr id="995" name="Shape 995"/>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Ryšys tarp klasės ir jos objektų</a:t>
            </a:r>
          </a:p>
        </p:txBody>
      </p:sp>
      <p:pic>
        <p:nvPicPr>
          <p:cNvPr id="996" name="Shape 996"/>
          <p:cNvPicPr preferRelativeResize="0"/>
          <p:nvPr/>
        </p:nvPicPr>
        <p:blipFill>
          <a:blip r:embed="rId3">
            <a:alphaModFix/>
          </a:blip>
          <a:stretch>
            <a:fillRect/>
          </a:stretch>
        </p:blipFill>
        <p:spPr>
          <a:xfrm>
            <a:off x="2362250" y="1534907"/>
            <a:ext cx="4417876" cy="3493968"/>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0" name="Shape 1000"/>
        <p:cNvGrpSpPr/>
        <p:nvPr/>
      </p:nvGrpSpPr>
      <p:grpSpPr>
        <a:xfrm>
          <a:off x="0" y="0"/>
          <a:ext cx="0" cy="0"/>
          <a:chOff x="0" y="0"/>
          <a:chExt cx="0" cy="0"/>
        </a:xfrm>
      </p:grpSpPr>
      <p:sp>
        <p:nvSpPr>
          <p:cNvPr id="1001" name="Shape 1001"/>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Ryšys tarp klasės ir jos objektų</a:t>
            </a:r>
          </a:p>
        </p:txBody>
      </p:sp>
      <p:pic>
        <p:nvPicPr>
          <p:cNvPr id="1002" name="Shape 1002"/>
          <p:cNvPicPr preferRelativeResize="0"/>
          <p:nvPr/>
        </p:nvPicPr>
        <p:blipFill>
          <a:blip r:embed="rId3">
            <a:alphaModFix/>
          </a:blip>
          <a:stretch>
            <a:fillRect/>
          </a:stretch>
        </p:blipFill>
        <p:spPr>
          <a:xfrm>
            <a:off x="1459112" y="1518507"/>
            <a:ext cx="6224179" cy="3493968"/>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6" name="Shape 1006"/>
        <p:cNvGrpSpPr/>
        <p:nvPr/>
      </p:nvGrpSpPr>
      <p:grpSpPr>
        <a:xfrm>
          <a:off x="0" y="0"/>
          <a:ext cx="0" cy="0"/>
          <a:chOff x="0" y="0"/>
          <a:chExt cx="0" cy="0"/>
        </a:xfrm>
      </p:grpSpPr>
      <p:sp>
        <p:nvSpPr>
          <p:cNvPr id="1007" name="Shape 100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Kur rašoma klasė</a:t>
            </a:r>
          </a:p>
        </p:txBody>
      </p:sp>
      <p:sp>
        <p:nvSpPr>
          <p:cNvPr id="1008" name="Shape 100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Klasę galima rašyti iškart į namespace, tačiau tai nėra būtina, galima rašyti ir už jo ribų.</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2" name="Shape 1012"/>
        <p:cNvGrpSpPr/>
        <p:nvPr/>
      </p:nvGrpSpPr>
      <p:grpSpPr>
        <a:xfrm>
          <a:off x="0" y="0"/>
          <a:ext cx="0" cy="0"/>
          <a:chOff x="0" y="0"/>
          <a:chExt cx="0" cy="0"/>
        </a:xfrm>
      </p:grpSpPr>
      <p:sp>
        <p:nvSpPr>
          <p:cNvPr id="1013" name="Shape 101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pic>
        <p:nvPicPr>
          <p:cNvPr id="1014" name="Shape 1014"/>
          <p:cNvPicPr preferRelativeResize="0"/>
          <p:nvPr/>
        </p:nvPicPr>
        <p:blipFill>
          <a:blip r:embed="rId3">
            <a:alphaModFix/>
          </a:blip>
          <a:stretch>
            <a:fillRect/>
          </a:stretch>
        </p:blipFill>
        <p:spPr>
          <a:xfrm>
            <a:off x="3475825" y="1646732"/>
            <a:ext cx="2190750" cy="3114674"/>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8" name="Shape 1018"/>
        <p:cNvGrpSpPr/>
        <p:nvPr/>
      </p:nvGrpSpPr>
      <p:grpSpPr>
        <a:xfrm>
          <a:off x="0" y="0"/>
          <a:ext cx="0" cy="0"/>
          <a:chOff x="0" y="0"/>
          <a:chExt cx="0" cy="0"/>
        </a:xfrm>
      </p:grpSpPr>
      <p:sp>
        <p:nvSpPr>
          <p:cNvPr id="1019" name="Shape 1019"/>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Sintaksė</a:t>
            </a:r>
          </a:p>
        </p:txBody>
      </p:sp>
      <p:pic>
        <p:nvPicPr>
          <p:cNvPr id="1020" name="Shape 1020"/>
          <p:cNvPicPr preferRelativeResize="0"/>
          <p:nvPr/>
        </p:nvPicPr>
        <p:blipFill>
          <a:blip r:embed="rId3">
            <a:alphaModFix/>
          </a:blip>
          <a:stretch>
            <a:fillRect/>
          </a:stretch>
        </p:blipFill>
        <p:spPr>
          <a:xfrm>
            <a:off x="2906112" y="1573332"/>
            <a:ext cx="3331771" cy="3493967"/>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4" name="Shape 1024"/>
        <p:cNvGrpSpPr/>
        <p:nvPr/>
      </p:nvGrpSpPr>
      <p:grpSpPr>
        <a:xfrm>
          <a:off x="0" y="0"/>
          <a:ext cx="0" cy="0"/>
          <a:chOff x="0" y="0"/>
          <a:chExt cx="0" cy="0"/>
        </a:xfrm>
      </p:grpSpPr>
      <p:sp>
        <p:nvSpPr>
          <p:cNvPr id="1025" name="Shape 102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Kas sudaro klasę?</a:t>
            </a:r>
          </a:p>
        </p:txBody>
      </p:sp>
      <p:sp>
        <p:nvSpPr>
          <p:cNvPr id="1026" name="Shape 102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Klasėje turime:</a:t>
            </a:r>
          </a:p>
          <a:p>
            <a:pPr indent="-228600" lvl="0" marL="457200" rtl="0">
              <a:spcBef>
                <a:spcPts val="0"/>
              </a:spcBef>
            </a:pPr>
            <a:r>
              <a:rPr lang="lt-LT"/>
              <a:t>Duomenis (kintamuosius).</a:t>
            </a:r>
          </a:p>
          <a:p>
            <a:pPr indent="-228600" lvl="0" marL="457200" rtl="0">
              <a:spcBef>
                <a:spcPts val="0"/>
              </a:spcBef>
            </a:pPr>
            <a:r>
              <a:rPr lang="lt-LT"/>
              <a:t>Algoritmus (metodus).</a:t>
            </a:r>
          </a:p>
          <a:p>
            <a:pPr indent="0" lvl="0" marL="0">
              <a:spcBef>
                <a:spcPts val="0"/>
              </a:spcBef>
              <a:buNone/>
            </a:pPr>
            <a:r>
              <a:rPr lang="lt-LT"/>
              <a:t>Prie kiekvieno kintamojo ar metodo reiktų nurodyti access specifier (public, private arba protected). Nenurodžius automatiškai laikoma, kad tas kintamasis ar metodas yra private, t.y. pasiekiamas tik tos klasės ribose.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Paprasto teksto išvedimas</a:t>
            </a:r>
          </a:p>
        </p:txBody>
      </p:sp>
      <p:sp>
        <p:nvSpPr>
          <p:cNvPr id="180" name="Shape 180"/>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0" lvl="0" marL="104775">
              <a:spcBef>
                <a:spcPts val="0"/>
              </a:spcBef>
              <a:buNone/>
            </a:pPr>
            <a:r>
              <a:rPr lang="lt-LT">
                <a:latin typeface="Courier New"/>
                <a:ea typeface="Courier New"/>
                <a:cs typeface="Courier New"/>
                <a:sym typeface="Courier New"/>
              </a:rPr>
              <a:t>Console.WriteLine("Tekstas atskiroje eilutėje");</a:t>
            </a:r>
          </a:p>
          <a:p>
            <a:pPr indent="0" lvl="0" marL="104775" rtl="0">
              <a:spcBef>
                <a:spcPts val="0"/>
              </a:spcBef>
              <a:buNone/>
            </a:pPr>
            <a:r>
              <a:rPr lang="lt-LT">
                <a:latin typeface="Courier New"/>
                <a:ea typeface="Courier New"/>
                <a:cs typeface="Courier New"/>
                <a:sym typeface="Courier New"/>
              </a:rPr>
              <a:t>Console.Write("Tekstas toje ");</a:t>
            </a:r>
          </a:p>
          <a:p>
            <a:pPr indent="0" lvl="0" marL="104775" rtl="0">
              <a:spcBef>
                <a:spcPts val="0"/>
              </a:spcBef>
              <a:buNone/>
            </a:pPr>
            <a:r>
              <a:rPr lang="lt-LT">
                <a:latin typeface="Courier New"/>
                <a:ea typeface="Courier New"/>
                <a:cs typeface="Courier New"/>
                <a:sym typeface="Courier New"/>
              </a:rPr>
              <a:t>Console.WriteLine("pačioje eilutėje");</a:t>
            </a:r>
          </a:p>
        </p:txBody>
      </p:sp>
      <p:pic>
        <p:nvPicPr>
          <p:cNvPr id="181" name="Shape 181"/>
          <p:cNvPicPr preferRelativeResize="0"/>
          <p:nvPr/>
        </p:nvPicPr>
        <p:blipFill rotWithShape="1">
          <a:blip r:embed="rId3">
            <a:alphaModFix/>
          </a:blip>
          <a:srcRect b="15392" l="0" r="0" t="32970"/>
          <a:stretch/>
        </p:blipFill>
        <p:spPr>
          <a:xfrm>
            <a:off x="3859150" y="3558175"/>
            <a:ext cx="4599724" cy="851350"/>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0" name="Shape 1030"/>
        <p:cNvGrpSpPr/>
        <p:nvPr/>
      </p:nvGrpSpPr>
      <p:grpSpPr>
        <a:xfrm>
          <a:off x="0" y="0"/>
          <a:ext cx="0" cy="0"/>
          <a:chOff x="0" y="0"/>
          <a:chExt cx="0" cy="0"/>
        </a:xfrm>
      </p:grpSpPr>
      <p:sp>
        <p:nvSpPr>
          <p:cNvPr id="1031" name="Shape 103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a:t>
            </a:r>
          </a:p>
        </p:txBody>
      </p:sp>
      <p:pic>
        <p:nvPicPr>
          <p:cNvPr id="1032" name="Shape 1032"/>
          <p:cNvPicPr preferRelativeResize="0"/>
          <p:nvPr/>
        </p:nvPicPr>
        <p:blipFill>
          <a:blip r:embed="rId3">
            <a:alphaModFix/>
          </a:blip>
          <a:stretch>
            <a:fillRect/>
          </a:stretch>
        </p:blipFill>
        <p:spPr>
          <a:xfrm>
            <a:off x="2517562" y="1482882"/>
            <a:ext cx="4107270" cy="3493967"/>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6" name="Shape 1036"/>
        <p:cNvGrpSpPr/>
        <p:nvPr/>
      </p:nvGrpSpPr>
      <p:grpSpPr>
        <a:xfrm>
          <a:off x="0" y="0"/>
          <a:ext cx="0" cy="0"/>
          <a:chOff x="0" y="0"/>
          <a:chExt cx="0" cy="0"/>
        </a:xfrm>
      </p:grpSpPr>
      <p:sp>
        <p:nvSpPr>
          <p:cNvPr id="1037" name="Shape 103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Konstruktorius</a:t>
            </a:r>
          </a:p>
        </p:txBody>
      </p:sp>
      <p:sp>
        <p:nvSpPr>
          <p:cNvPr id="1038" name="Shape 103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Konstruktorius yra vykdomas tik vieną kartą ir tik tuo momentu kai yra kuriamas objektas. Neturint konstruktoriaus kompiliatorius jį pats paruošia, tačiau galima apsirašyti ir sudėtingesnius konstruktorius nei kompiliatorius paruošia.</a:t>
            </a:r>
          </a:p>
          <a:p>
            <a:pPr lvl="0">
              <a:spcBef>
                <a:spcPts val="0"/>
              </a:spcBef>
              <a:buNone/>
            </a:pPr>
            <a:r>
              <a:rPr lang="lt-LT"/>
              <a:t>Konstruktoriaus paskirtis - sukonstruoti objektą. Ar tai priskirti numatytasias reikšmes klasės duomenims (kintamiesiems), ar tai nurodyti, kad kuriant objektą gautus duomenis priskirtų klasės kintamsiesiems, ar atlikti kitokius reikiamus veiksmus kuriant objektą.</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2" name="Shape 1042"/>
        <p:cNvGrpSpPr/>
        <p:nvPr/>
      </p:nvGrpSpPr>
      <p:grpSpPr>
        <a:xfrm>
          <a:off x="0" y="0"/>
          <a:ext cx="0" cy="0"/>
          <a:chOff x="0" y="0"/>
          <a:chExt cx="0" cy="0"/>
        </a:xfrm>
      </p:grpSpPr>
      <p:sp>
        <p:nvSpPr>
          <p:cNvPr id="1043" name="Shape 104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Objekto kūrimas ir konstruktoriaus kvietimas</a:t>
            </a:r>
          </a:p>
        </p:txBody>
      </p:sp>
      <p:pic>
        <p:nvPicPr>
          <p:cNvPr id="1044" name="Shape 1044"/>
          <p:cNvPicPr preferRelativeResize="0"/>
          <p:nvPr/>
        </p:nvPicPr>
        <p:blipFill>
          <a:blip r:embed="rId3">
            <a:alphaModFix/>
          </a:blip>
          <a:stretch>
            <a:fillRect/>
          </a:stretch>
        </p:blipFill>
        <p:spPr>
          <a:xfrm>
            <a:off x="1643662" y="1511382"/>
            <a:ext cx="5856667" cy="3493967"/>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8" name="Shape 1048"/>
        <p:cNvGrpSpPr/>
        <p:nvPr/>
      </p:nvGrpSpPr>
      <p:grpSpPr>
        <a:xfrm>
          <a:off x="0" y="0"/>
          <a:ext cx="0" cy="0"/>
          <a:chOff x="0" y="0"/>
          <a:chExt cx="0" cy="0"/>
        </a:xfrm>
      </p:grpSpPr>
      <p:sp>
        <p:nvSpPr>
          <p:cNvPr id="1049" name="Shape 104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Konstruktoriaus sintaksė</a:t>
            </a:r>
          </a:p>
        </p:txBody>
      </p:sp>
      <p:sp>
        <p:nvSpPr>
          <p:cNvPr id="1050" name="Shape 105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public &lt;klasės pavadinimas&gt;(&lt;argumentai&gt;) { … }</a:t>
            </a:r>
          </a:p>
          <a:p>
            <a:pPr lvl="0">
              <a:spcBef>
                <a:spcPts val="0"/>
              </a:spcBef>
              <a:buNone/>
            </a:pPr>
            <a:r>
              <a:t/>
            </a:r>
            <a:endParaRPr/>
          </a:p>
          <a:p>
            <a:pPr lvl="0" rtl="0">
              <a:spcBef>
                <a:spcPts val="0"/>
              </a:spcBef>
              <a:buNone/>
            </a:pPr>
            <a:r>
              <a:rPr lang="lt-LT"/>
              <a:t>Aprašymas labai primena metodų aprašymą, skiriasi tik tai kad nebereikia nurodyti return type (int, double, void...) ir jo pavadinimas yra klasės pavadinimas, o ne kitoks.</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4" name="Shape 1054"/>
        <p:cNvGrpSpPr/>
        <p:nvPr/>
      </p:nvGrpSpPr>
      <p:grpSpPr>
        <a:xfrm>
          <a:off x="0" y="0"/>
          <a:ext cx="0" cy="0"/>
          <a:chOff x="0" y="0"/>
          <a:chExt cx="0" cy="0"/>
        </a:xfrm>
      </p:grpSpPr>
      <p:sp>
        <p:nvSpPr>
          <p:cNvPr id="1055" name="Shape 105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Konstruktoriaus pavyzdys</a:t>
            </a:r>
          </a:p>
        </p:txBody>
      </p:sp>
      <p:pic>
        <p:nvPicPr>
          <p:cNvPr id="1056" name="Shape 1056"/>
          <p:cNvPicPr preferRelativeResize="0"/>
          <p:nvPr/>
        </p:nvPicPr>
        <p:blipFill>
          <a:blip r:embed="rId3">
            <a:alphaModFix/>
          </a:blip>
          <a:stretch>
            <a:fillRect/>
          </a:stretch>
        </p:blipFill>
        <p:spPr>
          <a:xfrm>
            <a:off x="1035475" y="1523482"/>
            <a:ext cx="7071456" cy="3493967"/>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0" name="Shape 1060"/>
        <p:cNvGrpSpPr/>
        <p:nvPr/>
      </p:nvGrpSpPr>
      <p:grpSpPr>
        <a:xfrm>
          <a:off x="0" y="0"/>
          <a:ext cx="0" cy="0"/>
          <a:chOff x="0" y="0"/>
          <a:chExt cx="0" cy="0"/>
        </a:xfrm>
      </p:grpSpPr>
      <p:sp>
        <p:nvSpPr>
          <p:cNvPr id="1061" name="Shape 106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Objektų kūrimas naudojant savo konstruktorių</a:t>
            </a:r>
          </a:p>
        </p:txBody>
      </p:sp>
      <p:pic>
        <p:nvPicPr>
          <p:cNvPr id="1062" name="Shape 1062"/>
          <p:cNvPicPr preferRelativeResize="0"/>
          <p:nvPr/>
        </p:nvPicPr>
        <p:blipFill>
          <a:blip r:embed="rId3">
            <a:alphaModFix/>
          </a:blip>
          <a:stretch>
            <a:fillRect/>
          </a:stretch>
        </p:blipFill>
        <p:spPr>
          <a:xfrm>
            <a:off x="546887" y="2548682"/>
            <a:ext cx="8048625" cy="895349"/>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6" name="Shape 1066"/>
        <p:cNvGrpSpPr/>
        <p:nvPr/>
      </p:nvGrpSpPr>
      <p:grpSpPr>
        <a:xfrm>
          <a:off x="0" y="0"/>
          <a:ext cx="0" cy="0"/>
          <a:chOff x="0" y="0"/>
          <a:chExt cx="0" cy="0"/>
        </a:xfrm>
      </p:grpSpPr>
      <p:sp>
        <p:nvSpPr>
          <p:cNvPr id="1067" name="Shape 106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Klasės nauda</a:t>
            </a:r>
          </a:p>
        </p:txBody>
      </p:sp>
      <p:sp>
        <p:nvSpPr>
          <p:cNvPr id="1068" name="Shape 106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Labai gerai kai turite daug duomenų, kuriuos galima apjungti. Taip pat kai turite labai daug pačių duomenų, viską sudėjus į objektus tampa lengviau valdyti duomenis.</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2" name="Shape 1072"/>
        <p:cNvGrpSpPr/>
        <p:nvPr/>
      </p:nvGrpSpPr>
      <p:grpSpPr>
        <a:xfrm>
          <a:off x="0" y="0"/>
          <a:ext cx="0" cy="0"/>
          <a:chOff x="0" y="0"/>
          <a:chExt cx="0" cy="0"/>
        </a:xfrm>
      </p:grpSpPr>
      <p:sp>
        <p:nvSpPr>
          <p:cNvPr id="1073" name="Shape 1073"/>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Klasės nauda</a:t>
            </a:r>
          </a:p>
        </p:txBody>
      </p:sp>
      <p:sp>
        <p:nvSpPr>
          <p:cNvPr id="1074" name="Shape 1074"/>
          <p:cNvSpPr txBox="1"/>
          <p:nvPr>
            <p:ph idx="1" type="body"/>
          </p:nvPr>
        </p:nvSpPr>
        <p:spPr>
          <a:xfrm>
            <a:off x="902195" y="1508750"/>
            <a:ext cx="4533300" cy="3154800"/>
          </a:xfrm>
          <a:prstGeom prst="rect">
            <a:avLst/>
          </a:prstGeom>
        </p:spPr>
        <p:txBody>
          <a:bodyPr anchorCtr="0" anchor="t" bIns="91425" lIns="91425" rIns="91425" tIns="91425">
            <a:noAutofit/>
          </a:bodyPr>
          <a:lstStyle/>
          <a:p>
            <a:pPr lvl="0" rtl="0">
              <a:spcBef>
                <a:spcPts val="0"/>
              </a:spcBef>
              <a:buNone/>
            </a:pPr>
            <a:r>
              <a:rPr lang="lt-LT"/>
              <a:t>Įsivaizduokite nenaudotume klasės ir norėtume aprašyti prieš tai matytų trijų mašinų duomenis, tuomet reiktų rašyti panašų kodą į tai:</a:t>
            </a:r>
          </a:p>
        </p:txBody>
      </p:sp>
      <p:pic>
        <p:nvPicPr>
          <p:cNvPr id="1075" name="Shape 1075"/>
          <p:cNvPicPr preferRelativeResize="0"/>
          <p:nvPr/>
        </p:nvPicPr>
        <p:blipFill>
          <a:blip r:embed="rId3">
            <a:alphaModFix/>
          </a:blip>
          <a:stretch>
            <a:fillRect/>
          </a:stretch>
        </p:blipFill>
        <p:spPr>
          <a:xfrm>
            <a:off x="6006658" y="1764570"/>
            <a:ext cx="2201375" cy="27246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9" name="Shape 1079"/>
        <p:cNvGrpSpPr/>
        <p:nvPr/>
      </p:nvGrpSpPr>
      <p:grpSpPr>
        <a:xfrm>
          <a:off x="0" y="0"/>
          <a:ext cx="0" cy="0"/>
          <a:chOff x="0" y="0"/>
          <a:chExt cx="0" cy="0"/>
        </a:xfrm>
      </p:grpSpPr>
      <p:sp>
        <p:nvSpPr>
          <p:cNvPr id="1080" name="Shape 1080"/>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Klasės nauda</a:t>
            </a:r>
          </a:p>
        </p:txBody>
      </p:sp>
      <p:sp>
        <p:nvSpPr>
          <p:cNvPr id="1081" name="Shape 108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Tačiau vietoj labai daug rašinėjimo galima pasirašyti šabloną, pagal kurį būtų galima priskirti duomenis ir kurti atskirus objektus. Kas atrodo tvarkingiau? Kairėje esantys duomenys ar dešinėje? Įsivaizduokite, kad reiktų programoje išsisaugoti duomenis apie 100 automobilių, kas tuomet darytųsi kode?</a:t>
            </a:r>
          </a:p>
        </p:txBody>
      </p:sp>
      <p:pic>
        <p:nvPicPr>
          <p:cNvPr id="1082" name="Shape 1082"/>
          <p:cNvPicPr preferRelativeResize="0"/>
          <p:nvPr/>
        </p:nvPicPr>
        <p:blipFill>
          <a:blip r:embed="rId3">
            <a:alphaModFix/>
          </a:blip>
          <a:stretch>
            <a:fillRect/>
          </a:stretch>
        </p:blipFill>
        <p:spPr>
          <a:xfrm>
            <a:off x="1169475" y="2828199"/>
            <a:ext cx="1761300" cy="2179950"/>
          </a:xfrm>
          <a:prstGeom prst="rect">
            <a:avLst/>
          </a:prstGeom>
          <a:noFill/>
          <a:ln>
            <a:noFill/>
          </a:ln>
        </p:spPr>
      </p:pic>
      <p:pic>
        <p:nvPicPr>
          <p:cNvPr id="1083" name="Shape 1083"/>
          <p:cNvPicPr preferRelativeResize="0"/>
          <p:nvPr/>
        </p:nvPicPr>
        <p:blipFill>
          <a:blip r:embed="rId4">
            <a:alphaModFix/>
          </a:blip>
          <a:stretch>
            <a:fillRect/>
          </a:stretch>
        </p:blipFill>
        <p:spPr>
          <a:xfrm>
            <a:off x="3811244" y="3308325"/>
            <a:ext cx="4499974" cy="547074"/>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7" name="Shape 1087"/>
        <p:cNvGrpSpPr/>
        <p:nvPr/>
      </p:nvGrpSpPr>
      <p:grpSpPr>
        <a:xfrm>
          <a:off x="0" y="0"/>
          <a:ext cx="0" cy="0"/>
          <a:chOff x="0" y="0"/>
          <a:chExt cx="0" cy="0"/>
        </a:xfrm>
      </p:grpSpPr>
      <p:sp>
        <p:nvSpPr>
          <p:cNvPr id="1088" name="Shape 108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Objektų panaudojimas</a:t>
            </a:r>
          </a:p>
        </p:txBody>
      </p:sp>
      <p:sp>
        <p:nvSpPr>
          <p:cNvPr id="1089" name="Shape 108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Sukūrus objektą galima viską ką jis turi panaudoti per tašką.</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Kintamojo išvedimas į ekraną</a:t>
            </a:r>
          </a:p>
        </p:txBody>
      </p:sp>
      <p:sp>
        <p:nvSpPr>
          <p:cNvPr id="187" name="Shape 18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t>
            </a:r>
            <a:r>
              <a:rPr lang="lt-LT">
                <a:solidFill>
                  <a:srgbClr val="FF0000"/>
                </a:solidFill>
                <a:latin typeface="Courier New"/>
                <a:ea typeface="Courier New"/>
                <a:cs typeface="Courier New"/>
                <a:sym typeface="Courier New"/>
              </a:rPr>
              <a:t>vardas</a:t>
            </a:r>
            <a:r>
              <a:rPr lang="lt-LT">
                <a:latin typeface="Courier New"/>
                <a:ea typeface="Courier New"/>
                <a:cs typeface="Courier New"/>
                <a:sym typeface="Courier New"/>
              </a:rPr>
              <a:t> = "Jonas";</a:t>
            </a:r>
          </a:p>
          <a:p>
            <a:pPr lvl="0">
              <a:spcBef>
                <a:spcPts val="0"/>
              </a:spcBef>
              <a:buNone/>
            </a:pPr>
            <a:r>
              <a:rPr lang="lt-LT">
                <a:latin typeface="Courier New"/>
                <a:ea typeface="Courier New"/>
                <a:cs typeface="Courier New"/>
                <a:sym typeface="Courier New"/>
              </a:rPr>
              <a:t>Console.WriteLine(</a:t>
            </a:r>
            <a:r>
              <a:rPr lang="lt-LT">
                <a:solidFill>
                  <a:srgbClr val="FF0000"/>
                </a:solidFill>
                <a:latin typeface="Courier New"/>
                <a:ea typeface="Courier New"/>
                <a:cs typeface="Courier New"/>
                <a:sym typeface="Courier New"/>
              </a:rPr>
              <a:t>vardas</a:t>
            </a:r>
            <a:r>
              <a:rPr lang="lt-LT">
                <a:latin typeface="Courier New"/>
                <a:ea typeface="Courier New"/>
                <a:cs typeface="Courier New"/>
                <a:sym typeface="Courier New"/>
              </a:rPr>
              <a:t>);</a:t>
            </a:r>
          </a:p>
        </p:txBody>
      </p:sp>
      <p:pic>
        <p:nvPicPr>
          <p:cNvPr id="188" name="Shape 188"/>
          <p:cNvPicPr preferRelativeResize="0"/>
          <p:nvPr/>
        </p:nvPicPr>
        <p:blipFill>
          <a:blip r:embed="rId3">
            <a:alphaModFix/>
          </a:blip>
          <a:stretch>
            <a:fillRect/>
          </a:stretch>
        </p:blipFill>
        <p:spPr>
          <a:xfrm>
            <a:off x="4601255" y="3407450"/>
            <a:ext cx="2599474" cy="750649"/>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3" name="Shape 1093"/>
        <p:cNvGrpSpPr/>
        <p:nvPr/>
      </p:nvGrpSpPr>
      <p:grpSpPr>
        <a:xfrm>
          <a:off x="0" y="0"/>
          <a:ext cx="0" cy="0"/>
          <a:chOff x="0" y="0"/>
          <a:chExt cx="0" cy="0"/>
        </a:xfrm>
      </p:grpSpPr>
      <p:sp>
        <p:nvSpPr>
          <p:cNvPr id="1094" name="Shape 1094"/>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Objektų panaudojimo sintaksė</a:t>
            </a:r>
          </a:p>
        </p:txBody>
      </p:sp>
      <p:sp>
        <p:nvSpPr>
          <p:cNvPr id="1095" name="Shape 109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objektoPavadinimas.Kintamasis; </a:t>
            </a:r>
            <a:r>
              <a:rPr lang="lt-LT" sz="1000">
                <a:latin typeface="Courier New"/>
                <a:ea typeface="Courier New"/>
                <a:cs typeface="Courier New"/>
                <a:sym typeface="Courier New"/>
              </a:rPr>
              <a:t>// tik public kintamiesiems</a:t>
            </a:r>
          </a:p>
          <a:p>
            <a:pPr lvl="0" rtl="0">
              <a:spcBef>
                <a:spcPts val="0"/>
              </a:spcBef>
              <a:buNone/>
            </a:pPr>
            <a:r>
              <a:rPr lang="lt-LT">
                <a:latin typeface="Courier New"/>
                <a:ea typeface="Courier New"/>
                <a:cs typeface="Courier New"/>
                <a:sym typeface="Courier New"/>
              </a:rPr>
              <a:t>objektoPavadinimas.Metodas(); </a:t>
            </a:r>
            <a:r>
              <a:rPr lang="lt-LT" sz="1000">
                <a:latin typeface="Courier New"/>
                <a:ea typeface="Courier New"/>
                <a:cs typeface="Courier New"/>
                <a:sym typeface="Courier New"/>
              </a:rPr>
              <a:t>// tik public metodams</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9" name="Shape 1099"/>
        <p:cNvGrpSpPr/>
        <p:nvPr/>
      </p:nvGrpSpPr>
      <p:grpSpPr>
        <a:xfrm>
          <a:off x="0" y="0"/>
          <a:ext cx="0" cy="0"/>
          <a:chOff x="0" y="0"/>
          <a:chExt cx="0" cy="0"/>
        </a:xfrm>
      </p:grpSpPr>
      <p:sp>
        <p:nvSpPr>
          <p:cNvPr id="1100" name="Shape 11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 - klasės aprašas</a:t>
            </a:r>
          </a:p>
        </p:txBody>
      </p:sp>
      <p:pic>
        <p:nvPicPr>
          <p:cNvPr id="1101" name="Shape 1101"/>
          <p:cNvPicPr preferRelativeResize="0"/>
          <p:nvPr/>
        </p:nvPicPr>
        <p:blipFill>
          <a:blip r:embed="rId3">
            <a:alphaModFix/>
          </a:blip>
          <a:stretch>
            <a:fillRect/>
          </a:stretch>
        </p:blipFill>
        <p:spPr>
          <a:xfrm>
            <a:off x="902200" y="1544832"/>
            <a:ext cx="5715132" cy="3493967"/>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5" name="Shape 1105"/>
        <p:cNvGrpSpPr/>
        <p:nvPr/>
      </p:nvGrpSpPr>
      <p:grpSpPr>
        <a:xfrm>
          <a:off x="0" y="0"/>
          <a:ext cx="0" cy="0"/>
          <a:chOff x="0" y="0"/>
          <a:chExt cx="0" cy="0"/>
        </a:xfrm>
      </p:grpSpPr>
      <p:sp>
        <p:nvSpPr>
          <p:cNvPr id="1106" name="Shape 1106"/>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 objektai</a:t>
            </a:r>
          </a:p>
        </p:txBody>
      </p:sp>
      <p:pic>
        <p:nvPicPr>
          <p:cNvPr id="1107" name="Shape 1107"/>
          <p:cNvPicPr preferRelativeResize="0"/>
          <p:nvPr/>
        </p:nvPicPr>
        <p:blipFill>
          <a:blip r:embed="rId3">
            <a:alphaModFix/>
          </a:blip>
          <a:stretch>
            <a:fillRect/>
          </a:stretch>
        </p:blipFill>
        <p:spPr>
          <a:xfrm>
            <a:off x="978400" y="1454382"/>
            <a:ext cx="6067446" cy="3493967"/>
          </a:xfrm>
          <a:prstGeom prst="rect">
            <a:avLst/>
          </a:prstGeom>
          <a:noFill/>
          <a:ln>
            <a:noFill/>
          </a:ln>
        </p:spPr>
      </p:pic>
      <p:pic>
        <p:nvPicPr>
          <p:cNvPr id="1108" name="Shape 1108"/>
          <p:cNvPicPr preferRelativeResize="0"/>
          <p:nvPr/>
        </p:nvPicPr>
        <p:blipFill>
          <a:blip r:embed="rId4">
            <a:alphaModFix/>
          </a:blip>
          <a:stretch>
            <a:fillRect/>
          </a:stretch>
        </p:blipFill>
        <p:spPr>
          <a:xfrm>
            <a:off x="4505765" y="741000"/>
            <a:ext cx="4315730" cy="1131600"/>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2" name="Shape 1112"/>
        <p:cNvGrpSpPr/>
        <p:nvPr/>
      </p:nvGrpSpPr>
      <p:grpSpPr>
        <a:xfrm>
          <a:off x="0" y="0"/>
          <a:ext cx="0" cy="0"/>
          <a:chOff x="0" y="0"/>
          <a:chExt cx="0" cy="0"/>
        </a:xfrm>
      </p:grpSpPr>
      <p:sp>
        <p:nvSpPr>
          <p:cNvPr id="1113" name="Shape 111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Klasių pavyzdžiai</a:t>
            </a:r>
          </a:p>
        </p:txBody>
      </p:sp>
      <p:sp>
        <p:nvSpPr>
          <p:cNvPr id="1114" name="Shape 111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u="sng">
                <a:solidFill>
                  <a:schemeClr val="hlink"/>
                </a:solidFill>
                <a:hlinkClick r:id="rId3"/>
              </a:rPr>
              <a:t>https://gist.github.com/kaunas163/9783cc9ab5f5b3fcefff059cf0875bc3</a:t>
            </a:r>
          </a:p>
          <a:p>
            <a:pPr lvl="0">
              <a:spcBef>
                <a:spcPts val="0"/>
              </a:spcBef>
              <a:buNone/>
            </a:pPr>
            <a:r>
              <a:rPr lang="lt-LT" u="sng">
                <a:solidFill>
                  <a:schemeClr val="hlink"/>
                </a:solidFill>
                <a:hlinkClick r:id="rId4"/>
              </a:rPr>
              <a:t>https://gist.github.com/kaunas163/d718656d62387cb55f491f8378d70ea3</a:t>
            </a:r>
          </a:p>
          <a:p>
            <a:pPr lvl="0">
              <a:spcBef>
                <a:spcPts val="0"/>
              </a:spcBef>
              <a:buNone/>
            </a:pPr>
            <a:r>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8" name="Shape 1118"/>
        <p:cNvGrpSpPr/>
        <p:nvPr/>
      </p:nvGrpSpPr>
      <p:grpSpPr>
        <a:xfrm>
          <a:off x="0" y="0"/>
          <a:ext cx="0" cy="0"/>
          <a:chOff x="0" y="0"/>
          <a:chExt cx="0" cy="0"/>
        </a:xfrm>
      </p:grpSpPr>
      <p:sp>
        <p:nvSpPr>
          <p:cNvPr id="1119" name="Shape 111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Enkapsuliacija</a:t>
            </a:r>
          </a:p>
        </p:txBody>
      </p:sp>
      <p:sp>
        <p:nvSpPr>
          <p:cNvPr id="1120" name="Shape 112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Klasės duomenys turėtų būti nepasiekiami kitoms klasėms tiesiogiai. Šiuos duomenis kitos klasės turėtų pasiekti tik per viešus klasės metodus.</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4" name="Shape 1124"/>
        <p:cNvGrpSpPr/>
        <p:nvPr/>
      </p:nvGrpSpPr>
      <p:grpSpPr>
        <a:xfrm>
          <a:off x="0" y="0"/>
          <a:ext cx="0" cy="0"/>
          <a:chOff x="0" y="0"/>
          <a:chExt cx="0" cy="0"/>
        </a:xfrm>
      </p:grpSpPr>
      <p:sp>
        <p:nvSpPr>
          <p:cNvPr id="1125" name="Shape 112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Enkapsuliacijos pavyzdys</a:t>
            </a:r>
          </a:p>
        </p:txBody>
      </p:sp>
      <p:sp>
        <p:nvSpPr>
          <p:cNvPr id="1126" name="Shape 1126"/>
          <p:cNvSpPr txBox="1"/>
          <p:nvPr>
            <p:ph idx="1" type="body"/>
          </p:nvPr>
        </p:nvSpPr>
        <p:spPr>
          <a:xfrm>
            <a:off x="902194" y="1508750"/>
            <a:ext cx="3949200" cy="3154800"/>
          </a:xfrm>
          <a:prstGeom prst="rect">
            <a:avLst/>
          </a:prstGeom>
        </p:spPr>
        <p:txBody>
          <a:bodyPr anchorCtr="0" anchor="t" bIns="91425" lIns="91425" rIns="91425" tIns="91425">
            <a:noAutofit/>
          </a:bodyPr>
          <a:lstStyle/>
          <a:p>
            <a:pPr lvl="0">
              <a:spcBef>
                <a:spcPts val="0"/>
              </a:spcBef>
              <a:buNone/>
            </a:pPr>
            <a:r>
              <a:rPr lang="lt-LT"/>
              <a:t>Vienas iš būdų - aprašyti po atskirą metodą leidžiantį paimti norimą klasės kintamąjį. Taip pat aprašyti po metodą leidžiantį keisti kintamojo reikšmę.</a:t>
            </a:r>
          </a:p>
          <a:p>
            <a:pPr lvl="0" rtl="0">
              <a:spcBef>
                <a:spcPts val="0"/>
              </a:spcBef>
              <a:buNone/>
            </a:pPr>
            <a:r>
              <a:rPr lang="lt-LT"/>
              <a:t>Tačiau tokiu būdu susidarytų daug daugiau kodo nei norėtųsi, todėl šiuos kintamuosius galima pakeisti į properties, t.y. padaryt, kad jie atstovautų ir kintamuosius ir patys būtų kaip vieši metodai.</a:t>
            </a:r>
          </a:p>
        </p:txBody>
      </p:sp>
      <p:pic>
        <p:nvPicPr>
          <p:cNvPr id="1127" name="Shape 1127"/>
          <p:cNvPicPr preferRelativeResize="0"/>
          <p:nvPr/>
        </p:nvPicPr>
        <p:blipFill>
          <a:blip r:embed="rId3">
            <a:alphaModFix/>
          </a:blip>
          <a:stretch>
            <a:fillRect/>
          </a:stretch>
        </p:blipFill>
        <p:spPr>
          <a:xfrm>
            <a:off x="5264574" y="1567275"/>
            <a:ext cx="3263399" cy="3332475"/>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1" name="Shape 1131"/>
        <p:cNvGrpSpPr/>
        <p:nvPr/>
      </p:nvGrpSpPr>
      <p:grpSpPr>
        <a:xfrm>
          <a:off x="0" y="0"/>
          <a:ext cx="0" cy="0"/>
          <a:chOff x="0" y="0"/>
          <a:chExt cx="0" cy="0"/>
        </a:xfrm>
      </p:grpSpPr>
      <p:sp>
        <p:nvSpPr>
          <p:cNvPr id="1132" name="Shape 113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Klasės kintamųjų pavertimas į properties</a:t>
            </a:r>
          </a:p>
        </p:txBody>
      </p:sp>
      <p:sp>
        <p:nvSpPr>
          <p:cNvPr id="1133" name="Shape 1133"/>
          <p:cNvSpPr txBox="1"/>
          <p:nvPr>
            <p:ph idx="1" type="body"/>
          </p:nvPr>
        </p:nvSpPr>
        <p:spPr>
          <a:xfrm>
            <a:off x="902194" y="1508750"/>
            <a:ext cx="3899400" cy="3154800"/>
          </a:xfrm>
          <a:prstGeom prst="rect">
            <a:avLst/>
          </a:prstGeom>
        </p:spPr>
        <p:txBody>
          <a:bodyPr anchorCtr="0" anchor="t" bIns="91425" lIns="91425" rIns="91425" tIns="91425">
            <a:noAutofit/>
          </a:bodyPr>
          <a:lstStyle/>
          <a:p>
            <a:pPr lvl="0">
              <a:spcBef>
                <a:spcPts val="0"/>
              </a:spcBef>
              <a:buNone/>
            </a:pPr>
            <a:r>
              <a:rPr lang="lt-LT"/>
              <a:t>Tokiu atveju galima turėti klasėje ir kintamuosius ir padaryti, kad kai reikia jie elgtųsi panašiai kaip metodai.</a:t>
            </a:r>
          </a:p>
          <a:p>
            <a:pPr lvl="0">
              <a:spcBef>
                <a:spcPts val="0"/>
              </a:spcBef>
              <a:buNone/>
            </a:pPr>
            <a:r>
              <a:rPr lang="lt-LT"/>
              <a:t>Su get ir set galima apriboti su kuriuo kintamuoju ką gali daryti išorė.</a:t>
            </a:r>
          </a:p>
        </p:txBody>
      </p:sp>
      <p:pic>
        <p:nvPicPr>
          <p:cNvPr id="1134" name="Shape 1134"/>
          <p:cNvPicPr preferRelativeResize="0"/>
          <p:nvPr/>
        </p:nvPicPr>
        <p:blipFill>
          <a:blip r:embed="rId3">
            <a:alphaModFix/>
          </a:blip>
          <a:stretch>
            <a:fillRect/>
          </a:stretch>
        </p:blipFill>
        <p:spPr>
          <a:xfrm>
            <a:off x="5034450" y="1821472"/>
            <a:ext cx="3654549" cy="2464524"/>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8" name="Shape 1138"/>
        <p:cNvGrpSpPr/>
        <p:nvPr/>
      </p:nvGrpSpPr>
      <p:grpSpPr>
        <a:xfrm>
          <a:off x="0" y="0"/>
          <a:ext cx="0" cy="0"/>
          <a:chOff x="0" y="0"/>
          <a:chExt cx="0" cy="0"/>
        </a:xfrm>
      </p:grpSpPr>
      <p:sp>
        <p:nvSpPr>
          <p:cNvPr id="1139" name="Shape 113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Kaip veikia get ir set</a:t>
            </a:r>
          </a:p>
        </p:txBody>
      </p:sp>
      <p:sp>
        <p:nvSpPr>
          <p:cNvPr id="1140" name="Shape 1140"/>
          <p:cNvSpPr txBox="1"/>
          <p:nvPr>
            <p:ph idx="1" type="body"/>
          </p:nvPr>
        </p:nvSpPr>
        <p:spPr>
          <a:xfrm>
            <a:off x="902194" y="1508750"/>
            <a:ext cx="3671400" cy="3154800"/>
          </a:xfrm>
          <a:prstGeom prst="rect">
            <a:avLst/>
          </a:prstGeom>
        </p:spPr>
        <p:txBody>
          <a:bodyPr anchorCtr="0" anchor="t" bIns="91425" lIns="91425" rIns="91425" tIns="91425">
            <a:noAutofit/>
          </a:bodyPr>
          <a:lstStyle/>
          <a:p>
            <a:pPr indent="-228600" lvl="0" marL="457200" rtl="0">
              <a:spcBef>
                <a:spcPts val="0"/>
              </a:spcBef>
            </a:pPr>
            <a:r>
              <a:rPr lang="lt-LT"/>
              <a:t>get - galima pasiekti kintamąjį iš išorės.</a:t>
            </a:r>
          </a:p>
          <a:p>
            <a:pPr indent="-228600" lvl="0" marL="457200" rtl="0">
              <a:spcBef>
                <a:spcPts val="0"/>
              </a:spcBef>
            </a:pPr>
            <a:r>
              <a:rPr lang="lt-LT"/>
              <a:t>nenurodytas set - kintamojo reikšmę galima keisti tik kuriant objektą ir ją pakeisti tik iš konstruktoriaus.</a:t>
            </a:r>
          </a:p>
          <a:p>
            <a:pPr indent="-228600" lvl="0" marL="457200" rtl="0">
              <a:spcBef>
                <a:spcPts val="0"/>
              </a:spcBef>
            </a:pPr>
            <a:r>
              <a:rPr lang="lt-LT"/>
              <a:t>set - galima kintamojo reikšmę keisti iš išorės</a:t>
            </a:r>
          </a:p>
          <a:p>
            <a:pPr indent="-228600" lvl="0" marL="457200">
              <a:spcBef>
                <a:spcPts val="0"/>
              </a:spcBef>
            </a:pPr>
            <a:r>
              <a:rPr lang="lt-LT"/>
              <a:t>private set - galima kintamojo reikšmę keisti tik iš tos pačios klasės ribų</a:t>
            </a:r>
          </a:p>
        </p:txBody>
      </p:sp>
      <p:pic>
        <p:nvPicPr>
          <p:cNvPr id="1141" name="Shape 1141"/>
          <p:cNvPicPr preferRelativeResize="0"/>
          <p:nvPr/>
        </p:nvPicPr>
        <p:blipFill>
          <a:blip r:embed="rId3">
            <a:alphaModFix/>
          </a:blip>
          <a:stretch>
            <a:fillRect/>
          </a:stretch>
        </p:blipFill>
        <p:spPr>
          <a:xfrm>
            <a:off x="4573594" y="1972657"/>
            <a:ext cx="4265605" cy="222699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5" name="Shape 1145"/>
        <p:cNvGrpSpPr/>
        <p:nvPr/>
      </p:nvGrpSpPr>
      <p:grpSpPr>
        <a:xfrm>
          <a:off x="0" y="0"/>
          <a:ext cx="0" cy="0"/>
          <a:chOff x="0" y="0"/>
          <a:chExt cx="0" cy="0"/>
        </a:xfrm>
      </p:grpSpPr>
      <p:sp>
        <p:nvSpPr>
          <p:cNvPr id="1146" name="Shape 114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Konstruktorių užklojimas (overloading)</a:t>
            </a:r>
          </a:p>
        </p:txBody>
      </p:sp>
      <p:sp>
        <p:nvSpPr>
          <p:cNvPr id="1147" name="Shape 114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Kiekvienai klasei galima aprašyti kelis skirtingus konstruktorius, kurie skirtųsi per argumentų sąrašą ir kintamųjų tipus esančius argumentų sąraše. Tokiu atveju kuriant objektą būtų kviečiamas atitinkamas konstruktorius.</a:t>
            </a:r>
          </a:p>
        </p:txBody>
      </p:sp>
      <p:pic>
        <p:nvPicPr>
          <p:cNvPr id="1148" name="Shape 1148"/>
          <p:cNvPicPr preferRelativeResize="0"/>
          <p:nvPr/>
        </p:nvPicPr>
        <p:blipFill>
          <a:blip r:embed="rId3">
            <a:alphaModFix/>
          </a:blip>
          <a:stretch>
            <a:fillRect/>
          </a:stretch>
        </p:blipFill>
        <p:spPr>
          <a:xfrm>
            <a:off x="1870862" y="2557475"/>
            <a:ext cx="5402274" cy="2549449"/>
          </a:xfrm>
          <a:prstGeom prst="rect">
            <a:avLst/>
          </a:prstGeom>
          <a:noFill/>
          <a:ln>
            <a:noFill/>
          </a:ln>
        </p:spPr>
      </p:pic>
      <p:pic>
        <p:nvPicPr>
          <p:cNvPr id="1149" name="Shape 1149"/>
          <p:cNvPicPr preferRelativeResize="0"/>
          <p:nvPr/>
        </p:nvPicPr>
        <p:blipFill>
          <a:blip r:embed="rId4">
            <a:alphaModFix/>
          </a:blip>
          <a:stretch>
            <a:fillRect/>
          </a:stretch>
        </p:blipFill>
        <p:spPr>
          <a:xfrm>
            <a:off x="6048245" y="2838000"/>
            <a:ext cx="2007349" cy="6998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3" name="Shape 1153"/>
        <p:cNvGrpSpPr/>
        <p:nvPr/>
      </p:nvGrpSpPr>
      <p:grpSpPr>
        <a:xfrm>
          <a:off x="0" y="0"/>
          <a:ext cx="0" cy="0"/>
          <a:chOff x="0" y="0"/>
          <a:chExt cx="0" cy="0"/>
        </a:xfrm>
      </p:grpSpPr>
      <p:sp>
        <p:nvSpPr>
          <p:cNvPr id="1154" name="Shape 1154"/>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Konstruktorių užklojimas (overloading)</a:t>
            </a:r>
          </a:p>
        </p:txBody>
      </p:sp>
      <p:pic>
        <p:nvPicPr>
          <p:cNvPr id="1155" name="Shape 1155"/>
          <p:cNvPicPr preferRelativeResize="0"/>
          <p:nvPr/>
        </p:nvPicPr>
        <p:blipFill>
          <a:blip r:embed="rId3">
            <a:alphaModFix/>
          </a:blip>
          <a:stretch>
            <a:fillRect/>
          </a:stretch>
        </p:blipFill>
        <p:spPr>
          <a:xfrm>
            <a:off x="1185862" y="2522982"/>
            <a:ext cx="6772275" cy="885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Sudėtingesnis (jungtinis) išvedimas</a:t>
            </a:r>
          </a:p>
        </p:txBody>
      </p:sp>
      <p:sp>
        <p:nvSpPr>
          <p:cNvPr id="194" name="Shape 19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vardas = "Jonas";</a:t>
            </a:r>
          </a:p>
          <a:p>
            <a:pPr lvl="0">
              <a:spcBef>
                <a:spcPts val="0"/>
              </a:spcBef>
              <a:buNone/>
            </a:pPr>
            <a:r>
              <a:rPr lang="lt-LT">
                <a:latin typeface="Courier New"/>
                <a:ea typeface="Courier New"/>
                <a:cs typeface="Courier New"/>
                <a:sym typeface="Courier New"/>
              </a:rPr>
              <a:t>Console.WriteLine("Studento vardas: " + vardas);</a:t>
            </a:r>
          </a:p>
        </p:txBody>
      </p:sp>
      <p:pic>
        <p:nvPicPr>
          <p:cNvPr id="195" name="Shape 195"/>
          <p:cNvPicPr preferRelativeResize="0"/>
          <p:nvPr/>
        </p:nvPicPr>
        <p:blipFill>
          <a:blip r:embed="rId3">
            <a:alphaModFix/>
          </a:blip>
          <a:stretch>
            <a:fillRect/>
          </a:stretch>
        </p:blipFill>
        <p:spPr>
          <a:xfrm>
            <a:off x="3335425" y="3549975"/>
            <a:ext cx="4496900" cy="965000"/>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9" name="Shape 1159"/>
        <p:cNvGrpSpPr/>
        <p:nvPr/>
      </p:nvGrpSpPr>
      <p:grpSpPr>
        <a:xfrm>
          <a:off x="0" y="0"/>
          <a:ext cx="0" cy="0"/>
          <a:chOff x="0" y="0"/>
          <a:chExt cx="0" cy="0"/>
        </a:xfrm>
      </p:grpSpPr>
      <p:sp>
        <p:nvSpPr>
          <p:cNvPr id="1160" name="Shape 1160"/>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Sąrašas</a:t>
            </a:r>
          </a:p>
        </p:txBody>
      </p:sp>
      <p:sp>
        <p:nvSpPr>
          <p:cNvPr id="1161" name="Shape 1161"/>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List</a:t>
            </a: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5" name="Shape 1165"/>
        <p:cNvGrpSpPr/>
        <p:nvPr/>
      </p:nvGrpSpPr>
      <p:grpSpPr>
        <a:xfrm>
          <a:off x="0" y="0"/>
          <a:ext cx="0" cy="0"/>
          <a:chOff x="0" y="0"/>
          <a:chExt cx="0" cy="0"/>
        </a:xfrm>
      </p:grpSpPr>
      <p:sp>
        <p:nvSpPr>
          <p:cNvPr id="1166" name="Shape 116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Kas yra sąrašas?</a:t>
            </a:r>
          </a:p>
        </p:txBody>
      </p:sp>
      <p:sp>
        <p:nvSpPr>
          <p:cNvPr id="1167" name="Shape 116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Sąrašas tai tarsi dinaminis masyvas. Kai turėjote masyvą, tai jo dydis būdavo apibrėžtinis, t.y. kokio dydžio masyvą sukurdavote, tokio dydžio jis ir likdavo, tai pravartu darant ką nors kas naudoja to paties dydžio (kiekio) duomenis ištisai, pvz buferiai.</a:t>
            </a:r>
          </a:p>
          <a:p>
            <a:pPr lvl="0">
              <a:spcBef>
                <a:spcPts val="0"/>
              </a:spcBef>
              <a:buNone/>
            </a:pPr>
            <a:r>
              <a:rPr lang="lt-LT"/>
              <a:t>Tačiau su vartotojo įvedama informacija būtų daug sunkiau padaryti taip, kad tikrai visada būtų pakankamai atminties rezervuota jo veiksmams, ir kad nebūtų ta atmintis švaistoma veltui. Tam galima panaudoti sąrašus, nes jie prisitaiko prie duomenų kiekio, bei turi visokių kitokių papildomų funkcijų darbui su sąrašo elementais.</a:t>
            </a: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1" name="Shape 1171"/>
        <p:cNvGrpSpPr/>
        <p:nvPr/>
      </p:nvGrpSpPr>
      <p:grpSpPr>
        <a:xfrm>
          <a:off x="0" y="0"/>
          <a:ext cx="0" cy="0"/>
          <a:chOff x="0" y="0"/>
          <a:chExt cx="0" cy="0"/>
        </a:xfrm>
      </p:grpSpPr>
      <p:sp>
        <p:nvSpPr>
          <p:cNvPr id="1172" name="Shape 117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sp>
        <p:nvSpPr>
          <p:cNvPr id="1173" name="Shape 117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List&lt;tipas&gt; pavadinimas = new List&lt;tipas&gt;();</a:t>
            </a: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7" name="Shape 1177"/>
        <p:cNvGrpSpPr/>
        <p:nvPr/>
      </p:nvGrpSpPr>
      <p:grpSpPr>
        <a:xfrm>
          <a:off x="0" y="0"/>
          <a:ext cx="0" cy="0"/>
          <a:chOff x="0" y="0"/>
          <a:chExt cx="0" cy="0"/>
        </a:xfrm>
      </p:grpSpPr>
      <p:sp>
        <p:nvSpPr>
          <p:cNvPr id="1178" name="Shape 117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Pavyzdžiai</a:t>
            </a:r>
          </a:p>
        </p:txBody>
      </p:sp>
      <p:pic>
        <p:nvPicPr>
          <p:cNvPr id="1179" name="Shape 1179"/>
          <p:cNvPicPr preferRelativeResize="0"/>
          <p:nvPr/>
        </p:nvPicPr>
        <p:blipFill>
          <a:blip r:embed="rId3">
            <a:alphaModFix/>
          </a:blip>
          <a:stretch>
            <a:fillRect/>
          </a:stretch>
        </p:blipFill>
        <p:spPr>
          <a:xfrm>
            <a:off x="1799425" y="2287882"/>
            <a:ext cx="5543550" cy="1323974"/>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3" name="Shape 1183"/>
        <p:cNvGrpSpPr/>
        <p:nvPr/>
      </p:nvGrpSpPr>
      <p:grpSpPr>
        <a:xfrm>
          <a:off x="0" y="0"/>
          <a:ext cx="0" cy="0"/>
          <a:chOff x="0" y="0"/>
          <a:chExt cx="0" cy="0"/>
        </a:xfrm>
      </p:grpSpPr>
      <p:sp>
        <p:nvSpPr>
          <p:cNvPr id="1184" name="Shape 118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Sąrašo papildymas duomenimis 1</a:t>
            </a:r>
          </a:p>
        </p:txBody>
      </p:sp>
      <p:pic>
        <p:nvPicPr>
          <p:cNvPr id="1185" name="Shape 1185"/>
          <p:cNvPicPr preferRelativeResize="0"/>
          <p:nvPr/>
        </p:nvPicPr>
        <p:blipFill>
          <a:blip r:embed="rId3">
            <a:alphaModFix/>
          </a:blip>
          <a:stretch>
            <a:fillRect/>
          </a:stretch>
        </p:blipFill>
        <p:spPr>
          <a:xfrm>
            <a:off x="2228050" y="2111957"/>
            <a:ext cx="4686300" cy="1800224"/>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9" name="Shape 1189"/>
        <p:cNvGrpSpPr/>
        <p:nvPr/>
      </p:nvGrpSpPr>
      <p:grpSpPr>
        <a:xfrm>
          <a:off x="0" y="0"/>
          <a:ext cx="0" cy="0"/>
          <a:chOff x="0" y="0"/>
          <a:chExt cx="0" cy="0"/>
        </a:xfrm>
      </p:grpSpPr>
      <p:sp>
        <p:nvSpPr>
          <p:cNvPr id="1190" name="Shape 1190"/>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Sąrašo papildymas duomenimis 2</a:t>
            </a:r>
          </a:p>
        </p:txBody>
      </p:sp>
      <p:pic>
        <p:nvPicPr>
          <p:cNvPr id="1191" name="Shape 1191"/>
          <p:cNvPicPr preferRelativeResize="0"/>
          <p:nvPr/>
        </p:nvPicPr>
        <p:blipFill>
          <a:blip r:embed="rId3">
            <a:alphaModFix/>
          </a:blip>
          <a:stretch>
            <a:fillRect/>
          </a:stretch>
        </p:blipFill>
        <p:spPr>
          <a:xfrm>
            <a:off x="2142325" y="2249482"/>
            <a:ext cx="4857750" cy="1781174"/>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5" name="Shape 1195"/>
        <p:cNvGrpSpPr/>
        <p:nvPr/>
      </p:nvGrpSpPr>
      <p:grpSpPr>
        <a:xfrm>
          <a:off x="0" y="0"/>
          <a:ext cx="0" cy="0"/>
          <a:chOff x="0" y="0"/>
          <a:chExt cx="0" cy="0"/>
        </a:xfrm>
      </p:grpSpPr>
      <p:sp>
        <p:nvSpPr>
          <p:cNvPr id="1196" name="Shape 1196"/>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Sąrašo papildymas duomenimis 3</a:t>
            </a:r>
          </a:p>
        </p:txBody>
      </p:sp>
      <p:pic>
        <p:nvPicPr>
          <p:cNvPr id="1197" name="Shape 1197"/>
          <p:cNvPicPr preferRelativeResize="0"/>
          <p:nvPr/>
        </p:nvPicPr>
        <p:blipFill>
          <a:blip r:embed="rId3">
            <a:alphaModFix/>
          </a:blip>
          <a:stretch>
            <a:fillRect/>
          </a:stretch>
        </p:blipFill>
        <p:spPr>
          <a:xfrm>
            <a:off x="2014537" y="2273657"/>
            <a:ext cx="5114925" cy="1504949"/>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1" name="Shape 1201"/>
        <p:cNvGrpSpPr/>
        <p:nvPr/>
      </p:nvGrpSpPr>
      <p:grpSpPr>
        <a:xfrm>
          <a:off x="0" y="0"/>
          <a:ext cx="0" cy="0"/>
          <a:chOff x="0" y="0"/>
          <a:chExt cx="0" cy="0"/>
        </a:xfrm>
      </p:grpSpPr>
      <p:sp>
        <p:nvSpPr>
          <p:cNvPr id="1202" name="Shape 120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Sąrašo išvedimas</a:t>
            </a:r>
          </a:p>
        </p:txBody>
      </p:sp>
      <p:pic>
        <p:nvPicPr>
          <p:cNvPr id="1203" name="Shape 1203"/>
          <p:cNvPicPr preferRelativeResize="0"/>
          <p:nvPr/>
        </p:nvPicPr>
        <p:blipFill>
          <a:blip r:embed="rId3">
            <a:alphaModFix/>
          </a:blip>
          <a:stretch>
            <a:fillRect/>
          </a:stretch>
        </p:blipFill>
        <p:spPr>
          <a:xfrm>
            <a:off x="2423212" y="1606150"/>
            <a:ext cx="4295974" cy="3194224"/>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7" name="Shape 1207"/>
        <p:cNvGrpSpPr/>
        <p:nvPr/>
      </p:nvGrpSpPr>
      <p:grpSpPr>
        <a:xfrm>
          <a:off x="0" y="0"/>
          <a:ext cx="0" cy="0"/>
          <a:chOff x="0" y="0"/>
          <a:chExt cx="0" cy="0"/>
        </a:xfrm>
      </p:grpSpPr>
      <p:sp>
        <p:nvSpPr>
          <p:cNvPr id="1208" name="Shape 120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Papildomi veiksmai su sąrašo elementais</a:t>
            </a:r>
          </a:p>
        </p:txBody>
      </p:sp>
      <p:pic>
        <p:nvPicPr>
          <p:cNvPr id="1209" name="Shape 1209"/>
          <p:cNvPicPr preferRelativeResize="0"/>
          <p:nvPr/>
        </p:nvPicPr>
        <p:blipFill>
          <a:blip r:embed="rId3">
            <a:alphaModFix/>
          </a:blip>
          <a:stretch>
            <a:fillRect/>
          </a:stretch>
        </p:blipFill>
        <p:spPr>
          <a:xfrm>
            <a:off x="1768962" y="1456532"/>
            <a:ext cx="5604464" cy="3493967"/>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3" name="Shape 1213"/>
        <p:cNvGrpSpPr/>
        <p:nvPr/>
      </p:nvGrpSpPr>
      <p:grpSpPr>
        <a:xfrm>
          <a:off x="0" y="0"/>
          <a:ext cx="0" cy="0"/>
          <a:chOff x="0" y="0"/>
          <a:chExt cx="0" cy="0"/>
        </a:xfrm>
      </p:grpSpPr>
      <p:sp>
        <p:nvSpPr>
          <p:cNvPr id="1214" name="Shape 121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1215" name="Shape 121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Sugeneruokite atsitiktinį kiekį atsitiktinių skaičių į sukurtą sveikųjų skaičių sąrašą.</a:t>
            </a:r>
          </a:p>
          <a:p>
            <a:pPr lvl="0">
              <a:spcBef>
                <a:spcPts val="0"/>
              </a:spcBef>
              <a:buNone/>
            </a:pPr>
            <a:r>
              <a:rPr lang="lt-LT"/>
              <a:t>Išveskite visą informaciją kurią tik sugalvojate apie šį skaičių sąrašą (suma, vidurkis, kiekis...).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Dar vienas sudėtingo išvedimo būdas</a:t>
            </a:r>
          </a:p>
        </p:txBody>
      </p:sp>
      <p:sp>
        <p:nvSpPr>
          <p:cNvPr id="201" name="Shape 20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10;</a:t>
            </a:r>
          </a:p>
          <a:p>
            <a:pPr lvl="0">
              <a:spcBef>
                <a:spcPts val="0"/>
              </a:spcBef>
              <a:buNone/>
            </a:pPr>
            <a:r>
              <a:rPr lang="lt-LT">
                <a:latin typeface="Courier New"/>
                <a:ea typeface="Courier New"/>
                <a:cs typeface="Courier New"/>
                <a:sym typeface="Courier New"/>
              </a:rPr>
              <a:t>var b = 20;</a:t>
            </a:r>
          </a:p>
          <a:p>
            <a:pPr lvl="0">
              <a:spcBef>
                <a:spcPts val="0"/>
              </a:spcBef>
              <a:buNone/>
            </a:pPr>
            <a:r>
              <a:rPr lang="lt-LT">
                <a:latin typeface="Courier New"/>
                <a:ea typeface="Courier New"/>
                <a:cs typeface="Courier New"/>
                <a:sym typeface="Courier New"/>
              </a:rPr>
              <a:t>Console.WriteLine("a = </a:t>
            </a:r>
            <a:r>
              <a:rPr lang="lt-LT">
                <a:solidFill>
                  <a:srgbClr val="FF0000"/>
                </a:solidFill>
                <a:latin typeface="Courier New"/>
                <a:ea typeface="Courier New"/>
                <a:cs typeface="Courier New"/>
                <a:sym typeface="Courier New"/>
              </a:rPr>
              <a:t>{0}</a:t>
            </a:r>
            <a:r>
              <a:rPr lang="lt-LT">
                <a:latin typeface="Courier New"/>
                <a:ea typeface="Courier New"/>
                <a:cs typeface="Courier New"/>
                <a:sym typeface="Courier New"/>
              </a:rPr>
              <a:t>, b = </a:t>
            </a:r>
            <a:r>
              <a:rPr lang="lt-LT">
                <a:solidFill>
                  <a:srgbClr val="FF0000"/>
                </a:solidFill>
                <a:latin typeface="Courier New"/>
                <a:ea typeface="Courier New"/>
                <a:cs typeface="Courier New"/>
                <a:sym typeface="Courier New"/>
              </a:rPr>
              <a:t>{1}</a:t>
            </a:r>
            <a:r>
              <a:rPr lang="lt-LT">
                <a:latin typeface="Courier New"/>
                <a:ea typeface="Courier New"/>
                <a:cs typeface="Courier New"/>
                <a:sym typeface="Courier New"/>
              </a:rPr>
              <a:t>", </a:t>
            </a:r>
            <a:r>
              <a:rPr lang="lt-LT">
                <a:solidFill>
                  <a:srgbClr val="FF0000"/>
                </a:solidFill>
                <a:latin typeface="Courier New"/>
                <a:ea typeface="Courier New"/>
                <a:cs typeface="Courier New"/>
                <a:sym typeface="Courier New"/>
              </a:rPr>
              <a:t>a</a:t>
            </a:r>
            <a:r>
              <a:rPr lang="lt-LT">
                <a:latin typeface="Courier New"/>
                <a:ea typeface="Courier New"/>
                <a:cs typeface="Courier New"/>
                <a:sym typeface="Courier New"/>
              </a:rPr>
              <a:t>, </a:t>
            </a:r>
            <a:r>
              <a:rPr lang="lt-LT">
                <a:solidFill>
                  <a:srgbClr val="FF0000"/>
                </a:solidFill>
                <a:latin typeface="Courier New"/>
                <a:ea typeface="Courier New"/>
                <a:cs typeface="Courier New"/>
                <a:sym typeface="Courier New"/>
              </a:rPr>
              <a:t>b</a:t>
            </a:r>
            <a:r>
              <a:rPr lang="lt-LT">
                <a:latin typeface="Courier New"/>
                <a:ea typeface="Courier New"/>
                <a:cs typeface="Courier New"/>
                <a:sym typeface="Courier New"/>
              </a:rPr>
              <a:t>);</a:t>
            </a:r>
          </a:p>
        </p:txBody>
      </p:sp>
      <p:pic>
        <p:nvPicPr>
          <p:cNvPr id="202" name="Shape 202"/>
          <p:cNvPicPr preferRelativeResize="0"/>
          <p:nvPr/>
        </p:nvPicPr>
        <p:blipFill>
          <a:blip r:embed="rId3">
            <a:alphaModFix/>
          </a:blip>
          <a:stretch>
            <a:fillRect/>
          </a:stretch>
        </p:blipFill>
        <p:spPr>
          <a:xfrm>
            <a:off x="4506625" y="3336474"/>
            <a:ext cx="2697875" cy="46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Nauja eilutė viduryje išvedimo</a:t>
            </a:r>
          </a:p>
        </p:txBody>
      </p:sp>
      <p:sp>
        <p:nvSpPr>
          <p:cNvPr id="208" name="Shape 20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5;</a:t>
            </a:r>
          </a:p>
          <a:p>
            <a:pPr lvl="0">
              <a:spcBef>
                <a:spcPts val="0"/>
              </a:spcBef>
              <a:buNone/>
            </a:pPr>
            <a:r>
              <a:rPr lang="lt-LT">
                <a:latin typeface="Courier New"/>
                <a:ea typeface="Courier New"/>
                <a:cs typeface="Courier New"/>
                <a:sym typeface="Courier New"/>
              </a:rPr>
              <a:t>var b = 3;</a:t>
            </a:r>
          </a:p>
          <a:p>
            <a:pPr lvl="0">
              <a:spcBef>
                <a:spcPts val="0"/>
              </a:spcBef>
              <a:buNone/>
            </a:pPr>
            <a:r>
              <a:rPr lang="lt-LT">
                <a:latin typeface="Courier New"/>
                <a:ea typeface="Courier New"/>
                <a:cs typeface="Courier New"/>
                <a:sym typeface="Courier New"/>
              </a:rPr>
              <a:t>Console.WriteLine("Skaičius a = {0}</a:t>
            </a:r>
            <a:r>
              <a:rPr lang="lt-LT">
                <a:solidFill>
                  <a:srgbClr val="FF0000"/>
                </a:solidFill>
                <a:latin typeface="Courier New"/>
                <a:ea typeface="Courier New"/>
                <a:cs typeface="Courier New"/>
                <a:sym typeface="Courier New"/>
              </a:rPr>
              <a:t>\n</a:t>
            </a:r>
            <a:r>
              <a:rPr lang="lt-LT">
                <a:latin typeface="Courier New"/>
                <a:ea typeface="Courier New"/>
                <a:cs typeface="Courier New"/>
                <a:sym typeface="Courier New"/>
              </a:rPr>
              <a:t>Skaičius b = {1}", a, b);</a:t>
            </a:r>
          </a:p>
        </p:txBody>
      </p:sp>
      <p:pic>
        <p:nvPicPr>
          <p:cNvPr id="209" name="Shape 209"/>
          <p:cNvPicPr preferRelativeResize="0"/>
          <p:nvPr/>
        </p:nvPicPr>
        <p:blipFill>
          <a:blip r:embed="rId3">
            <a:alphaModFix/>
          </a:blip>
          <a:stretch>
            <a:fillRect/>
          </a:stretch>
        </p:blipFill>
        <p:spPr>
          <a:xfrm>
            <a:off x="4526500" y="3583349"/>
            <a:ext cx="2529774" cy="581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 programos struktūra</a:t>
            </a:r>
          </a:p>
        </p:txBody>
      </p:sp>
      <p:pic>
        <p:nvPicPr>
          <p:cNvPr id="101" name="Shape 101"/>
          <p:cNvPicPr preferRelativeResize="0"/>
          <p:nvPr/>
        </p:nvPicPr>
        <p:blipFill>
          <a:blip r:embed="rId3">
            <a:alphaModFix/>
          </a:blip>
          <a:stretch>
            <a:fillRect/>
          </a:stretch>
        </p:blipFill>
        <p:spPr>
          <a:xfrm>
            <a:off x="1499387" y="1518482"/>
            <a:ext cx="6143625" cy="3333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215" name="Shape 21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Išveskite į konsolę tekstą, suformatuota taip kaip matoma paveiksliuke.</a:t>
            </a:r>
          </a:p>
        </p:txBody>
      </p:sp>
      <p:pic>
        <p:nvPicPr>
          <p:cNvPr id="216" name="Shape 216"/>
          <p:cNvPicPr preferRelativeResize="0"/>
          <p:nvPr/>
        </p:nvPicPr>
        <p:blipFill>
          <a:blip r:embed="rId3">
            <a:alphaModFix/>
          </a:blip>
          <a:stretch>
            <a:fillRect/>
          </a:stretch>
        </p:blipFill>
        <p:spPr>
          <a:xfrm>
            <a:off x="3586150" y="2762300"/>
            <a:ext cx="1971675" cy="64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222" name="Shape 22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Išveskite turimus kintamuosius taip, kad gautumėte panašų vaizdą:</a:t>
            </a:r>
          </a:p>
        </p:txBody>
      </p:sp>
      <p:pic>
        <p:nvPicPr>
          <p:cNvPr id="223" name="Shape 223"/>
          <p:cNvPicPr preferRelativeResize="0"/>
          <p:nvPr/>
        </p:nvPicPr>
        <p:blipFill>
          <a:blip r:embed="rId3">
            <a:alphaModFix/>
          </a:blip>
          <a:stretch>
            <a:fillRect/>
          </a:stretch>
        </p:blipFill>
        <p:spPr>
          <a:xfrm>
            <a:off x="356375" y="2405100"/>
            <a:ext cx="8429625" cy="136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142924" y="1656650"/>
            <a:ext cx="8868300" cy="1257300"/>
          </a:xfrm>
          <a:prstGeom prst="rect">
            <a:avLst/>
          </a:prstGeom>
        </p:spPr>
        <p:txBody>
          <a:bodyPr anchorCtr="0" anchor="ctr" bIns="91425" lIns="91425" rIns="91425" tIns="91425">
            <a:noAutofit/>
          </a:bodyPr>
          <a:lstStyle/>
          <a:p>
            <a:pPr lvl="0">
              <a:spcBef>
                <a:spcPts val="0"/>
              </a:spcBef>
              <a:buNone/>
            </a:pPr>
            <a:r>
              <a:rPr lang="lt-LT"/>
              <a:t>Informacijos įvedimas į programą</a:t>
            </a:r>
          </a:p>
        </p:txBody>
      </p:sp>
      <p:sp>
        <p:nvSpPr>
          <p:cNvPr id="229" name="Shape 229"/>
          <p:cNvSpPr txBox="1"/>
          <p:nvPr>
            <p:ph idx="1" type="body"/>
          </p:nvPr>
        </p:nvSpPr>
        <p:spPr>
          <a:xfrm>
            <a:off x="624893" y="3007750"/>
            <a:ext cx="7886700" cy="881100"/>
          </a:xfrm>
          <a:prstGeom prst="rect">
            <a:avLst/>
          </a:prstGeom>
        </p:spPr>
        <p:txBody>
          <a:bodyPr anchorCtr="0" anchor="t" bIns="91425" lIns="91425" rIns="91425" tIns="91425">
            <a:noAutofit/>
          </a:bodyPr>
          <a:lstStyle/>
          <a:p>
            <a:pPr lvl="0" rtl="0">
              <a:spcBef>
                <a:spcPts val="0"/>
              </a:spcBef>
              <a:buNone/>
            </a:pPr>
            <a:r>
              <a:rPr lang="lt-LT"/>
              <a:t>Console.Read(); ir Console.ReadKey(); ir Console.ReadLine();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Teksto įvedimas</a:t>
            </a:r>
          </a:p>
        </p:txBody>
      </p:sp>
      <p:sp>
        <p:nvSpPr>
          <p:cNvPr id="235" name="Shape 23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teksto eilutę");</a:t>
            </a:r>
          </a:p>
          <a:p>
            <a:pPr lvl="0">
              <a:spcBef>
                <a:spcPts val="0"/>
              </a:spcBef>
              <a:buNone/>
            </a:pPr>
            <a:r>
              <a:rPr lang="lt-LT">
                <a:latin typeface="Courier New"/>
                <a:ea typeface="Courier New"/>
                <a:cs typeface="Courier New"/>
                <a:sym typeface="Courier New"/>
              </a:rPr>
              <a:t>var tekstas = Console.ReadLine();</a:t>
            </a:r>
          </a:p>
          <a:p>
            <a:pPr lvl="0">
              <a:spcBef>
                <a:spcPts val="0"/>
              </a:spcBef>
              <a:buNone/>
            </a:pPr>
            <a:r>
              <a:rPr lang="lt-LT">
                <a:latin typeface="Courier New"/>
                <a:ea typeface="Courier New"/>
                <a:cs typeface="Courier New"/>
                <a:sym typeface="Courier New"/>
              </a:rPr>
              <a:t>Console.WriteLine("Įvestas tekstas = " + tekstas);</a:t>
            </a:r>
          </a:p>
        </p:txBody>
      </p:sp>
      <p:pic>
        <p:nvPicPr>
          <p:cNvPr id="236" name="Shape 236"/>
          <p:cNvPicPr preferRelativeResize="0"/>
          <p:nvPr/>
        </p:nvPicPr>
        <p:blipFill>
          <a:blip r:embed="rId3">
            <a:alphaModFix/>
          </a:blip>
          <a:stretch>
            <a:fillRect/>
          </a:stretch>
        </p:blipFill>
        <p:spPr>
          <a:xfrm>
            <a:off x="1015378" y="3317103"/>
            <a:ext cx="7113249" cy="650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Sveikojo skaičiaus įvedimas</a:t>
            </a:r>
          </a:p>
        </p:txBody>
      </p:sp>
      <p:sp>
        <p:nvSpPr>
          <p:cNvPr id="242" name="Shape 24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sveikąjį skaičių");</a:t>
            </a:r>
          </a:p>
          <a:p>
            <a:pPr lvl="0">
              <a:spcBef>
                <a:spcPts val="0"/>
              </a:spcBef>
              <a:buNone/>
            </a:pPr>
            <a:r>
              <a:rPr lang="lt-LT">
                <a:latin typeface="Courier New"/>
                <a:ea typeface="Courier New"/>
                <a:cs typeface="Courier New"/>
                <a:sym typeface="Courier New"/>
              </a:rPr>
              <a:t>var skaicius = Convert.ToInt32(Console.ReadLine());</a:t>
            </a:r>
          </a:p>
          <a:p>
            <a:pPr lvl="0">
              <a:spcBef>
                <a:spcPts val="0"/>
              </a:spcBef>
              <a:buNone/>
            </a:pPr>
            <a:r>
              <a:rPr lang="lt-LT">
                <a:latin typeface="Courier New"/>
                <a:ea typeface="Courier New"/>
                <a:cs typeface="Courier New"/>
                <a:sym typeface="Courier New"/>
              </a:rPr>
              <a:t>Console.WriteLine("Įvestas skaičius = " + skaicius);</a:t>
            </a:r>
          </a:p>
        </p:txBody>
      </p:sp>
      <p:pic>
        <p:nvPicPr>
          <p:cNvPr id="243" name="Shape 243"/>
          <p:cNvPicPr preferRelativeResize="0"/>
          <p:nvPr/>
        </p:nvPicPr>
        <p:blipFill>
          <a:blip r:embed="rId3">
            <a:alphaModFix/>
          </a:blip>
          <a:stretch>
            <a:fillRect/>
          </a:stretch>
        </p:blipFill>
        <p:spPr>
          <a:xfrm>
            <a:off x="3830400" y="3371250"/>
            <a:ext cx="3350125" cy="7250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Skaičiaus per kablelį įvedimas</a:t>
            </a:r>
          </a:p>
        </p:txBody>
      </p:sp>
      <p:sp>
        <p:nvSpPr>
          <p:cNvPr id="249" name="Shape 24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skaičių per kablelį");</a:t>
            </a:r>
          </a:p>
          <a:p>
            <a:pPr lvl="0">
              <a:spcBef>
                <a:spcPts val="0"/>
              </a:spcBef>
              <a:buNone/>
            </a:pPr>
            <a:r>
              <a:rPr lang="lt-LT">
                <a:latin typeface="Courier New"/>
                <a:ea typeface="Courier New"/>
                <a:cs typeface="Courier New"/>
                <a:sym typeface="Courier New"/>
              </a:rPr>
              <a:t>var skaicius = Convert.ToDouble(Console.ReadLine());</a:t>
            </a:r>
          </a:p>
          <a:p>
            <a:pPr lvl="0">
              <a:spcBef>
                <a:spcPts val="0"/>
              </a:spcBef>
              <a:buNone/>
            </a:pPr>
            <a:r>
              <a:rPr lang="lt-LT">
                <a:latin typeface="Courier New"/>
                <a:ea typeface="Courier New"/>
                <a:cs typeface="Courier New"/>
                <a:sym typeface="Courier New"/>
              </a:rPr>
              <a:t>Console.WriteLine("Įvestas skaičius = " + skaicius);</a:t>
            </a:r>
          </a:p>
        </p:txBody>
      </p:sp>
      <p:pic>
        <p:nvPicPr>
          <p:cNvPr id="250" name="Shape 250"/>
          <p:cNvPicPr preferRelativeResize="0"/>
          <p:nvPr/>
        </p:nvPicPr>
        <p:blipFill>
          <a:blip r:embed="rId3">
            <a:alphaModFix/>
          </a:blip>
          <a:stretch>
            <a:fillRect/>
          </a:stretch>
        </p:blipFill>
        <p:spPr>
          <a:xfrm>
            <a:off x="3282525" y="3250106"/>
            <a:ext cx="4295025" cy="867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Raidės įvedimas</a:t>
            </a:r>
          </a:p>
        </p:txBody>
      </p:sp>
      <p:sp>
        <p:nvSpPr>
          <p:cNvPr id="256" name="Shape 25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Console.WriteLine("Įveskite raidę");</a:t>
            </a:r>
          </a:p>
          <a:p>
            <a:pPr lvl="0">
              <a:spcBef>
                <a:spcPts val="0"/>
              </a:spcBef>
              <a:buNone/>
            </a:pPr>
            <a:r>
              <a:rPr lang="lt-LT">
                <a:latin typeface="Courier New"/>
                <a:ea typeface="Courier New"/>
                <a:cs typeface="Courier New"/>
                <a:sym typeface="Courier New"/>
              </a:rPr>
              <a:t>var raide = Convert.ToChar(Console.Read());</a:t>
            </a:r>
          </a:p>
          <a:p>
            <a:pPr lvl="0">
              <a:spcBef>
                <a:spcPts val="0"/>
              </a:spcBef>
              <a:buNone/>
            </a:pPr>
            <a:r>
              <a:rPr lang="lt-LT">
                <a:latin typeface="Courier New"/>
                <a:ea typeface="Courier New"/>
                <a:cs typeface="Courier New"/>
                <a:sym typeface="Courier New"/>
              </a:rPr>
              <a:t>//kitas būdas:</a:t>
            </a:r>
          </a:p>
          <a:p>
            <a:pPr lvl="0">
              <a:spcBef>
                <a:spcPts val="0"/>
              </a:spcBef>
              <a:buNone/>
            </a:pPr>
            <a:r>
              <a:rPr lang="lt-LT">
                <a:latin typeface="Courier New"/>
                <a:ea typeface="Courier New"/>
                <a:cs typeface="Courier New"/>
                <a:sym typeface="Courier New"/>
              </a:rPr>
              <a:t>//var raide = Convert.ToChar(Console.ReadKey().KeyChar);</a:t>
            </a:r>
          </a:p>
          <a:p>
            <a:pPr lvl="0">
              <a:spcBef>
                <a:spcPts val="0"/>
              </a:spcBef>
              <a:buNone/>
            </a:pPr>
            <a:r>
              <a:rPr lang="lt-LT">
                <a:latin typeface="Courier New"/>
                <a:ea typeface="Courier New"/>
                <a:cs typeface="Courier New"/>
                <a:sym typeface="Courier New"/>
              </a:rPr>
              <a:t>Console.WriteLine("Įvesta raidė = " + raide);</a:t>
            </a:r>
          </a:p>
        </p:txBody>
      </p:sp>
      <p:pic>
        <p:nvPicPr>
          <p:cNvPr id="257" name="Shape 257"/>
          <p:cNvPicPr preferRelativeResize="0"/>
          <p:nvPr/>
        </p:nvPicPr>
        <p:blipFill>
          <a:blip r:embed="rId3">
            <a:alphaModFix/>
          </a:blip>
          <a:stretch>
            <a:fillRect/>
          </a:stretch>
        </p:blipFill>
        <p:spPr>
          <a:xfrm>
            <a:off x="1526379" y="3846054"/>
            <a:ext cx="2433100" cy="741625"/>
          </a:xfrm>
          <a:prstGeom prst="rect">
            <a:avLst/>
          </a:prstGeom>
          <a:noFill/>
          <a:ln>
            <a:noFill/>
          </a:ln>
        </p:spPr>
      </p:pic>
      <p:pic>
        <p:nvPicPr>
          <p:cNvPr id="258" name="Shape 258"/>
          <p:cNvPicPr preferRelativeResize="0"/>
          <p:nvPr/>
        </p:nvPicPr>
        <p:blipFill>
          <a:blip r:embed="rId4">
            <a:alphaModFix/>
          </a:blip>
          <a:stretch>
            <a:fillRect/>
          </a:stretch>
        </p:blipFill>
        <p:spPr>
          <a:xfrm>
            <a:off x="5577900" y="3850600"/>
            <a:ext cx="2433099" cy="7325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264" name="Shape 26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Įveskite į konsolę pasirinktą žodį ar sakinį ir tai išveskite į ekraną.</a:t>
            </a:r>
          </a:p>
        </p:txBody>
      </p:sp>
      <p:pic>
        <p:nvPicPr>
          <p:cNvPr id="265" name="Shape 265"/>
          <p:cNvPicPr preferRelativeResize="0"/>
          <p:nvPr/>
        </p:nvPicPr>
        <p:blipFill>
          <a:blip r:embed="rId3">
            <a:alphaModFix/>
          </a:blip>
          <a:stretch>
            <a:fillRect/>
          </a:stretch>
        </p:blipFill>
        <p:spPr>
          <a:xfrm>
            <a:off x="2423300" y="2757525"/>
            <a:ext cx="4295775" cy="657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271" name="Shape 27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Įveskite į programą savo vardą, mėgstamiausios spalvos pirmą raidę ir du bet kokius skaičius.</a:t>
            </a:r>
          </a:p>
          <a:p>
            <a:pPr lvl="0">
              <a:spcBef>
                <a:spcPts val="0"/>
              </a:spcBef>
              <a:buNone/>
            </a:pPr>
            <a:r>
              <a:rPr lang="lt-LT"/>
              <a:t>Įvestus duomenis išveskite į ekraną, suformatuokite kaip norite.</a:t>
            </a:r>
          </a:p>
        </p:txBody>
      </p:sp>
      <p:pic>
        <p:nvPicPr>
          <p:cNvPr id="272" name="Shape 272"/>
          <p:cNvPicPr preferRelativeResize="0"/>
          <p:nvPr/>
        </p:nvPicPr>
        <p:blipFill>
          <a:blip r:embed="rId3">
            <a:alphaModFix/>
          </a:blip>
          <a:stretch>
            <a:fillRect/>
          </a:stretch>
        </p:blipFill>
        <p:spPr>
          <a:xfrm>
            <a:off x="1711962" y="3006200"/>
            <a:ext cx="5819775" cy="1581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Aritmetiniai veiksmai</a:t>
            </a:r>
          </a:p>
        </p:txBody>
      </p:sp>
      <p:sp>
        <p:nvSpPr>
          <p:cNvPr id="278" name="Shape 278"/>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A</a:t>
            </a:r>
            <a:r>
              <a:rPr lang="lt-LT"/>
              <a:t>rithmetic operations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 programos struktūra</a:t>
            </a:r>
          </a:p>
        </p:txBody>
      </p:sp>
      <p:pic>
        <p:nvPicPr>
          <p:cNvPr id="107" name="Shape 107"/>
          <p:cNvPicPr preferRelativeResize="0"/>
          <p:nvPr/>
        </p:nvPicPr>
        <p:blipFill>
          <a:blip r:embed="rId3">
            <a:alphaModFix/>
          </a:blip>
          <a:stretch>
            <a:fillRect/>
          </a:stretch>
        </p:blipFill>
        <p:spPr>
          <a:xfrm>
            <a:off x="1713700" y="1525582"/>
            <a:ext cx="5715000" cy="3467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Aritmetiniai veiksmai</a:t>
            </a:r>
          </a:p>
        </p:txBody>
      </p:sp>
      <p:sp>
        <p:nvSpPr>
          <p:cNvPr id="284" name="Shape 28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Skaičiavimuose gali prireikti visokių aritmetinių veiksmų (sudėtis, atimtis, daugyba ir dalyba), tai galima laisvai naudoti ir programavime.</a:t>
            </a:r>
          </a:p>
          <a:p>
            <a:pPr lvl="0">
              <a:spcBef>
                <a:spcPts val="0"/>
              </a:spcBef>
              <a:buNone/>
            </a:pPr>
            <a:r>
              <a:rPr lang="lt-LT"/>
              <a:t>Aritmetinius veiksmus galite panaudoti bet kur kur prireikia (įrašant naujas kintamųjų reikšmes ir jas iškart apskaičiuojant, išvedime, patikrinimo sąlygose ar pan.).</a:t>
            </a:r>
          </a:p>
          <a:p>
            <a:pPr lvl="0">
              <a:spcBef>
                <a:spcPts val="0"/>
              </a:spcBef>
              <a:buNone/>
            </a:pPr>
            <a:r>
              <a:rPr lang="lt-LT"/>
              <a:t>Aritmetiniai veiksmai vykdomi ta eilės tvarka kaip apibrėžta matematikoje (daugyba, dalyba, sudėtis, atimtis).</a:t>
            </a:r>
          </a:p>
          <a:p>
            <a:pPr lvl="0">
              <a:spcBef>
                <a:spcPts val="0"/>
              </a:spcBef>
              <a:buNone/>
            </a:pPr>
            <a:r>
              <a:rPr lang="lt-LT"/>
              <a:t>Jeigu reikia pabrėžti veiksmų eiliškumą, ar jį pakeisti nuo standartinio, galima naudoti skliaustus.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Aritmetiniai veiksmai prie kintamųjų</a:t>
            </a:r>
          </a:p>
        </p:txBody>
      </p:sp>
      <p:sp>
        <p:nvSpPr>
          <p:cNvPr id="290" name="Shape 29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10;</a:t>
            </a:r>
          </a:p>
          <a:p>
            <a:pPr lvl="0">
              <a:spcBef>
                <a:spcPts val="0"/>
              </a:spcBef>
              <a:buNone/>
            </a:pPr>
            <a:r>
              <a:rPr lang="lt-LT">
                <a:latin typeface="Courier New"/>
                <a:ea typeface="Courier New"/>
                <a:cs typeface="Courier New"/>
                <a:sym typeface="Courier New"/>
              </a:rPr>
              <a:t>var b = 15;</a:t>
            </a:r>
          </a:p>
          <a:p>
            <a:pPr lvl="0">
              <a:spcBef>
                <a:spcPts val="0"/>
              </a:spcBef>
              <a:buNone/>
            </a:pPr>
            <a:r>
              <a:rPr lang="lt-LT">
                <a:latin typeface="Courier New"/>
                <a:ea typeface="Courier New"/>
                <a:cs typeface="Courier New"/>
                <a:sym typeface="Courier New"/>
              </a:rPr>
              <a:t>var c = a + b; // 25</a:t>
            </a:r>
          </a:p>
          <a:p>
            <a:pPr lvl="0">
              <a:spcBef>
                <a:spcPts val="0"/>
              </a:spcBef>
              <a:buNone/>
            </a:pPr>
            <a:r>
              <a:rPr lang="lt-LT">
                <a:latin typeface="Courier New"/>
                <a:ea typeface="Courier New"/>
                <a:cs typeface="Courier New"/>
                <a:sym typeface="Courier New"/>
              </a:rPr>
              <a:t>var d = a - b; // -5</a:t>
            </a:r>
          </a:p>
          <a:p>
            <a:pPr lvl="0">
              <a:spcBef>
                <a:spcPts val="0"/>
              </a:spcBef>
              <a:buNone/>
            </a:pPr>
            <a:r>
              <a:rPr lang="lt-LT">
                <a:latin typeface="Courier New"/>
                <a:ea typeface="Courier New"/>
                <a:cs typeface="Courier New"/>
                <a:sym typeface="Courier New"/>
              </a:rPr>
              <a:t>var e = a * b; // 150</a:t>
            </a:r>
          </a:p>
          <a:p>
            <a:pPr lvl="0">
              <a:spcBef>
                <a:spcPts val="0"/>
              </a:spcBef>
              <a:buNone/>
            </a:pPr>
            <a:r>
              <a:rPr lang="lt-LT">
                <a:latin typeface="Courier New"/>
                <a:ea typeface="Courier New"/>
                <a:cs typeface="Courier New"/>
                <a:sym typeface="Courier New"/>
              </a:rPr>
              <a:t>var f = a / b; // 0</a:t>
            </a:r>
          </a:p>
          <a:p>
            <a:pPr lvl="0">
              <a:spcBef>
                <a:spcPts val="0"/>
              </a:spcBef>
              <a:buNone/>
            </a:pPr>
            <a:r>
              <a:rPr lang="lt-LT">
                <a:latin typeface="Courier New"/>
                <a:ea typeface="Courier New"/>
                <a:cs typeface="Courier New"/>
                <a:sym typeface="Courier New"/>
              </a:rPr>
              <a:t>var g = (double)a / b; // 0,666…</a:t>
            </a:r>
          </a:p>
          <a:p>
            <a:pPr lvl="0">
              <a:spcBef>
                <a:spcPts val="0"/>
              </a:spcBef>
              <a:buNone/>
            </a:pPr>
            <a:r>
              <a:rPr lang="lt-LT">
                <a:latin typeface="Courier New"/>
                <a:ea typeface="Courier New"/>
                <a:cs typeface="Courier New"/>
                <a:sym typeface="Courier New"/>
              </a:rPr>
              <a:t>var i = a % b; // liekana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Aritmetiniai veiksmai išvedime</a:t>
            </a:r>
          </a:p>
        </p:txBody>
      </p:sp>
      <p:sp>
        <p:nvSpPr>
          <p:cNvPr id="296" name="Shape 29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10;</a:t>
            </a:r>
          </a:p>
          <a:p>
            <a:pPr lvl="0">
              <a:spcBef>
                <a:spcPts val="0"/>
              </a:spcBef>
              <a:buNone/>
            </a:pPr>
            <a:r>
              <a:rPr lang="lt-LT">
                <a:latin typeface="Courier New"/>
                <a:ea typeface="Courier New"/>
                <a:cs typeface="Courier New"/>
                <a:sym typeface="Courier New"/>
              </a:rPr>
              <a:t>var b = 15;</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Console.WriteLine(a / b);</a:t>
            </a:r>
          </a:p>
          <a:p>
            <a:pPr lvl="0">
              <a:spcBef>
                <a:spcPts val="0"/>
              </a:spcBef>
              <a:buNone/>
            </a:pPr>
            <a:r>
              <a:rPr lang="lt-LT">
                <a:latin typeface="Courier New"/>
                <a:ea typeface="Courier New"/>
                <a:cs typeface="Courier New"/>
                <a:sym typeface="Courier New"/>
              </a:rPr>
              <a:t>Console.WriteLine((double)a / b);</a:t>
            </a:r>
          </a:p>
          <a:p>
            <a:pPr lvl="0">
              <a:spcBef>
                <a:spcPts val="0"/>
              </a:spcBef>
              <a:buNone/>
            </a:pPr>
            <a:r>
              <a:rPr lang="lt-LT">
                <a:latin typeface="Courier New"/>
                <a:ea typeface="Courier New"/>
                <a:cs typeface="Courier New"/>
                <a:sym typeface="Courier New"/>
              </a:rPr>
              <a:t>Console.WriteLine(a % b);</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a:t>
            </a:r>
          </a:p>
        </p:txBody>
      </p:sp>
      <p:sp>
        <p:nvSpPr>
          <p:cNvPr id="302" name="Shape 30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a = 15;</a:t>
            </a:r>
          </a:p>
          <a:p>
            <a:pPr lvl="0">
              <a:spcBef>
                <a:spcPts val="0"/>
              </a:spcBef>
              <a:buNone/>
            </a:pPr>
            <a:r>
              <a:rPr lang="lt-LT">
                <a:latin typeface="Courier New"/>
                <a:ea typeface="Courier New"/>
                <a:cs typeface="Courier New"/>
                <a:sym typeface="Courier New"/>
              </a:rPr>
              <a:t>var b = 20;</a:t>
            </a:r>
          </a:p>
          <a:p>
            <a:pPr lvl="0">
              <a:spcBef>
                <a:spcPts val="0"/>
              </a:spcBef>
              <a:buNone/>
            </a:pPr>
            <a:r>
              <a:rPr lang="lt-LT">
                <a:latin typeface="Courier New"/>
                <a:ea typeface="Courier New"/>
                <a:cs typeface="Courier New"/>
                <a:sym typeface="Courier New"/>
              </a:rPr>
              <a:t>var suma = a + b;</a:t>
            </a:r>
          </a:p>
          <a:p>
            <a:pPr lvl="0">
              <a:spcBef>
                <a:spcPts val="0"/>
              </a:spcBef>
              <a:buNone/>
            </a:pPr>
            <a:r>
              <a:rPr lang="lt-LT">
                <a:latin typeface="Courier New"/>
                <a:ea typeface="Courier New"/>
                <a:cs typeface="Courier New"/>
                <a:sym typeface="Courier New"/>
              </a:rPr>
              <a:t>Console.WriteLine("{0} + {1} = {2}", a, b, suma);</a:t>
            </a:r>
          </a:p>
        </p:txBody>
      </p:sp>
      <p:pic>
        <p:nvPicPr>
          <p:cNvPr id="303" name="Shape 303"/>
          <p:cNvPicPr preferRelativeResize="0"/>
          <p:nvPr/>
        </p:nvPicPr>
        <p:blipFill>
          <a:blip r:embed="rId3">
            <a:alphaModFix/>
          </a:blip>
          <a:stretch>
            <a:fillRect/>
          </a:stretch>
        </p:blipFill>
        <p:spPr>
          <a:xfrm>
            <a:off x="3419499" y="3773575"/>
            <a:ext cx="3761799" cy="533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309" name="Shape 30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Suskaičiuokite ir išveskite prieš tai įvestų dviejų skaičių sumą,  skirtumą, sandaugą ir dalmenį. Galite skaičiuoti į naujai sukurtus kintamuosius ir tada juos panaudoti išvedime, arba galite skaičiuoti iškart išvedime.</a:t>
            </a:r>
          </a:p>
          <a:p>
            <a:pPr lvl="0" rtl="0">
              <a:spcBef>
                <a:spcPts val="0"/>
              </a:spcBef>
              <a:buNone/>
            </a:pPr>
            <a:r>
              <a:rPr lang="lt-LT"/>
              <a:t>Išvedant atsakymus būtina išvesti pačius skaičius ir atliekamą veiksmą.</a:t>
            </a:r>
          </a:p>
        </p:txBody>
      </p:sp>
      <p:pic>
        <p:nvPicPr>
          <p:cNvPr id="310" name="Shape 310"/>
          <p:cNvPicPr preferRelativeResize="0"/>
          <p:nvPr/>
        </p:nvPicPr>
        <p:blipFill>
          <a:blip r:embed="rId3">
            <a:alphaModFix/>
          </a:blip>
          <a:stretch>
            <a:fillRect/>
          </a:stretch>
        </p:blipFill>
        <p:spPr>
          <a:xfrm>
            <a:off x="4518179" y="3591979"/>
            <a:ext cx="2171824" cy="881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Liekana</a:t>
            </a:r>
          </a:p>
        </p:txBody>
      </p:sp>
      <p:pic>
        <p:nvPicPr>
          <p:cNvPr id="316" name="Shape 316"/>
          <p:cNvPicPr preferRelativeResize="0"/>
          <p:nvPr/>
        </p:nvPicPr>
        <p:blipFill>
          <a:blip r:embed="rId3">
            <a:alphaModFix/>
          </a:blip>
          <a:stretch>
            <a:fillRect/>
          </a:stretch>
        </p:blipFill>
        <p:spPr>
          <a:xfrm>
            <a:off x="608450" y="3445688"/>
            <a:ext cx="3448050" cy="190500"/>
          </a:xfrm>
          <a:prstGeom prst="rect">
            <a:avLst/>
          </a:prstGeom>
          <a:noFill/>
          <a:ln>
            <a:noFill/>
          </a:ln>
        </p:spPr>
      </p:pic>
      <p:pic>
        <p:nvPicPr>
          <p:cNvPr id="317" name="Shape 317"/>
          <p:cNvPicPr preferRelativeResize="0"/>
          <p:nvPr/>
        </p:nvPicPr>
        <p:blipFill>
          <a:blip r:embed="rId4">
            <a:alphaModFix/>
          </a:blip>
          <a:stretch>
            <a:fillRect/>
          </a:stretch>
        </p:blipFill>
        <p:spPr>
          <a:xfrm>
            <a:off x="4857595" y="2785850"/>
            <a:ext cx="3615424" cy="1942425"/>
          </a:xfrm>
          <a:prstGeom prst="rect">
            <a:avLst/>
          </a:prstGeom>
          <a:noFill/>
          <a:ln>
            <a:noFill/>
          </a:ln>
        </p:spPr>
      </p:pic>
      <p:pic>
        <p:nvPicPr>
          <p:cNvPr id="318" name="Shape 318"/>
          <p:cNvPicPr preferRelativeResize="0"/>
          <p:nvPr/>
        </p:nvPicPr>
        <p:blipFill>
          <a:blip r:embed="rId5">
            <a:alphaModFix/>
          </a:blip>
          <a:stretch>
            <a:fillRect/>
          </a:stretch>
        </p:blipFill>
        <p:spPr>
          <a:xfrm>
            <a:off x="792675" y="1649532"/>
            <a:ext cx="7752795" cy="88555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Trumpesnė sintaksė</a:t>
            </a:r>
          </a:p>
        </p:txBody>
      </p:sp>
      <p:graphicFrame>
        <p:nvGraphicFramePr>
          <p:cNvPr id="324" name="Shape 324"/>
          <p:cNvGraphicFramePr/>
          <p:nvPr/>
        </p:nvGraphicFramePr>
        <p:xfrm>
          <a:off x="952500" y="1619250"/>
          <a:ext cx="3000000" cy="3000000"/>
        </p:xfrm>
        <a:graphic>
          <a:graphicData uri="http://schemas.openxmlformats.org/drawingml/2006/table">
            <a:tbl>
              <a:tblPr>
                <a:noFill/>
                <a:tableStyleId>{E9344E7D-A55C-4EC3-AD77-2FC0BE13F5B2}</a:tableStyleId>
              </a:tblPr>
              <a:tblGrid>
                <a:gridCol w="3619500"/>
                <a:gridCol w="3619500"/>
              </a:tblGrid>
              <a:tr h="381000">
                <a:tc>
                  <a:txBody>
                    <a:bodyPr>
                      <a:noAutofit/>
                    </a:bodyPr>
                    <a:lstStyle/>
                    <a:p>
                      <a:pPr lvl="0">
                        <a:spcBef>
                          <a:spcPts val="0"/>
                        </a:spcBef>
                        <a:buNone/>
                      </a:pPr>
                      <a:r>
                        <a:rPr lang="lt-LT">
                          <a:solidFill>
                            <a:srgbClr val="FFFFFF"/>
                          </a:solidFill>
                        </a:rPr>
                        <a:t>Originalus veiksmas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Trumpesnė sintaksė</a:t>
                      </a:r>
                    </a:p>
                  </a:txBody>
                  <a:tcPr marT="91425" marB="91425" marR="91425" marL="91425">
                    <a:solidFill>
                      <a:srgbClr val="4A86E8"/>
                    </a:solidFill>
                  </a:tcPr>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r h="381000">
                <a:tc>
                  <a:txBody>
                    <a:bodyPr>
                      <a:noAutofit/>
                    </a:bodyPr>
                    <a:lstStyle/>
                    <a:p>
                      <a:pPr lvl="0">
                        <a:spcBef>
                          <a:spcPts val="0"/>
                        </a:spcBef>
                        <a:buNone/>
                      </a:pPr>
                      <a:r>
                        <a:rPr lang="lt-LT">
                          <a:latin typeface="Courier New"/>
                          <a:ea typeface="Courier New"/>
                          <a:cs typeface="Courier New"/>
                          <a:sym typeface="Courier New"/>
                        </a:rPr>
                        <a:t>var pavad = pavad / 5;</a:t>
                      </a:r>
                    </a:p>
                  </a:txBody>
                  <a:tcPr marT="91425" marB="91425" marR="91425" marL="91425"/>
                </a:tc>
                <a:tc>
                  <a:txBody>
                    <a:bodyPr>
                      <a:noAutofit/>
                    </a:bodyPr>
                    <a:lstStyle/>
                    <a:p>
                      <a:pPr lvl="0">
                        <a:spcBef>
                          <a:spcPts val="0"/>
                        </a:spcBef>
                        <a:buNone/>
                      </a:pPr>
                      <a:r>
                        <a:rPr lang="lt-LT">
                          <a:latin typeface="Courier New"/>
                          <a:ea typeface="Courier New"/>
                          <a:cs typeface="Courier New"/>
                          <a:sym typeface="Courier New"/>
                        </a:rPr>
                        <a:t>var pavad /= 5;</a:t>
                      </a: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Patikrinimo sąlyga if</a:t>
            </a:r>
          </a:p>
        </p:txBody>
      </p:sp>
      <p:sp>
        <p:nvSpPr>
          <p:cNvPr id="330" name="Shape 330"/>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if statement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Kam naudojama if sąlyga?</a:t>
            </a:r>
          </a:p>
        </p:txBody>
      </p:sp>
      <p:sp>
        <p:nvSpPr>
          <p:cNvPr id="336" name="Shape 33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If sąlyga skirta norint ką nors palyginti tarpusavyje.</a:t>
            </a:r>
          </a:p>
          <a:p>
            <a:pPr lvl="0">
              <a:spcBef>
                <a:spcPts val="0"/>
              </a:spcBef>
              <a:buNone/>
            </a:pPr>
            <a:r>
              <a:rPr lang="lt-LT"/>
              <a:t>Ji gali palyginti skaičius, raides, tekstus ar pan.</a:t>
            </a:r>
          </a:p>
          <a:p>
            <a:pPr lvl="0">
              <a:spcBef>
                <a:spcPts val="0"/>
              </a:spcBef>
              <a:buNone/>
            </a:pPr>
            <a:r>
              <a:rPr lang="lt-LT"/>
              <a:t>Kai sąlyga yra teisinga tuomet yra vykdomas nurodytas kodas, kai sąlyga yra neteisinga - nėra vykdomas kodas, arba vykdomas kitoks.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If sąlygos veikimas</a:t>
            </a:r>
          </a:p>
        </p:txBody>
      </p:sp>
      <p:pic>
        <p:nvPicPr>
          <p:cNvPr id="342" name="Shape 342"/>
          <p:cNvPicPr preferRelativeResize="0"/>
          <p:nvPr/>
        </p:nvPicPr>
        <p:blipFill>
          <a:blip r:embed="rId3">
            <a:alphaModFix/>
          </a:blip>
          <a:stretch>
            <a:fillRect/>
          </a:stretch>
        </p:blipFill>
        <p:spPr>
          <a:xfrm>
            <a:off x="2554559" y="1433571"/>
            <a:ext cx="4033275" cy="337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Paprasčiausia C# programa</a:t>
            </a:r>
          </a:p>
        </p:txBody>
      </p:sp>
      <p:pic>
        <p:nvPicPr>
          <p:cNvPr id="113" name="Shape 113"/>
          <p:cNvPicPr preferRelativeResize="0"/>
          <p:nvPr/>
        </p:nvPicPr>
        <p:blipFill>
          <a:blip r:embed="rId3">
            <a:alphaModFix/>
          </a:blip>
          <a:stretch>
            <a:fillRect/>
          </a:stretch>
        </p:blipFill>
        <p:spPr>
          <a:xfrm>
            <a:off x="1906920" y="1575147"/>
            <a:ext cx="5622750" cy="3340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Sintaksė</a:t>
            </a:r>
          </a:p>
        </p:txBody>
      </p:sp>
      <p:sp>
        <p:nvSpPr>
          <p:cNvPr id="348" name="Shape 34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(sąlyga)</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 vykdomas kodas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Palyginimo operatoriai</a:t>
            </a:r>
          </a:p>
        </p:txBody>
      </p:sp>
      <p:graphicFrame>
        <p:nvGraphicFramePr>
          <p:cNvPr id="354" name="Shape 354"/>
          <p:cNvGraphicFramePr/>
          <p:nvPr/>
        </p:nvGraphicFramePr>
        <p:xfrm>
          <a:off x="952500" y="1526825"/>
          <a:ext cx="3000000" cy="3000000"/>
        </p:xfrm>
        <a:graphic>
          <a:graphicData uri="http://schemas.openxmlformats.org/drawingml/2006/table">
            <a:tbl>
              <a:tblPr>
                <a:noFill/>
                <a:tableStyleId>{E9344E7D-A55C-4EC3-AD77-2FC0BE13F5B2}</a:tableStyleId>
              </a:tblPr>
              <a:tblGrid>
                <a:gridCol w="3619500"/>
                <a:gridCol w="3619500"/>
              </a:tblGrid>
              <a:tr h="462400">
                <a:tc>
                  <a:txBody>
                    <a:bodyPr>
                      <a:noAutofit/>
                    </a:bodyPr>
                    <a:lstStyle/>
                    <a:p>
                      <a:pPr lvl="0">
                        <a:spcBef>
                          <a:spcPts val="0"/>
                        </a:spcBef>
                        <a:buNone/>
                      </a:pPr>
                      <a:r>
                        <a:rPr lang="lt-LT">
                          <a:solidFill>
                            <a:srgbClr val="FFFFFF"/>
                          </a:solidFill>
                        </a:rPr>
                        <a:t>Operatorius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Paaiškinimas</a:t>
                      </a:r>
                    </a:p>
                  </a:txBody>
                  <a:tcPr marT="91425" marB="91425" marR="91425" marL="91425">
                    <a:solidFill>
                      <a:srgbClr val="4A86E8"/>
                    </a:solidFill>
                  </a:tcPr>
                </a:tc>
              </a:tr>
              <a:tr h="462400">
                <a:tc>
                  <a:txBody>
                    <a:bodyPr>
                      <a:noAutofit/>
                    </a:bodyPr>
                    <a:lstStyle/>
                    <a:p>
                      <a:pPr lvl="0">
                        <a:spcBef>
                          <a:spcPts val="0"/>
                        </a:spcBef>
                        <a:buNone/>
                      </a:pPr>
                      <a:r>
                        <a:rPr lang="lt-LT"/>
                        <a:t>&gt;</a:t>
                      </a:r>
                    </a:p>
                  </a:txBody>
                  <a:tcPr marT="91425" marB="91425" marR="91425" marL="91425"/>
                </a:tc>
                <a:tc>
                  <a:txBody>
                    <a:bodyPr>
                      <a:noAutofit/>
                    </a:bodyPr>
                    <a:lstStyle/>
                    <a:p>
                      <a:pPr lvl="0">
                        <a:spcBef>
                          <a:spcPts val="0"/>
                        </a:spcBef>
                        <a:buNone/>
                      </a:pPr>
                      <a:r>
                        <a:rPr lang="lt-LT"/>
                        <a:t>daugiau</a:t>
                      </a:r>
                    </a:p>
                  </a:txBody>
                  <a:tcPr marT="91425" marB="91425" marR="91425" marL="91425"/>
                </a:tc>
              </a:tr>
              <a:tr h="462400">
                <a:tc>
                  <a:txBody>
                    <a:bodyPr>
                      <a:noAutofit/>
                    </a:bodyPr>
                    <a:lstStyle/>
                    <a:p>
                      <a:pPr lvl="0">
                        <a:spcBef>
                          <a:spcPts val="0"/>
                        </a:spcBef>
                        <a:buNone/>
                      </a:pPr>
                      <a:r>
                        <a:rPr lang="lt-LT"/>
                        <a:t>&lt;</a:t>
                      </a:r>
                    </a:p>
                  </a:txBody>
                  <a:tcPr marT="91425" marB="91425" marR="91425" marL="91425"/>
                </a:tc>
                <a:tc>
                  <a:txBody>
                    <a:bodyPr>
                      <a:noAutofit/>
                    </a:bodyPr>
                    <a:lstStyle/>
                    <a:p>
                      <a:pPr lvl="0">
                        <a:spcBef>
                          <a:spcPts val="0"/>
                        </a:spcBef>
                        <a:buNone/>
                      </a:pPr>
                      <a:r>
                        <a:rPr lang="lt-LT"/>
                        <a:t>mažiau</a:t>
                      </a:r>
                    </a:p>
                  </a:txBody>
                  <a:tcPr marT="91425" marB="91425" marR="91425" marL="91425"/>
                </a:tc>
              </a:tr>
              <a:tr h="462400">
                <a:tc>
                  <a:txBody>
                    <a:bodyPr>
                      <a:noAutofit/>
                    </a:bodyPr>
                    <a:lstStyle/>
                    <a:p>
                      <a:pPr lvl="0">
                        <a:spcBef>
                          <a:spcPts val="0"/>
                        </a:spcBef>
                        <a:buNone/>
                      </a:pPr>
                      <a:r>
                        <a:rPr lang="lt-LT"/>
                        <a:t>&gt;=</a:t>
                      </a:r>
                    </a:p>
                  </a:txBody>
                  <a:tcPr marT="91425" marB="91425" marR="91425" marL="91425"/>
                </a:tc>
                <a:tc>
                  <a:txBody>
                    <a:bodyPr>
                      <a:noAutofit/>
                    </a:bodyPr>
                    <a:lstStyle/>
                    <a:p>
                      <a:pPr lvl="0">
                        <a:spcBef>
                          <a:spcPts val="0"/>
                        </a:spcBef>
                        <a:buNone/>
                      </a:pPr>
                      <a:r>
                        <a:rPr lang="lt-LT"/>
                        <a:t>daugiau arba lygu</a:t>
                      </a:r>
                    </a:p>
                  </a:txBody>
                  <a:tcPr marT="91425" marB="91425" marR="91425" marL="91425"/>
                </a:tc>
              </a:tr>
              <a:tr h="462400">
                <a:tc>
                  <a:txBody>
                    <a:bodyPr>
                      <a:noAutofit/>
                    </a:bodyPr>
                    <a:lstStyle/>
                    <a:p>
                      <a:pPr lvl="0">
                        <a:spcBef>
                          <a:spcPts val="0"/>
                        </a:spcBef>
                        <a:buNone/>
                      </a:pPr>
                      <a:r>
                        <a:rPr lang="lt-LT"/>
                        <a:t>&lt;=</a:t>
                      </a:r>
                    </a:p>
                  </a:txBody>
                  <a:tcPr marT="91425" marB="91425" marR="91425" marL="91425"/>
                </a:tc>
                <a:tc>
                  <a:txBody>
                    <a:bodyPr>
                      <a:noAutofit/>
                    </a:bodyPr>
                    <a:lstStyle/>
                    <a:p>
                      <a:pPr lvl="0">
                        <a:spcBef>
                          <a:spcPts val="0"/>
                        </a:spcBef>
                        <a:buNone/>
                      </a:pPr>
                      <a:r>
                        <a:rPr lang="lt-LT"/>
                        <a:t>mažiau arba lygu</a:t>
                      </a:r>
                    </a:p>
                  </a:txBody>
                  <a:tcPr marT="91425" marB="91425" marR="91425" marL="91425"/>
                </a:tc>
              </a:tr>
              <a:tr h="462400">
                <a:tc>
                  <a:txBody>
                    <a:bodyPr>
                      <a:noAutofit/>
                    </a:bodyPr>
                    <a:lstStyle/>
                    <a:p>
                      <a:pPr lvl="0">
                        <a:spcBef>
                          <a:spcPts val="0"/>
                        </a:spcBef>
                        <a:buNone/>
                      </a:pPr>
                      <a:r>
                        <a:rPr lang="lt-LT"/>
                        <a:t>==</a:t>
                      </a:r>
                    </a:p>
                  </a:txBody>
                  <a:tcPr marT="91425" marB="91425" marR="91425" marL="91425"/>
                </a:tc>
                <a:tc>
                  <a:txBody>
                    <a:bodyPr>
                      <a:noAutofit/>
                    </a:bodyPr>
                    <a:lstStyle/>
                    <a:p>
                      <a:pPr lvl="0">
                        <a:spcBef>
                          <a:spcPts val="0"/>
                        </a:spcBef>
                        <a:buNone/>
                      </a:pPr>
                      <a:r>
                        <a:rPr lang="lt-LT"/>
                        <a:t>lygu</a:t>
                      </a:r>
                    </a:p>
                  </a:txBody>
                  <a:tcPr marT="91425" marB="91425" marR="91425" marL="91425"/>
                </a:tc>
              </a:tr>
              <a:tr h="462400">
                <a:tc>
                  <a:txBody>
                    <a:bodyPr>
                      <a:noAutofit/>
                    </a:bodyPr>
                    <a:lstStyle/>
                    <a:p>
                      <a:pPr lvl="0">
                        <a:spcBef>
                          <a:spcPts val="0"/>
                        </a:spcBef>
                        <a:buNone/>
                      </a:pPr>
                      <a:r>
                        <a:rPr lang="lt-LT"/>
                        <a:t>!=</a:t>
                      </a:r>
                    </a:p>
                  </a:txBody>
                  <a:tcPr marT="91425" marB="91425" marR="91425" marL="91425"/>
                </a:tc>
                <a:tc>
                  <a:txBody>
                    <a:bodyPr>
                      <a:noAutofit/>
                    </a:bodyPr>
                    <a:lstStyle/>
                    <a:p>
                      <a:pPr lvl="0">
                        <a:spcBef>
                          <a:spcPts val="0"/>
                        </a:spcBef>
                        <a:buNone/>
                      </a:pPr>
                      <a:r>
                        <a:rPr lang="lt-LT"/>
                        <a:t>nelygu</a:t>
                      </a: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a:t>
            </a:r>
          </a:p>
        </p:txBody>
      </p:sp>
      <p:sp>
        <p:nvSpPr>
          <p:cNvPr id="360" name="Shape 36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(5 &gt; 3)</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Console.WriteLine("5 yra daugiau už 3");</a:t>
            </a:r>
          </a:p>
          <a:p>
            <a:pPr lvl="0">
              <a:spcBef>
                <a:spcPts val="0"/>
              </a:spcBef>
              <a:buNone/>
            </a:pPr>
            <a:r>
              <a:rPr lang="lt-LT">
                <a:latin typeface="Courier New"/>
                <a:ea typeface="Courier New"/>
                <a:cs typeface="Courier New"/>
                <a:sym typeface="Courier New"/>
              </a:rPr>
              <a:t>}</a:t>
            </a:r>
          </a:p>
        </p:txBody>
      </p:sp>
      <p:pic>
        <p:nvPicPr>
          <p:cNvPr id="361" name="Shape 361"/>
          <p:cNvPicPr preferRelativeResize="0"/>
          <p:nvPr/>
        </p:nvPicPr>
        <p:blipFill>
          <a:blip r:embed="rId3">
            <a:alphaModFix/>
          </a:blip>
          <a:stretch>
            <a:fillRect/>
          </a:stretch>
        </p:blipFill>
        <p:spPr>
          <a:xfrm>
            <a:off x="3693000" y="3918174"/>
            <a:ext cx="3291349" cy="3676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Pagalvokite</a:t>
            </a:r>
          </a:p>
        </p:txBody>
      </p:sp>
      <p:sp>
        <p:nvSpPr>
          <p:cNvPr id="367" name="Shape 36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Turite du skaičius. Kaip reiktų išsiaiškinti kuris skaičius yra didžiausias iš šių dviejų skaičių? Pasakykite visus atliekamus veiksmus žodžiu.</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373" name="Shape 373"/>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Parašykite if sąlyga, kuri patikrintų ar pirmasis skaičius yra didesnis už antrąjį. Tiesos atveju turi išvesti, kad pirmasis skaičius buvo didesnis už antrąjį ir išvestų pirmojo skaičiaus reikšmę.</a:t>
            </a:r>
          </a:p>
          <a:p>
            <a:pPr indent="-228600" lvl="0" marL="457200" rtl="0">
              <a:spcBef>
                <a:spcPts val="0"/>
              </a:spcBef>
            </a:pPr>
            <a:r>
              <a:rPr lang="lt-LT"/>
              <a:t>Parašykite if sąlyga, kuri patikrintų ar antrasis skaičius yra didesnis už pirmąjį. Tiesos atveju turi išvesti, kad antrasis skaičius buvo didesnis už pirmąjį ir išvestų antrojo skaičiaus reikšmę.</a:t>
            </a:r>
          </a:p>
          <a:p>
            <a:pPr indent="-228600" lvl="0" marL="457200" rtl="0">
              <a:spcBef>
                <a:spcPts val="0"/>
              </a:spcBef>
            </a:pPr>
            <a:r>
              <a:rPr lang="lt-LT"/>
              <a:t>Parašykite if, kuris patikrintų ar šie skaičiai yra lygūs tarpusavyje (vienodi), tiesos atveju išvestų, kad šie skaičiai yra lygūs.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379" name="Shape 37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Parašykite if sąlygą, kuri patikrintų ar turimas skaičius yra lyginis, t.y. ar dalinasi iš dviejų (ar liekana lygi 0).</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if</a:t>
            </a:r>
          </a:p>
        </p:txBody>
      </p:sp>
      <p:sp>
        <p:nvSpPr>
          <p:cNvPr id="385" name="Shape 38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Vienoje if sąlygoje galima patikrinti daugiau nei vieną dalyką. Praeitoje užduotyje rašėte tris atskiras if sąlygas, tačiau galima visus tuos patikrinimus apjungti į vieną bendrą if.</a:t>
            </a:r>
          </a:p>
          <a:p>
            <a:pPr lvl="0">
              <a:spcBef>
                <a:spcPts val="0"/>
              </a:spcBef>
              <a:buNone/>
            </a:pPr>
            <a:r>
              <a:rPr lang="lt-LT"/>
              <a:t>Tokiu atveju būtų išvedamas pačios pirmosios teisingos sąlygos kodas.</a:t>
            </a:r>
          </a:p>
          <a:p>
            <a:pPr lvl="0">
              <a:spcBef>
                <a:spcPts val="0"/>
              </a:spcBef>
              <a:buNone/>
            </a:pPr>
            <a:r>
              <a:rPr lang="lt-LT"/>
              <a:t>Galima naudoti tiek else if dalių, kiek reikia.</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if sintaksė</a:t>
            </a:r>
          </a:p>
        </p:txBody>
      </p:sp>
      <p:sp>
        <p:nvSpPr>
          <p:cNvPr id="391" name="Shape 39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(salyga)</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 pirmos sąlygos kodas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else if (salyga2)</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 antros sąlygos kodas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if pavyzdys</a:t>
            </a:r>
          </a:p>
        </p:txBody>
      </p:sp>
      <p:sp>
        <p:nvSpPr>
          <p:cNvPr id="397" name="Shape 39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sz="1200">
                <a:latin typeface="Courier New"/>
                <a:ea typeface="Courier New"/>
                <a:cs typeface="Courier New"/>
                <a:sym typeface="Courier New"/>
              </a:rPr>
              <a:t>var a = 5;</a:t>
            </a:r>
          </a:p>
          <a:p>
            <a:pPr lvl="0">
              <a:spcBef>
                <a:spcPts val="0"/>
              </a:spcBef>
              <a:buNone/>
            </a:pPr>
            <a:r>
              <a:rPr lang="lt-LT" sz="1200">
                <a:latin typeface="Courier New"/>
                <a:ea typeface="Courier New"/>
                <a:cs typeface="Courier New"/>
                <a:sym typeface="Courier New"/>
              </a:rPr>
              <a:t>var b = 3;</a:t>
            </a:r>
          </a:p>
          <a:p>
            <a:pPr lvl="0">
              <a:spcBef>
                <a:spcPts val="0"/>
              </a:spcBef>
              <a:buNone/>
            </a:pPr>
            <a:r>
              <a:t/>
            </a:r>
            <a:endParaRPr sz="1200">
              <a:latin typeface="Courier New"/>
              <a:ea typeface="Courier New"/>
              <a:cs typeface="Courier New"/>
              <a:sym typeface="Courier New"/>
            </a:endParaRPr>
          </a:p>
          <a:p>
            <a:pPr lvl="0">
              <a:spcBef>
                <a:spcPts val="0"/>
              </a:spcBef>
              <a:buNone/>
            </a:pPr>
            <a:r>
              <a:rPr lang="lt-LT" sz="1200">
                <a:latin typeface="Courier New"/>
                <a:ea typeface="Courier New"/>
                <a:cs typeface="Courier New"/>
                <a:sym typeface="Courier New"/>
              </a:rPr>
              <a:t>if (a &gt; b)</a:t>
            </a:r>
          </a:p>
          <a:p>
            <a:pPr lvl="0">
              <a:spcBef>
                <a:spcPts val="0"/>
              </a:spcBef>
              <a:buNone/>
            </a:pPr>
            <a:r>
              <a:rPr lang="lt-LT" sz="1200">
                <a:latin typeface="Courier New"/>
                <a:ea typeface="Courier New"/>
                <a:cs typeface="Courier New"/>
                <a:sym typeface="Courier New"/>
              </a:rPr>
              <a:t>{</a:t>
            </a:r>
          </a:p>
          <a:p>
            <a:pPr indent="-32384" lvl="0" marL="594360">
              <a:spcBef>
                <a:spcPts val="0"/>
              </a:spcBef>
              <a:buNone/>
            </a:pPr>
            <a:r>
              <a:rPr lang="lt-LT" sz="1200">
                <a:latin typeface="Courier New"/>
                <a:ea typeface="Courier New"/>
                <a:cs typeface="Courier New"/>
                <a:sym typeface="Courier New"/>
              </a:rPr>
              <a:t>Console.WriteLine("Pirmas skaičius didesnis " + a);</a:t>
            </a:r>
          </a:p>
          <a:p>
            <a:pPr lvl="0">
              <a:spcBef>
                <a:spcPts val="0"/>
              </a:spcBef>
              <a:buNone/>
            </a:pPr>
            <a:r>
              <a:rPr lang="lt-LT" sz="1200">
                <a:latin typeface="Courier New"/>
                <a:ea typeface="Courier New"/>
                <a:cs typeface="Courier New"/>
                <a:sym typeface="Courier New"/>
              </a:rPr>
              <a:t>}</a:t>
            </a:r>
          </a:p>
          <a:p>
            <a:pPr lvl="0">
              <a:spcBef>
                <a:spcPts val="0"/>
              </a:spcBef>
              <a:buNone/>
            </a:pPr>
            <a:r>
              <a:rPr lang="lt-LT" sz="1200">
                <a:latin typeface="Courier New"/>
                <a:ea typeface="Courier New"/>
                <a:cs typeface="Courier New"/>
                <a:sym typeface="Courier New"/>
              </a:rPr>
              <a:t>else if (a &lt; b)</a:t>
            </a:r>
          </a:p>
          <a:p>
            <a:pPr lvl="0">
              <a:spcBef>
                <a:spcPts val="0"/>
              </a:spcBef>
              <a:buNone/>
            </a:pPr>
            <a:r>
              <a:rPr lang="lt-LT" sz="1200">
                <a:latin typeface="Courier New"/>
                <a:ea typeface="Courier New"/>
                <a:cs typeface="Courier New"/>
                <a:sym typeface="Courier New"/>
              </a:rPr>
              <a:t>{</a:t>
            </a:r>
          </a:p>
          <a:p>
            <a:pPr indent="-32384" lvl="0" marL="594360">
              <a:spcBef>
                <a:spcPts val="0"/>
              </a:spcBef>
              <a:buNone/>
            </a:pPr>
            <a:r>
              <a:rPr lang="lt-LT" sz="1200">
                <a:latin typeface="Courier New"/>
                <a:ea typeface="Courier New"/>
                <a:cs typeface="Courier New"/>
                <a:sym typeface="Courier New"/>
              </a:rPr>
              <a:t>Console.WriteLine("Antras skaičius didesnis " + b);</a:t>
            </a:r>
          </a:p>
          <a:p>
            <a:pPr lvl="0">
              <a:spcBef>
                <a:spcPts val="0"/>
              </a:spcBef>
              <a:buNone/>
            </a:pPr>
            <a:r>
              <a:rPr lang="lt-LT" sz="1200">
                <a:latin typeface="Courier New"/>
                <a:ea typeface="Courier New"/>
                <a:cs typeface="Courier New"/>
                <a:sym typeface="Courier New"/>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03" name="Shape 403"/>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Aprašykite paprastą if sąlygą, kuri patikrintų ar studento amžius yra didesnis nei pirmasis skaičius. Išveskite atitinkamą tekstą jei tai tiesa.</a:t>
            </a:r>
          </a:p>
          <a:p>
            <a:pPr indent="-228600" lvl="0" marL="457200" rtl="0">
              <a:spcBef>
                <a:spcPts val="0"/>
              </a:spcBef>
            </a:pPr>
            <a:r>
              <a:rPr lang="lt-LT"/>
              <a:t>Pridėkite else if dalį, kuri patikrintų ar studento amžius yra didesnis nei antrasis skaičius. Išveskite atitinkamą tekstą jei tai tiesa.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Iš ko sudaryta programa?</a:t>
            </a:r>
          </a:p>
        </p:txBody>
      </p:sp>
      <p:sp>
        <p:nvSpPr>
          <p:cNvPr id="119" name="Shape 11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Iš duomenų (kintamieji, objektai) ir algoritmų (funkcijos).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a:t>
            </a:r>
          </a:p>
        </p:txBody>
      </p:sp>
      <p:sp>
        <p:nvSpPr>
          <p:cNvPr id="409" name="Shape 40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Kartais nei viena sąlyga neatitinka ir nebūna galimybės patikrinti visų galimų sąlygos variacijų, todėl su else dalimi galima įvykdyti kodą, kuris vykdomas tik tuomet kai niekas netinka.</a:t>
            </a:r>
          </a:p>
          <a:p>
            <a:pPr lvl="0">
              <a:spcBef>
                <a:spcPts val="0"/>
              </a:spcBef>
              <a:buNone/>
            </a:pPr>
            <a:r>
              <a:rPr lang="lt-LT"/>
              <a:t>Else dalyje galima:</a:t>
            </a:r>
          </a:p>
          <a:p>
            <a:pPr indent="-228600" lvl="0" marL="457200" rtl="0">
              <a:spcBef>
                <a:spcPts val="0"/>
              </a:spcBef>
            </a:pPr>
            <a:r>
              <a:rPr lang="lt-LT"/>
              <a:t>išvesti klaidos pranešimą;</a:t>
            </a:r>
          </a:p>
          <a:p>
            <a:pPr indent="-228600" lvl="0" marL="457200" rtl="0">
              <a:spcBef>
                <a:spcPts val="0"/>
              </a:spcBef>
            </a:pPr>
            <a:r>
              <a:rPr lang="lt-LT"/>
              <a:t>leisti vartotojui atlikti tuos pačius kelis prieš tai vykdytus veiksmus;</a:t>
            </a:r>
          </a:p>
          <a:p>
            <a:pPr indent="-228600" lvl="0" marL="457200" rtl="0">
              <a:spcBef>
                <a:spcPts val="0"/>
              </a:spcBef>
            </a:pPr>
            <a:r>
              <a:rPr lang="lt-LT"/>
              <a:t>įrašyti klaidą į “log’us”;</a:t>
            </a:r>
          </a:p>
          <a:p>
            <a:pPr indent="-228600" lvl="0" marL="457200">
              <a:spcBef>
                <a:spcPts val="0"/>
              </a:spcBef>
            </a:pPr>
            <a:r>
              <a:rPr lang="lt-LT"/>
              <a:t>ar bet ką kitą;</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dalies sintaksė</a:t>
            </a:r>
          </a:p>
        </p:txBody>
      </p:sp>
      <p:sp>
        <p:nvSpPr>
          <p:cNvPr id="415" name="Shape 41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(sąlyga)</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 kodas kai sąlyga teisinga</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else</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 kodas kai jokia sąlyga nėra teisinga</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else dalies pavyzdys</a:t>
            </a:r>
          </a:p>
        </p:txBody>
      </p:sp>
      <p:sp>
        <p:nvSpPr>
          <p:cNvPr id="421" name="Shape 42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if (5 &gt; 3)</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Console.WriteLine("Pirmas skaičius didesnis”);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else</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Console.WriteLine("Nėra teisingos sąlygos");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Pilnos if sąlygos sintaksė</a:t>
            </a:r>
          </a:p>
        </p:txBody>
      </p:sp>
      <p:sp>
        <p:nvSpPr>
          <p:cNvPr id="427" name="Shape 42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sz="1000">
                <a:latin typeface="Courier New"/>
                <a:ea typeface="Courier New"/>
                <a:cs typeface="Courier New"/>
                <a:sym typeface="Courier New"/>
              </a:rPr>
              <a:t>if (sąlyga)</a:t>
            </a:r>
          </a:p>
          <a:p>
            <a:pPr lvl="0">
              <a:spcBef>
                <a:spcPts val="0"/>
              </a:spcBef>
              <a:buNone/>
            </a:pPr>
            <a:r>
              <a:rPr lang="lt-LT" sz="1000">
                <a:latin typeface="Courier New"/>
                <a:ea typeface="Courier New"/>
                <a:cs typeface="Courier New"/>
                <a:sym typeface="Courier New"/>
              </a:rPr>
              <a:t>{</a:t>
            </a:r>
          </a:p>
          <a:p>
            <a:pPr indent="-32384" lvl="0" marL="594360">
              <a:spcBef>
                <a:spcPts val="0"/>
              </a:spcBef>
              <a:buNone/>
            </a:pPr>
            <a:r>
              <a:rPr lang="lt-LT" sz="1000">
                <a:latin typeface="Courier New"/>
                <a:ea typeface="Courier New"/>
                <a:cs typeface="Courier New"/>
                <a:sym typeface="Courier New"/>
              </a:rPr>
              <a:t>// kodas kai pirma sąlyga teisinga</a:t>
            </a:r>
          </a:p>
          <a:p>
            <a:pPr lvl="0">
              <a:spcBef>
                <a:spcPts val="0"/>
              </a:spcBef>
              <a:buNone/>
            </a:pPr>
            <a:r>
              <a:rPr lang="lt-LT" sz="1000">
                <a:latin typeface="Courier New"/>
                <a:ea typeface="Courier New"/>
                <a:cs typeface="Courier New"/>
                <a:sym typeface="Courier New"/>
              </a:rPr>
              <a:t>}</a:t>
            </a:r>
          </a:p>
          <a:p>
            <a:pPr lvl="0">
              <a:spcBef>
                <a:spcPts val="0"/>
              </a:spcBef>
              <a:buNone/>
            </a:pPr>
            <a:r>
              <a:rPr lang="lt-LT" sz="1000">
                <a:latin typeface="Courier New"/>
                <a:ea typeface="Courier New"/>
                <a:cs typeface="Courier New"/>
                <a:sym typeface="Courier New"/>
              </a:rPr>
              <a:t>else if (sąlyga)</a:t>
            </a:r>
          </a:p>
          <a:p>
            <a:pPr lvl="0">
              <a:spcBef>
                <a:spcPts val="0"/>
              </a:spcBef>
              <a:buNone/>
            </a:pPr>
            <a:r>
              <a:rPr lang="lt-LT" sz="1000">
                <a:latin typeface="Courier New"/>
                <a:ea typeface="Courier New"/>
                <a:cs typeface="Courier New"/>
                <a:sym typeface="Courier New"/>
              </a:rPr>
              <a:t>{</a:t>
            </a:r>
          </a:p>
          <a:p>
            <a:pPr lvl="0">
              <a:spcBef>
                <a:spcPts val="0"/>
              </a:spcBef>
              <a:buNone/>
            </a:pPr>
            <a:r>
              <a:rPr lang="lt-LT" sz="1000">
                <a:latin typeface="Courier New"/>
                <a:ea typeface="Courier New"/>
                <a:cs typeface="Courier New"/>
                <a:sym typeface="Courier New"/>
              </a:rPr>
              <a:t>		// kodas kai antra sąlyga teisinga</a:t>
            </a:r>
          </a:p>
          <a:p>
            <a:pPr lvl="0">
              <a:spcBef>
                <a:spcPts val="0"/>
              </a:spcBef>
              <a:buNone/>
            </a:pPr>
            <a:r>
              <a:rPr lang="lt-LT" sz="1000">
                <a:latin typeface="Courier New"/>
                <a:ea typeface="Courier New"/>
                <a:cs typeface="Courier New"/>
                <a:sym typeface="Courier New"/>
              </a:rPr>
              <a:t>}</a:t>
            </a:r>
          </a:p>
          <a:p>
            <a:pPr lvl="0">
              <a:spcBef>
                <a:spcPts val="0"/>
              </a:spcBef>
              <a:buNone/>
            </a:pPr>
            <a:r>
              <a:rPr lang="lt-LT" sz="1000">
                <a:latin typeface="Courier New"/>
                <a:ea typeface="Courier New"/>
                <a:cs typeface="Courier New"/>
                <a:sym typeface="Courier New"/>
              </a:rPr>
              <a:t>else</a:t>
            </a:r>
          </a:p>
          <a:p>
            <a:pPr lvl="0">
              <a:spcBef>
                <a:spcPts val="0"/>
              </a:spcBef>
              <a:buNone/>
            </a:pPr>
            <a:r>
              <a:rPr lang="lt-LT" sz="1000">
                <a:latin typeface="Courier New"/>
                <a:ea typeface="Courier New"/>
                <a:cs typeface="Courier New"/>
                <a:sym typeface="Courier New"/>
              </a:rPr>
              <a:t>{</a:t>
            </a:r>
          </a:p>
          <a:p>
            <a:pPr indent="-32384" lvl="0" marL="594360">
              <a:spcBef>
                <a:spcPts val="0"/>
              </a:spcBef>
              <a:buNone/>
            </a:pPr>
            <a:r>
              <a:rPr lang="lt-LT" sz="1000">
                <a:latin typeface="Courier New"/>
                <a:ea typeface="Courier New"/>
                <a:cs typeface="Courier New"/>
                <a:sym typeface="Courier New"/>
              </a:rPr>
              <a:t>// kodas kai jokia sąlyga nėra teisinga</a:t>
            </a:r>
          </a:p>
          <a:p>
            <a:pPr lvl="0">
              <a:spcBef>
                <a:spcPts val="0"/>
              </a:spcBef>
              <a:buNone/>
            </a:pPr>
            <a:r>
              <a:rPr lang="lt-LT" sz="1000">
                <a:latin typeface="Courier New"/>
                <a:ea typeface="Courier New"/>
                <a:cs typeface="Courier New"/>
                <a:sym typeface="Courier New"/>
              </a:rPr>
              <a:t>}</a:t>
            </a:r>
          </a:p>
          <a:p>
            <a:pPr lvl="0">
              <a:spcBef>
                <a:spcPts val="0"/>
              </a:spcBef>
              <a:buNone/>
            </a:pPr>
            <a:r>
              <a:t/>
            </a:r>
            <a:endParaRPr sz="1000">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33" name="Shape 43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Prie paskutinės turimos if sąlygos prijunkite else dalį, kuri reikštų, kad studento amžius nėra didesnis nei už vieną skaičių. Išveskite atitinkamą tekstą.</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Patikrinimo operatoriai</a:t>
            </a:r>
          </a:p>
        </p:txBody>
      </p:sp>
      <p:graphicFrame>
        <p:nvGraphicFramePr>
          <p:cNvPr id="439" name="Shape 439"/>
          <p:cNvGraphicFramePr/>
          <p:nvPr/>
        </p:nvGraphicFramePr>
        <p:xfrm>
          <a:off x="952500" y="2000250"/>
          <a:ext cx="3000000" cy="3000000"/>
        </p:xfrm>
        <a:graphic>
          <a:graphicData uri="http://schemas.openxmlformats.org/drawingml/2006/table">
            <a:tbl>
              <a:tblPr>
                <a:noFill/>
                <a:tableStyleId>{E9344E7D-A55C-4EC3-AD77-2FC0BE13F5B2}</a:tableStyleId>
              </a:tblPr>
              <a:tblGrid>
                <a:gridCol w="2413000"/>
                <a:gridCol w="2413000"/>
                <a:gridCol w="2413000"/>
              </a:tblGrid>
              <a:tr h="381000">
                <a:tc>
                  <a:txBody>
                    <a:bodyPr>
                      <a:noAutofit/>
                    </a:bodyPr>
                    <a:lstStyle/>
                    <a:p>
                      <a:pPr lvl="0">
                        <a:spcBef>
                          <a:spcPts val="0"/>
                        </a:spcBef>
                        <a:buNone/>
                      </a:pPr>
                      <a:r>
                        <a:rPr lang="lt-LT">
                          <a:solidFill>
                            <a:srgbClr val="FFFFFF"/>
                          </a:solidFill>
                        </a:rPr>
                        <a:t>Operatorius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Paaiškinimas</a:t>
                      </a:r>
                    </a:p>
                  </a:txBody>
                  <a:tcPr marT="91425" marB="91425" marR="91425" marL="91425">
                    <a:solidFill>
                      <a:srgbClr val="4A86E8"/>
                    </a:solidFill>
                  </a:tcPr>
                </a:tc>
                <a:tc>
                  <a:txBody>
                    <a:bodyPr>
                      <a:noAutofit/>
                    </a:bodyPr>
                    <a:lstStyle/>
                    <a:p>
                      <a:pPr lvl="0">
                        <a:spcBef>
                          <a:spcPts val="0"/>
                        </a:spcBef>
                        <a:buNone/>
                      </a:pPr>
                      <a:r>
                        <a:rPr lang="lt-LT">
                          <a:solidFill>
                            <a:srgbClr val="FFFFFF"/>
                          </a:solidFill>
                        </a:rPr>
                        <a:t>Pavyzdys</a:t>
                      </a:r>
                    </a:p>
                  </a:txBody>
                  <a:tcPr marT="91425" marB="91425" marR="91425" marL="91425">
                    <a:solidFill>
                      <a:srgbClr val="4A86E8"/>
                    </a:solidFill>
                  </a:tcPr>
                </a:tc>
              </a:tr>
              <a:tr h="381000">
                <a:tc>
                  <a:txBody>
                    <a:bodyPr>
                      <a:noAutofit/>
                    </a:bodyPr>
                    <a:lstStyle/>
                    <a:p>
                      <a:pPr lvl="0">
                        <a:spcBef>
                          <a:spcPts val="0"/>
                        </a:spcBef>
                        <a:buNone/>
                      </a:pPr>
                      <a:r>
                        <a:rPr lang="lt-LT"/>
                        <a:t>&amp;&amp;</a:t>
                      </a:r>
                    </a:p>
                  </a:txBody>
                  <a:tcPr marT="91425" marB="91425" marR="91425" marL="91425"/>
                </a:tc>
                <a:tc>
                  <a:txBody>
                    <a:bodyPr>
                      <a:noAutofit/>
                    </a:bodyPr>
                    <a:lstStyle/>
                    <a:p>
                      <a:pPr lvl="0">
                        <a:spcBef>
                          <a:spcPts val="0"/>
                        </a:spcBef>
                        <a:buNone/>
                      </a:pPr>
                      <a:r>
                        <a:rPr lang="lt-LT"/>
                        <a:t>IR</a:t>
                      </a:r>
                    </a:p>
                  </a:txBody>
                  <a:tcPr marT="91425" marB="91425" marR="91425" marL="91425"/>
                </a:tc>
                <a:tc>
                  <a:txBody>
                    <a:bodyPr>
                      <a:noAutofit/>
                    </a:bodyPr>
                    <a:lstStyle/>
                    <a:p>
                      <a:pPr lvl="0">
                        <a:spcBef>
                          <a:spcPts val="0"/>
                        </a:spcBef>
                        <a:buNone/>
                      </a:pPr>
                      <a:r>
                        <a:rPr lang="lt-LT"/>
                        <a:t>a &gt; b &amp;&amp; a &gt; c</a:t>
                      </a:r>
                    </a:p>
                  </a:txBody>
                  <a:tcPr marT="91425" marB="91425" marR="91425" marL="91425"/>
                </a:tc>
              </a:tr>
              <a:tr h="381000">
                <a:tc>
                  <a:txBody>
                    <a:bodyPr>
                      <a:noAutofit/>
                    </a:bodyPr>
                    <a:lstStyle/>
                    <a:p>
                      <a:pPr lvl="0">
                        <a:spcBef>
                          <a:spcPts val="0"/>
                        </a:spcBef>
                        <a:buNone/>
                      </a:pPr>
                      <a:r>
                        <a:rPr lang="lt-LT"/>
                        <a:t>||</a:t>
                      </a:r>
                    </a:p>
                  </a:txBody>
                  <a:tcPr marT="91425" marB="91425" marR="91425" marL="91425"/>
                </a:tc>
                <a:tc>
                  <a:txBody>
                    <a:bodyPr>
                      <a:noAutofit/>
                    </a:bodyPr>
                    <a:lstStyle/>
                    <a:p>
                      <a:pPr lvl="0">
                        <a:spcBef>
                          <a:spcPts val="0"/>
                        </a:spcBef>
                        <a:buNone/>
                      </a:pPr>
                      <a:r>
                        <a:rPr lang="lt-LT"/>
                        <a:t>ARBA</a:t>
                      </a:r>
                    </a:p>
                  </a:txBody>
                  <a:tcPr marT="91425" marB="91425" marR="91425" marL="91425"/>
                </a:tc>
                <a:tc>
                  <a:txBody>
                    <a:bodyPr>
                      <a:noAutofit/>
                    </a:bodyPr>
                    <a:lstStyle/>
                    <a:p>
                      <a:pPr lvl="0">
                        <a:spcBef>
                          <a:spcPts val="0"/>
                        </a:spcBef>
                        <a:buNone/>
                      </a:pPr>
                      <a:r>
                        <a:rPr lang="lt-LT"/>
                        <a:t>a &gt; b || a &gt; c</a:t>
                      </a: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Pavyzdys su patikrinimo operatoriais (1)</a:t>
            </a:r>
          </a:p>
        </p:txBody>
      </p:sp>
      <p:sp>
        <p:nvSpPr>
          <p:cNvPr id="445" name="Shape 44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skaicius = 14;</a:t>
            </a:r>
          </a:p>
          <a:p>
            <a:pPr lvl="0">
              <a:spcBef>
                <a:spcPts val="0"/>
              </a:spcBef>
              <a:buNone/>
            </a:pPr>
            <a:r>
              <a:t/>
            </a:r>
            <a:endParaRPr>
              <a:latin typeface="Courier New"/>
              <a:ea typeface="Courier New"/>
              <a:cs typeface="Courier New"/>
              <a:sym typeface="Courier New"/>
            </a:endParaRPr>
          </a:p>
          <a:p>
            <a:pPr lvl="0">
              <a:spcBef>
                <a:spcPts val="0"/>
              </a:spcBef>
              <a:buNone/>
            </a:pPr>
            <a:r>
              <a:rPr lang="lt-LT">
                <a:latin typeface="Courier New"/>
                <a:ea typeface="Courier New"/>
                <a:cs typeface="Courier New"/>
                <a:sym typeface="Courier New"/>
              </a:rPr>
              <a:t>if (skaicius &gt; 0 &amp;&amp; skaicius &lt;= 100)</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Console.WriteLine("Skaičius patenka į [1-100]");</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Pavyzdys su patikrinimo operatoriais (2)</a:t>
            </a:r>
          </a:p>
        </p:txBody>
      </p:sp>
      <p:sp>
        <p:nvSpPr>
          <p:cNvPr id="451" name="Shape 45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var skaicius = 10;</a:t>
            </a:r>
          </a:p>
          <a:p>
            <a:pPr lvl="0">
              <a:spcBef>
                <a:spcPts val="0"/>
              </a:spcBef>
              <a:buNone/>
            </a:pPr>
            <a:r>
              <a:t/>
            </a:r>
            <a:endParaRPr>
              <a:latin typeface="Courier New"/>
              <a:ea typeface="Courier New"/>
              <a:cs typeface="Courier New"/>
              <a:sym typeface="Courier New"/>
            </a:endParaRPr>
          </a:p>
          <a:p>
            <a:pPr lvl="0">
              <a:spcBef>
                <a:spcPts val="0"/>
              </a:spcBef>
              <a:buNone/>
            </a:pPr>
            <a:r>
              <a:rPr lang="lt-LT">
                <a:latin typeface="Courier New"/>
                <a:ea typeface="Courier New"/>
                <a:cs typeface="Courier New"/>
                <a:sym typeface="Courier New"/>
              </a:rPr>
              <a:t>if (skaicius == 3 || skaicius &gt; 100)</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Console.WriteLine("skaičius lygus 3 arba yra didesnis už 100");</a:t>
            </a:r>
          </a:p>
          <a:p>
            <a:pPr lvl="0" rtl="0">
              <a:spcBef>
                <a:spcPts val="0"/>
              </a:spcBef>
              <a:buNone/>
            </a:pPr>
            <a:r>
              <a:rPr lang="lt-LT">
                <a:latin typeface="Courier New"/>
                <a:ea typeface="Courier New"/>
                <a:cs typeface="Courier New"/>
                <a:sym typeface="Courier New"/>
              </a:rPr>
              <a: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Pagalvokite</a:t>
            </a:r>
          </a:p>
        </p:txBody>
      </p:sp>
      <p:sp>
        <p:nvSpPr>
          <p:cNvPr id="457" name="Shape 45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Jeigu turėtumėte tris skaičius, kokius veiksmus reiktų atlikti, kad išsiaiškinti, kuris skaičius yra didžiausias?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63" name="Shape 46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Susikurkite tris skaičių kintamuosius į kuriuos vartotojas pats įvestų reikšmes.</a:t>
            </a:r>
          </a:p>
          <a:p>
            <a:pPr lvl="0">
              <a:spcBef>
                <a:spcPts val="0"/>
              </a:spcBef>
              <a:buNone/>
            </a:pPr>
            <a:r>
              <a:rPr lang="lt-LT"/>
              <a:t>Parašykite tokią if sąlygą, kuri išsiaiškintų kuris skaičius yra didžiausias.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Kintamieji</a:t>
            </a:r>
          </a:p>
        </p:txBody>
      </p:sp>
      <p:sp>
        <p:nvSpPr>
          <p:cNvPr id="125" name="Shape 125"/>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Variables</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469" name="Shape 469"/>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Susikurti visus reikiamus kintamuosius ir priskirti jiems norimas reikšmes.</a:t>
            </a:r>
          </a:p>
          <a:p>
            <a:pPr lvl="0">
              <a:spcBef>
                <a:spcPts val="0"/>
              </a:spcBef>
              <a:buNone/>
            </a:pPr>
            <a:r>
              <a:rPr lang="lt-LT"/>
              <a:t>Sukurti šias sudėtingas if sąlygas:</a:t>
            </a:r>
          </a:p>
          <a:p>
            <a:pPr indent="-228600" lvl="0" marL="457200" rtl="0">
              <a:spcBef>
                <a:spcPts val="0"/>
              </a:spcBef>
            </a:pPr>
            <a:r>
              <a:rPr lang="lt-LT"/>
              <a:t>ar pirmas skaičius didesnis už antrą skaičių ir yra mažesnis už 100;</a:t>
            </a:r>
          </a:p>
          <a:p>
            <a:pPr indent="-228600" lvl="0" marL="457200" rtl="0">
              <a:spcBef>
                <a:spcPts val="0"/>
              </a:spcBef>
            </a:pPr>
            <a:r>
              <a:rPr lang="lt-LT"/>
              <a:t>ar antras skaičius yra didesnis už 0 ir didesnis už pirmąjį skaičių;</a:t>
            </a:r>
          </a:p>
          <a:p>
            <a:pPr indent="-228600" lvl="0" marL="457200" rtl="0">
              <a:spcBef>
                <a:spcPts val="0"/>
              </a:spcBef>
            </a:pPr>
            <a:r>
              <a:rPr lang="lt-LT"/>
              <a:t>ar pirmas skaičius yra didesnis už antrąjį ir didesnis už trečiąjį skaičių arba teigiamas (didesnis už 0);</a:t>
            </a:r>
          </a:p>
          <a:p>
            <a:pPr indent="-228600" lvl="0" marL="457200" rtl="0">
              <a:spcBef>
                <a:spcPts val="0"/>
              </a:spcBef>
            </a:pPr>
            <a:r>
              <a:rPr lang="lt-LT"/>
              <a:t>ar trečias skaičius patenka į rėžius [5-10] (&gt;= ir &lt;=) arba yra didesnis už pirmąjį skaičių arba yra didesnis už antrąjį skaičių;</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Patikrinimo sąlyga switch</a:t>
            </a:r>
          </a:p>
        </p:txBody>
      </p:sp>
      <p:sp>
        <p:nvSpPr>
          <p:cNvPr id="475" name="Shape 475"/>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switch statement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switch</a:t>
            </a:r>
          </a:p>
        </p:txBody>
      </p:sp>
      <p:sp>
        <p:nvSpPr>
          <p:cNvPr id="481" name="Shape 48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Switch sąlyga skirta patikrinti vieną kintamąjį ir išsiaiškinti koks jis yra.</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sintaksė</a:t>
            </a:r>
          </a:p>
        </p:txBody>
      </p:sp>
      <p:sp>
        <p:nvSpPr>
          <p:cNvPr id="487" name="Shape 48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switch (kintamasis)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case reiksme1:</a:t>
            </a:r>
          </a:p>
          <a:p>
            <a:pPr lvl="0">
              <a:spcBef>
                <a:spcPts val="0"/>
              </a:spcBef>
              <a:buNone/>
            </a:pPr>
            <a:r>
              <a:rPr lang="lt-LT">
                <a:latin typeface="Courier New"/>
                <a:ea typeface="Courier New"/>
                <a:cs typeface="Courier New"/>
                <a:sym typeface="Courier New"/>
              </a:rPr>
              <a:t>    	// kodas kai </a:t>
            </a:r>
            <a:r>
              <a:rPr lang="lt-LT">
                <a:latin typeface="Courier New"/>
                <a:ea typeface="Courier New"/>
                <a:cs typeface="Courier New"/>
                <a:sym typeface="Courier New"/>
              </a:rPr>
              <a:t>kintamasis</a:t>
            </a:r>
            <a:r>
              <a:rPr lang="lt-LT">
                <a:latin typeface="Courier New"/>
                <a:ea typeface="Courier New"/>
                <a:cs typeface="Courier New"/>
                <a:sym typeface="Courier New"/>
              </a:rPr>
              <a:t>yra lygus </a:t>
            </a:r>
            <a:r>
              <a:rPr lang="lt-LT">
                <a:latin typeface="Courier New"/>
                <a:ea typeface="Courier New"/>
                <a:cs typeface="Courier New"/>
                <a:sym typeface="Courier New"/>
              </a:rPr>
              <a:t>reiksme1</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	case reiksme2:</a:t>
            </a:r>
          </a:p>
          <a:p>
            <a:pPr lvl="0">
              <a:spcBef>
                <a:spcPts val="0"/>
              </a:spcBef>
              <a:buNone/>
            </a:pPr>
            <a:r>
              <a:rPr lang="lt-LT">
                <a:latin typeface="Courier New"/>
                <a:ea typeface="Courier New"/>
                <a:cs typeface="Courier New"/>
                <a:sym typeface="Courier New"/>
              </a:rPr>
              <a:t>    	// kodas kai </a:t>
            </a:r>
            <a:r>
              <a:rPr lang="lt-LT">
                <a:latin typeface="Courier New"/>
                <a:ea typeface="Courier New"/>
                <a:cs typeface="Courier New"/>
                <a:sym typeface="Courier New"/>
              </a:rPr>
              <a:t>kintamasis</a:t>
            </a:r>
            <a:r>
              <a:rPr lang="lt-LT">
                <a:latin typeface="Courier New"/>
                <a:ea typeface="Courier New"/>
                <a:cs typeface="Courier New"/>
                <a:sym typeface="Courier New"/>
              </a:rPr>
              <a:t>yra lygus </a:t>
            </a:r>
            <a:r>
              <a:rPr lang="lt-LT">
                <a:latin typeface="Courier New"/>
                <a:ea typeface="Courier New"/>
                <a:cs typeface="Courier New"/>
                <a:sym typeface="Courier New"/>
              </a:rPr>
              <a:t>reiksme</a:t>
            </a:r>
            <a:r>
              <a:rPr lang="lt-LT">
                <a:latin typeface="Courier New"/>
                <a:ea typeface="Courier New"/>
                <a:cs typeface="Courier New"/>
                <a:sym typeface="Courier New"/>
              </a:rPr>
              <a:t>2</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switch</a:t>
            </a:r>
          </a:p>
        </p:txBody>
      </p:sp>
      <p:sp>
        <p:nvSpPr>
          <p:cNvPr id="493" name="Shape 49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Switch sąlyga priėma tik vieną kintamąjį arba iškart įrašomą reikšmę.</a:t>
            </a:r>
          </a:p>
          <a:p>
            <a:pPr lvl="0">
              <a:spcBef>
                <a:spcPts val="0"/>
              </a:spcBef>
              <a:buNone/>
            </a:pPr>
            <a:r>
              <a:rPr lang="lt-LT"/>
              <a:t>Tikrinamas vyksta per case atvejus, kurių kiekvienas žiūri ar to kintamojo reikšmė yra lygi tam kas parašyta prie case atvejo.</a:t>
            </a:r>
          </a:p>
          <a:p>
            <a:pPr lvl="0">
              <a:spcBef>
                <a:spcPts val="0"/>
              </a:spcBef>
              <a:buNone/>
            </a:pPr>
            <a:r>
              <a:rPr lang="lt-LT"/>
              <a:t>Case atvejų galima naudoti tiek kiek reikia, nėra apribojimų.</a:t>
            </a:r>
          </a:p>
          <a:p>
            <a:pPr lvl="0">
              <a:spcBef>
                <a:spcPts val="0"/>
              </a:spcBef>
              <a:buNone/>
            </a:pPr>
            <a:r>
              <a:rPr lang="lt-LT"/>
              <a:t>Kai randama teisinga sąlyga vykdomas tas kodas esantis tarp teisingo case ir break; eilutės.</a:t>
            </a:r>
          </a:p>
          <a:p>
            <a:pPr lvl="0">
              <a:spcBef>
                <a:spcPts val="0"/>
              </a:spcBef>
              <a:buNone/>
            </a:pPr>
            <a:r>
              <a:rPr lang="lt-LT"/>
              <a:t>Radus atitikimą, nebėra prasmės ieškoti toliau, todėl case pabaigoje būtinas break; kuris nutraukia switch paiešką.</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pavyzdys</a:t>
            </a:r>
          </a:p>
        </p:txBody>
      </p:sp>
      <p:pic>
        <p:nvPicPr>
          <p:cNvPr id="499" name="Shape 499"/>
          <p:cNvPicPr preferRelativeResize="0"/>
          <p:nvPr/>
        </p:nvPicPr>
        <p:blipFill>
          <a:blip r:embed="rId3">
            <a:alphaModFix/>
          </a:blip>
          <a:stretch>
            <a:fillRect/>
          </a:stretch>
        </p:blipFill>
        <p:spPr>
          <a:xfrm>
            <a:off x="902200" y="1975850"/>
            <a:ext cx="3594099" cy="2453850"/>
          </a:xfrm>
          <a:prstGeom prst="rect">
            <a:avLst/>
          </a:prstGeom>
          <a:noFill/>
          <a:ln>
            <a:noFill/>
          </a:ln>
        </p:spPr>
      </p:pic>
      <p:pic>
        <p:nvPicPr>
          <p:cNvPr id="500" name="Shape 500"/>
          <p:cNvPicPr preferRelativeResize="0"/>
          <p:nvPr/>
        </p:nvPicPr>
        <p:blipFill>
          <a:blip r:embed="rId4">
            <a:alphaModFix/>
          </a:blip>
          <a:stretch>
            <a:fillRect/>
          </a:stretch>
        </p:blipFill>
        <p:spPr>
          <a:xfrm>
            <a:off x="5332862" y="2674125"/>
            <a:ext cx="3209925" cy="10572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506" name="Shape 506"/>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Vartotojas įrašo tris skaičius</a:t>
            </a:r>
          </a:p>
          <a:p>
            <a:pPr lvl="0">
              <a:spcBef>
                <a:spcPts val="0"/>
              </a:spcBef>
              <a:buNone/>
            </a:pPr>
            <a:r>
              <a:rPr lang="lt-LT"/>
              <a:t>- programa patikrina ar pirmas skaičius yra 1, jei taip išveda visų trijų skaičių sumą;</a:t>
            </a:r>
          </a:p>
          <a:p>
            <a:pPr lvl="0">
              <a:spcBef>
                <a:spcPts val="0"/>
              </a:spcBef>
              <a:buNone/>
            </a:pPr>
            <a:r>
              <a:rPr lang="lt-LT"/>
              <a:t>- programa patikrina ar pirmas skaičius yra 2, jei taip išveda pirmo ir trečio skaičių skirtumą;</a:t>
            </a:r>
          </a:p>
          <a:p>
            <a:pPr lvl="0" rtl="0">
              <a:spcBef>
                <a:spcPts val="0"/>
              </a:spcBef>
              <a:buNone/>
            </a:pPr>
            <a:r>
              <a:rPr lang="lt-LT"/>
              <a:t>- programa patikrina ar pirmas skaičius yra 3, jei taip išveda antro ir trečio skaičių sandaugą;</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Default atvejis</a:t>
            </a:r>
          </a:p>
        </p:txBody>
      </p:sp>
      <p:sp>
        <p:nvSpPr>
          <p:cNvPr id="512" name="Shape 512"/>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Default atvejis yra tas pats kas else dalis if sąlygoje. Jis yra vykdomas tuomet kai jokia sąlyga nepasiteisina, tačiau vistiek reikia kokio nors funkcionalumo.</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x="0" y="0"/>
          <a:ext cx="0" cy="0"/>
          <a:chOff x="0" y="0"/>
          <a:chExt cx="0" cy="0"/>
        </a:xfrm>
      </p:grpSpPr>
      <p:sp>
        <p:nvSpPr>
          <p:cNvPr id="517" name="Shape 51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su default sintaksė</a:t>
            </a:r>
          </a:p>
        </p:txBody>
      </p:sp>
      <p:sp>
        <p:nvSpPr>
          <p:cNvPr id="518" name="Shape 51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switch (kintamasis)</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case reiksme:</a:t>
            </a:r>
          </a:p>
          <a:p>
            <a:pPr lvl="0">
              <a:spcBef>
                <a:spcPts val="0"/>
              </a:spcBef>
              <a:buNone/>
            </a:pPr>
            <a:r>
              <a:rPr lang="lt-LT">
                <a:latin typeface="Courier New"/>
                <a:ea typeface="Courier New"/>
                <a:cs typeface="Courier New"/>
                <a:sym typeface="Courier New"/>
              </a:rPr>
              <a:t>    	// kodas kintamasis lygus reiksme</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	default:</a:t>
            </a:r>
          </a:p>
          <a:p>
            <a:pPr lvl="0">
              <a:spcBef>
                <a:spcPts val="0"/>
              </a:spcBef>
              <a:buNone/>
            </a:pPr>
            <a:r>
              <a:rPr lang="lt-LT">
                <a:latin typeface="Courier New"/>
                <a:ea typeface="Courier New"/>
                <a:cs typeface="Courier New"/>
                <a:sym typeface="Courier New"/>
              </a:rPr>
              <a:t>    	// kodas kai jokia sąlyga neatitinka</a:t>
            </a:r>
          </a:p>
          <a:p>
            <a:pPr lvl="0">
              <a:spcBef>
                <a:spcPts val="0"/>
              </a:spcBef>
              <a:buNone/>
            </a:pPr>
            <a:r>
              <a:rPr lang="lt-LT">
                <a:latin typeface="Courier New"/>
                <a:ea typeface="Courier New"/>
                <a:cs typeface="Courier New"/>
                <a:sym typeface="Courier New"/>
              </a:rPr>
              <a:t>    	break;</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Switch su default pavyzdys</a:t>
            </a:r>
          </a:p>
        </p:txBody>
      </p:sp>
      <p:pic>
        <p:nvPicPr>
          <p:cNvPr id="524" name="Shape 524"/>
          <p:cNvPicPr preferRelativeResize="0"/>
          <p:nvPr/>
        </p:nvPicPr>
        <p:blipFill>
          <a:blip r:embed="rId3">
            <a:alphaModFix/>
          </a:blip>
          <a:stretch>
            <a:fillRect/>
          </a:stretch>
        </p:blipFill>
        <p:spPr>
          <a:xfrm>
            <a:off x="902200" y="1810157"/>
            <a:ext cx="4819650" cy="2609849"/>
          </a:xfrm>
          <a:prstGeom prst="rect">
            <a:avLst/>
          </a:prstGeom>
          <a:noFill/>
          <a:ln>
            <a:noFill/>
          </a:ln>
        </p:spPr>
      </p:pic>
      <p:pic>
        <p:nvPicPr>
          <p:cNvPr id="525" name="Shape 525"/>
          <p:cNvPicPr preferRelativeResize="0"/>
          <p:nvPr/>
        </p:nvPicPr>
        <p:blipFill>
          <a:blip r:embed="rId4">
            <a:alphaModFix/>
          </a:blip>
          <a:stretch>
            <a:fillRect/>
          </a:stretch>
        </p:blipFill>
        <p:spPr>
          <a:xfrm>
            <a:off x="5596800" y="2061207"/>
            <a:ext cx="3117349" cy="10013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Kas yra kintamieji?</a:t>
            </a:r>
          </a:p>
        </p:txBody>
      </p:sp>
      <p:sp>
        <p:nvSpPr>
          <p:cNvPr id="131" name="Shape 13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Kiekvieną kintamąjį galima laikyti kaip atskirą duomenų vienetą.</a:t>
            </a:r>
          </a:p>
          <a:p>
            <a:pPr lvl="0">
              <a:spcBef>
                <a:spcPts val="0"/>
              </a:spcBef>
              <a:buNone/>
            </a:pPr>
            <a:r>
              <a:rPr lang="lt-LT"/>
              <a:t>Duomenys gali būti įvairūs skaičiai, raidės, simboliai, žodžiai, tekstai ir t.t.</a:t>
            </a:r>
          </a:p>
          <a:p>
            <a:pPr lvl="0">
              <a:spcBef>
                <a:spcPts val="0"/>
              </a:spcBef>
              <a:buNone/>
            </a:pPr>
            <a:r>
              <a:rPr lang="lt-LT"/>
              <a:t>Kaip ir realiame pasaulyje matome įvairius objektus ir jų savybes (pavyzdžiui, mašina, o apie ją galima pasakyti jos markę, modelį, spalvą, kėbulo tipą ir t.t.), taip ir kintamieji yra skirti saugoti tokiems ar panašiems duomenims).</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If prieš switch - pavyzdys 1</a:t>
            </a:r>
          </a:p>
        </p:txBody>
      </p:sp>
      <p:pic>
        <p:nvPicPr>
          <p:cNvPr id="531" name="Shape 531"/>
          <p:cNvPicPr preferRelativeResize="0"/>
          <p:nvPr/>
        </p:nvPicPr>
        <p:blipFill>
          <a:blip r:embed="rId3">
            <a:alphaModFix/>
          </a:blip>
          <a:stretch>
            <a:fillRect/>
          </a:stretch>
        </p:blipFill>
        <p:spPr>
          <a:xfrm>
            <a:off x="536550" y="1930975"/>
            <a:ext cx="3564324" cy="2517225"/>
          </a:xfrm>
          <a:prstGeom prst="rect">
            <a:avLst/>
          </a:prstGeom>
          <a:noFill/>
          <a:ln>
            <a:noFill/>
          </a:ln>
        </p:spPr>
      </p:pic>
      <p:pic>
        <p:nvPicPr>
          <p:cNvPr id="532" name="Shape 532"/>
          <p:cNvPicPr preferRelativeResize="0"/>
          <p:nvPr/>
        </p:nvPicPr>
        <p:blipFill>
          <a:blip r:embed="rId4">
            <a:alphaModFix/>
          </a:blip>
          <a:stretch>
            <a:fillRect/>
          </a:stretch>
        </p:blipFill>
        <p:spPr>
          <a:xfrm>
            <a:off x="4581499" y="1930975"/>
            <a:ext cx="3990375" cy="25172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If prieš switch - pavyzdys 2</a:t>
            </a:r>
          </a:p>
        </p:txBody>
      </p:sp>
      <p:pic>
        <p:nvPicPr>
          <p:cNvPr id="538" name="Shape 538"/>
          <p:cNvPicPr preferRelativeResize="0"/>
          <p:nvPr/>
        </p:nvPicPr>
        <p:blipFill>
          <a:blip r:embed="rId3">
            <a:alphaModFix/>
          </a:blip>
          <a:stretch>
            <a:fillRect/>
          </a:stretch>
        </p:blipFill>
        <p:spPr>
          <a:xfrm>
            <a:off x="323125" y="1966550"/>
            <a:ext cx="3995124" cy="2322749"/>
          </a:xfrm>
          <a:prstGeom prst="rect">
            <a:avLst/>
          </a:prstGeom>
          <a:noFill/>
          <a:ln>
            <a:noFill/>
          </a:ln>
        </p:spPr>
      </p:pic>
      <p:pic>
        <p:nvPicPr>
          <p:cNvPr id="539" name="Shape 539"/>
          <p:cNvPicPr preferRelativeResize="0"/>
          <p:nvPr/>
        </p:nvPicPr>
        <p:blipFill>
          <a:blip r:embed="rId4">
            <a:alphaModFix/>
          </a:blip>
          <a:stretch>
            <a:fillRect/>
          </a:stretch>
        </p:blipFill>
        <p:spPr>
          <a:xfrm>
            <a:off x="4586899" y="1936674"/>
            <a:ext cx="4369025" cy="238248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a:t>
            </a:r>
          </a:p>
        </p:txBody>
      </p:sp>
      <p:sp>
        <p:nvSpPr>
          <p:cNvPr id="545" name="Shape 545"/>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Padaryti, kad žmogus galėtų pasirinkti norimą punktą ir programa tą pasirinkimą išvestų į ekraną.</a:t>
            </a:r>
          </a:p>
          <a:p>
            <a:pPr indent="-228600" lvl="0" marL="457200" rtl="0">
              <a:spcBef>
                <a:spcPts val="0"/>
              </a:spcBef>
            </a:pPr>
            <a:r>
              <a:rPr lang="lt-LT"/>
              <a:t>Padarykite šiuos pasirinkimus vartotojui:</a:t>
            </a:r>
          </a:p>
          <a:p>
            <a:pPr indent="-228600" lvl="1" marL="914400" rtl="0">
              <a:spcBef>
                <a:spcPts val="0"/>
              </a:spcBef>
            </a:pPr>
            <a:r>
              <a:rPr lang="lt-LT"/>
              <a:t>1 - limonadas</a:t>
            </a:r>
          </a:p>
          <a:p>
            <a:pPr indent="-228600" lvl="1" marL="914400" rtl="0">
              <a:spcBef>
                <a:spcPts val="0"/>
              </a:spcBef>
            </a:pPr>
            <a:r>
              <a:rPr lang="lt-LT"/>
              <a:t>2 - arbata</a:t>
            </a:r>
          </a:p>
          <a:p>
            <a:pPr indent="-228600" lvl="1" marL="914400" rtl="0">
              <a:spcBef>
                <a:spcPts val="0"/>
              </a:spcBef>
            </a:pPr>
            <a:r>
              <a:rPr lang="lt-LT"/>
              <a:t>3 - kakava</a:t>
            </a:r>
          </a:p>
          <a:p>
            <a:pPr indent="-228600" lvl="1" marL="914400" rtl="0">
              <a:spcBef>
                <a:spcPts val="0"/>
              </a:spcBef>
            </a:pPr>
            <a:r>
              <a:rPr lang="lt-LT"/>
              <a:t>4 - kava</a:t>
            </a:r>
          </a:p>
          <a:p>
            <a:pPr indent="-228600" lvl="1" marL="914400" rtl="0">
              <a:spcBef>
                <a:spcPts val="0"/>
              </a:spcBef>
            </a:pPr>
            <a:r>
              <a:rPr lang="lt-LT"/>
              <a:t>5 - nieko</a:t>
            </a:r>
          </a:p>
          <a:p>
            <a:pPr indent="-228600" lvl="0" marL="457200" rtl="0">
              <a:spcBef>
                <a:spcPts val="0"/>
              </a:spcBef>
            </a:pPr>
            <a:r>
              <a:rPr lang="lt-LT"/>
              <a:t>Vartotojui įvedus pasirinkimą, jį išveskite į ekraną su prierašu "Jūs pasirinkote". Pavyzdžiui "Jūs pasirinkote kakavą.".</a:t>
            </a:r>
          </a:p>
          <a:p>
            <a:pPr indent="-228600" lvl="0" marL="457200" rtl="0">
              <a:spcBef>
                <a:spcPts val="0"/>
              </a:spcBef>
            </a:pPr>
            <a:r>
              <a:rPr lang="lt-LT"/>
              <a:t>Vartotojui įvedus blogą pasirinkimą, išveskite į ekraną "blogai įvestas pasirinkimas".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Tarpinė užduotis</a:t>
            </a:r>
          </a:p>
        </p:txBody>
      </p:sp>
      <p:sp>
        <p:nvSpPr>
          <p:cNvPr id="551" name="Shape 551"/>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317500" lvl="0" marL="457200" rtl="0">
              <a:spcBef>
                <a:spcPts val="0"/>
              </a:spcBef>
              <a:buSzPct val="100000"/>
            </a:pPr>
            <a:r>
              <a:rPr lang="lt-LT" sz="1400"/>
              <a:t>Suskaičiuoti kiek duonos kepalų kepykla sugebės iškepti per dieną. Bei suskaičiuoti kiek iš jų uždirbs pelno.</a:t>
            </a:r>
          </a:p>
          <a:p>
            <a:pPr indent="-317500" lvl="0" marL="457200" rtl="0">
              <a:spcBef>
                <a:spcPts val="0"/>
              </a:spcBef>
              <a:buSzPct val="100000"/>
            </a:pPr>
            <a:r>
              <a:rPr lang="lt-LT" sz="1400"/>
              <a:t>Vartotojo įvedama informacija:</a:t>
            </a:r>
          </a:p>
          <a:p>
            <a:pPr indent="-317500" lvl="1" marL="914400" rtl="0">
              <a:spcBef>
                <a:spcPts val="0"/>
              </a:spcBef>
              <a:buSzPct val="100000"/>
            </a:pPr>
            <a:r>
              <a:rPr lang="lt-LT" sz="1400"/>
              <a:t>Kiek darbuotojas gali iškepti kepalų per valandą.</a:t>
            </a:r>
          </a:p>
          <a:p>
            <a:pPr indent="-317500" lvl="1" marL="914400" rtl="0">
              <a:spcBef>
                <a:spcPts val="0"/>
              </a:spcBef>
              <a:buSzPct val="100000"/>
            </a:pPr>
            <a:r>
              <a:rPr lang="lt-LT" sz="1400"/>
              <a:t>Kiek darbuotojų turi kepykla.</a:t>
            </a:r>
          </a:p>
          <a:p>
            <a:pPr indent="-317500" lvl="1" marL="914400" rtl="0">
              <a:spcBef>
                <a:spcPts val="0"/>
              </a:spcBef>
              <a:buSzPct val="100000"/>
            </a:pPr>
            <a:r>
              <a:rPr lang="lt-LT" sz="1400"/>
              <a:t>Vieno kepalo savikaina.</a:t>
            </a:r>
          </a:p>
          <a:p>
            <a:pPr indent="-317500" lvl="1" marL="914400" rtl="0">
              <a:spcBef>
                <a:spcPts val="0"/>
              </a:spcBef>
              <a:buSzPct val="100000"/>
            </a:pPr>
            <a:r>
              <a:rPr lang="lt-LT" sz="1400"/>
              <a:t>Vieno kepalo pardavimo kaina.</a:t>
            </a:r>
          </a:p>
          <a:p>
            <a:pPr indent="-317500" lvl="0" marL="457200" rtl="0">
              <a:spcBef>
                <a:spcPts val="0"/>
              </a:spcBef>
              <a:buSzPct val="100000"/>
            </a:pPr>
            <a:r>
              <a:rPr lang="lt-LT" sz="1400"/>
              <a:t>Iš anksto žinoma informacija:</a:t>
            </a:r>
          </a:p>
          <a:p>
            <a:pPr indent="-317500" lvl="1" marL="914400" rtl="0">
              <a:spcBef>
                <a:spcPts val="0"/>
              </a:spcBef>
              <a:buSzPct val="100000"/>
            </a:pPr>
            <a:r>
              <a:rPr lang="lt-LT" sz="1400"/>
              <a:t>Darbo valandų per dieną 8 val.</a:t>
            </a:r>
          </a:p>
          <a:p>
            <a:pPr indent="-317500" lvl="0" marL="457200" rtl="0">
              <a:spcBef>
                <a:spcPts val="0"/>
              </a:spcBef>
              <a:buSzPct val="100000"/>
            </a:pPr>
            <a:r>
              <a:rPr lang="lt-LT" sz="1400"/>
              <a:t>Suskaičiuoti kiek kepykla per vieną darbo dieną spės iškepti duonos kepalų.</a:t>
            </a:r>
          </a:p>
          <a:p>
            <a:pPr indent="-317500" lvl="0" marL="457200" rtl="0">
              <a:spcBef>
                <a:spcPts val="0"/>
              </a:spcBef>
              <a:buSzPct val="100000"/>
            </a:pPr>
            <a:r>
              <a:rPr lang="lt-LT" sz="1400"/>
              <a:t>Apskaičiuoti visų kepalų savikainą, gautas pajamas pardavus ir iš to gauto pelno dalį.</a:t>
            </a:r>
          </a:p>
          <a:p>
            <a:pPr indent="-317500" lvl="0" marL="457200" rtl="0">
              <a:spcBef>
                <a:spcPts val="0"/>
              </a:spcBef>
              <a:buSzPct val="100000"/>
            </a:pPr>
            <a:r>
              <a:rPr lang="lt-LT" sz="1400"/>
              <a:t>Visą apskaičiuotą informaciją išvesti į ekraną.</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Ciklai</a:t>
            </a:r>
          </a:p>
        </p:txBody>
      </p:sp>
      <p:sp>
        <p:nvSpPr>
          <p:cNvPr id="557" name="Shape 557"/>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loops</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ciklus</a:t>
            </a:r>
          </a:p>
        </p:txBody>
      </p:sp>
      <p:sp>
        <p:nvSpPr>
          <p:cNvPr id="563" name="Shape 56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Ciklai naudojami kai norima atlikti tą patį veiksmą daug kartų. Pavyzdžiui išvesti į kiekvieną atskirą eilutę vis didesnį skaičių, taip išvedant skaičius nuo 0 iki pavyzdžiui 100.</a:t>
            </a:r>
          </a:p>
          <a:p>
            <a:pPr lvl="0">
              <a:spcBef>
                <a:spcPts val="0"/>
              </a:spcBef>
              <a:buNone/>
            </a:pPr>
            <a:r>
              <a:rPr lang="lt-LT"/>
              <a:t>Yra keli skirtingi ciklai. Rinktis kada kurį naudoti turi programuotojas, tačiau nėra griežtai apibrėžta, kad tam tikroms užduotims galima naudoti tik kažkurį vieną ciklą, tačiau yra patogumo klausimas - su kuriuo ciklu patogiau atlikti tam tikrą užduotį tą ciklą ir reiktų panaudoti.</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Ciklas for</a:t>
            </a:r>
          </a:p>
        </p:txBody>
      </p:sp>
      <p:sp>
        <p:nvSpPr>
          <p:cNvPr id="569" name="Shape 569"/>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for loop</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3" name="Shape 573"/>
        <p:cNvGrpSpPr/>
        <p:nvPr/>
      </p:nvGrpSpPr>
      <p:grpSpPr>
        <a:xfrm>
          <a:off x="0" y="0"/>
          <a:ext cx="0" cy="0"/>
          <a:chOff x="0" y="0"/>
          <a:chExt cx="0" cy="0"/>
        </a:xfrm>
      </p:grpSpPr>
      <p:sp>
        <p:nvSpPr>
          <p:cNvPr id="574" name="Shape 57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Ciklas for</a:t>
            </a:r>
          </a:p>
        </p:txBody>
      </p:sp>
      <p:sp>
        <p:nvSpPr>
          <p:cNvPr id="575" name="Shape 57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Šis ciklas dažniausiai naudojamas kai yra žinoma kiek tiksliai kartų reikia kartoti tą patį veiksmą.</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For sintaksė</a:t>
            </a:r>
          </a:p>
        </p:txBody>
      </p:sp>
      <p:sp>
        <p:nvSpPr>
          <p:cNvPr id="581" name="Shape 58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for (kintamasis; sąlyga; operacija)</a:t>
            </a:r>
          </a:p>
          <a:p>
            <a:pPr lvl="0">
              <a:spcBef>
                <a:spcPts val="0"/>
              </a:spcBef>
              <a:buNone/>
            </a:pPr>
            <a:r>
              <a:rPr lang="lt-LT">
                <a:latin typeface="Courier New"/>
                <a:ea typeface="Courier New"/>
                <a:cs typeface="Courier New"/>
                <a:sym typeface="Courier New"/>
              </a:rPr>
              <a:t>{</a:t>
            </a:r>
          </a:p>
          <a:p>
            <a:pPr lvl="0" rtl="0">
              <a:spcBef>
                <a:spcPts val="0"/>
              </a:spcBef>
              <a:buNone/>
            </a:pPr>
            <a:r>
              <a:rPr lang="lt-LT">
                <a:latin typeface="Courier New"/>
                <a:ea typeface="Courier New"/>
                <a:cs typeface="Courier New"/>
                <a:sym typeface="Courier New"/>
              </a:rPr>
              <a:t>		// ciklo kodas</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For pavyzdys 1</a:t>
            </a:r>
          </a:p>
        </p:txBody>
      </p:sp>
      <p:sp>
        <p:nvSpPr>
          <p:cNvPr id="587" name="Shape 58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for (var i = 0; i &lt; 10; i++)</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Console.WriteLine(i);</a:t>
            </a:r>
          </a:p>
          <a:p>
            <a:pPr lvl="0">
              <a:spcBef>
                <a:spcPts val="0"/>
              </a:spcBef>
              <a:buNone/>
            </a:pPr>
            <a:r>
              <a:rPr lang="lt-LT">
                <a:latin typeface="Courier New"/>
                <a:ea typeface="Courier New"/>
                <a:cs typeface="Courier New"/>
                <a:sym typeface="Courier New"/>
              </a:rPr>
              <a:t>}</a:t>
            </a:r>
          </a:p>
        </p:txBody>
      </p:sp>
      <p:pic>
        <p:nvPicPr>
          <p:cNvPr id="588" name="Shape 588"/>
          <p:cNvPicPr preferRelativeResize="0"/>
          <p:nvPr/>
        </p:nvPicPr>
        <p:blipFill>
          <a:blip r:embed="rId3">
            <a:alphaModFix/>
          </a:blip>
          <a:stretch>
            <a:fillRect/>
          </a:stretch>
        </p:blipFill>
        <p:spPr>
          <a:xfrm>
            <a:off x="6504759" y="1833975"/>
            <a:ext cx="348474" cy="287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Pagrindiniai kintamųjų tipai</a:t>
            </a:r>
          </a:p>
        </p:txBody>
      </p:sp>
      <p:graphicFrame>
        <p:nvGraphicFramePr>
          <p:cNvPr id="137" name="Shape 137"/>
          <p:cNvGraphicFramePr/>
          <p:nvPr/>
        </p:nvGraphicFramePr>
        <p:xfrm>
          <a:off x="952500" y="1617300"/>
          <a:ext cx="3000000" cy="3000000"/>
        </p:xfrm>
        <a:graphic>
          <a:graphicData uri="http://schemas.openxmlformats.org/drawingml/2006/table">
            <a:tbl>
              <a:tblPr>
                <a:noFill/>
                <a:tableStyleId>{E9344E7D-A55C-4EC3-AD77-2FC0BE13F5B2}</a:tableStyleId>
              </a:tblPr>
              <a:tblGrid>
                <a:gridCol w="1942975"/>
                <a:gridCol w="2883025"/>
                <a:gridCol w="2413000"/>
              </a:tblGrid>
              <a:tr h="450675">
                <a:tc>
                  <a:txBody>
                    <a:bodyPr>
                      <a:noAutofit/>
                    </a:bodyPr>
                    <a:lstStyle/>
                    <a:p>
                      <a:pPr lvl="0">
                        <a:spcBef>
                          <a:spcPts val="0"/>
                        </a:spcBef>
                        <a:buNone/>
                      </a:pPr>
                      <a:r>
                        <a:rPr lang="lt-LT">
                          <a:solidFill>
                            <a:srgbClr val="FFFFFF"/>
                          </a:solidFill>
                        </a:rPr>
                        <a:t>KINTAMOJO TIPAS</a:t>
                      </a:r>
                    </a:p>
                  </a:txBody>
                  <a:tcPr marT="91425" marB="91425" marR="91425" marL="91425">
                    <a:solidFill>
                      <a:srgbClr val="3C78D8"/>
                    </a:solidFill>
                  </a:tcPr>
                </a:tc>
                <a:tc>
                  <a:txBody>
                    <a:bodyPr>
                      <a:noAutofit/>
                    </a:bodyPr>
                    <a:lstStyle/>
                    <a:p>
                      <a:pPr lvl="0">
                        <a:spcBef>
                          <a:spcPts val="0"/>
                        </a:spcBef>
                        <a:buNone/>
                      </a:pPr>
                      <a:r>
                        <a:rPr lang="lt-LT">
                          <a:solidFill>
                            <a:srgbClr val="FFFFFF"/>
                          </a:solidFill>
                        </a:rPr>
                        <a:t>APIBŪDINIMAS</a:t>
                      </a:r>
                    </a:p>
                  </a:txBody>
                  <a:tcPr marT="91425" marB="91425" marR="91425" marL="91425">
                    <a:solidFill>
                      <a:srgbClr val="3C78D8"/>
                    </a:solidFill>
                  </a:tcPr>
                </a:tc>
                <a:tc>
                  <a:txBody>
                    <a:bodyPr>
                      <a:noAutofit/>
                    </a:bodyPr>
                    <a:lstStyle/>
                    <a:p>
                      <a:pPr lvl="0">
                        <a:spcBef>
                          <a:spcPts val="0"/>
                        </a:spcBef>
                        <a:buNone/>
                      </a:pPr>
                      <a:r>
                        <a:rPr lang="lt-LT">
                          <a:solidFill>
                            <a:srgbClr val="FFFFFF"/>
                          </a:solidFill>
                        </a:rPr>
                        <a:t>PAVYZDINĖ REIKŠMĖ</a:t>
                      </a:r>
                    </a:p>
                  </a:txBody>
                  <a:tcPr marT="91425" marB="91425" marR="91425" marL="91425">
                    <a:solidFill>
                      <a:srgbClr val="3C78D8"/>
                    </a:solidFill>
                  </a:tcPr>
                </a:tc>
              </a:tr>
              <a:tr h="450675">
                <a:tc>
                  <a:txBody>
                    <a:bodyPr>
                      <a:noAutofit/>
                    </a:bodyPr>
                    <a:lstStyle/>
                    <a:p>
                      <a:pPr lvl="0">
                        <a:spcBef>
                          <a:spcPts val="0"/>
                        </a:spcBef>
                        <a:buNone/>
                      </a:pPr>
                      <a:r>
                        <a:rPr lang="lt-LT"/>
                        <a:t>int</a:t>
                      </a:r>
                    </a:p>
                  </a:txBody>
                  <a:tcPr marT="91425" marB="91425" marR="91425" marL="91425"/>
                </a:tc>
                <a:tc>
                  <a:txBody>
                    <a:bodyPr>
                      <a:noAutofit/>
                    </a:bodyPr>
                    <a:lstStyle/>
                    <a:p>
                      <a:pPr lvl="0">
                        <a:spcBef>
                          <a:spcPts val="0"/>
                        </a:spcBef>
                        <a:buNone/>
                      </a:pPr>
                      <a:r>
                        <a:rPr lang="lt-LT"/>
                        <a:t>sveikasis skaičius</a:t>
                      </a:r>
                    </a:p>
                  </a:txBody>
                  <a:tcPr marT="91425" marB="91425" marR="91425" marL="91425"/>
                </a:tc>
                <a:tc>
                  <a:txBody>
                    <a:bodyPr>
                      <a:noAutofit/>
                    </a:bodyPr>
                    <a:lstStyle/>
                    <a:p>
                      <a:pPr lvl="0">
                        <a:spcBef>
                          <a:spcPts val="0"/>
                        </a:spcBef>
                        <a:buNone/>
                      </a:pPr>
                      <a:r>
                        <a:rPr lang="lt-LT"/>
                        <a:t>4</a:t>
                      </a:r>
                    </a:p>
                  </a:txBody>
                  <a:tcPr marT="91425" marB="91425" marR="91425" marL="91425"/>
                </a:tc>
              </a:tr>
              <a:tr h="450675">
                <a:tc>
                  <a:txBody>
                    <a:bodyPr>
                      <a:noAutofit/>
                    </a:bodyPr>
                    <a:lstStyle/>
                    <a:p>
                      <a:pPr lvl="0">
                        <a:spcBef>
                          <a:spcPts val="0"/>
                        </a:spcBef>
                        <a:buNone/>
                      </a:pPr>
                      <a:r>
                        <a:rPr lang="lt-LT"/>
                        <a:t>float</a:t>
                      </a:r>
                    </a:p>
                  </a:txBody>
                  <a:tcPr marT="91425" marB="91425" marR="91425" marL="91425"/>
                </a:tc>
                <a:tc>
                  <a:txBody>
                    <a:bodyPr>
                      <a:noAutofit/>
                    </a:bodyPr>
                    <a:lstStyle/>
                    <a:p>
                      <a:pPr lvl="0">
                        <a:spcBef>
                          <a:spcPts val="0"/>
                        </a:spcBef>
                        <a:buNone/>
                      </a:pPr>
                      <a:r>
                        <a:rPr lang="lt-LT"/>
                        <a:t>skaičius per kablelį</a:t>
                      </a:r>
                    </a:p>
                  </a:txBody>
                  <a:tcPr marT="91425" marB="91425" marR="91425" marL="91425"/>
                </a:tc>
                <a:tc>
                  <a:txBody>
                    <a:bodyPr>
                      <a:noAutofit/>
                    </a:bodyPr>
                    <a:lstStyle/>
                    <a:p>
                      <a:pPr lvl="0">
                        <a:spcBef>
                          <a:spcPts val="0"/>
                        </a:spcBef>
                        <a:buNone/>
                      </a:pPr>
                      <a:r>
                        <a:rPr lang="lt-LT"/>
                        <a:t>8.65794248</a:t>
                      </a:r>
                    </a:p>
                  </a:txBody>
                  <a:tcPr marT="91425" marB="91425" marR="91425" marL="91425"/>
                </a:tc>
              </a:tr>
              <a:tr h="450675">
                <a:tc>
                  <a:txBody>
                    <a:bodyPr>
                      <a:noAutofit/>
                    </a:bodyPr>
                    <a:lstStyle/>
                    <a:p>
                      <a:pPr lvl="0">
                        <a:spcBef>
                          <a:spcPts val="0"/>
                        </a:spcBef>
                        <a:buNone/>
                      </a:pPr>
                      <a:r>
                        <a:rPr lang="lt-LT"/>
                        <a:t>double</a:t>
                      </a:r>
                    </a:p>
                  </a:txBody>
                  <a:tcPr marT="91425" marB="91425" marR="91425" marL="91425"/>
                </a:tc>
                <a:tc>
                  <a:txBody>
                    <a:bodyPr>
                      <a:noAutofit/>
                    </a:bodyPr>
                    <a:lstStyle/>
                    <a:p>
                      <a:pPr lvl="0">
                        <a:spcBef>
                          <a:spcPts val="0"/>
                        </a:spcBef>
                        <a:buNone/>
                      </a:pPr>
                      <a:r>
                        <a:rPr lang="lt-LT"/>
                        <a:t>skaičius per kablelį, 2x tikslesnis už float</a:t>
                      </a:r>
                    </a:p>
                  </a:txBody>
                  <a:tcPr marT="91425" marB="91425" marR="91425" marL="91425"/>
                </a:tc>
                <a:tc>
                  <a:txBody>
                    <a:bodyPr>
                      <a:noAutofit/>
                    </a:bodyPr>
                    <a:lstStyle/>
                    <a:p>
                      <a:pPr lvl="0">
                        <a:spcBef>
                          <a:spcPts val="0"/>
                        </a:spcBef>
                        <a:buNone/>
                      </a:pPr>
                      <a:r>
                        <a:rPr lang="lt-LT"/>
                        <a:t>6.52927626254954366</a:t>
                      </a:r>
                    </a:p>
                  </a:txBody>
                  <a:tcPr marT="91425" marB="91425" marR="91425" marL="91425"/>
                </a:tc>
              </a:tr>
              <a:tr h="450675">
                <a:tc>
                  <a:txBody>
                    <a:bodyPr>
                      <a:noAutofit/>
                    </a:bodyPr>
                    <a:lstStyle/>
                    <a:p>
                      <a:pPr lvl="0">
                        <a:spcBef>
                          <a:spcPts val="0"/>
                        </a:spcBef>
                        <a:buNone/>
                      </a:pPr>
                      <a:r>
                        <a:rPr lang="lt-LT"/>
                        <a:t>char</a:t>
                      </a:r>
                    </a:p>
                  </a:txBody>
                  <a:tcPr marT="91425" marB="91425" marR="91425" marL="91425"/>
                </a:tc>
                <a:tc>
                  <a:txBody>
                    <a:bodyPr>
                      <a:noAutofit/>
                    </a:bodyPr>
                    <a:lstStyle/>
                    <a:p>
                      <a:pPr lvl="0">
                        <a:spcBef>
                          <a:spcPts val="0"/>
                        </a:spcBef>
                        <a:buNone/>
                      </a:pPr>
                      <a:r>
                        <a:rPr lang="lt-LT"/>
                        <a:t>raidė, simbolis</a:t>
                      </a:r>
                    </a:p>
                  </a:txBody>
                  <a:tcPr marT="91425" marB="91425" marR="91425" marL="91425"/>
                </a:tc>
                <a:tc>
                  <a:txBody>
                    <a:bodyPr>
                      <a:noAutofit/>
                    </a:bodyPr>
                    <a:lstStyle/>
                    <a:p>
                      <a:pPr lvl="0">
                        <a:spcBef>
                          <a:spcPts val="0"/>
                        </a:spcBef>
                        <a:buNone/>
                      </a:pPr>
                      <a:r>
                        <a:rPr lang="lt-LT"/>
                        <a:t>‘n’</a:t>
                      </a:r>
                    </a:p>
                  </a:txBody>
                  <a:tcPr marT="91425" marB="91425" marR="91425" marL="91425"/>
                </a:tc>
              </a:tr>
              <a:tr h="450675">
                <a:tc>
                  <a:txBody>
                    <a:bodyPr>
                      <a:noAutofit/>
                    </a:bodyPr>
                    <a:lstStyle/>
                    <a:p>
                      <a:pPr lvl="0">
                        <a:spcBef>
                          <a:spcPts val="0"/>
                        </a:spcBef>
                        <a:buNone/>
                      </a:pPr>
                      <a:r>
                        <a:rPr lang="lt-LT"/>
                        <a:t>string</a:t>
                      </a:r>
                    </a:p>
                  </a:txBody>
                  <a:tcPr marT="91425" marB="91425" marR="91425" marL="91425"/>
                </a:tc>
                <a:tc>
                  <a:txBody>
                    <a:bodyPr>
                      <a:noAutofit/>
                    </a:bodyPr>
                    <a:lstStyle/>
                    <a:p>
                      <a:pPr lvl="0">
                        <a:spcBef>
                          <a:spcPts val="0"/>
                        </a:spcBef>
                        <a:buNone/>
                      </a:pPr>
                      <a:r>
                        <a:rPr lang="lt-LT"/>
                        <a:t>keli simboliai, žodis, tekstas</a:t>
                      </a:r>
                    </a:p>
                  </a:txBody>
                  <a:tcPr marT="91425" marB="91425" marR="91425" marL="91425"/>
                </a:tc>
                <a:tc>
                  <a:txBody>
                    <a:bodyPr>
                      <a:noAutofit/>
                    </a:bodyPr>
                    <a:lstStyle/>
                    <a:p>
                      <a:pPr lvl="0">
                        <a:spcBef>
                          <a:spcPts val="0"/>
                        </a:spcBef>
                        <a:buNone/>
                      </a:pPr>
                      <a:r>
                        <a:rPr lang="lt-LT"/>
                        <a:t>“pastatas”</a:t>
                      </a:r>
                    </a:p>
                  </a:txBody>
                  <a:tcPr marT="91425" marB="91425" marR="91425" marL="91425"/>
                </a:tc>
              </a:tr>
              <a:tr h="450675">
                <a:tc>
                  <a:txBody>
                    <a:bodyPr>
                      <a:noAutofit/>
                    </a:bodyPr>
                    <a:lstStyle/>
                    <a:p>
                      <a:pPr lvl="0">
                        <a:spcBef>
                          <a:spcPts val="0"/>
                        </a:spcBef>
                        <a:buNone/>
                      </a:pPr>
                      <a:r>
                        <a:rPr lang="lt-LT"/>
                        <a:t>bool</a:t>
                      </a:r>
                    </a:p>
                  </a:txBody>
                  <a:tcPr marT="91425" marB="91425" marR="91425" marL="91425"/>
                </a:tc>
                <a:tc>
                  <a:txBody>
                    <a:bodyPr>
                      <a:noAutofit/>
                    </a:bodyPr>
                    <a:lstStyle/>
                    <a:p>
                      <a:pPr lvl="0">
                        <a:spcBef>
                          <a:spcPts val="0"/>
                        </a:spcBef>
                        <a:buNone/>
                      </a:pPr>
                      <a:r>
                        <a:rPr lang="lt-LT"/>
                        <a:t>tiesa/netiesa, tik true arba false</a:t>
                      </a:r>
                    </a:p>
                  </a:txBody>
                  <a:tcPr marT="91425" marB="91425" marR="91425" marL="91425"/>
                </a:tc>
                <a:tc>
                  <a:txBody>
                    <a:bodyPr>
                      <a:noAutofit/>
                    </a:bodyPr>
                    <a:lstStyle/>
                    <a:p>
                      <a:pPr lvl="0">
                        <a:spcBef>
                          <a:spcPts val="0"/>
                        </a:spcBef>
                        <a:buNone/>
                      </a:pPr>
                      <a:r>
                        <a:rPr lang="lt-LT"/>
                        <a:t>true</a:t>
                      </a: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For pavyzdys 2</a:t>
            </a:r>
          </a:p>
        </p:txBody>
      </p:sp>
      <p:sp>
        <p:nvSpPr>
          <p:cNvPr id="594" name="Shape 59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for (int i = 5; i &lt;= 50; i+=5)</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Console.WriteLine(i);</a:t>
            </a:r>
          </a:p>
          <a:p>
            <a:pPr lvl="0">
              <a:spcBef>
                <a:spcPts val="0"/>
              </a:spcBef>
              <a:buNone/>
            </a:pPr>
            <a:r>
              <a:rPr lang="lt-LT">
                <a:latin typeface="Courier New"/>
                <a:ea typeface="Courier New"/>
                <a:cs typeface="Courier New"/>
                <a:sym typeface="Courier New"/>
              </a:rPr>
              <a:t>}</a:t>
            </a:r>
          </a:p>
        </p:txBody>
      </p:sp>
      <p:pic>
        <p:nvPicPr>
          <p:cNvPr id="595" name="Shape 595"/>
          <p:cNvPicPr preferRelativeResize="0"/>
          <p:nvPr/>
        </p:nvPicPr>
        <p:blipFill>
          <a:blip r:embed="rId3">
            <a:alphaModFix/>
          </a:blip>
          <a:stretch>
            <a:fillRect/>
          </a:stretch>
        </p:blipFill>
        <p:spPr>
          <a:xfrm>
            <a:off x="6931632" y="1869275"/>
            <a:ext cx="611849" cy="268887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601" name="Shape 601"/>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Parašyti for ciklą, kuris išvestų kas trečią skaičių, pradedant nuo 0 iki 20.</a:t>
            </a:r>
          </a:p>
          <a:p>
            <a:pPr indent="-228600" lvl="0" marL="457200" rtl="0">
              <a:spcBef>
                <a:spcPts val="0"/>
              </a:spcBef>
            </a:pPr>
            <a:r>
              <a:rPr lang="lt-LT"/>
              <a:t>Išvedimo pavyzdys: 0, 3, 6, 9, 12, 15, 18</a:t>
            </a:r>
          </a:p>
          <a:p>
            <a:pPr indent="0" lvl="0" marL="0" rtl="0">
              <a:spcBef>
                <a:spcPts val="0"/>
              </a:spcBef>
              <a:buNone/>
            </a:pPr>
            <a:r>
              <a:t/>
            </a:r>
            <a:endParaRPr/>
          </a:p>
          <a:p>
            <a:pPr indent="-228600" lvl="0" marL="457200" rtl="0">
              <a:spcBef>
                <a:spcPts val="0"/>
              </a:spcBef>
            </a:pPr>
            <a:r>
              <a:rPr lang="lt-LT"/>
              <a:t>Programą parašyti dviem būdais:</a:t>
            </a:r>
          </a:p>
          <a:p>
            <a:pPr indent="-228600" lvl="1" marL="914400" rtl="0">
              <a:spcBef>
                <a:spcPts val="0"/>
              </a:spcBef>
            </a:pPr>
            <a:r>
              <a:rPr lang="lt-LT"/>
              <a:t>Pirmasis būdas, kai ciklas eina pro kiekvieną skaičių (0, 1, 2, 3, 4, 5...) ir cikle su if sąlyga tikrina ar tas skaičius dalinasi iš 3, jei taip tada išveda į ekraną.</a:t>
            </a:r>
          </a:p>
          <a:p>
            <a:pPr indent="-228600" lvl="1" marL="914400" rtl="0">
              <a:spcBef>
                <a:spcPts val="0"/>
              </a:spcBef>
            </a:pPr>
            <a:r>
              <a:rPr lang="lt-LT"/>
              <a:t>Antrasis būdas, kai pats ciklas eina pro kas trečią skaičių (0, 3, 6, 9..) ir kiekvieną kartą išveda kokį skaičių turi.</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x="0" y="0"/>
          <a:ext cx="0" cy="0"/>
          <a:chOff x="0" y="0"/>
          <a:chExt cx="0" cy="0"/>
        </a:xfrm>
      </p:grpSpPr>
      <p:sp>
        <p:nvSpPr>
          <p:cNvPr id="606" name="Shape 60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607" name="Shape 607"/>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Vartotojas turi įvesti rėžius, t.y. jų pradžią ir pabaigą.</a:t>
            </a:r>
          </a:p>
          <a:p>
            <a:pPr indent="-228600" lvl="0" marL="457200" rtl="0">
              <a:spcBef>
                <a:spcPts val="0"/>
              </a:spcBef>
            </a:pPr>
            <a:r>
              <a:rPr lang="lt-LT"/>
              <a:t>If sąlyga tikrina ar pradžios skaičius yra didesnis už pabaigos skaičių, jei taip išveda į ekraną "blogi rėžiai". Jeigu viskas gerai (else dalyje) yra for ciklas, kuris sukasi nuo žmogaus duotos pradžios, iki žmogaus duotos pabaigos.</a:t>
            </a:r>
          </a:p>
          <a:p>
            <a:pPr indent="-228600" lvl="0" marL="457200" rtl="0">
              <a:spcBef>
                <a:spcPts val="0"/>
              </a:spcBef>
            </a:pPr>
            <a:r>
              <a:rPr lang="lt-LT"/>
              <a:t>Į ekraną išveda dabartinį skaičių, tarpą, jo kvadratą ir tada naują eilutę.</a:t>
            </a:r>
          </a:p>
        </p:txBody>
      </p:sp>
      <p:pic>
        <p:nvPicPr>
          <p:cNvPr id="608" name="Shape 608"/>
          <p:cNvPicPr preferRelativeResize="0"/>
          <p:nvPr/>
        </p:nvPicPr>
        <p:blipFill>
          <a:blip r:embed="rId3">
            <a:alphaModFix/>
          </a:blip>
          <a:stretch>
            <a:fillRect/>
          </a:stretch>
        </p:blipFill>
        <p:spPr>
          <a:xfrm>
            <a:off x="5532400" y="3098912"/>
            <a:ext cx="971550" cy="17240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3</a:t>
            </a:r>
          </a:p>
        </p:txBody>
      </p:sp>
      <p:sp>
        <p:nvSpPr>
          <p:cNvPr id="614" name="Shape 61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Rasti visų skaičių, žemesnių už 1000 ir kurie dalinasi iš 3 arba 5, sumą.</a:t>
            </a:r>
          </a:p>
          <a:p>
            <a:pPr lvl="0">
              <a:spcBef>
                <a:spcPts val="0"/>
              </a:spcBef>
              <a:buNone/>
            </a:pPr>
            <a:r>
              <a:t/>
            </a:r>
            <a:endParaRPr/>
          </a:p>
          <a:p>
            <a:pPr lvl="0">
              <a:spcBef>
                <a:spcPts val="0"/>
              </a:spcBef>
              <a:buNone/>
            </a:pPr>
            <a:r>
              <a:rPr lang="lt-LT"/>
              <a:t>Pavyzdys:</a:t>
            </a:r>
          </a:p>
          <a:p>
            <a:pPr indent="-228600" lvl="0" marL="457200">
              <a:spcBef>
                <a:spcPts val="0"/>
              </a:spcBef>
            </a:pPr>
            <a:r>
              <a:rPr lang="lt-LT"/>
              <a:t>Visi skaičiai mažesni už 10 ir kurie dalinasi iš 3 arba 5 yra: 3, 5, 6, 9.</a:t>
            </a:r>
          </a:p>
          <a:p>
            <a:pPr indent="-228600" lvl="0" marL="457200">
              <a:spcBef>
                <a:spcPts val="0"/>
              </a:spcBef>
            </a:pPr>
            <a:r>
              <a:rPr lang="lt-LT"/>
              <a:t>Šių skaičių suma yra 23.</a:t>
            </a:r>
          </a:p>
          <a:p>
            <a:pPr lvl="0">
              <a:spcBef>
                <a:spcPts val="0"/>
              </a:spcBef>
              <a:buNone/>
            </a:pPr>
            <a:r>
              <a:t/>
            </a:r>
            <a:endParaRPr/>
          </a:p>
          <a:p>
            <a:pPr lvl="0">
              <a:spcBef>
                <a:spcPts val="0"/>
              </a:spcBef>
              <a:buNone/>
            </a:pPr>
            <a:r>
              <a:rPr lang="lt-LT"/>
              <a:t>Turite gauti 233168 atsakymą.</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txBox="1"/>
          <p:nvPr>
            <p:ph type="title"/>
          </p:nvPr>
        </p:nvSpPr>
        <p:spPr>
          <a:xfrm>
            <a:off x="902188" y="213132"/>
            <a:ext cx="7338000" cy="1131600"/>
          </a:xfrm>
          <a:prstGeom prst="rect">
            <a:avLst/>
          </a:prstGeom>
        </p:spPr>
        <p:txBody>
          <a:bodyPr anchorCtr="0" anchor="ctr" bIns="91425" lIns="91425" rIns="91425" tIns="91425">
            <a:noAutofit/>
          </a:bodyPr>
          <a:lstStyle/>
          <a:p>
            <a:pPr lvl="0" rtl="0">
              <a:spcBef>
                <a:spcPts val="0"/>
              </a:spcBef>
              <a:buNone/>
            </a:pPr>
            <a:r>
              <a:rPr lang="lt-LT"/>
              <a:t>Užduotis 4</a:t>
            </a:r>
          </a:p>
        </p:txBody>
      </p:sp>
      <p:sp>
        <p:nvSpPr>
          <p:cNvPr id="620" name="Shape 620"/>
          <p:cNvSpPr txBox="1"/>
          <p:nvPr>
            <p:ph idx="1" type="body"/>
          </p:nvPr>
        </p:nvSpPr>
        <p:spPr>
          <a:xfrm>
            <a:off x="902188" y="1508759"/>
            <a:ext cx="7338000" cy="3154800"/>
          </a:xfrm>
          <a:prstGeom prst="rect">
            <a:avLst/>
          </a:prstGeom>
        </p:spPr>
        <p:txBody>
          <a:bodyPr anchorCtr="0" anchor="t" bIns="91425" lIns="91425" rIns="91425" tIns="91425">
            <a:noAutofit/>
          </a:bodyPr>
          <a:lstStyle/>
          <a:p>
            <a:pPr lvl="0" rtl="0">
              <a:spcBef>
                <a:spcPts val="0"/>
              </a:spcBef>
              <a:buNone/>
            </a:pPr>
            <a:r>
              <a:rPr lang="lt-LT"/>
              <a:t>Rasti visų skaičių, žemesnių už 100 ir kurie dalinasi iš 7, sandaugą.</a:t>
            </a:r>
          </a:p>
          <a:p>
            <a:pPr lvl="0" rtl="0">
              <a:spcBef>
                <a:spcPts val="0"/>
              </a:spcBef>
              <a:buNone/>
            </a:pPr>
            <a:r>
              <a:t/>
            </a:r>
            <a:endParaRPr/>
          </a:p>
          <a:p>
            <a:pPr lvl="0" rtl="0">
              <a:spcBef>
                <a:spcPts val="0"/>
              </a:spcBef>
              <a:buNone/>
            </a:pPr>
            <a:r>
              <a:rPr lang="lt-LT"/>
              <a:t>Pavyzdys:</a:t>
            </a:r>
          </a:p>
          <a:p>
            <a:pPr indent="-228600" lvl="0" marL="457200" rtl="0">
              <a:spcBef>
                <a:spcPts val="0"/>
              </a:spcBef>
            </a:pPr>
            <a:r>
              <a:rPr lang="lt-LT"/>
              <a:t>Visi skaičiai mažesni už 20 ir kurie dalinasi iš 7 yra: 7, 14.</a:t>
            </a:r>
          </a:p>
          <a:p>
            <a:pPr indent="-228600" lvl="0" marL="457200" rtl="0">
              <a:spcBef>
                <a:spcPts val="0"/>
              </a:spcBef>
            </a:pPr>
            <a:r>
              <a:rPr lang="lt-LT"/>
              <a:t>Šių skaičių sandauga yra 98.</a:t>
            </a:r>
          </a:p>
          <a:p>
            <a:pPr lvl="0" rtl="0">
              <a:spcBef>
                <a:spcPts val="0"/>
              </a:spcBef>
              <a:buNone/>
            </a:pPr>
            <a:r>
              <a:t/>
            </a:r>
            <a:endParaRPr/>
          </a:p>
          <a:p>
            <a:pPr lvl="0" rtl="0">
              <a:spcBef>
                <a:spcPts val="0"/>
              </a:spcBef>
              <a:buNone/>
            </a:pPr>
            <a:r>
              <a:rPr lang="lt-LT"/>
              <a:t>Turite gauti </a:t>
            </a:r>
            <a:r>
              <a:rPr lang="lt-LT"/>
              <a:t>1760012288 </a:t>
            </a:r>
            <a:r>
              <a:rPr lang="lt-LT"/>
              <a:t>atsakymą.</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5 - pažengusiems</a:t>
            </a:r>
          </a:p>
        </p:txBody>
      </p:sp>
      <p:sp>
        <p:nvSpPr>
          <p:cNvPr id="626" name="Shape 626"/>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Parašyti for ciklą, kuris leistų vartotojui pasirinkti kiek fibonačiaus skaičių išvesti į ekraną.</a:t>
            </a:r>
          </a:p>
          <a:p>
            <a:pPr indent="-228600" lvl="0" marL="457200" rtl="0">
              <a:spcBef>
                <a:spcPts val="0"/>
              </a:spcBef>
            </a:pPr>
            <a:r>
              <a:rPr lang="lt-LT"/>
              <a:t>Susikurkite tris kintamuosius, kurie jums padės tai pasiekti.</a:t>
            </a:r>
          </a:p>
          <a:p>
            <a:pPr indent="-228600" lvl="1" marL="914400" rtl="0">
              <a:spcBef>
                <a:spcPts val="0"/>
              </a:spcBef>
            </a:pPr>
            <a:r>
              <a:rPr lang="lt-LT"/>
              <a:t>Pirmi du kintamieji saugos paskutinius du skaičius.</a:t>
            </a:r>
          </a:p>
          <a:p>
            <a:pPr indent="-228600" lvl="1" marL="914400" rtl="0">
              <a:spcBef>
                <a:spcPts val="0"/>
              </a:spcBef>
            </a:pPr>
            <a:r>
              <a:rPr lang="lt-LT"/>
              <a:t>Trečiasis bus šių pirmų dviejų skaičių suma.</a:t>
            </a:r>
          </a:p>
          <a:p>
            <a:pPr indent="-228600" lvl="0" marL="457200" rtl="0">
              <a:spcBef>
                <a:spcPts val="0"/>
              </a:spcBef>
            </a:pPr>
            <a:r>
              <a:rPr lang="lt-LT"/>
              <a:t>Pirmus du skaičius išveskite ne cikle, o prieš jį ir ciklą pradėkite vykdyti nuo 2, o ne nuo 0.</a:t>
            </a:r>
          </a:p>
          <a:p>
            <a:pPr indent="-228600" lvl="0" marL="457200" rtl="0">
              <a:spcBef>
                <a:spcPts val="0"/>
              </a:spcBef>
            </a:pPr>
            <a:r>
              <a:rPr lang="lt-LT"/>
              <a:t>Kiekvieno ciklo metu turite perskaičiuot trečiąjį skaičių (pirmų dviejų skaičių sudėtis), tuomet pirmasis skaičius yra lygus antram, o antrasis lygus trečiam, išvesti į ekraną trečią skaičių.</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Ciklas while</a:t>
            </a:r>
          </a:p>
        </p:txBody>
      </p:sp>
      <p:sp>
        <p:nvSpPr>
          <p:cNvPr id="632" name="Shape 632"/>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while loop</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Ciklas while</a:t>
            </a:r>
          </a:p>
        </p:txBody>
      </p:sp>
      <p:sp>
        <p:nvSpPr>
          <p:cNvPr id="638" name="Shape 638"/>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Šis ciklas dažniausiai naudojamas tuomet kai nėra žinoma kiek kartų reikės vykdyti ciklą. Pavyzdžiui:</a:t>
            </a:r>
          </a:p>
          <a:p>
            <a:pPr indent="-228600" lvl="0" marL="457200" rtl="0">
              <a:spcBef>
                <a:spcPts val="0"/>
              </a:spcBef>
            </a:pPr>
            <a:r>
              <a:rPr lang="lt-LT"/>
              <a:t>nuskaitinėjamas duomenų failas, kuriame nėra žinoma kiek yra teksto, todėl nuskaitinėjama tol kol yra ką nuskaityti;</a:t>
            </a:r>
          </a:p>
          <a:p>
            <a:pPr indent="-228600" lvl="0" marL="457200" rtl="0">
              <a:spcBef>
                <a:spcPts val="0"/>
              </a:spcBef>
            </a:pPr>
            <a:r>
              <a:rPr lang="lt-LT"/>
              <a:t>bandoma gauti iš vartotojo validžius duomenis ir liepiama įvedinėti reikšmę tol, kol ji bus tinkama programai;</a:t>
            </a:r>
          </a:p>
          <a:p>
            <a:pPr indent="-228600" lvl="0" marL="457200">
              <a:spcBef>
                <a:spcPts val="0"/>
              </a:spcBef>
            </a:pPr>
            <a:r>
              <a:rPr lang="lt-LT"/>
              <a:t>reikia vykdyti tam tikrą skaičiavimą tiek kartų kol yra gaunamas atitinkamas atsakymas;</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While sintaksė</a:t>
            </a:r>
          </a:p>
        </p:txBody>
      </p:sp>
      <p:sp>
        <p:nvSpPr>
          <p:cNvPr id="644" name="Shape 644"/>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while (sąlyga)</a:t>
            </a:r>
          </a:p>
          <a:p>
            <a:pPr lvl="0">
              <a:spcBef>
                <a:spcPts val="0"/>
              </a:spcBef>
              <a:buNone/>
            </a:pPr>
            <a:r>
              <a:rPr lang="lt-LT">
                <a:latin typeface="Courier New"/>
                <a:ea typeface="Courier New"/>
                <a:cs typeface="Courier New"/>
                <a:sym typeface="Courier New"/>
              </a:rPr>
              <a:t>{</a:t>
            </a:r>
          </a:p>
          <a:p>
            <a:pPr lvl="0">
              <a:spcBef>
                <a:spcPts val="0"/>
              </a:spcBef>
              <a:buNone/>
            </a:pPr>
            <a:r>
              <a:rPr lang="lt-LT">
                <a:latin typeface="Courier New"/>
                <a:ea typeface="Courier New"/>
                <a:cs typeface="Courier New"/>
                <a:sym typeface="Courier New"/>
              </a:rPr>
              <a:t>		// vykdomas koda</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While pavyzdys 1</a:t>
            </a:r>
          </a:p>
        </p:txBody>
      </p:sp>
      <p:pic>
        <p:nvPicPr>
          <p:cNvPr id="650" name="Shape 650"/>
          <p:cNvPicPr preferRelativeResize="0"/>
          <p:nvPr/>
        </p:nvPicPr>
        <p:blipFill>
          <a:blip r:embed="rId3">
            <a:alphaModFix/>
          </a:blip>
          <a:stretch>
            <a:fillRect/>
          </a:stretch>
        </p:blipFill>
        <p:spPr>
          <a:xfrm>
            <a:off x="6384334" y="1712425"/>
            <a:ext cx="552300" cy="2993050"/>
          </a:xfrm>
          <a:prstGeom prst="rect">
            <a:avLst/>
          </a:prstGeom>
          <a:noFill/>
          <a:ln>
            <a:noFill/>
          </a:ln>
        </p:spPr>
      </p:pic>
      <p:pic>
        <p:nvPicPr>
          <p:cNvPr id="651" name="Shape 651"/>
          <p:cNvPicPr preferRelativeResize="0"/>
          <p:nvPr/>
        </p:nvPicPr>
        <p:blipFill>
          <a:blip r:embed="rId4">
            <a:alphaModFix/>
          </a:blip>
          <a:stretch>
            <a:fillRect/>
          </a:stretch>
        </p:blipFill>
        <p:spPr>
          <a:xfrm>
            <a:off x="902200" y="2158732"/>
            <a:ext cx="3543300" cy="1714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žodžiu</a:t>
            </a:r>
          </a:p>
        </p:txBody>
      </p:sp>
      <p:sp>
        <p:nvSpPr>
          <p:cNvPr id="143" name="Shape 14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Atsakykite su kokiu kintamojo tipu saugotumėte šiuos duomenis apie studentą, pateikite duomenų pavyzdį, bei kokias kabutes reiktų dėti aprašant reikšmę, jei reiktų kabučių:</a:t>
            </a:r>
          </a:p>
          <a:p>
            <a:pPr indent="-317500" lvl="0" marL="457200" rtl="0">
              <a:spcBef>
                <a:spcPts val="0"/>
              </a:spcBef>
              <a:buSzPct val="100000"/>
            </a:pPr>
            <a:r>
              <a:rPr lang="lt-LT" sz="1400"/>
              <a:t>Vardas;</a:t>
            </a:r>
          </a:p>
          <a:p>
            <a:pPr indent="-317500" lvl="0" marL="457200" rtl="0">
              <a:spcBef>
                <a:spcPts val="0"/>
              </a:spcBef>
              <a:buSzPct val="100000"/>
            </a:pPr>
            <a:r>
              <a:rPr lang="lt-LT" sz="1400"/>
              <a:t>Pavardė;</a:t>
            </a:r>
          </a:p>
          <a:p>
            <a:pPr indent="-317500" lvl="0" marL="457200" rtl="0">
              <a:spcBef>
                <a:spcPts val="0"/>
              </a:spcBef>
              <a:buSzPct val="100000"/>
            </a:pPr>
            <a:r>
              <a:rPr lang="lt-LT" sz="1400"/>
              <a:t>Amžius;</a:t>
            </a:r>
          </a:p>
          <a:p>
            <a:pPr indent="-317500" lvl="0" marL="457200" rtl="0">
              <a:spcBef>
                <a:spcPts val="0"/>
              </a:spcBef>
              <a:buSzPct val="100000"/>
            </a:pPr>
            <a:r>
              <a:rPr lang="lt-LT" sz="1400"/>
              <a:t>Ūgis;</a:t>
            </a:r>
          </a:p>
          <a:p>
            <a:pPr indent="-317500" lvl="0" marL="457200" rtl="0">
              <a:spcBef>
                <a:spcPts val="0"/>
              </a:spcBef>
              <a:buSzPct val="100000"/>
            </a:pPr>
            <a:r>
              <a:rPr lang="lt-LT" sz="1400"/>
              <a:t>Svoris;</a:t>
            </a:r>
          </a:p>
          <a:p>
            <a:pPr indent="-317500" lvl="0" marL="457200" rtl="0">
              <a:spcBef>
                <a:spcPts val="0"/>
              </a:spcBef>
              <a:buSzPct val="100000"/>
            </a:pPr>
            <a:r>
              <a:rPr lang="lt-LT" sz="1400"/>
              <a:t>Aukštoji mokykla;</a:t>
            </a:r>
          </a:p>
          <a:p>
            <a:pPr indent="-317500" lvl="0" marL="457200" rtl="0">
              <a:spcBef>
                <a:spcPts val="0"/>
              </a:spcBef>
              <a:buSzPct val="100000"/>
            </a:pPr>
            <a:r>
              <a:rPr lang="lt-LT" sz="1400"/>
              <a:t>Akademinės grupės kodas;</a:t>
            </a:r>
          </a:p>
          <a:p>
            <a:pPr indent="-317500" lvl="0" marL="457200" rtl="0">
              <a:spcBef>
                <a:spcPts val="0"/>
              </a:spcBef>
              <a:buSzPct val="100000"/>
            </a:pPr>
            <a:r>
              <a:rPr lang="lt-LT" sz="1400"/>
              <a:t>Kursas;</a:t>
            </a:r>
          </a:p>
          <a:p>
            <a:pPr indent="-317500" lvl="0" marL="457200" rtl="0">
              <a:spcBef>
                <a:spcPts val="0"/>
              </a:spcBef>
              <a:buSzPct val="100000"/>
            </a:pPr>
            <a:r>
              <a:rPr lang="lt-LT" sz="1400"/>
              <a:t>Studijų programos pavadinimas;</a:t>
            </a:r>
          </a:p>
          <a:p>
            <a:pPr indent="-317500" lvl="0" marL="457200">
              <a:spcBef>
                <a:spcPts val="0"/>
              </a:spcBef>
              <a:buSzPct val="100000"/>
            </a:pPr>
            <a:r>
              <a:rPr lang="lt-LT" sz="1400"/>
              <a:t>Atsiskaitytų kreditų skaičius;</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While pavyzdys 2</a:t>
            </a:r>
          </a:p>
        </p:txBody>
      </p:sp>
      <p:pic>
        <p:nvPicPr>
          <p:cNvPr id="657" name="Shape 657"/>
          <p:cNvPicPr preferRelativeResize="0"/>
          <p:nvPr/>
        </p:nvPicPr>
        <p:blipFill>
          <a:blip r:embed="rId3">
            <a:alphaModFix/>
          </a:blip>
          <a:stretch>
            <a:fillRect/>
          </a:stretch>
        </p:blipFill>
        <p:spPr>
          <a:xfrm>
            <a:off x="5105073" y="441723"/>
            <a:ext cx="3796749" cy="1293375"/>
          </a:xfrm>
          <a:prstGeom prst="rect">
            <a:avLst/>
          </a:prstGeom>
          <a:noFill/>
          <a:ln>
            <a:noFill/>
          </a:ln>
        </p:spPr>
      </p:pic>
      <p:pic>
        <p:nvPicPr>
          <p:cNvPr id="658" name="Shape 658"/>
          <p:cNvPicPr preferRelativeResize="0"/>
          <p:nvPr/>
        </p:nvPicPr>
        <p:blipFill>
          <a:blip r:embed="rId4">
            <a:alphaModFix/>
          </a:blip>
          <a:stretch>
            <a:fillRect/>
          </a:stretch>
        </p:blipFill>
        <p:spPr>
          <a:xfrm>
            <a:off x="902200" y="1987099"/>
            <a:ext cx="6617400" cy="26656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1</a:t>
            </a:r>
          </a:p>
        </p:txBody>
      </p:sp>
      <p:sp>
        <p:nvSpPr>
          <p:cNvPr id="664" name="Shape 664"/>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Leiskite padaryti vartotojui vieną iš dviejų pasirinkimų.</a:t>
            </a:r>
          </a:p>
          <a:p>
            <a:pPr indent="-228600" lvl="0" marL="457200" rtl="0">
              <a:spcBef>
                <a:spcPts val="0"/>
              </a:spcBef>
            </a:pPr>
            <a:r>
              <a:rPr lang="lt-LT"/>
              <a:t>Pavyzdžiui:</a:t>
            </a:r>
          </a:p>
          <a:p>
            <a:pPr indent="-228600" lvl="1" marL="914400" rtl="0">
              <a:spcBef>
                <a:spcPts val="0"/>
              </a:spcBef>
            </a:pPr>
            <a:r>
              <a:rPr lang="lt-LT"/>
              <a:t>"Pasirinkite 1 jei laptopas, 2 jei stacionaras".</a:t>
            </a:r>
          </a:p>
          <a:p>
            <a:pPr indent="-228600" lvl="0" marL="457200" rtl="0">
              <a:spcBef>
                <a:spcPts val="0"/>
              </a:spcBef>
            </a:pPr>
            <a:r>
              <a:rPr lang="lt-LT"/>
              <a:t>Kol žmogus nepasirinks 1 arba 2 varianto tol jam išveskite, kad įvyko klaida ir jam liepkite pasirinkti per naują.</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2</a:t>
            </a:r>
          </a:p>
        </p:txBody>
      </p:sp>
      <p:sp>
        <p:nvSpPr>
          <p:cNvPr id="670" name="Shape 670"/>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Leiskite vartotojui įvesti jo pasirinktą skaičių.</a:t>
            </a:r>
          </a:p>
          <a:p>
            <a:pPr indent="-228600" lvl="0" marL="457200" rtl="0">
              <a:spcBef>
                <a:spcPts val="0"/>
              </a:spcBef>
            </a:pPr>
            <a:r>
              <a:rPr lang="lt-LT"/>
              <a:t>Darykite while ciklą tol kol tas skaičius nėra lygus 0 arba mažesnis.</a:t>
            </a:r>
          </a:p>
          <a:p>
            <a:pPr indent="-228600" lvl="0" marL="457200" rtl="0">
              <a:spcBef>
                <a:spcPts val="0"/>
              </a:spcBef>
            </a:pPr>
            <a:r>
              <a:rPr lang="lt-LT"/>
              <a:t>Kiekvienos ciklo iteracijos metu išveskite turimą skaičių ir jį sumažinkite vienu.</a:t>
            </a:r>
          </a:p>
          <a:p>
            <a:pPr indent="-228600" lvl="0" marL="457200">
              <a:spcBef>
                <a:spcPts val="0"/>
              </a:spcBef>
            </a:pPr>
            <a:r>
              <a:rPr lang="lt-LT"/>
              <a:t>Taip pat papildykite programą taip, kad rastumėte visų lyginių skaičių sumą.</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x="0" y="0"/>
          <a:ext cx="0" cy="0"/>
          <a:chOff x="0" y="0"/>
          <a:chExt cx="0" cy="0"/>
        </a:xfrm>
      </p:grpSpPr>
      <p:sp>
        <p:nvSpPr>
          <p:cNvPr id="675" name="Shape 675"/>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3 - pažengusiems</a:t>
            </a:r>
          </a:p>
        </p:txBody>
      </p:sp>
      <p:sp>
        <p:nvSpPr>
          <p:cNvPr id="676" name="Shape 676"/>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rtl="0">
              <a:spcBef>
                <a:spcPts val="0"/>
              </a:spcBef>
            </a:pPr>
            <a:r>
              <a:rPr lang="lt-LT"/>
              <a:t>Sukurkite skaičiuotuvą, kuris leistų vartotojui įvesti du skaičius ir norimą atlikti veiksmą.</a:t>
            </a:r>
          </a:p>
          <a:p>
            <a:pPr indent="-228600" lvl="0" marL="457200" rtl="0">
              <a:spcBef>
                <a:spcPts val="0"/>
              </a:spcBef>
            </a:pPr>
            <a:r>
              <a:rPr lang="lt-LT"/>
              <a:t>Pagal atitinkamą veiksmą vykdykite atitinkamus skaičiavimus ir juos atvaizduokite ekrane.</a:t>
            </a:r>
          </a:p>
          <a:p>
            <a:pPr indent="-228600" lvl="0" marL="457200">
              <a:spcBef>
                <a:spcPts val="0"/>
              </a:spcBef>
            </a:pPr>
            <a:r>
              <a:rPr lang="lt-LT"/>
              <a:t>Po atsakymo išvedimo paklauskite ar vartotojas nori dar kartą skaičiuoti, jei taip, vėl leiskite suvesti skaičius ir atlikti skaičiavimą.</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Užduotis 4 - pažengusiems</a:t>
            </a:r>
          </a:p>
        </p:txBody>
      </p:sp>
      <p:sp>
        <p:nvSpPr>
          <p:cNvPr id="682" name="Shape 682"/>
          <p:cNvSpPr txBox="1"/>
          <p:nvPr>
            <p:ph idx="1" type="body"/>
          </p:nvPr>
        </p:nvSpPr>
        <p:spPr>
          <a:xfrm>
            <a:off x="902188" y="1508759"/>
            <a:ext cx="7338000" cy="3154800"/>
          </a:xfrm>
          <a:prstGeom prst="rect">
            <a:avLst/>
          </a:prstGeom>
        </p:spPr>
        <p:txBody>
          <a:bodyPr anchorCtr="0" anchor="t" bIns="91425" lIns="91425" rIns="91425" tIns="91425">
            <a:noAutofit/>
          </a:bodyPr>
          <a:lstStyle/>
          <a:p>
            <a:pPr indent="-228600" lvl="0" marL="457200">
              <a:spcBef>
                <a:spcPts val="0"/>
              </a:spcBef>
            </a:pPr>
            <a:r>
              <a:rPr lang="lt-LT"/>
              <a:t>Sukurkite skaičių spėliojimo žaidimą.</a:t>
            </a:r>
          </a:p>
        </p:txBody>
      </p:sp>
      <p:pic>
        <p:nvPicPr>
          <p:cNvPr id="683" name="Shape 683"/>
          <p:cNvPicPr preferRelativeResize="0"/>
          <p:nvPr/>
        </p:nvPicPr>
        <p:blipFill>
          <a:blip r:embed="rId3">
            <a:alphaModFix/>
          </a:blip>
          <a:stretch>
            <a:fillRect/>
          </a:stretch>
        </p:blipFill>
        <p:spPr>
          <a:xfrm>
            <a:off x="5111325" y="1578675"/>
            <a:ext cx="3238500" cy="31146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624893" y="1656658"/>
            <a:ext cx="7886700" cy="1257300"/>
          </a:xfrm>
          <a:prstGeom prst="rect">
            <a:avLst/>
          </a:prstGeom>
        </p:spPr>
        <p:txBody>
          <a:bodyPr anchorCtr="0" anchor="ctr" bIns="91425" lIns="91425" rIns="91425" tIns="91425">
            <a:noAutofit/>
          </a:bodyPr>
          <a:lstStyle/>
          <a:p>
            <a:pPr lvl="0">
              <a:spcBef>
                <a:spcPts val="0"/>
              </a:spcBef>
              <a:buNone/>
            </a:pPr>
            <a:r>
              <a:rPr lang="lt-LT"/>
              <a:t>Metodai (funkcijos)</a:t>
            </a:r>
          </a:p>
        </p:txBody>
      </p:sp>
      <p:sp>
        <p:nvSpPr>
          <p:cNvPr id="689" name="Shape 689"/>
          <p:cNvSpPr txBox="1"/>
          <p:nvPr>
            <p:ph idx="1" type="body"/>
          </p:nvPr>
        </p:nvSpPr>
        <p:spPr>
          <a:xfrm>
            <a:off x="624893" y="3007750"/>
            <a:ext cx="7886700" cy="881100"/>
          </a:xfrm>
          <a:prstGeom prst="rect">
            <a:avLst/>
          </a:prstGeom>
        </p:spPr>
        <p:txBody>
          <a:bodyPr anchorCtr="0" anchor="t" bIns="91425" lIns="91425" rIns="91425" tIns="91425">
            <a:noAutofit/>
          </a:bodyPr>
          <a:lstStyle/>
          <a:p>
            <a:pPr lvl="0">
              <a:spcBef>
                <a:spcPts val="0"/>
              </a:spcBef>
              <a:buNone/>
            </a:pPr>
            <a:r>
              <a:rPr lang="lt-LT"/>
              <a:t>methods (functions)</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3" name="Shape 693"/>
        <p:cNvGrpSpPr/>
        <p:nvPr/>
      </p:nvGrpSpPr>
      <p:grpSpPr>
        <a:xfrm>
          <a:off x="0" y="0"/>
          <a:ext cx="0" cy="0"/>
          <a:chOff x="0" y="0"/>
          <a:chExt cx="0" cy="0"/>
        </a:xfrm>
      </p:grpSpPr>
      <p:sp>
        <p:nvSpPr>
          <p:cNvPr id="694" name="Shape 694"/>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Apie metodus</a:t>
            </a:r>
          </a:p>
        </p:txBody>
      </p:sp>
      <p:sp>
        <p:nvSpPr>
          <p:cNvPr id="695" name="Shape 695"/>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Metodai yra veiksmų rinkinys, kuris atlieka vieną bendrą užduotį.</a:t>
            </a:r>
          </a:p>
          <a:p>
            <a:pPr lvl="0">
              <a:spcBef>
                <a:spcPts val="0"/>
              </a:spcBef>
              <a:buNone/>
            </a:pPr>
            <a:r>
              <a:rPr lang="lt-LT"/>
              <a:t>Kiekviena C# programa turi klasę su metodu, kuris vadinasi Main.</a:t>
            </a:r>
          </a:p>
          <a:p>
            <a:pPr indent="0" lvl="0" marL="104775" rtl="0">
              <a:spcBef>
                <a:spcPts val="0"/>
              </a:spcBef>
              <a:buNone/>
            </a:pPr>
            <a:r>
              <a:t/>
            </a:r>
            <a:endParaRPr/>
          </a:p>
          <a:p>
            <a:pPr indent="0" lvl="0" marL="104775" rtl="0">
              <a:spcBef>
                <a:spcPts val="0"/>
              </a:spcBef>
              <a:buNone/>
            </a:pPr>
            <a:r>
              <a:rPr lang="lt-LT"/>
              <a:t>Kad panaudoti metodą reikia:</a:t>
            </a:r>
          </a:p>
          <a:p>
            <a:pPr indent="-228600" lvl="0" marL="457200" rtl="0">
              <a:spcBef>
                <a:spcPts val="0"/>
              </a:spcBef>
            </a:pPr>
            <a:r>
              <a:rPr lang="lt-LT"/>
              <a:t>jį aprašyti;</a:t>
            </a:r>
          </a:p>
          <a:p>
            <a:pPr indent="-228600" lvl="0" marL="457200">
              <a:spcBef>
                <a:spcPts val="0"/>
              </a:spcBef>
            </a:pPr>
            <a:r>
              <a:rPr lang="lt-LT"/>
              <a:t>jį iškviesti;</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9" name="Shape 699"/>
        <p:cNvGrpSpPr/>
        <p:nvPr/>
      </p:nvGrpSpPr>
      <p:grpSpPr>
        <a:xfrm>
          <a:off x="0" y="0"/>
          <a:ext cx="0" cy="0"/>
          <a:chOff x="0" y="0"/>
          <a:chExt cx="0" cy="0"/>
        </a:xfrm>
      </p:grpSpPr>
      <p:sp>
        <p:nvSpPr>
          <p:cNvPr id="700" name="Shape 700"/>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Metodų aprašymas</a:t>
            </a:r>
          </a:p>
        </p:txBody>
      </p:sp>
      <p:sp>
        <p:nvSpPr>
          <p:cNvPr id="701" name="Shape 701"/>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latin typeface="Courier New"/>
                <a:ea typeface="Courier New"/>
                <a:cs typeface="Courier New"/>
                <a:sym typeface="Courier New"/>
              </a:rPr>
              <a:t>&lt;Access Specifier&gt; &lt;Return Type&gt; &lt;Method Name&gt;(Parameter List)</a:t>
            </a:r>
          </a:p>
          <a:p>
            <a:pPr lvl="0">
              <a:spcBef>
                <a:spcPts val="0"/>
              </a:spcBef>
              <a:buNone/>
            </a:pPr>
            <a:r>
              <a:rPr lang="lt-LT">
                <a:latin typeface="Courier New"/>
                <a:ea typeface="Courier New"/>
                <a:cs typeface="Courier New"/>
                <a:sym typeface="Courier New"/>
              </a:rPr>
              <a:t>{</a:t>
            </a:r>
          </a:p>
          <a:p>
            <a:pPr indent="-32384" lvl="0" marL="594360">
              <a:spcBef>
                <a:spcPts val="0"/>
              </a:spcBef>
              <a:buNone/>
            </a:pPr>
            <a:r>
              <a:rPr lang="lt-LT">
                <a:latin typeface="Courier New"/>
                <a:ea typeface="Courier New"/>
                <a:cs typeface="Courier New"/>
                <a:sym typeface="Courier New"/>
              </a:rPr>
              <a:t>Method Body</a:t>
            </a:r>
          </a:p>
          <a:p>
            <a:pPr lvl="0">
              <a:spcBef>
                <a:spcPts val="0"/>
              </a:spcBef>
              <a:buNone/>
            </a:pPr>
            <a:r>
              <a:rPr lang="lt-LT">
                <a:latin typeface="Courier New"/>
                <a:ea typeface="Courier New"/>
                <a:cs typeface="Courier New"/>
                <a:sym typeface="Courier New"/>
              </a:rPr>
              <a:t>}</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5" name="Shape 705"/>
        <p:cNvGrpSpPr/>
        <p:nvPr/>
      </p:nvGrpSpPr>
      <p:grpSpPr>
        <a:xfrm>
          <a:off x="0" y="0"/>
          <a:ext cx="0" cy="0"/>
          <a:chOff x="0" y="0"/>
          <a:chExt cx="0" cy="0"/>
        </a:xfrm>
      </p:grpSpPr>
      <p:sp>
        <p:nvSpPr>
          <p:cNvPr id="706" name="Shape 706"/>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access specifier</a:t>
            </a:r>
          </a:p>
        </p:txBody>
      </p:sp>
      <p:sp>
        <p:nvSpPr>
          <p:cNvPr id="707" name="Shape 707"/>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Rodo kintamojo ar objekto pasiekiamumą kitai klasei.</a:t>
            </a:r>
          </a:p>
          <a:p>
            <a:pPr lvl="0">
              <a:spcBef>
                <a:spcPts val="0"/>
              </a:spcBef>
              <a:buNone/>
            </a:pPr>
            <a:r>
              <a:rPr lang="lt-LT"/>
              <a:t>Yra šie access specifier:</a:t>
            </a:r>
          </a:p>
          <a:p>
            <a:pPr indent="-228600" lvl="0" marL="457200" rtl="0">
              <a:spcBef>
                <a:spcPts val="0"/>
              </a:spcBef>
            </a:pPr>
            <a:r>
              <a:rPr lang="lt-LT"/>
              <a:t>public - šis metodas pasiekiamas viešai visur programoje, taip pat iš kitų projektų;</a:t>
            </a:r>
          </a:p>
          <a:p>
            <a:pPr indent="-228600" lvl="0" marL="457200" rtl="0">
              <a:spcBef>
                <a:spcPts val="0"/>
              </a:spcBef>
            </a:pPr>
            <a:r>
              <a:rPr lang="lt-LT"/>
              <a:t>private - šis metodas pasiekiamas tik tos pačios klasės ribose;</a:t>
            </a:r>
          </a:p>
          <a:p>
            <a:pPr indent="-228600" lvl="0" marL="457200" rtl="0">
              <a:spcBef>
                <a:spcPts val="0"/>
              </a:spcBef>
            </a:pPr>
            <a:r>
              <a:rPr lang="lt-LT"/>
              <a:t>protected - šis metodas pasiekiamas tik tos pačios klasės ribose ir visose kitose klasėse, kurios paveldi šią klasę.</a:t>
            </a:r>
          </a:p>
          <a:p>
            <a:pPr indent="-228600" lvl="0" marL="457200">
              <a:spcBef>
                <a:spcPts val="0"/>
              </a:spcBef>
            </a:pPr>
            <a:r>
              <a:rPr lang="lt-LT"/>
              <a:t>internal - pasiekiamas tik tame pačiame projekte;</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1" name="Shape 711"/>
        <p:cNvGrpSpPr/>
        <p:nvPr/>
      </p:nvGrpSpPr>
      <p:grpSpPr>
        <a:xfrm>
          <a:off x="0" y="0"/>
          <a:ext cx="0" cy="0"/>
          <a:chOff x="0" y="0"/>
          <a:chExt cx="0" cy="0"/>
        </a:xfrm>
      </p:grpSpPr>
      <p:sp>
        <p:nvSpPr>
          <p:cNvPr id="712" name="Shape 712"/>
          <p:cNvSpPr txBox="1"/>
          <p:nvPr>
            <p:ph type="title"/>
          </p:nvPr>
        </p:nvSpPr>
        <p:spPr>
          <a:xfrm>
            <a:off x="902188" y="213132"/>
            <a:ext cx="7338000" cy="1131600"/>
          </a:xfrm>
          <a:prstGeom prst="rect">
            <a:avLst/>
          </a:prstGeom>
        </p:spPr>
        <p:txBody>
          <a:bodyPr anchorCtr="0" anchor="ctr" bIns="91425" lIns="91425" rIns="91425" tIns="91425">
            <a:noAutofit/>
          </a:bodyPr>
          <a:lstStyle/>
          <a:p>
            <a:pPr lvl="0">
              <a:spcBef>
                <a:spcPts val="0"/>
              </a:spcBef>
              <a:buNone/>
            </a:pPr>
            <a:r>
              <a:rPr lang="lt-LT"/>
              <a:t>return type</a:t>
            </a:r>
          </a:p>
        </p:txBody>
      </p:sp>
      <p:sp>
        <p:nvSpPr>
          <p:cNvPr id="713" name="Shape 713"/>
          <p:cNvSpPr txBox="1"/>
          <p:nvPr>
            <p:ph idx="1" type="body"/>
          </p:nvPr>
        </p:nvSpPr>
        <p:spPr>
          <a:xfrm>
            <a:off x="902188" y="1508759"/>
            <a:ext cx="7338000" cy="3154800"/>
          </a:xfrm>
          <a:prstGeom prst="rect">
            <a:avLst/>
          </a:prstGeom>
        </p:spPr>
        <p:txBody>
          <a:bodyPr anchorCtr="0" anchor="t" bIns="91425" lIns="91425" rIns="91425" tIns="91425">
            <a:noAutofit/>
          </a:bodyPr>
          <a:lstStyle/>
          <a:p>
            <a:pPr lvl="0">
              <a:spcBef>
                <a:spcPts val="0"/>
              </a:spcBef>
              <a:buNone/>
            </a:pPr>
            <a:r>
              <a:rPr lang="lt-LT"/>
              <a:t>Tai duomenų tipas, kurį grąžina funkcija.</a:t>
            </a:r>
          </a:p>
          <a:p>
            <a:pPr lvl="0">
              <a:spcBef>
                <a:spcPts val="0"/>
              </a:spcBef>
              <a:buNone/>
            </a:pPr>
            <a:r>
              <a:rPr lang="lt-LT"/>
              <a:t>Jei funkcija grąžina int tipo atsakymą, tuomet return type bus int.</a:t>
            </a:r>
          </a:p>
          <a:p>
            <a:pPr lvl="0">
              <a:spcBef>
                <a:spcPts val="0"/>
              </a:spcBef>
              <a:buNone/>
            </a:pPr>
            <a:r>
              <a:rPr lang="lt-LT"/>
              <a:t>Šie return type gali būti tokių paties tipų kaip ir kintamųjų tipai ar objektai.</a:t>
            </a:r>
          </a:p>
          <a:p>
            <a:pPr lvl="0">
              <a:spcBef>
                <a:spcPts val="0"/>
              </a:spcBef>
              <a:buNone/>
            </a:pPr>
            <a:r>
              <a:rPr lang="lt-LT"/>
              <a:t>Funkcijos, kuri negrąžina nieko, return type bus void.</a:t>
            </a:r>
          </a:p>
        </p:txBody>
      </p:sp>
    </p:spTree>
  </p:cSld>
  <p:clrMapOvr>
    <a:masterClrMapping/>
  </p:clrMapOvr>
</p:sld>
</file>

<file path=ppt/theme/theme1.xml><?xml version="1.0" encoding="utf-8"?>
<a:theme xmlns:a="http://schemas.openxmlformats.org/drawingml/2006/main" xmlns:r="http://schemas.openxmlformats.org/officeDocument/2006/relationships" name="Banded">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