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8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9" r:id="rId16"/>
    <p:sldId id="290" r:id="rId17"/>
    <p:sldId id="284" r:id="rId18"/>
    <p:sldId id="285" r:id="rId19"/>
    <p:sldId id="286" r:id="rId20"/>
    <p:sldId id="287" r:id="rId21"/>
    <p:sldId id="288" r:id="rId22"/>
    <p:sldId id="270" r:id="rId23"/>
    <p:sldId id="291" r:id="rId24"/>
    <p:sldId id="300" r:id="rId25"/>
    <p:sldId id="298" r:id="rId26"/>
    <p:sldId id="301" r:id="rId27"/>
    <p:sldId id="302" r:id="rId28"/>
    <p:sldId id="299" r:id="rId29"/>
    <p:sldId id="303" r:id="rId30"/>
    <p:sldId id="304" r:id="rId31"/>
    <p:sldId id="305" r:id="rId32"/>
    <p:sldId id="271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07" r:id="rId41"/>
    <p:sldId id="293" r:id="rId42"/>
    <p:sldId id="306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24" r:id="rId51"/>
    <p:sldId id="315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8" r:id="rId62"/>
    <p:sldId id="334" r:id="rId63"/>
    <p:sldId id="335" r:id="rId64"/>
    <p:sldId id="323" r:id="rId65"/>
    <p:sldId id="337" r:id="rId66"/>
    <p:sldId id="336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86" autoAdjust="0"/>
    <p:restoredTop sz="94660"/>
  </p:normalViewPr>
  <p:slideViewPr>
    <p:cSldViewPr>
      <p:cViewPr>
        <p:scale>
          <a:sx n="90" d="100"/>
          <a:sy n="90" d="100"/>
        </p:scale>
        <p:origin x="-95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447800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447800"/>
            <a:ext cx="9142413" cy="17526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4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w Cen MT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0613"/>
      </p:ext>
    </p:extLst>
  </p:cSld>
  <p:clrMapOvr>
    <a:masterClrMapping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98625"/>
            <a:ext cx="7772400" cy="4835525"/>
          </a:xfrm>
        </p:spPr>
        <p:txBody>
          <a:bodyPr/>
          <a:lstStyle>
            <a:lvl1pPr>
              <a:defRPr b="0">
                <a:latin typeface="Tw Cen MT" pitchFamily="34" charset="0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64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98625"/>
            <a:ext cx="3810000" cy="4835525"/>
          </a:xfrm>
        </p:spPr>
        <p:txBody>
          <a:bodyPr/>
          <a:lstStyle>
            <a:lvl1pPr>
              <a:defRPr b="0">
                <a:latin typeface="Tw Cen MT" pitchFamily="34" charset="0"/>
              </a:defRPr>
            </a:lvl1pPr>
            <a:lvl2pPr>
              <a:defRPr b="0">
                <a:latin typeface="Tw Cen MT" pitchFamily="34" charset="0"/>
              </a:defRPr>
            </a:lvl2pPr>
            <a:lvl3pPr>
              <a:defRPr b="0">
                <a:latin typeface="Tw Cen MT" pitchFamily="34" charset="0"/>
              </a:defRPr>
            </a:lvl3pPr>
            <a:lvl4pPr>
              <a:defRPr b="0">
                <a:latin typeface="Tw Cen MT" pitchFamily="34" charset="0"/>
              </a:defRPr>
            </a:lvl4pPr>
            <a:lvl5pPr>
              <a:defRPr b="0">
                <a:latin typeface="Tw Cen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8625"/>
            <a:ext cx="3810000" cy="4835525"/>
          </a:xfrm>
        </p:spPr>
        <p:txBody>
          <a:bodyPr/>
          <a:lstStyle>
            <a:lvl1pPr>
              <a:defRPr b="0">
                <a:latin typeface="Tw Cen MT" pitchFamily="34" charset="0"/>
              </a:defRPr>
            </a:lvl1pPr>
            <a:lvl2pPr>
              <a:defRPr b="0">
                <a:latin typeface="Tw Cen MT" pitchFamily="34" charset="0"/>
              </a:defRPr>
            </a:lvl2pPr>
            <a:lvl3pPr>
              <a:defRPr b="0">
                <a:latin typeface="Tw Cen MT" pitchFamily="34" charset="0"/>
              </a:defRPr>
            </a:lvl3pPr>
            <a:lvl4pPr>
              <a:defRPr b="0">
                <a:latin typeface="Tw Cen MT" pitchFamily="34" charset="0"/>
              </a:defRPr>
            </a:lvl4pPr>
            <a:lvl5pPr>
              <a:defRPr b="0">
                <a:latin typeface="Tw Cen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2158"/>
      </p:ext>
    </p:extLst>
  </p:cSld>
  <p:clrMapOvr>
    <a:masterClrMapping/>
  </p:clrMapOvr>
  <p:transition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312644"/>
      </p:ext>
    </p:extLst>
  </p:cSld>
  <p:clrMapOvr>
    <a:masterClrMapping/>
  </p:clrMapOvr>
  <p:transition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98625"/>
            <a:ext cx="3810000" cy="4835525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8625"/>
            <a:ext cx="3810000" cy="4835525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3321"/>
      </p:ext>
    </p:extLst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w Cen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w Cen MT" pitchFamily="34" charset="0"/>
              </a:defRPr>
            </a:lvl1pPr>
            <a:lvl2pPr>
              <a:defRPr sz="2000">
                <a:latin typeface="Tw Cen MT" pitchFamily="34" charset="0"/>
              </a:defRPr>
            </a:lvl2pPr>
            <a:lvl3pPr>
              <a:defRPr sz="1800">
                <a:latin typeface="Tw Cen MT" pitchFamily="34" charset="0"/>
              </a:defRPr>
            </a:lvl3pPr>
            <a:lvl4pPr>
              <a:defRPr sz="1600">
                <a:latin typeface="Tw Cen MT" pitchFamily="34" charset="0"/>
              </a:defRPr>
            </a:lvl4pPr>
            <a:lvl5pPr>
              <a:defRPr sz="1600">
                <a:latin typeface="Tw Cen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w Cen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w Cen MT" pitchFamily="34" charset="0"/>
              </a:defRPr>
            </a:lvl1pPr>
            <a:lvl2pPr>
              <a:defRPr sz="2000">
                <a:latin typeface="Tw Cen MT" pitchFamily="34" charset="0"/>
              </a:defRPr>
            </a:lvl2pPr>
            <a:lvl3pPr>
              <a:defRPr sz="1800">
                <a:latin typeface="Tw Cen MT" pitchFamily="34" charset="0"/>
              </a:defRPr>
            </a:lvl3pPr>
            <a:lvl4pPr>
              <a:defRPr sz="1600">
                <a:latin typeface="Tw Cen MT" pitchFamily="34" charset="0"/>
              </a:defRPr>
            </a:lvl4pPr>
            <a:lvl5pPr>
              <a:defRPr sz="1600">
                <a:latin typeface="Tw Cen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1148"/>
      </p:ext>
    </p:extLst>
  </p:cSld>
  <p:clrMapOvr>
    <a:masterClrMapping/>
  </p:clrMapOvr>
  <p:transition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1594"/>
      </p:ext>
    </p:extLst>
  </p:cSld>
  <p:clrMapOvr>
    <a:masterClrMapping/>
  </p:clrMapOvr>
  <p:transition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28084"/>
      </p:ext>
    </p:extLst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ounded Rectangle 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>
                <a:latin typeface="Tw Cen MT" pitchFamily="34" charset="0"/>
              </a:defRPr>
            </a:lvl1pPr>
            <a:lvl2pPr>
              <a:defRPr sz="2800" b="0">
                <a:latin typeface="Tw Cen MT" pitchFamily="34" charset="0"/>
              </a:defRPr>
            </a:lvl2pPr>
            <a:lvl3pPr>
              <a:defRPr sz="2400" b="0">
                <a:latin typeface="Tw Cen MT" pitchFamily="34" charset="0"/>
              </a:defRPr>
            </a:lvl3pPr>
            <a:lvl4pPr>
              <a:defRPr sz="2000" b="0">
                <a:latin typeface="Tw Cen MT" pitchFamily="34" charset="0"/>
              </a:defRPr>
            </a:lvl4pPr>
            <a:lvl5pPr>
              <a:defRPr sz="2000" b="0">
                <a:latin typeface="Tw Cen M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072768"/>
      </p:ext>
    </p:extLst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471246"/>
      </p:ext>
    </p:extLst>
  </p:cSld>
  <p:clrMapOvr>
    <a:masterClrMapping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0" y="0"/>
            <a:ext cx="685800" cy="6856413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0" y="1443038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6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763588" y="452438"/>
            <a:ext cx="8380412" cy="7620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4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2492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98625"/>
            <a:ext cx="7772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8" r:id="rId8"/>
    <p:sldLayoutId id="2147483694" r:id="rId9"/>
    <p:sldLayoutId id="2147483695" r:id="rId10"/>
    <p:sldLayoutId id="2147483696" r:id="rId11"/>
  </p:sldLayoutIdLst>
  <p:transition>
    <p:wheel spokes="3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kumimoji="1" sz="24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Introduction to C#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Antonio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Cisternino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, Giuseppe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Attardi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, Davide Morelli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w Cen MT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Università</a:t>
            </a:r>
            <a:r>
              <a:rPr lang="en-US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w Cen MT" charset="0"/>
              </a:rPr>
              <a:t> di Pisa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Polymorphism and Virtual methods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Late binding in OO languages determines which method to call on objects belonging to a hierarchy of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 the following code: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string s = "Test";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object o = s; // Upcasting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// String.ToString() is invoked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return o.ToString();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At compile time the effective type of the object referenced by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is unknown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programmer wishes that the invoked method is the one defined in the actual type (if present)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Virtual methods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Each object holds a pointer to the </a:t>
            </a:r>
            <a:r>
              <a:rPr lang="en-US" sz="2400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vtable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a table of pointer to virtual methods of its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 Java </a:t>
            </a:r>
            <a:r>
              <a:rPr lang="en-US" sz="24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all methods are </a:t>
            </a:r>
            <a:r>
              <a:rPr lang="en-US" sz="24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virtual </a:t>
            </a: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(except marked </a:t>
            </a:r>
            <a:r>
              <a:rPr lang="en-US" sz="24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final</a:t>
            </a: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)</a:t>
            </a: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C# allows the programmer to specify whether a method is virtual or not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By default methods are not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When a class defines a method that could be redefined in subclasses, the </a:t>
            </a:r>
            <a:r>
              <a:rPr lang="en-US" sz="24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virtual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keyword must be specified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Derived classes should use the </a:t>
            </a:r>
            <a:r>
              <a:rPr lang="en-US" sz="24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override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keyword to indicate that they are redefining an inherited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Virtual methods implementation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619250" y="3043238"/>
            <a:ext cx="1584325" cy="1727200"/>
          </a:xfrm>
          <a:prstGeom prst="rect">
            <a:avLst/>
          </a:prstGeom>
          <a:solidFill>
            <a:srgbClr val="ADC2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latin typeface="Arial" pitchFamily="34" charset="0"/>
                <a:ea typeface="+mn-ea"/>
              </a:rPr>
              <a:t>object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1619250" y="33305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291138" y="2682875"/>
            <a:ext cx="1584325" cy="1655763"/>
          </a:xfrm>
          <a:prstGeom prst="rect">
            <a:avLst/>
          </a:prstGeom>
          <a:solidFill>
            <a:srgbClr val="ADC2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5199063" y="4430713"/>
            <a:ext cx="175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Type descriptor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2482850" y="2754313"/>
            <a:ext cx="280828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5291138" y="297021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5291138" y="318611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>
            <a:off x="5291138" y="340201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291138" y="361791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299200" y="2827338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299200" y="3114675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 rot="-5400000">
            <a:off x="7393782" y="2813843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Methods</a:t>
            </a:r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1258888" y="5373688"/>
            <a:ext cx="6880225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Cost of virtual method invocation: two indirections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Virtual methods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700213"/>
            <a:ext cx="8229600" cy="48974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public class </a:t>
            </a: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Base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 { return "</a:t>
            </a:r>
            <a:r>
              <a:rPr lang="en-US" sz="20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public string Foo2() { return "Foo2";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public class Derived : </a:t>
            </a: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Base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override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 { return "</a:t>
            </a:r>
            <a:r>
              <a:rPr lang="en-US" sz="20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DFoo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public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 </a:t>
            </a: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Foo2() { return "DFoo2";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Derived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 = new Derived();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Base 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 = 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("{0}\t{1}", </a:t>
            </a:r>
            <a:r>
              <a:rPr lang="en-US" sz="20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v.Foo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(), v.Foo2());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Output: </a:t>
            </a:r>
            <a:r>
              <a:rPr lang="en-US" sz="20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DFoo</a:t>
            </a: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Foo2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("{0}\t{1}", </a:t>
            </a:r>
            <a:r>
              <a:rPr lang="en-US" sz="20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d.Foo</a:t>
            </a:r>
            <a:r>
              <a:rPr lang="en-US" sz="20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(), d.Foo2());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Output: </a:t>
            </a:r>
            <a:r>
              <a:rPr lang="en-US" sz="20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DFoo</a:t>
            </a:r>
            <a:r>
              <a:rPr lang="en-US" sz="20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DFoo2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843213" y="3860800"/>
            <a:ext cx="2376487" cy="360363"/>
          </a:xfrm>
          <a:prstGeom prst="wedgeRoundRectCallout">
            <a:avLst>
              <a:gd name="adj1" fmla="val -68689"/>
              <a:gd name="adj2" fmla="val -682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72000" rIns="72000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</a:rPr>
              <a:t>explicit redefinition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Managing names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931150" cy="4464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To prevent errors due to inadvertently overriding non-virtual methods, the </a:t>
            </a:r>
            <a:r>
              <a:rPr lang="en-US" sz="26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new</a:t>
            </a:r>
            <a:r>
              <a:rPr 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keyword must be specified when a method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rationale is </a:t>
            </a:r>
            <a:r>
              <a:rPr lang="ja-JP" alt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“</a:t>
            </a:r>
            <a:r>
              <a:rPr 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 want to reuse the same name used in the base class but this method is completely unrelated to the one inherited!</a:t>
            </a:r>
            <a:r>
              <a:rPr lang="ja-JP" alt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”</a:t>
            </a:r>
            <a:endParaRPr lang="en-US" sz="26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</a:rPr>
              <a:t> public new string Foo2() { ... 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C# supports also name management to resolve ambiguities when a type implements multiple interfaces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Parameters Passing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By default parameter passing is pass by value, as in 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Two other mechanisms: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pass by reference (specified with keyword </a:t>
            </a:r>
            <a:r>
              <a:rPr lang="en-US" dirty="0">
                <a:latin typeface="Inconsolata" charset="0"/>
              </a:rPr>
              <a:t>ref</a:t>
            </a:r>
            <a:r>
              <a:rPr lang="en-US" dirty="0">
                <a:latin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pass by result (specified with keyword </a:t>
            </a:r>
            <a:r>
              <a:rPr lang="en-US" dirty="0">
                <a:latin typeface="Inconsolata" charset="0"/>
              </a:rPr>
              <a:t>out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Also variable number of arguments can be passed using the keyword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Inconsolata" charset="0"/>
              </a:rPr>
              <a:t>params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Inconsolat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931150" cy="468153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public void Foo(out int j, ref int k, params int[] rest) { … }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 </a:t>
            </a: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out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parameter is considered uninitialized and </a:t>
            </a: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should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be assigned before use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When </a:t>
            </a: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is specified the parameter is passed by reference: the variable passed by the caller is modified by the method</a:t>
            </a:r>
          </a:p>
          <a:p>
            <a:pPr eaLnBrk="1" hangingPunct="1"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params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allows a variable number of arguments to be passed as an array: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Foo(out v, ref h, 1, 2, 3) </a:t>
            </a:r>
            <a:r>
              <a:rPr lang="en-US" b="1">
                <a:latin typeface="Courier New" charset="0"/>
                <a:sym typeface="Symbol" charset="0"/>
              </a:rPr>
              <a:t></a:t>
            </a:r>
            <a:endParaRPr lang="en-US" b="1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  Foo(out v, ref h, new int[]{1,2,3});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C# borrows from C++ operator overloading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type can define a static method with a special name that overloads an operator (i.e. +, -, …)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Unary operators that can be overloaded are: +, -, !, ~, ++, --, true, false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Binary operators that can be overloaded are: +, -, *, /, %, &amp;, |, ^, &lt;&lt;, &gt;&gt;, ==, !=, &gt;, &lt;, &gt;=, &lt;=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Cast operators can be overloaded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Element access [] isn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’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 considered an operator!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Non overridable operators: =, &amp;&amp;, ||, ?:, new, typeof, sizeof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Struct complex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struct Complex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private double re, im;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public Complex(double r, double i) { re = r; im = i;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public static explicit operator double(Complex c)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return c.re;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public static Complex operator-(Complex c)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	return new Complex(-c.re, -c.im);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public static Complex operator+(Complex c, Complex d)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return new Complex(c.re + d.re, c.im + d.im);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public static Complex operator+(Complex c, double d)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return new Complex(c.re + d, c.im);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public override string ToString()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return re + "+" + im + "i";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Example of use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0645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public class </a:t>
            </a:r>
            <a:r>
              <a:rPr lang="en-US" sz="2000" b="1" dirty="0" err="1">
                <a:latin typeface="Courier New" pitchFamily="49" charset="0"/>
                <a:ea typeface="+mn-ea"/>
              </a:rPr>
              <a:t>MainClass</a:t>
            </a:r>
            <a:r>
              <a:rPr lang="en-US" sz="2000" b="1" dirty="0">
                <a:latin typeface="Courier New" pitchFamily="49" charset="0"/>
                <a:ea typeface="+mn-ea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US" sz="2000" b="1" dirty="0" err="1">
                <a:latin typeface="Courier New" pitchFamily="49" charset="0"/>
                <a:ea typeface="+mn-ea"/>
              </a:rPr>
              <a:t>args</a:t>
            </a:r>
            <a:r>
              <a:rPr lang="en-US" sz="2000" b="1" dirty="0">
                <a:latin typeface="Courier New" pitchFamily="49" charset="0"/>
                <a:ea typeface="+mn-ea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Complex c = new Complex(2, 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</a:t>
            </a:r>
            <a:r>
              <a:rPr lang="en-US" sz="2000" b="1" dirty="0" err="1">
                <a:latin typeface="Courier New" pitchFamily="49" charset="0"/>
                <a:ea typeface="+mn-ea"/>
              </a:rPr>
              <a:t>Console.WriteLine</a:t>
            </a:r>
            <a:r>
              <a:rPr lang="en-US" sz="2000" b="1" dirty="0">
                <a:latin typeface="Courier New" pitchFamily="49" charset="0"/>
                <a:ea typeface="+mn-ea"/>
              </a:rPr>
              <a:t>("{0} + 1 = {1}", c, 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ea typeface="+mn-ea"/>
              </a:rPr>
              <a:t>c + 1</a:t>
            </a:r>
            <a:r>
              <a:rPr lang="en-US" sz="2000" b="1" dirty="0">
                <a:latin typeface="Courier New" pitchFamily="49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</a:t>
            </a:r>
            <a:r>
              <a:rPr lang="en-US" sz="2000" b="1" dirty="0" err="1">
                <a:latin typeface="Courier New" pitchFamily="49" charset="0"/>
                <a:ea typeface="+mn-ea"/>
              </a:rPr>
              <a:t>Console.WriteLine</a:t>
            </a:r>
            <a:r>
              <a:rPr lang="en-US" sz="2000" b="1" dirty="0">
                <a:latin typeface="Courier New" pitchFamily="49" charset="0"/>
                <a:ea typeface="+mn-ea"/>
              </a:rPr>
              <a:t>("{0} + {0} + 1 = {1}",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                  c, 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ea typeface="+mn-ea"/>
              </a:rPr>
              <a:t>c + c + 1</a:t>
            </a:r>
            <a:r>
              <a:rPr lang="en-US" sz="2000" b="1" dirty="0">
                <a:latin typeface="Courier New" pitchFamily="49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</a:t>
            </a:r>
            <a:r>
              <a:rPr lang="en-US" sz="2000" b="1" dirty="0" err="1">
                <a:latin typeface="Courier New" pitchFamily="49" charset="0"/>
                <a:ea typeface="+mn-ea"/>
              </a:rPr>
              <a:t>Console.WriteLine</a:t>
            </a:r>
            <a:r>
              <a:rPr lang="en-US" sz="2000" b="1" dirty="0">
                <a:latin typeface="Courier New" pitchFamily="49" charset="0"/>
                <a:ea typeface="+mn-ea"/>
              </a:rPr>
              <a:t>("Re({0}) = {1}",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                  c, 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ea typeface="+mn-ea"/>
              </a:rPr>
              <a:t>(double)c</a:t>
            </a:r>
            <a:r>
              <a:rPr lang="en-US" sz="2000" b="1" dirty="0">
                <a:latin typeface="Courier New" pitchFamily="49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  </a:t>
            </a:r>
            <a:r>
              <a:rPr lang="en-US" sz="2000" b="1" dirty="0" err="1">
                <a:latin typeface="Courier New" pitchFamily="49" charset="0"/>
                <a:ea typeface="+mn-ea"/>
              </a:rPr>
              <a:t>Console.WriteLine</a:t>
            </a:r>
            <a:r>
              <a:rPr lang="en-US" sz="2000" b="1" dirty="0">
                <a:latin typeface="Courier New" pitchFamily="49" charset="0"/>
                <a:ea typeface="+mn-ea"/>
              </a:rPr>
              <a:t>("-({0}) = {1}", c, 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ea typeface="+mn-ea"/>
              </a:rPr>
              <a:t>-c</a:t>
            </a:r>
            <a:r>
              <a:rPr lang="en-US" sz="2000" b="1" dirty="0">
                <a:latin typeface="Courier New" pitchFamily="49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en-US" sz="2000" dirty="0">
                <a:ea typeface="+mn-ea"/>
              </a:rPr>
              <a:t>Output: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2+3i + 1 = 3+3i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2+3i + 2+3i + 1 = 5+6i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Re(2+3i) =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-(2+3i) = -2+-3i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484784"/>
            <a:ext cx="3260923" cy="518457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virtual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new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operator </a:t>
            </a:r>
            <a:r>
              <a:rPr lang="en-US" sz="1200" dirty="0" smtClean="0">
                <a:latin typeface="Arial" charset="0"/>
              </a:rPr>
              <a:t>overloading</a:t>
            </a:r>
            <a:endParaRPr lang="en-US" sz="1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Custom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Generation of code using </a:t>
            </a:r>
            <a:r>
              <a:rPr lang="en-US" sz="1200" dirty="0" smtClean="0">
                <a:latin typeface="Arial" charset="0"/>
              </a:rPr>
              <a:t>reflection</a:t>
            </a:r>
            <a:endParaRPr lang="en-US" sz="1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Enumerators </a:t>
            </a:r>
            <a:r>
              <a:rPr lang="en-US" sz="1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yield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Generics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Anonymous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Extension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Lambda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Anonymous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Query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Dynamic Dispatch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Named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Async</a:t>
            </a:r>
            <a:endParaRPr lang="en-US" sz="1400" dirty="0" smtClean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844824"/>
            <a:ext cx="4874773" cy="3349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Indexers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7859712" cy="4751387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Indexers are sort of overloading of operator []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Through indexers a type may expose an array-like notation to access data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Indexer arguments may have any type as parameter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Indexers are allowed to have multiple parameters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Using indexers it is possible to expose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“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functional access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”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to an object (i.e. hashtable)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private object[] store = new object[10];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public object </a:t>
            </a: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this</a:t>
            </a: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[int i]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</a:t>
            </a: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get</a:t>
            </a: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{ return store[i];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</a:t>
            </a: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set</a:t>
            </a: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if (i &gt;= store.Length)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  object[] o = new object[i + 10];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  store.CopyTo(o, 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  store = o;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store[i] = value;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}}}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public class MainClass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public static void Main(string[] args)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Vector v = new Vector();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v[2] = "Ciao";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Console.WriteLine(v[2]);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}}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44675"/>
            <a:ext cx="8229600" cy="4327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Custom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Generation of code using </a:t>
            </a:r>
            <a:r>
              <a:rPr lang="en-US" b="1" dirty="0" smtClean="0">
                <a:latin typeface="Arial" charset="0"/>
              </a:rPr>
              <a:t>reflection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Reflection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00213"/>
            <a:ext cx="7859712" cy="453707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400" dirty="0">
                <a:ea typeface="+mn-ea"/>
              </a:rPr>
              <a:t>Reflection is the ability of a program </a:t>
            </a:r>
            <a:r>
              <a:rPr lang="en-US" sz="2400" dirty="0" smtClean="0">
                <a:ea typeface="+mn-ea"/>
              </a:rPr>
              <a:t>to </a:t>
            </a:r>
            <a:r>
              <a:rPr lang="en-US" sz="2400" dirty="0">
                <a:ea typeface="+mn-ea"/>
              </a:rPr>
              <a:t>access </a:t>
            </a:r>
            <a:r>
              <a:rPr lang="en-US" sz="2400" dirty="0" smtClean="0">
                <a:ea typeface="+mn-ea"/>
              </a:rPr>
              <a:t>a </a:t>
            </a:r>
            <a:r>
              <a:rPr lang="en-US" sz="2400" dirty="0">
                <a:ea typeface="+mn-ea"/>
              </a:rPr>
              <a:t>description of </a:t>
            </a:r>
            <a:r>
              <a:rPr lang="en-US" sz="2400" dirty="0" smtClean="0">
                <a:ea typeface="+mn-ea"/>
              </a:rPr>
              <a:t>its elements</a:t>
            </a:r>
            <a:endParaRPr lang="en-US" sz="2400" dirty="0">
              <a:ea typeface="+mn-ea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400" dirty="0">
                <a:ea typeface="+mn-ea"/>
              </a:rPr>
              <a:t>A system may support reflection at different levels: from simple information on types (C++ RTTI) to reflecting the entire structure of the program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400" dirty="0">
                <a:ea typeface="+mn-ea"/>
              </a:rPr>
              <a:t>Another dimension of reflection is if a program is allowed to read or change itself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400" i="1" dirty="0">
                <a:ea typeface="+mn-ea"/>
              </a:rPr>
              <a:t>Introspection</a:t>
            </a:r>
            <a:r>
              <a:rPr lang="en-US" sz="2400" dirty="0">
                <a:ea typeface="+mn-ea"/>
              </a:rPr>
              <a:t> is the ability of a program to read information about itself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400" i="1" dirty="0">
                <a:ea typeface="+mn-ea"/>
              </a:rPr>
              <a:t>Intercession</a:t>
            </a:r>
            <a:r>
              <a:rPr lang="en-US" sz="2400" dirty="0">
                <a:ea typeface="+mn-ea"/>
              </a:rPr>
              <a:t> is the ability of a program to modify its own state through the description of itself</a:t>
            </a:r>
            <a:endParaRPr lang="en-US" sz="2400" i="1" dirty="0"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Reflection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01800"/>
            <a:ext cx="7931150" cy="4822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Support for reflection imposes an overhead, at least in space: a program must carry a representation of itself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Depending on information grain the overhead could be relevant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CLR supports reflection (both introspection and intercession) at type-system level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program may inspect the structure of types in terms of fields, methods and so 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program cannot access the IL code (it isn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’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 the source program anymore)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CLI = Data + Metadata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CLI files contain definition of types annotated with their description (metadata)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Metadata are static and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cannot be changed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at runtime thus the only overhead is in terms of space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Metadata are crucial to support dynamic loading as well as other core services (i.e. remoting, reflection, and so on)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program can access metadata using the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 API</a:t>
            </a:r>
            <a:endParaRPr lang="en-US" sz="24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entry point to metadata is represented by System.Type class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 types only exposed as CLR objects!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void printMethods(object o)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Type t = o.GetType();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Console.WriteLine("Methods of type {0}:", t.Name);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b="1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MethodInfo[] m = t.GetMethods();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for (int i = 0; i &lt; m.Length; i++)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Console.WriteLine("Method {0}", m[i].Name);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Console.WriteLine(m.ReturnType.Name);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Console.WriteLine(m.GetParameters().Length);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Reflection structure</a:t>
            </a:r>
          </a:p>
        </p:txBody>
      </p:sp>
      <p:sp>
        <p:nvSpPr>
          <p:cNvPr id="30723" name="Oval 5"/>
          <p:cNvSpPr>
            <a:spLocks noChangeArrowheads="1"/>
          </p:cNvSpPr>
          <p:nvPr/>
        </p:nvSpPr>
        <p:spPr bwMode="auto">
          <a:xfrm>
            <a:off x="1331913" y="1989138"/>
            <a:ext cx="1296987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Assembly</a:t>
            </a:r>
          </a:p>
        </p:txBody>
      </p:sp>
      <p:sp>
        <p:nvSpPr>
          <p:cNvPr id="30724" name="Oval 7"/>
          <p:cNvSpPr>
            <a:spLocks noChangeArrowheads="1"/>
          </p:cNvSpPr>
          <p:nvPr/>
        </p:nvSpPr>
        <p:spPr bwMode="auto">
          <a:xfrm>
            <a:off x="3060700" y="4005263"/>
            <a:ext cx="1296988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Type</a:t>
            </a:r>
          </a:p>
        </p:txBody>
      </p:sp>
      <p:sp>
        <p:nvSpPr>
          <p:cNvPr id="30725" name="Oval 8"/>
          <p:cNvSpPr>
            <a:spLocks noChangeArrowheads="1"/>
          </p:cNvSpPr>
          <p:nvPr/>
        </p:nvSpPr>
        <p:spPr bwMode="auto">
          <a:xfrm>
            <a:off x="1333500" y="3141663"/>
            <a:ext cx="1296988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Module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3060700" y="2854325"/>
            <a:ext cx="1296988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MethodInfo</a:t>
            </a: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5005388" y="5518150"/>
            <a:ext cx="1296987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PropertyInfo</a:t>
            </a: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5005388" y="4006850"/>
            <a:ext cx="1296987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FieldInfo</a:t>
            </a: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5005388" y="4725988"/>
            <a:ext cx="1296987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MethodInfo</a:t>
            </a:r>
          </a:p>
        </p:txBody>
      </p:sp>
      <p:sp>
        <p:nvSpPr>
          <p:cNvPr id="30730" name="Oval 14"/>
          <p:cNvSpPr>
            <a:spLocks noChangeArrowheads="1"/>
          </p:cNvSpPr>
          <p:nvPr/>
        </p:nvSpPr>
        <p:spPr bwMode="auto">
          <a:xfrm>
            <a:off x="5005388" y="3214688"/>
            <a:ext cx="1296987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EventInfo</a:t>
            </a:r>
          </a:p>
        </p:txBody>
      </p:sp>
      <p:cxnSp>
        <p:nvCxnSpPr>
          <p:cNvPr id="30731" name="AutoShape 16"/>
          <p:cNvCxnSpPr>
            <a:cxnSpLocks noChangeShapeType="1"/>
            <a:stCxn id="30723" idx="4"/>
            <a:endCxn id="30725" idx="0"/>
          </p:cNvCxnSpPr>
          <p:nvPr/>
        </p:nvCxnSpPr>
        <p:spPr bwMode="auto">
          <a:xfrm>
            <a:off x="1981200" y="2636838"/>
            <a:ext cx="15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7"/>
          <p:cNvCxnSpPr>
            <a:cxnSpLocks noChangeShapeType="1"/>
            <a:stCxn id="30725" idx="6"/>
            <a:endCxn id="30726" idx="2"/>
          </p:cNvCxnSpPr>
          <p:nvPr/>
        </p:nvCxnSpPr>
        <p:spPr bwMode="auto">
          <a:xfrm flipV="1">
            <a:off x="2630488" y="3178175"/>
            <a:ext cx="430212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8"/>
          <p:cNvCxnSpPr>
            <a:cxnSpLocks noChangeShapeType="1"/>
            <a:stCxn id="30725" idx="6"/>
            <a:endCxn id="30724" idx="2"/>
          </p:cNvCxnSpPr>
          <p:nvPr/>
        </p:nvCxnSpPr>
        <p:spPr bwMode="auto">
          <a:xfrm>
            <a:off x="2630488" y="3465513"/>
            <a:ext cx="430212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AutoShape 19"/>
          <p:cNvCxnSpPr>
            <a:cxnSpLocks noChangeShapeType="1"/>
            <a:stCxn id="30724" idx="6"/>
            <a:endCxn id="30730" idx="2"/>
          </p:cNvCxnSpPr>
          <p:nvPr/>
        </p:nvCxnSpPr>
        <p:spPr bwMode="auto">
          <a:xfrm flipV="1">
            <a:off x="4357688" y="3538538"/>
            <a:ext cx="6477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20"/>
          <p:cNvCxnSpPr>
            <a:cxnSpLocks noChangeShapeType="1"/>
            <a:stCxn id="30724" idx="6"/>
            <a:endCxn id="30728" idx="2"/>
          </p:cNvCxnSpPr>
          <p:nvPr/>
        </p:nvCxnSpPr>
        <p:spPr bwMode="auto">
          <a:xfrm>
            <a:off x="4357688" y="4329113"/>
            <a:ext cx="6477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AutoShape 21"/>
          <p:cNvCxnSpPr>
            <a:cxnSpLocks noChangeShapeType="1"/>
            <a:stCxn id="30724" idx="6"/>
            <a:endCxn id="30729" idx="2"/>
          </p:cNvCxnSpPr>
          <p:nvPr/>
        </p:nvCxnSpPr>
        <p:spPr bwMode="auto">
          <a:xfrm>
            <a:off x="4357688" y="4329113"/>
            <a:ext cx="64770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AutoShape 22"/>
          <p:cNvCxnSpPr>
            <a:cxnSpLocks noChangeShapeType="1"/>
            <a:stCxn id="30724" idx="6"/>
            <a:endCxn id="30727" idx="2"/>
          </p:cNvCxnSpPr>
          <p:nvPr/>
        </p:nvCxnSpPr>
        <p:spPr bwMode="auto">
          <a:xfrm>
            <a:off x="4357688" y="4329113"/>
            <a:ext cx="647700" cy="151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8" name="Oval 23"/>
          <p:cNvSpPr>
            <a:spLocks noChangeArrowheads="1"/>
          </p:cNvSpPr>
          <p:nvPr/>
        </p:nvSpPr>
        <p:spPr bwMode="auto">
          <a:xfrm>
            <a:off x="5005388" y="2420938"/>
            <a:ext cx="1657350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ConstructorInfo</a:t>
            </a:r>
          </a:p>
        </p:txBody>
      </p:sp>
      <p:cxnSp>
        <p:nvCxnSpPr>
          <p:cNvPr id="30739" name="AutoShape 24"/>
          <p:cNvCxnSpPr>
            <a:cxnSpLocks noChangeShapeType="1"/>
            <a:stCxn id="30724" idx="6"/>
            <a:endCxn id="30738" idx="2"/>
          </p:cNvCxnSpPr>
          <p:nvPr/>
        </p:nvCxnSpPr>
        <p:spPr bwMode="auto">
          <a:xfrm flipV="1">
            <a:off x="4357688" y="2744788"/>
            <a:ext cx="647700" cy="158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0" name="Oval 25"/>
          <p:cNvSpPr>
            <a:spLocks noChangeArrowheads="1"/>
          </p:cNvSpPr>
          <p:nvPr/>
        </p:nvSpPr>
        <p:spPr bwMode="auto">
          <a:xfrm>
            <a:off x="6443663" y="3646488"/>
            <a:ext cx="1657350" cy="647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latin typeface="Arial" pitchFamily="34" charset="0"/>
                <a:ea typeface="+mn-ea"/>
              </a:rPr>
              <a:t>ParameterInfo</a:t>
            </a:r>
          </a:p>
        </p:txBody>
      </p:sp>
      <p:cxnSp>
        <p:nvCxnSpPr>
          <p:cNvPr id="30741" name="AutoShape 26"/>
          <p:cNvCxnSpPr>
            <a:cxnSpLocks noChangeShapeType="1"/>
            <a:stCxn id="30729" idx="6"/>
            <a:endCxn id="30740" idx="4"/>
          </p:cNvCxnSpPr>
          <p:nvPr/>
        </p:nvCxnSpPr>
        <p:spPr bwMode="auto">
          <a:xfrm flipV="1">
            <a:off x="6302375" y="4294188"/>
            <a:ext cx="969963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7"/>
          <p:cNvCxnSpPr>
            <a:cxnSpLocks noChangeShapeType="1"/>
            <a:stCxn id="30738" idx="6"/>
            <a:endCxn id="30740" idx="0"/>
          </p:cNvCxnSpPr>
          <p:nvPr/>
        </p:nvCxnSpPr>
        <p:spPr bwMode="auto">
          <a:xfrm>
            <a:off x="6662738" y="2744788"/>
            <a:ext cx="609600" cy="90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3" name="Line 28"/>
          <p:cNvSpPr>
            <a:spLocks noChangeShapeType="1"/>
          </p:cNvSpPr>
          <p:nvPr/>
        </p:nvSpPr>
        <p:spPr bwMode="auto">
          <a:xfrm flipV="1">
            <a:off x="2700338" y="4581525"/>
            <a:ext cx="576262" cy="792163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Text Box 29"/>
          <p:cNvSpPr txBox="1">
            <a:spLocks noChangeArrowheads="1"/>
          </p:cNvSpPr>
          <p:nvPr/>
        </p:nvSpPr>
        <p:spPr bwMode="auto">
          <a:xfrm>
            <a:off x="2195513" y="5445125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o.GetType()</a:t>
            </a:r>
          </a:p>
          <a:p>
            <a:r>
              <a:rPr lang="en-US"/>
              <a:t>typeof()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Extending metadata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993063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Metadata are organized as a graph</a:t>
            </a:r>
          </a:p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CLR (and C#) allows to extend metadata with custom information</a:t>
            </a:r>
          </a:p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abstraction provided are </a:t>
            </a:r>
            <a:r>
              <a:rPr lang="en-US" sz="2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custom attributes</a:t>
            </a:r>
            <a:endParaRPr lang="en-US" sz="22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Each element of the type system can be labeled with attributes</a:t>
            </a:r>
          </a:p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These attributes are attached to metadata and can be accessed through the Reflection API</a:t>
            </a:r>
          </a:p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Programmer can annotate a program with these information and another program can exploit that to manage it</a:t>
            </a:r>
          </a:p>
          <a:p>
            <a:pPr eaLnBrk="1" hangingPunct="1"/>
            <a:r>
              <a: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 of use: Web Services, Terrarium (a sort of MTS)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C# and custom attributes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8064500" cy="4752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Custom attributes can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be specified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using a special syntax: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[</a:t>
            </a:r>
            <a:r>
              <a:rPr lang="en-US" b="1" dirty="0" err="1">
                <a:solidFill>
                  <a:schemeClr val="bg2"/>
                </a:solidFill>
                <a:latin typeface="Courier New" charset="0"/>
              </a:rPr>
              <a:t>WebMethod</a:t>
            </a: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</a:rPr>
              <a:t>public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Add(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j) 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</a:rPr>
              <a:t>  return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+ j;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WebMethod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is a custom attribute for the method Add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Attributes can be specified on many code element s(assemblies, modules, methods, fields, parameters, return types, …)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44675"/>
            <a:ext cx="4125019" cy="4327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>
                <a:latin typeface="Arial" charset="0"/>
              </a:rPr>
              <a:t>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>
                <a:latin typeface="Arial" charset="0"/>
              </a:rPr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>
                <a:latin typeface="Arial" charset="0"/>
              </a:rPr>
              <a:t>virtual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>
                <a:latin typeface="Arial" charset="0"/>
              </a:rPr>
              <a:t>new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>
                <a:latin typeface="Arial" charset="0"/>
              </a:rPr>
              <a:t>operator </a:t>
            </a:r>
            <a:r>
              <a:rPr lang="en-US" sz="2200" b="1" dirty="0" smtClean="0">
                <a:latin typeface="Arial" charset="0"/>
              </a:rPr>
              <a:t>overloading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488063"/>
            <a:ext cx="3938669" cy="2706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How attributes work?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400" dirty="0">
                <a:ea typeface="+mn-ea"/>
              </a:rPr>
              <a:t>A custom attribute is an object of a class that inherits from </a:t>
            </a:r>
            <a:r>
              <a:rPr lang="en-US" sz="2400" dirty="0" err="1">
                <a:latin typeface="Inconsolata"/>
                <a:ea typeface="+mn-ea"/>
              </a:rPr>
              <a:t>System.Attribute</a:t>
            </a:r>
            <a:r>
              <a:rPr lang="en-US" sz="2400" dirty="0">
                <a:ea typeface="+mn-ea"/>
              </a:rPr>
              <a:t> (i.e. </a:t>
            </a:r>
            <a:r>
              <a:rPr lang="en-US" sz="2400" dirty="0" err="1">
                <a:latin typeface="Inconsolata"/>
                <a:ea typeface="+mn-ea"/>
              </a:rPr>
              <a:t>WebMethodAttribute</a:t>
            </a:r>
            <a:r>
              <a:rPr lang="en-US" sz="2400" dirty="0">
                <a:ea typeface="+mn-ea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en-US" sz="2400" dirty="0" smtClean="0">
                <a:ea typeface="+mn-ea"/>
              </a:rPr>
              <a:t>Note: if </a:t>
            </a:r>
            <a:r>
              <a:rPr lang="en-US" sz="2400" dirty="0">
                <a:ea typeface="+mn-ea"/>
              </a:rPr>
              <a:t>the name of attribute type </a:t>
            </a:r>
            <a:r>
              <a:rPr lang="en-US" sz="2400" dirty="0" smtClean="0">
                <a:ea typeface="+mn-ea"/>
              </a:rPr>
              <a:t>ends with Attribute it will </a:t>
            </a:r>
            <a:r>
              <a:rPr lang="en-US" sz="2400" dirty="0">
                <a:ea typeface="+mn-ea"/>
              </a:rPr>
              <a:t>be omitted!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en-US" sz="2400" dirty="0">
                <a:ea typeface="+mn-ea"/>
              </a:rPr>
              <a:t>When a custom attribute is </a:t>
            </a:r>
            <a:r>
              <a:rPr lang="en-US" sz="2400" dirty="0" smtClean="0">
                <a:ea typeface="+mn-ea"/>
              </a:rPr>
              <a:t>used, an instance </a:t>
            </a:r>
            <a:r>
              <a:rPr lang="en-US" sz="2400" dirty="0">
                <a:ea typeface="+mn-ea"/>
              </a:rPr>
              <a:t>of the type is </a:t>
            </a:r>
            <a:r>
              <a:rPr lang="en-US" sz="2400" dirty="0" smtClean="0">
                <a:ea typeface="+mn-ea"/>
              </a:rPr>
              <a:t>created. Arguments </a:t>
            </a:r>
            <a:r>
              <a:rPr lang="en-US" sz="2400" dirty="0">
                <a:ea typeface="+mn-ea"/>
              </a:rPr>
              <a:t>to be passed to the </a:t>
            </a:r>
            <a:r>
              <a:rPr lang="en-US" sz="2400" dirty="0" smtClean="0">
                <a:ea typeface="+mn-ea"/>
              </a:rPr>
              <a:t>constructor can be supplied.</a:t>
            </a:r>
            <a:endParaRPr lang="en-US" sz="2400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en-US" sz="2400" dirty="0" smtClean="0">
                <a:ea typeface="+mn-ea"/>
              </a:rPr>
              <a:t>Example:</a:t>
            </a:r>
            <a:endParaRPr lang="en-US" sz="2400" dirty="0">
              <a:ea typeface="+mn-ea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</a:rPr>
              <a:t>MyAttribute</a:t>
            </a:r>
            <a:r>
              <a:rPr lang="en-US" sz="2000" b="1" dirty="0">
                <a:latin typeface="Courier New" pitchFamily="49" charset="0"/>
              </a:rPr>
              <a:t> : </a:t>
            </a:r>
            <a:r>
              <a:rPr lang="en-US" sz="2000" b="1" dirty="0" err="1">
                <a:latin typeface="Courier New" pitchFamily="49" charset="0"/>
              </a:rPr>
              <a:t>System.Attribute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  public string </a:t>
            </a:r>
            <a:r>
              <a:rPr lang="en-US" sz="2000" b="1" dirty="0" err="1">
                <a:latin typeface="Courier New" pitchFamily="49" charset="0"/>
              </a:rPr>
              <a:t>Foo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</a:rPr>
              <a:t>MyAttribute</a:t>
            </a:r>
            <a:r>
              <a:rPr lang="en-US" sz="2000" b="1" dirty="0">
                <a:latin typeface="Courier New" pitchFamily="49" charset="0"/>
              </a:rPr>
              <a:t>(string f) { </a:t>
            </a:r>
            <a:r>
              <a:rPr lang="en-US" sz="2000" b="1" dirty="0" err="1">
                <a:latin typeface="Courier New" pitchFamily="49" charset="0"/>
              </a:rPr>
              <a:t>Foo</a:t>
            </a:r>
            <a:r>
              <a:rPr lang="en-US" sz="2000" b="1" dirty="0">
                <a:latin typeface="Courier New" pitchFamily="49" charset="0"/>
              </a:rPr>
              <a:t> = f;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</a:rPr>
              <a:t>MyAttribute</a:t>
            </a:r>
            <a:r>
              <a:rPr lang="en-US" sz="2000" b="1" dirty="0">
                <a:latin typeface="Courier New" pitchFamily="49" charset="0"/>
              </a:rPr>
              <a:t>() { Foo = </a:t>
            </a:r>
            <a:r>
              <a:rPr lang="en-US" sz="2000" b="1" dirty="0" smtClean="0">
                <a:latin typeface="Courier New" pitchFamily="49" charset="0"/>
              </a:rPr>
              <a:t>“Empty”; </a:t>
            </a:r>
            <a:r>
              <a:rPr lang="en-US" sz="2000" b="1" dirty="0">
                <a:latin typeface="Courier New" pitchFamily="49" charset="0"/>
              </a:rPr>
              <a:t>}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Use of MyAttribute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968875"/>
          </a:xfrm>
        </p:spPr>
        <p:txBody>
          <a:bodyPr/>
          <a:lstStyle/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[My] public class </a:t>
            </a:r>
            <a:r>
              <a:rPr lang="en-US" sz="2000" b="1" dirty="0" err="1" smtClean="0">
                <a:latin typeface="Courier New" charset="0"/>
              </a:rPr>
              <a:t>FooClass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[My("Method")]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public void </a:t>
            </a:r>
            <a:r>
              <a:rPr lang="en-US" sz="2000" b="1" dirty="0" err="1">
                <a:latin typeface="Courier New" charset="0"/>
              </a:rPr>
              <a:t>Baz</a:t>
            </a:r>
            <a:r>
              <a:rPr lang="en-US" sz="2000" b="1" dirty="0">
                <a:latin typeface="Courier New" charset="0"/>
              </a:rPr>
              <a:t>([My]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) { }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 is used to access custom attributes: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dirty="0" err="1">
                <a:latin typeface="Courier New" charset="0"/>
              </a:rPr>
              <a:t>Console.WriteLine</a:t>
            </a:r>
            <a:r>
              <a:rPr lang="en-US" sz="2000" b="1" dirty="0" smtClean="0">
                <a:latin typeface="Courier New" charset="0"/>
              </a:rPr>
              <a:t>(((</a:t>
            </a:r>
            <a:r>
              <a:rPr lang="en-US" sz="2000" b="1" dirty="0" err="1">
                <a:latin typeface="Courier New" charset="0"/>
              </a:rPr>
              <a:t>MyAttribute</a:t>
            </a:r>
            <a:r>
              <a:rPr lang="en-US" sz="2000" b="1" dirty="0">
                <a:latin typeface="Courier New" charset="0"/>
              </a:rPr>
              <a:t>)(</a:t>
            </a:r>
            <a:r>
              <a:rPr lang="en-US" sz="2000" b="1" dirty="0" err="1">
                <a:latin typeface="Courier New" charset="0"/>
              </a:rPr>
              <a:t>typeof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</a:rPr>
              <a:t>FooClass</a:t>
            </a:r>
            <a:r>
              <a:rPr lang="en-US" sz="2000" b="1" dirty="0" smtClean="0">
                <a:latin typeface="Courier New" charset="0"/>
              </a:rPr>
              <a:t>)</a:t>
            </a:r>
            <a:r>
              <a:rPr lang="en-US" sz="2000" b="1" dirty="0">
                <a:latin typeface="Courier New" charset="0"/>
              </a:rPr>
              <a:t>.</a:t>
            </a:r>
            <a:r>
              <a:rPr lang="en-US" sz="2000" b="1" dirty="0" err="1">
                <a:latin typeface="Courier New" charset="0"/>
              </a:rPr>
              <a:t>GetCustomAttributes</a:t>
            </a:r>
            <a:r>
              <a:rPr lang="en-US" sz="2000" b="1" dirty="0" smtClean="0">
                <a:latin typeface="Courier New" charset="0"/>
              </a:rPr>
              <a:t>(false)</a:t>
            </a:r>
            <a:r>
              <a:rPr lang="en-US" sz="2000" b="1" dirty="0">
                <a:latin typeface="Courier New" charset="0"/>
              </a:rPr>
              <a:t>[0]</a:t>
            </a:r>
            <a:r>
              <a:rPr lang="en-US" sz="2000" b="1" dirty="0" smtClean="0">
                <a:latin typeface="Courier New" charset="0"/>
              </a:rPr>
              <a:t>)).</a:t>
            </a:r>
            <a:r>
              <a:rPr lang="en-US" sz="2000" b="1" dirty="0">
                <a:latin typeface="Courier New" charset="0"/>
              </a:rPr>
              <a:t>Foo);</a:t>
            </a:r>
          </a:p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There are 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“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meta-attributes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”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to specify how an attribute should be used and C# performs checks at compile time</a:t>
            </a:r>
          </a:p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Custom attributes introduces elements of declarative programming in C#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44675"/>
            <a:ext cx="8229600" cy="4327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Enumerators 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and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yield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Generics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Anonymous Methods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3663513" cy="251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Declare the generic class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GenericList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void</a:t>
            </a:r>
            <a:r>
              <a:rPr lang="fi-FI" dirty="0"/>
              <a:t> </a:t>
            </a:r>
            <a:r>
              <a:rPr lang="fi-FI" dirty="0" err="1"/>
              <a:t>Add(T</a:t>
            </a:r>
            <a:r>
              <a:rPr lang="fi-FI" dirty="0"/>
              <a:t> input) { }</a:t>
            </a:r>
          </a:p>
          <a:p>
            <a:pPr marL="0" indent="0">
              <a:buNone/>
            </a:pPr>
            <a:r>
              <a:rPr lang="fi-FI" dirty="0"/>
              <a:t>}</a:t>
            </a:r>
          </a:p>
          <a:p>
            <a:pPr marL="0" indent="0">
              <a:buNone/>
            </a:pP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TestGenericList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{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private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ExampleClass</a:t>
            </a:r>
            <a:r>
              <a:rPr lang="fi-FI" dirty="0"/>
              <a:t> { }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Main()</a:t>
            </a:r>
          </a:p>
          <a:p>
            <a:pPr marL="0" indent="0">
              <a:buNone/>
            </a:pPr>
            <a:r>
              <a:rPr lang="fi-FI" dirty="0"/>
              <a:t>    {</a:t>
            </a:r>
          </a:p>
          <a:p>
            <a:pPr marL="0" indent="0">
              <a:buNone/>
            </a:pPr>
            <a:r>
              <a:rPr lang="fi-FI" dirty="0"/>
              <a:t>        // </a:t>
            </a:r>
            <a:r>
              <a:rPr lang="fi-FI" dirty="0" err="1"/>
              <a:t>Declare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int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dirty="0" err="1"/>
              <a:t>GenericList</a:t>
            </a:r>
            <a:r>
              <a:rPr lang="fi-FI" dirty="0"/>
              <a:t>&lt;</a:t>
            </a:r>
            <a:r>
              <a:rPr lang="fi-FI" dirty="0" err="1"/>
              <a:t>int</a:t>
            </a:r>
            <a:r>
              <a:rPr lang="fi-FI" dirty="0"/>
              <a:t>&gt; list1 = new </a:t>
            </a:r>
            <a:r>
              <a:rPr lang="fi-FI" dirty="0" err="1"/>
              <a:t>GenericList</a:t>
            </a:r>
            <a:r>
              <a:rPr lang="fi-FI" dirty="0"/>
              <a:t>&lt;</a:t>
            </a:r>
            <a:r>
              <a:rPr lang="fi-FI" dirty="0" err="1"/>
              <a:t>int</a:t>
            </a:r>
            <a:r>
              <a:rPr lang="fi-FI" dirty="0"/>
              <a:t>&gt;();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       // </a:t>
            </a:r>
            <a:r>
              <a:rPr lang="fi-FI" dirty="0" err="1"/>
              <a:t>Declare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string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dirty="0" err="1"/>
              <a:t>GenericList</a:t>
            </a:r>
            <a:r>
              <a:rPr lang="fi-FI" dirty="0"/>
              <a:t>&lt;</a:t>
            </a:r>
            <a:r>
              <a:rPr lang="fi-FI" dirty="0" err="1"/>
              <a:t>string</a:t>
            </a:r>
            <a:r>
              <a:rPr lang="fi-FI" dirty="0"/>
              <a:t>&gt; list2 = new </a:t>
            </a:r>
            <a:r>
              <a:rPr lang="fi-FI" dirty="0" err="1"/>
              <a:t>GenericList</a:t>
            </a:r>
            <a:r>
              <a:rPr lang="fi-FI" dirty="0"/>
              <a:t>&lt;</a:t>
            </a:r>
            <a:r>
              <a:rPr lang="fi-FI" dirty="0" err="1"/>
              <a:t>string</a:t>
            </a:r>
            <a:r>
              <a:rPr lang="fi-FI" dirty="0"/>
              <a:t>&gt;();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       // </a:t>
            </a:r>
            <a:r>
              <a:rPr lang="fi-FI" dirty="0" err="1"/>
              <a:t>Declare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ExampleClass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dirty="0" err="1"/>
              <a:t>GenericList</a:t>
            </a:r>
            <a:r>
              <a:rPr lang="fi-FI" dirty="0"/>
              <a:t>&lt;</a:t>
            </a:r>
            <a:r>
              <a:rPr lang="fi-FI" dirty="0" err="1"/>
              <a:t>ExampleClass</a:t>
            </a:r>
            <a:r>
              <a:rPr lang="fi-FI" dirty="0"/>
              <a:t>&gt; list3 = new </a:t>
            </a:r>
            <a:r>
              <a:rPr lang="fi-FI" dirty="0" err="1"/>
              <a:t>GenericList</a:t>
            </a:r>
            <a:r>
              <a:rPr lang="fi-FI" dirty="0"/>
              <a:t>&lt;</a:t>
            </a:r>
            <a:r>
              <a:rPr lang="fi-FI" dirty="0" err="1"/>
              <a:t>ExampleClass</a:t>
            </a:r>
            <a:r>
              <a:rPr lang="fi-FI" dirty="0"/>
              <a:t>&gt;();</a:t>
            </a:r>
          </a:p>
          <a:p>
            <a:pPr marL="0" indent="0">
              <a:buNone/>
            </a:pPr>
            <a:r>
              <a:rPr lang="fi-FI" dirty="0"/>
              <a:t>    }</a:t>
            </a:r>
          </a:p>
          <a:p>
            <a:pPr marL="0" indent="0">
              <a:buNone/>
            </a:pPr>
            <a:r>
              <a:rPr lang="fi-FI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89191"/>
      </p:ext>
    </p:extLst>
  </p:cSld>
  <p:clrMapOvr>
    <a:masterClrMapping/>
  </p:clrMapOvr>
  <p:transition>
    <p:wheel spokes="3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5"/>
            <a:ext cx="3166120" cy="48355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GenericList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&gt;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public Node(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t){</a:t>
            </a:r>
          </a:p>
          <a:p>
            <a:pPr marL="0" indent="0">
              <a:buNone/>
            </a:pPr>
            <a:r>
              <a:rPr lang="ro-RO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ro-RO" dirty="0">
                <a:solidFill>
                  <a:schemeClr val="accent6">
                    <a:lumMod val="75000"/>
                  </a:schemeClr>
                </a:solidFill>
              </a:rPr>
              <a:t>next = null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= t</a:t>
            </a: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; }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       private Node next;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       public Node </a:t>
            </a: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Next{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           get { return next;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set { next = value;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 }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        private </a:t>
            </a:r>
            <a:r>
              <a:rPr lang="it-IT" dirty="0">
                <a:solidFill>
                  <a:srgbClr val="FF0000"/>
                </a:solidFill>
              </a:rPr>
              <a:t>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data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public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Data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get { return data;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set { data = value;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}}}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private Node head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/>
              <a:t>GenericList</a:t>
            </a:r>
            <a:r>
              <a:rPr lang="en-US" dirty="0"/>
              <a:t>(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head = null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/>
              <a:t>void </a:t>
            </a:r>
            <a:r>
              <a:rPr lang="en-US" dirty="0" err="1"/>
              <a:t>AddHead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t)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Node n = new Node(t);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n.Next</a:t>
            </a:r>
            <a:r>
              <a:rPr lang="en-US" dirty="0"/>
              <a:t> = head;</a:t>
            </a:r>
          </a:p>
          <a:p>
            <a:pPr marL="0" indent="0">
              <a:buNone/>
            </a:pPr>
            <a:r>
              <a:rPr lang="en-US" dirty="0"/>
              <a:t>        head = </a:t>
            </a:r>
            <a:r>
              <a:rPr lang="en-US" dirty="0" smtClean="0"/>
              <a:t>n;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IEnumerator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&gt; </a:t>
            </a:r>
            <a:r>
              <a:rPr lang="en-US" dirty="0" err="1"/>
              <a:t>GetEnumerator</a:t>
            </a:r>
            <a:r>
              <a:rPr lang="en-US" dirty="0"/>
              <a:t>(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Node current = head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while (current != null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yield return </a:t>
            </a:r>
            <a:r>
              <a:rPr lang="en-US" dirty="0" err="1"/>
              <a:t>current.Data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current = </a:t>
            </a:r>
            <a:r>
              <a:rPr lang="en-US" dirty="0" err="1"/>
              <a:t>current.Next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39952" y="1700808"/>
            <a:ext cx="4392488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l"/>
              <a:defRPr kumimoji="1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kumimoji="1" sz="2400" b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500" dirty="0"/>
              <a:t>class </a:t>
            </a:r>
            <a:r>
              <a:rPr lang="en-US" sz="2500" dirty="0" err="1"/>
              <a:t>TestGenericList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{</a:t>
            </a:r>
          </a:p>
          <a:p>
            <a:pPr marL="0" indent="0">
              <a:buNone/>
            </a:pPr>
            <a:r>
              <a:rPr lang="en-US" sz="2500" dirty="0"/>
              <a:t>    static void Main()</a:t>
            </a:r>
          </a:p>
          <a:p>
            <a:pPr marL="0" indent="0">
              <a:buNone/>
            </a:pPr>
            <a:r>
              <a:rPr lang="en-US" sz="2500" dirty="0"/>
              <a:t>    {</a:t>
            </a:r>
          </a:p>
          <a:p>
            <a:pPr marL="0" indent="0">
              <a:buNone/>
            </a:pPr>
            <a:r>
              <a:rPr lang="en-US" sz="2500" dirty="0"/>
              <a:t>        // </a:t>
            </a:r>
            <a:r>
              <a:rPr lang="en-US" sz="2500" dirty="0" err="1"/>
              <a:t>int</a:t>
            </a:r>
            <a:r>
              <a:rPr lang="en-US" sz="2500" dirty="0"/>
              <a:t> is the type argument</a:t>
            </a:r>
          </a:p>
          <a:p>
            <a:pPr marL="0" indent="0">
              <a:buNone/>
            </a:pPr>
            <a:r>
              <a:rPr lang="en-US" sz="2500" dirty="0"/>
              <a:t>        </a:t>
            </a:r>
            <a:r>
              <a:rPr lang="en-US" sz="2500" dirty="0" err="1"/>
              <a:t>GenericList</a:t>
            </a:r>
            <a:r>
              <a:rPr lang="en-US" sz="2500" dirty="0"/>
              <a:t>&lt;</a:t>
            </a:r>
            <a:r>
              <a:rPr lang="en-US" sz="2500" dirty="0" err="1">
                <a:solidFill>
                  <a:srgbClr val="FF0000"/>
                </a:solidFill>
              </a:rPr>
              <a:t>int</a:t>
            </a:r>
            <a:r>
              <a:rPr lang="en-US" sz="2500" dirty="0"/>
              <a:t>&gt; list = new </a:t>
            </a:r>
            <a:r>
              <a:rPr lang="en-US" sz="2500" dirty="0" err="1"/>
              <a:t>GenericList</a:t>
            </a:r>
            <a:r>
              <a:rPr lang="en-US" sz="2500" dirty="0"/>
              <a:t>&lt;</a:t>
            </a:r>
            <a:r>
              <a:rPr lang="en-US" sz="2500" dirty="0" err="1">
                <a:solidFill>
                  <a:srgbClr val="FF0000"/>
                </a:solidFill>
              </a:rPr>
              <a:t>int</a:t>
            </a:r>
            <a:r>
              <a:rPr lang="en-US" sz="2500" dirty="0"/>
              <a:t>&gt;();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for (</a:t>
            </a:r>
            <a:r>
              <a:rPr lang="en-US" sz="2500" dirty="0" err="1"/>
              <a:t>int</a:t>
            </a:r>
            <a:r>
              <a:rPr lang="en-US" sz="2500" dirty="0"/>
              <a:t> x = 0; x &lt; 10; x++)</a:t>
            </a:r>
          </a:p>
          <a:p>
            <a:pPr marL="0" indent="0">
              <a:buNone/>
            </a:pPr>
            <a:r>
              <a:rPr lang="en-US" sz="2500" dirty="0"/>
              <a:t>        {</a:t>
            </a:r>
          </a:p>
          <a:p>
            <a:pPr marL="0" indent="0">
              <a:buNone/>
            </a:pPr>
            <a:r>
              <a:rPr lang="en-US" sz="2500" dirty="0"/>
              <a:t>            </a:t>
            </a:r>
            <a:r>
              <a:rPr lang="en-US" sz="2500" dirty="0" err="1"/>
              <a:t>list.AddHead</a:t>
            </a:r>
            <a:r>
              <a:rPr lang="en-US" sz="2500" dirty="0"/>
              <a:t>(x);</a:t>
            </a:r>
          </a:p>
          <a:p>
            <a:pPr marL="0" indent="0">
              <a:buNone/>
            </a:pPr>
            <a:r>
              <a:rPr lang="en-US" sz="2500" dirty="0"/>
              <a:t>        }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</a:t>
            </a:r>
            <a:r>
              <a:rPr lang="en-US" sz="2500" dirty="0" err="1"/>
              <a:t>foreach</a:t>
            </a:r>
            <a:r>
              <a:rPr lang="en-US" sz="2500" dirty="0"/>
              <a:t> (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in list)</a:t>
            </a:r>
          </a:p>
          <a:p>
            <a:pPr marL="0" indent="0">
              <a:buNone/>
            </a:pPr>
            <a:r>
              <a:rPr lang="en-US" sz="2500" dirty="0"/>
              <a:t>        {</a:t>
            </a:r>
          </a:p>
          <a:p>
            <a:pPr marL="0" indent="0">
              <a:buNone/>
            </a:pPr>
            <a:r>
              <a:rPr lang="en-US" sz="2500" dirty="0"/>
              <a:t>            </a:t>
            </a:r>
            <a:r>
              <a:rPr lang="en-US" sz="2500" dirty="0" err="1"/>
              <a:t>System.Console.Write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 + " ");</a:t>
            </a:r>
          </a:p>
          <a:p>
            <a:pPr marL="0" indent="0">
              <a:buNone/>
            </a:pPr>
            <a:r>
              <a:rPr lang="en-US" sz="2500" dirty="0"/>
              <a:t>        }</a:t>
            </a:r>
          </a:p>
          <a:p>
            <a:pPr marL="0" indent="0">
              <a:buNone/>
            </a:pPr>
            <a:r>
              <a:rPr lang="en-US" sz="2500" dirty="0"/>
              <a:t>        </a:t>
            </a:r>
            <a:r>
              <a:rPr lang="en-US" sz="2500" dirty="0" err="1"/>
              <a:t>System.Console.WriteLine</a:t>
            </a:r>
            <a:r>
              <a:rPr lang="en-US" sz="2500" dirty="0"/>
              <a:t>("\</a:t>
            </a:r>
            <a:r>
              <a:rPr lang="en-US" sz="2500" dirty="0" err="1"/>
              <a:t>nDone</a:t>
            </a:r>
            <a:r>
              <a:rPr lang="en-US" sz="2500" dirty="0"/>
              <a:t>");</a:t>
            </a:r>
          </a:p>
          <a:p>
            <a:pPr marL="0" indent="0">
              <a:buNone/>
            </a:pPr>
            <a:r>
              <a:rPr lang="en-US" sz="2500" dirty="0"/>
              <a:t>    }</a:t>
            </a:r>
          </a:p>
          <a:p>
            <a:pPr marL="0" indent="0">
              <a:buNone/>
            </a:pPr>
            <a:r>
              <a:rPr lang="en-US" sz="25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3604"/>
      </p:ext>
    </p:extLst>
  </p:cSld>
  <p:clrMapOvr>
    <a:masterClrMapping/>
  </p:clrMapOvr>
  <p:transition>
    <p:wheel spokes="3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-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6631"/>
      </p:ext>
    </p:extLst>
  </p:cSld>
  <p:clrMapOvr>
    <a:masterClrMapping/>
  </p:clrMapOvr>
  <p:transition>
    <p:wheel spokes="3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enerics –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void Swap&lt;T&gt;(ref T lhs, ref T </a:t>
            </a:r>
            <a:r>
              <a:rPr lang="en-US" dirty="0" err="1"/>
              <a:t>rhs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 temp;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temp</a:t>
            </a:r>
            <a:r>
              <a:rPr lang="pt-BR" dirty="0"/>
              <a:t> = </a:t>
            </a:r>
            <a:r>
              <a:rPr lang="pt-BR" dirty="0" err="1"/>
              <a:t>lhs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lhs</a:t>
            </a:r>
            <a:r>
              <a:rPr lang="pt-BR" dirty="0"/>
              <a:t> = </a:t>
            </a:r>
            <a:r>
              <a:rPr lang="pt-BR" dirty="0" err="1"/>
              <a:t>rhs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rhs</a:t>
            </a:r>
            <a:r>
              <a:rPr lang="de-DE" dirty="0"/>
              <a:t> = </a:t>
            </a:r>
            <a:r>
              <a:rPr lang="de-DE" dirty="0" err="1"/>
              <a:t>temp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74606"/>
      </p:ext>
    </p:extLst>
  </p:cSld>
  <p:clrMapOvr>
    <a:masterClrMapping/>
  </p:clrMapOvr>
  <p:transition>
    <p:wheel spokes="3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Arrays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list 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527812894"/>
      </p:ext>
    </p:extLst>
  </p:cSld>
  <p:clrMapOvr>
    <a:masterClrMapping/>
  </p:clrMapOvr>
  <p:transition>
    <p:wheel spokes="3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delegates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Del&lt;T&gt;(T item);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Notify(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Del&lt;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m1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Del&lt;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&gt;(Notify);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34643"/>
      </p:ext>
    </p:extLst>
  </p:cSld>
  <p:clrMapOvr>
    <a:masterClrMapping/>
  </p:clrMapOvr>
  <p:transition>
    <p:wheel spokes="3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Generics: .NET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 Type erasure</a:t>
            </a:r>
          </a:p>
          <a:p>
            <a:pPr lvl="1"/>
            <a:r>
              <a:rPr lang="en-US" dirty="0" smtClean="0"/>
              <a:t>language only, implemented by compiler</a:t>
            </a:r>
          </a:p>
          <a:p>
            <a:pPr lvl="1"/>
            <a:r>
              <a:rPr lang="en-US" dirty="0" err="1" smtClean="0"/>
              <a:t>casts+checks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: reification</a:t>
            </a:r>
          </a:p>
          <a:p>
            <a:pPr lvl="1"/>
            <a:r>
              <a:rPr lang="en-US" dirty="0" smtClean="0"/>
              <a:t>supported at CLR level</a:t>
            </a:r>
          </a:p>
          <a:p>
            <a:pPr lvl="1"/>
            <a:r>
              <a:rPr lang="en-US" dirty="0" smtClean="0"/>
              <a:t>compiled at runtime, </a:t>
            </a:r>
            <a:r>
              <a:rPr lang="en-US" dirty="0" err="1" smtClean="0"/>
              <a:t>typesafe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7109"/>
      </p:ext>
    </p:extLst>
  </p:cSld>
  <p:clrMapOvr>
    <a:masterClrMapping/>
  </p:clrMapOvr>
  <p:transition>
    <p:wheel spokes="3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Class Type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700213"/>
            <a:ext cx="8229600" cy="4824412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 are similar to Java and C++ classes: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class combines a state (fields) and behavior (methods and properties)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Instances are allocated onto heap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Instance creation relies on constructors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Garbage collector locates unreferenced objects and invokes finalization method on them</a:t>
            </a:r>
          </a:p>
          <a:p>
            <a:pPr lvl="1" eaLnBrk="1" hangingPunct="1"/>
            <a:r>
              <a:rPr lang="en-US" dirty="0">
                <a:latin typeface="Arial" charset="0"/>
              </a:rPr>
              <a:t>Access control to class members is controlled </a:t>
            </a:r>
            <a:r>
              <a:rPr lang="en-US" i="1" dirty="0">
                <a:latin typeface="Arial" charset="0"/>
              </a:rPr>
              <a:t>by the execution engine</a:t>
            </a:r>
          </a:p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With the exception of virtual methods the elements of classes can be used also in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structs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Iterators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foreach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w Cen MT Condensed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Allows iterating through a collection of objects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type is considered a collection type if</a:t>
            </a:r>
            <a:b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- either it implements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Inconsolata" charset="0"/>
              </a:rPr>
              <a:t>System.IEnumerable&lt;T&gt;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/>
            </a:r>
            <a:b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- or it provides a public instance method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Inconsolata" charset="0"/>
              </a:rPr>
              <a:t>GetEnumerator()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that returns a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struct-type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class-type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or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interface-type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which contains: </a:t>
            </a:r>
            <a:endParaRPr lang="en-US" sz="2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a public instance method with signature </a:t>
            </a:r>
            <a:r>
              <a:rPr lang="en-US" sz="2200">
                <a:latin typeface="Inconsolata" charset="0"/>
              </a:rPr>
              <a:t>bool MoveNext()</a:t>
            </a:r>
            <a:r>
              <a:rPr lang="en-US" sz="2200">
                <a:latin typeface="Arial" charset="0"/>
              </a:rPr>
              <a:t>. </a:t>
            </a:r>
          </a:p>
          <a:p>
            <a:pPr lvl="1" eaLnBrk="1" hangingPunct="1"/>
            <a:r>
              <a:rPr lang="en-US" sz="2200">
                <a:latin typeface="Arial" charset="0"/>
              </a:rPr>
              <a:t>a public instance property named </a:t>
            </a:r>
            <a:r>
              <a:rPr lang="en-US" sz="2200">
                <a:latin typeface="Inconsolata" charset="0"/>
              </a:rPr>
              <a:t>Current</a:t>
            </a:r>
            <a:r>
              <a:rPr lang="en-US" sz="2200">
                <a:latin typeface="Arial" charset="0"/>
              </a:rPr>
              <a:t> for reading the current iteration value.</a:t>
            </a:r>
            <a:br>
              <a:rPr lang="en-US" sz="2200">
                <a:latin typeface="Arial" charset="0"/>
              </a:rPr>
            </a:br>
            <a:r>
              <a:rPr lang="en-US" sz="2200">
                <a:latin typeface="Arial" charset="0"/>
              </a:rPr>
              <a:t>The type of </a:t>
            </a:r>
            <a:r>
              <a:rPr lang="en-US" sz="2200">
                <a:latin typeface="Inconsolata" charset="0"/>
              </a:rPr>
              <a:t>Current</a:t>
            </a:r>
            <a:r>
              <a:rPr lang="en-US" sz="2200">
                <a:latin typeface="Arial" charset="0"/>
              </a:rPr>
              <a:t> will be the element type of the collection.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</a:rPr>
              <a:t>foreach</a:t>
            </a:r>
            <a:r>
              <a:rPr lang="en-US" dirty="0" smtClean="0">
                <a:ea typeface="+mj-ea"/>
              </a:rPr>
              <a:t>: </a:t>
            </a:r>
            <a:r>
              <a:rPr lang="en-US" dirty="0">
                <a:ea typeface="+mj-ea"/>
              </a:rPr>
              <a:t>E</a:t>
            </a:r>
            <a:r>
              <a:rPr lang="en-US" dirty="0" smtClean="0">
                <a:ea typeface="+mj-ea"/>
              </a:rPr>
              <a:t>xample</a:t>
            </a:r>
            <a:endParaRPr lang="en-US" i="1" dirty="0">
              <a:ea typeface="+mj-ea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981200"/>
            <a:ext cx="8229600" cy="4327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 = new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[]{ 1, 2, 3, 4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 a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statement defines a local variable called </a:t>
            </a:r>
            <a:r>
              <a:rPr lang="en-US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and uses the enumeration methods to iterate over the collection assigning to that variable the current 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Iterators so far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46125" y="1628775"/>
            <a:ext cx="73040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foreach loops can be applied to objects of classes which implement </a:t>
            </a:r>
            <a:r>
              <a:rPr lang="de-AT" sz="1600">
                <a:latin typeface="Inconsolata" charset="0"/>
              </a:rPr>
              <a:t>IEnumerable&lt;T&gt;</a:t>
            </a:r>
            <a:endParaRPr lang="de-AT">
              <a:latin typeface="Inconsolata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143000" y="2347913"/>
            <a:ext cx="4191000" cy="267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class MyClass: 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IEnumerable&lt;T&gt;</a:t>
            </a:r>
            <a:r>
              <a:rPr lang="de-AT" sz="1400" dirty="0">
                <a:ea typeface="+mn-ea"/>
              </a:rPr>
              <a:t>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...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public IEnumerator &lt;T&gt; GetEnumerator()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return new MyEnumerator(...);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endParaRPr lang="de-AT" sz="1400" dirty="0">
              <a:ea typeface="+mn-ea"/>
            </a:endParaRP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class MyEnumerator: Ienumerator&lt;T&gt;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public T Current { get {...} 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public bool MoveNext() {...}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public void Reset() {...}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46125" y="5243513"/>
            <a:ext cx="4587875" cy="1281112"/>
            <a:chOff x="470" y="2976"/>
            <a:chExt cx="2890" cy="807"/>
          </a:xfrm>
        </p:grpSpPr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720" y="2976"/>
              <a:ext cx="2640" cy="4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AT" sz="1400"/>
                <a:t>MyClass x = new MyClass();</a:t>
              </a:r>
            </a:p>
            <a:p>
              <a:r>
                <a:rPr lang="de-AT" sz="1400"/>
                <a:t>...</a:t>
              </a:r>
            </a:p>
            <a:p>
              <a:r>
                <a:rPr lang="de-AT" sz="1400"/>
                <a:t>foreach (T obj in x) ...</a:t>
              </a:r>
            </a:p>
          </p:txBody>
        </p:sp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470" y="3552"/>
              <a:ext cx="1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AT"/>
                <a:t>complicated to implement!!</a:t>
              </a:r>
            </a:p>
          </p:txBody>
        </p:sp>
      </p:grp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497513" y="2368550"/>
            <a:ext cx="3254375" cy="741363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400"/>
              <a:t>interface IEnumerable &lt;T&gt; {</a:t>
            </a:r>
          </a:p>
          <a:p>
            <a:r>
              <a:rPr lang="de-AT" sz="1400"/>
              <a:t>	Ienumerator&lt;T&gt; GetEnumerator();</a:t>
            </a:r>
          </a:p>
          <a:p>
            <a:r>
              <a:rPr lang="de-AT" sz="14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Iterator Methods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63600" y="1687513"/>
            <a:ext cx="4356100" cy="2462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class MyClass : IEnumerable&lt;string&gt;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string first = "first";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string second = "second";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string third = "third";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...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public IEnumerator&lt;string&gt; GetEnumerator()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solidFill>
                  <a:srgbClr val="FF0000"/>
                </a:solidFill>
                <a:ea typeface="+mn-ea"/>
              </a:rPr>
              <a:t>		</a:t>
            </a:r>
            <a:r>
              <a:rPr lang="de-AT" sz="1400" dirty="0">
                <a:solidFill>
                  <a:schemeClr val="accent2"/>
                </a:solidFill>
                <a:ea typeface="+mn-ea"/>
              </a:rPr>
              <a:t>yield return first;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solidFill>
                  <a:schemeClr val="accent2"/>
                </a:solidFill>
                <a:ea typeface="+mn-ea"/>
              </a:rPr>
              <a:t>		yield return second;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solidFill>
                  <a:schemeClr val="accent2"/>
                </a:solidFill>
                <a:ea typeface="+mn-ea"/>
              </a:rPr>
              <a:t>		yield return third;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solidFill>
                  <a:srgbClr val="FF0000"/>
                </a:solidFill>
                <a:ea typeface="+mn-ea"/>
              </a:rPr>
              <a:t>	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281613" y="1677988"/>
            <a:ext cx="3862387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85738" indent="-185738">
              <a:defRPr/>
            </a:pPr>
            <a:r>
              <a:rPr lang="de-AT" dirty="0">
                <a:latin typeface="Arial" pitchFamily="34" charset="0"/>
                <a:ea typeface="+mn-ea"/>
              </a:rPr>
              <a:t>Characteristics of an interator method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AT" dirty="0">
                <a:latin typeface="Arial" pitchFamily="34" charset="0"/>
                <a:ea typeface="+mn-ea"/>
              </a:rPr>
              <a:t>has signature</a:t>
            </a:r>
            <a:br>
              <a:rPr lang="de-AT" dirty="0">
                <a:latin typeface="Arial" pitchFamily="34" charset="0"/>
                <a:ea typeface="+mn-ea"/>
              </a:rPr>
            </a:br>
            <a:r>
              <a:rPr lang="de-AT" sz="1400" dirty="0">
                <a:latin typeface="Arial" pitchFamily="34" charset="0"/>
                <a:ea typeface="+mn-ea"/>
              </a:rPr>
              <a:t>public IEnumerator GetEnumerator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de-AT" dirty="0">
                <a:latin typeface="Arial" pitchFamily="34" charset="0"/>
                <a:ea typeface="+mn-ea"/>
              </a:rPr>
              <a:t>statement body contains at least one </a:t>
            </a:r>
            <a:r>
              <a:rPr lang="de-AT" i="1" dirty="0">
                <a:latin typeface="Arial" pitchFamily="34" charset="0"/>
                <a:ea typeface="+mn-ea"/>
              </a:rPr>
              <a:t>yield</a:t>
            </a:r>
            <a:r>
              <a:rPr lang="de-AT" dirty="0">
                <a:latin typeface="Arial" pitchFamily="34" charset="0"/>
                <a:ea typeface="+mn-ea"/>
              </a:rPr>
              <a:t> statement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63600" y="4419600"/>
            <a:ext cx="4191000" cy="9540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400" dirty="0" err="1"/>
              <a:t>MyClass</a:t>
            </a:r>
            <a:r>
              <a:rPr lang="de-AT" sz="1400" dirty="0"/>
              <a:t> x = </a:t>
            </a:r>
            <a:r>
              <a:rPr lang="de-AT" sz="1400" dirty="0" err="1"/>
              <a:t>new</a:t>
            </a:r>
            <a:r>
              <a:rPr lang="de-AT" sz="1400" dirty="0"/>
              <a:t> </a:t>
            </a:r>
            <a:r>
              <a:rPr lang="de-AT" sz="1400" dirty="0" err="1"/>
              <a:t>MyClass</a:t>
            </a:r>
            <a:r>
              <a:rPr lang="de-AT" sz="1400" dirty="0"/>
              <a:t>();</a:t>
            </a:r>
          </a:p>
          <a:p>
            <a:r>
              <a:rPr lang="de-AT" sz="1400" dirty="0"/>
              <a:t>...</a:t>
            </a:r>
          </a:p>
          <a:p>
            <a:r>
              <a:rPr lang="de-AT" sz="1400" dirty="0" err="1"/>
              <a:t>foreach</a:t>
            </a:r>
            <a:r>
              <a:rPr lang="de-AT" sz="1400" dirty="0"/>
              <a:t> (</a:t>
            </a:r>
            <a:r>
              <a:rPr lang="de-AT" sz="1400" dirty="0" err="1"/>
              <a:t>string</a:t>
            </a:r>
            <a:r>
              <a:rPr lang="de-AT" sz="1400" dirty="0"/>
              <a:t> s in x) </a:t>
            </a:r>
            <a:r>
              <a:rPr lang="de-AT" sz="1400" dirty="0" err="1"/>
              <a:t>Console.Write</a:t>
            </a:r>
            <a:r>
              <a:rPr lang="de-AT" sz="1400" dirty="0"/>
              <a:t>(s + " ");</a:t>
            </a:r>
          </a:p>
          <a:p>
            <a:r>
              <a:rPr lang="de-AT" sz="1400" dirty="0"/>
              <a:t>// </a:t>
            </a:r>
            <a:r>
              <a:rPr lang="de-AT" sz="1400" dirty="0" err="1"/>
              <a:t>produces</a:t>
            </a:r>
            <a:r>
              <a:rPr lang="de-AT" sz="1400" dirty="0"/>
              <a:t> "</a:t>
            </a:r>
            <a:r>
              <a:rPr lang="de-AT" sz="1400" dirty="0" err="1"/>
              <a:t>first</a:t>
            </a:r>
            <a:r>
              <a:rPr lang="de-AT" sz="1400" dirty="0"/>
              <a:t> </a:t>
            </a:r>
            <a:r>
              <a:rPr lang="de-AT" sz="1400" dirty="0" err="1"/>
              <a:t>second</a:t>
            </a:r>
            <a:r>
              <a:rPr lang="de-AT" sz="1400" dirty="0"/>
              <a:t> </a:t>
            </a:r>
            <a:r>
              <a:rPr lang="de-AT" sz="1400" dirty="0" err="1"/>
              <a:t>third</a:t>
            </a:r>
            <a:r>
              <a:rPr lang="de-AT" sz="1400" dirty="0"/>
              <a:t>"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5281613" y="4221163"/>
            <a:ext cx="3862387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85738" indent="-185738">
              <a:defRPr/>
            </a:pPr>
            <a:r>
              <a:rPr lang="de-AT" dirty="0">
                <a:latin typeface="Arial" pitchFamily="34" charset="0"/>
                <a:ea typeface="+mn-ea"/>
              </a:rPr>
              <a:t>How does an iterator method work?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AT" dirty="0">
                <a:latin typeface="Arial" pitchFamily="34" charset="0"/>
                <a:ea typeface="+mn-ea"/>
              </a:rPr>
              <a:t>returns a sequence of values</a:t>
            </a:r>
            <a:endParaRPr lang="de-AT" sz="1400" dirty="0">
              <a:latin typeface="Arial" pitchFamily="34" charset="0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de-AT" dirty="0">
                <a:latin typeface="Arial" pitchFamily="34" charset="0"/>
                <a:ea typeface="+mn-ea"/>
              </a:rPr>
              <a:t>foreach loop traverses this sequence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811213" y="5672138"/>
            <a:ext cx="81534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5738" indent="-185738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Note</a:t>
            </a:r>
          </a:p>
          <a:p>
            <a:pPr>
              <a:buFontTx/>
              <a:buChar char="•"/>
            </a:pPr>
            <a:r>
              <a:rPr lang="de-AT" i="1"/>
              <a:t>MyClass</a:t>
            </a:r>
            <a:r>
              <a:rPr lang="de-AT"/>
              <a:t> need not implement </a:t>
            </a:r>
            <a:r>
              <a:rPr lang="de-AT" i="1"/>
              <a:t>IEnumerable</a:t>
            </a:r>
            <a:r>
              <a:rPr lang="de-AT"/>
              <a:t>!</a:t>
            </a:r>
          </a:p>
          <a:p>
            <a:pPr>
              <a:buFontTx/>
              <a:buChar char="•"/>
            </a:pPr>
            <a:r>
              <a:rPr lang="de-AT" i="1"/>
              <a:t>IEnumerator&lt;T&gt;</a:t>
            </a:r>
            <a:r>
              <a:rPr lang="de-AT"/>
              <a:t> is in </a:t>
            </a:r>
            <a:r>
              <a:rPr lang="de-AT" i="1"/>
              <a:t>System.Collections.Generic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What Happens Behind the Scenes?</a:t>
            </a:r>
          </a:p>
        </p:txBody>
      </p:sp>
      <p:sp>
        <p:nvSpPr>
          <p:cNvPr id="67588" name="Text Box 1028"/>
          <p:cNvSpPr txBox="1">
            <a:spLocks noChangeArrowheads="1"/>
          </p:cNvSpPr>
          <p:nvPr/>
        </p:nvSpPr>
        <p:spPr bwMode="auto">
          <a:xfrm>
            <a:off x="823913" y="1617663"/>
            <a:ext cx="3629025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public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 IEnumerator&lt;int&gt; GetEnumerator()</a:t>
            </a:r>
            <a:r>
              <a:rPr lang="de-AT" sz="1400" dirty="0">
                <a:ea typeface="+mn-ea"/>
              </a:rPr>
              <a:t> {</a:t>
            </a:r>
          </a:p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	try {</a:t>
            </a:r>
          </a:p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		...</a:t>
            </a:r>
          </a:p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	} finally {</a:t>
            </a:r>
          </a:p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		...</a:t>
            </a:r>
          </a:p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	}</a:t>
            </a:r>
          </a:p>
          <a:p>
            <a:pPr>
              <a:tabLst>
                <a:tab pos="185738" algn="l"/>
                <a:tab pos="384175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</p:txBody>
      </p:sp>
      <p:sp>
        <p:nvSpPr>
          <p:cNvPr id="41988" name="Text Box 1029"/>
          <p:cNvSpPr txBox="1">
            <a:spLocks noChangeArrowheads="1"/>
          </p:cNvSpPr>
          <p:nvPr/>
        </p:nvSpPr>
        <p:spPr bwMode="auto">
          <a:xfrm>
            <a:off x="4714875" y="1273175"/>
            <a:ext cx="3351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returns an object of the following class</a:t>
            </a:r>
          </a:p>
        </p:txBody>
      </p:sp>
      <p:sp>
        <p:nvSpPr>
          <p:cNvPr id="41989" name="Text Box 1030"/>
          <p:cNvSpPr txBox="1">
            <a:spLocks noChangeArrowheads="1"/>
          </p:cNvSpPr>
          <p:nvPr/>
        </p:nvSpPr>
        <p:spPr bwMode="auto">
          <a:xfrm>
            <a:off x="4811713" y="1620838"/>
            <a:ext cx="3282950" cy="1155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400"/>
              <a:t>class _Enumerator : IEnumerator&lt;int&gt; {</a:t>
            </a:r>
          </a:p>
          <a:p>
            <a:r>
              <a:rPr lang="de-AT" sz="1400"/>
              <a:t>	int </a:t>
            </a:r>
            <a:r>
              <a:rPr lang="de-AT" sz="1400">
                <a:solidFill>
                  <a:srgbClr val="FF0000"/>
                </a:solidFill>
              </a:rPr>
              <a:t>Current</a:t>
            </a:r>
            <a:r>
              <a:rPr lang="de-AT" sz="1400"/>
              <a:t> { get {...} }</a:t>
            </a:r>
          </a:p>
          <a:p>
            <a:r>
              <a:rPr lang="de-AT" sz="1400"/>
              <a:t>	bool </a:t>
            </a:r>
            <a:r>
              <a:rPr lang="de-AT" sz="1400">
                <a:solidFill>
                  <a:srgbClr val="FF0000"/>
                </a:solidFill>
              </a:rPr>
              <a:t>MoveNext</a:t>
            </a:r>
            <a:r>
              <a:rPr lang="de-AT" sz="1400"/>
              <a:t>() {...}</a:t>
            </a:r>
          </a:p>
          <a:p>
            <a:r>
              <a:rPr lang="de-AT" sz="1400"/>
              <a:t>	void </a:t>
            </a:r>
            <a:r>
              <a:rPr lang="de-AT" sz="1400">
                <a:solidFill>
                  <a:srgbClr val="FF0000"/>
                </a:solidFill>
              </a:rPr>
              <a:t>Dispose</a:t>
            </a:r>
            <a:r>
              <a:rPr lang="de-AT" sz="1400"/>
              <a:t>() {...}</a:t>
            </a:r>
          </a:p>
          <a:p>
            <a:r>
              <a:rPr lang="de-AT" sz="1400"/>
              <a:t>}</a:t>
            </a:r>
          </a:p>
        </p:txBody>
      </p:sp>
      <p:sp>
        <p:nvSpPr>
          <p:cNvPr id="67591" name="Text Box 1031"/>
          <p:cNvSpPr txBox="1">
            <a:spLocks noChangeArrowheads="1"/>
          </p:cNvSpPr>
          <p:nvPr/>
        </p:nvSpPr>
        <p:spPr bwMode="auto">
          <a:xfrm>
            <a:off x="823913" y="3775075"/>
            <a:ext cx="3568700" cy="517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</a:tabLst>
              <a:defRPr/>
            </a:pPr>
            <a:r>
              <a:rPr lang="de-AT" sz="1400">
                <a:ea typeface="+mn-ea"/>
              </a:rPr>
              <a:t>foreach (int x in list)</a:t>
            </a:r>
          </a:p>
          <a:p>
            <a:pPr>
              <a:tabLst>
                <a:tab pos="185738" algn="l"/>
              </a:tabLst>
              <a:defRPr/>
            </a:pPr>
            <a:r>
              <a:rPr lang="de-AT" sz="1400">
                <a:ea typeface="+mn-ea"/>
              </a:rPr>
              <a:t>	Console.WriteLine(x);</a:t>
            </a:r>
          </a:p>
        </p:txBody>
      </p:sp>
      <p:sp>
        <p:nvSpPr>
          <p:cNvPr id="41991" name="Text Box 1032"/>
          <p:cNvSpPr txBox="1">
            <a:spLocks noChangeArrowheads="1"/>
          </p:cNvSpPr>
          <p:nvPr/>
        </p:nvSpPr>
        <p:spPr bwMode="auto">
          <a:xfrm>
            <a:off x="4714875" y="3446463"/>
            <a:ext cx="2305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is translated into</a:t>
            </a:r>
          </a:p>
        </p:txBody>
      </p:sp>
      <p:sp>
        <p:nvSpPr>
          <p:cNvPr id="41992" name="Text Box 1033"/>
          <p:cNvSpPr txBox="1">
            <a:spLocks noChangeArrowheads="1"/>
          </p:cNvSpPr>
          <p:nvPr/>
        </p:nvSpPr>
        <p:spPr bwMode="auto">
          <a:xfrm>
            <a:off x="4811713" y="3794125"/>
            <a:ext cx="4008437" cy="1601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400"/>
              <a:t>IEnumerator&lt;int&gt; _e = </a:t>
            </a:r>
            <a:r>
              <a:rPr lang="de-AT" sz="1400">
                <a:solidFill>
                  <a:srgbClr val="FF0000"/>
                </a:solidFill>
              </a:rPr>
              <a:t>list.GetEnumerator()</a:t>
            </a:r>
            <a:r>
              <a:rPr lang="de-AT" sz="1400"/>
              <a:t>;</a:t>
            </a:r>
          </a:p>
          <a:p>
            <a:r>
              <a:rPr lang="de-AT" sz="1400"/>
              <a:t>try {</a:t>
            </a:r>
          </a:p>
          <a:p>
            <a:r>
              <a:rPr lang="de-AT" sz="1400"/>
              <a:t>	while (</a:t>
            </a:r>
            <a:r>
              <a:rPr lang="de-AT" sz="1400">
                <a:solidFill>
                  <a:srgbClr val="FF0000"/>
                </a:solidFill>
              </a:rPr>
              <a:t>_e.MoveNext()</a:t>
            </a:r>
            <a:r>
              <a:rPr lang="de-AT" sz="1400"/>
              <a:t>)</a:t>
            </a:r>
          </a:p>
          <a:p>
            <a:r>
              <a:rPr lang="de-AT" sz="1400"/>
              <a:t>		Console.WriteLine(</a:t>
            </a:r>
            <a:r>
              <a:rPr lang="de-AT" sz="1400">
                <a:solidFill>
                  <a:srgbClr val="FF0000"/>
                </a:solidFill>
              </a:rPr>
              <a:t>_e.Current</a:t>
            </a:r>
            <a:r>
              <a:rPr lang="de-AT" sz="1400"/>
              <a:t>);</a:t>
            </a:r>
          </a:p>
          <a:p>
            <a:r>
              <a:rPr lang="de-AT" sz="1400"/>
              <a:t>} finally {</a:t>
            </a:r>
          </a:p>
          <a:p>
            <a:r>
              <a:rPr lang="de-AT" sz="1400"/>
              <a:t>	if (_e != null) </a:t>
            </a:r>
            <a:r>
              <a:rPr lang="de-AT" sz="1400">
                <a:solidFill>
                  <a:srgbClr val="FF0000"/>
                </a:solidFill>
              </a:rPr>
              <a:t>_e.Dispose()</a:t>
            </a:r>
            <a:r>
              <a:rPr lang="de-AT" sz="1400"/>
              <a:t>;</a:t>
            </a:r>
          </a:p>
          <a:p>
            <a:r>
              <a:rPr lang="de-AT" sz="1400"/>
              <a:t>}</a:t>
            </a:r>
          </a:p>
        </p:txBody>
      </p:sp>
      <p:sp>
        <p:nvSpPr>
          <p:cNvPr id="41993" name="Text Box 1034"/>
          <p:cNvSpPr txBox="1">
            <a:spLocks noChangeArrowheads="1"/>
          </p:cNvSpPr>
          <p:nvPr/>
        </p:nvSpPr>
        <p:spPr bwMode="auto">
          <a:xfrm>
            <a:off x="4724400" y="5556250"/>
            <a:ext cx="4419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i="1"/>
              <a:t>MoveNext</a:t>
            </a:r>
            <a:r>
              <a:rPr lang="de-AT"/>
              <a:t> runs to the next </a:t>
            </a:r>
            <a:r>
              <a:rPr lang="de-AT" i="1"/>
              <a:t>yield</a:t>
            </a:r>
            <a:r>
              <a:rPr lang="de-AT"/>
              <a:t> statement</a:t>
            </a:r>
          </a:p>
          <a:p>
            <a:pPr>
              <a:spcBef>
                <a:spcPct val="20000"/>
              </a:spcBef>
            </a:pPr>
            <a:r>
              <a:rPr lang="de-AT" i="1"/>
              <a:t>Dispose</a:t>
            </a:r>
            <a:r>
              <a:rPr lang="de-AT"/>
              <a:t> executes a possibly existing</a:t>
            </a:r>
          </a:p>
          <a:p>
            <a:r>
              <a:rPr lang="de-AT"/>
              <a:t>finally block in the iterator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yield Statement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0588" y="1789113"/>
            <a:ext cx="963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2000" dirty="0"/>
              <a:t>2 </a:t>
            </a:r>
            <a:r>
              <a:rPr lang="de-AT" sz="2000" dirty="0" err="1"/>
              <a:t>kinds</a:t>
            </a:r>
            <a:endParaRPr lang="de-AT" sz="2000" dirty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60475" y="2417763"/>
            <a:ext cx="2066889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e-AT" dirty="0">
                <a:ea typeface="+mn-ea"/>
              </a:rPr>
              <a:t>yield return </a:t>
            </a:r>
            <a:r>
              <a:rPr lang="de-AT" i="1" dirty="0">
                <a:ea typeface="+mn-ea"/>
              </a:rPr>
              <a:t>expr</a:t>
            </a:r>
            <a:r>
              <a:rPr lang="de-AT" dirty="0">
                <a:ea typeface="+mn-ea"/>
              </a:rPr>
              <a:t>;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248024" y="2400300"/>
            <a:ext cx="5644456" cy="28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85738" indent="-185738"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de-AT" sz="2400" dirty="0" err="1"/>
              <a:t>yields</a:t>
            </a:r>
            <a:r>
              <a:rPr lang="de-AT" sz="2400" dirty="0"/>
              <a:t> a </a:t>
            </a:r>
            <a:r>
              <a:rPr lang="de-AT" sz="2400" dirty="0" err="1"/>
              <a:t>value</a:t>
            </a:r>
            <a:r>
              <a:rPr lang="de-AT" sz="2400" dirty="0"/>
              <a:t> </a:t>
            </a:r>
            <a:r>
              <a:rPr lang="de-AT" sz="2400" dirty="0" err="1"/>
              <a:t>for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foreach</a:t>
            </a:r>
            <a:r>
              <a:rPr lang="de-AT" sz="2400" dirty="0"/>
              <a:t> </a:t>
            </a:r>
            <a:r>
              <a:rPr lang="de-AT" sz="2400" dirty="0" err="1"/>
              <a:t>loop</a:t>
            </a:r>
            <a:endParaRPr lang="de-AT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de-AT" sz="2400" dirty="0" err="1"/>
              <a:t>may</a:t>
            </a:r>
            <a:r>
              <a:rPr lang="de-AT" sz="2400" dirty="0"/>
              <a:t> </a:t>
            </a:r>
            <a:r>
              <a:rPr lang="de-AT" sz="2400" dirty="0" err="1"/>
              <a:t>only</a:t>
            </a:r>
            <a:r>
              <a:rPr lang="de-AT" sz="2400" dirty="0"/>
              <a:t> </a:t>
            </a:r>
            <a:r>
              <a:rPr lang="de-AT" sz="2400" dirty="0" err="1"/>
              <a:t>occur</a:t>
            </a:r>
            <a:r>
              <a:rPr lang="de-AT" sz="2400" dirty="0"/>
              <a:t> in an </a:t>
            </a:r>
            <a:r>
              <a:rPr lang="de-AT" sz="2400" dirty="0" err="1"/>
              <a:t>iterator</a:t>
            </a:r>
            <a:r>
              <a:rPr lang="de-AT" sz="2400" dirty="0"/>
              <a:t> </a:t>
            </a:r>
            <a:r>
              <a:rPr lang="de-AT" sz="2400" dirty="0" err="1"/>
              <a:t>method</a:t>
            </a:r>
            <a:endParaRPr lang="de-AT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de-AT" sz="2400" dirty="0"/>
              <a:t>type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i="1" dirty="0" err="1"/>
              <a:t>expr</a:t>
            </a:r>
            <a:r>
              <a:rPr lang="de-AT" sz="2400" dirty="0"/>
              <a:t> must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compatible</a:t>
            </a:r>
            <a:r>
              <a:rPr lang="de-AT" sz="2400" dirty="0"/>
              <a:t> </a:t>
            </a:r>
            <a:r>
              <a:rPr lang="de-AT" sz="2400" dirty="0" err="1"/>
              <a:t>with</a:t>
            </a:r>
            <a:r>
              <a:rPr lang="de-AT" sz="2400" dirty="0"/>
              <a:t/>
            </a:r>
            <a:br>
              <a:rPr lang="de-AT" sz="2400" dirty="0"/>
            </a:br>
            <a:r>
              <a:rPr lang="de-AT" sz="2400" dirty="0"/>
              <a:t>- </a:t>
            </a:r>
            <a:r>
              <a:rPr lang="de-AT" sz="2400" i="1" dirty="0"/>
              <a:t>T</a:t>
            </a:r>
            <a:r>
              <a:rPr lang="de-AT" sz="2400" dirty="0"/>
              <a:t> 	(</a:t>
            </a:r>
            <a:r>
              <a:rPr lang="de-AT" sz="2400" dirty="0" err="1"/>
              <a:t>if</a:t>
            </a:r>
            <a:r>
              <a:rPr lang="de-AT" sz="2400" dirty="0"/>
              <a:t> </a:t>
            </a:r>
            <a:r>
              <a:rPr lang="de-AT" sz="2400" i="1" dirty="0" err="1"/>
              <a:t>IEnumerator</a:t>
            </a:r>
            <a:r>
              <a:rPr lang="de-AT" sz="2400" dirty="0"/>
              <a:t>&lt;</a:t>
            </a:r>
            <a:r>
              <a:rPr lang="de-AT" sz="2400" i="1" dirty="0"/>
              <a:t>T</a:t>
            </a:r>
            <a:r>
              <a:rPr lang="de-AT" sz="2400" dirty="0"/>
              <a:t>&gt;)</a:t>
            </a:r>
            <a:br>
              <a:rPr lang="de-AT" sz="2400" dirty="0"/>
            </a:br>
            <a:r>
              <a:rPr lang="de-AT" sz="2400" dirty="0"/>
              <a:t>- </a:t>
            </a:r>
            <a:r>
              <a:rPr lang="de-AT" sz="2400" i="1" dirty="0" err="1"/>
              <a:t>object</a:t>
            </a:r>
            <a:r>
              <a:rPr lang="de-AT" sz="2400" dirty="0"/>
              <a:t> 	(</a:t>
            </a:r>
            <a:r>
              <a:rPr lang="de-AT" sz="2400" dirty="0" err="1"/>
              <a:t>otherwise</a:t>
            </a:r>
            <a:r>
              <a:rPr lang="de-AT" sz="2400" dirty="0"/>
              <a:t>)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60475" y="5635763"/>
            <a:ext cx="1464160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e-AT" dirty="0">
                <a:ea typeface="+mn-ea"/>
              </a:rPr>
              <a:t>yield break;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248025" y="5618300"/>
            <a:ext cx="5770147" cy="90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85738" indent="-185738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de-AT" sz="2400"/>
              <a:t>terminates the iteration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de-AT" sz="2400"/>
              <a:t>may only occur in an iterator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Specific Iterators</a:t>
            </a:r>
          </a:p>
        </p:txBody>
      </p:sp>
      <p:sp>
        <p:nvSpPr>
          <p:cNvPr id="66564" name="Text Box 1028"/>
          <p:cNvSpPr txBox="1">
            <a:spLocks noChangeArrowheads="1"/>
          </p:cNvSpPr>
          <p:nvPr/>
        </p:nvSpPr>
        <p:spPr bwMode="auto">
          <a:xfrm>
            <a:off x="779463" y="1219200"/>
            <a:ext cx="4186237" cy="552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class MyList {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int[] data = ...;</a:t>
            </a:r>
          </a:p>
          <a:p>
            <a:pPr>
              <a:spcBef>
                <a:spcPct val="40000"/>
              </a:spcBef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public 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IEnumerator&lt;int&gt; GetEnumerator()</a:t>
            </a:r>
            <a:r>
              <a:rPr lang="de-AT" sz="1400" dirty="0">
                <a:ea typeface="+mn-ea"/>
              </a:rPr>
              <a:t> {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	for (int i = 0; i &lt; data.Length; i++)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		yield return data[i];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}</a:t>
            </a:r>
          </a:p>
          <a:p>
            <a:pPr>
              <a:spcBef>
                <a:spcPct val="30000"/>
              </a:spcBef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 public </a:t>
            </a:r>
            <a:r>
              <a:rPr lang="de-AT" sz="1400" dirty="0">
                <a:solidFill>
                  <a:schemeClr val="accent2"/>
                </a:solidFill>
                <a:ea typeface="+mn-ea"/>
              </a:rPr>
              <a:t>IEnumerable&lt;int&gt;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 Range(int from, int to)</a:t>
            </a:r>
            <a:r>
              <a:rPr lang="de-AT" sz="1400" dirty="0">
                <a:ea typeface="+mn-ea"/>
              </a:rPr>
              <a:t>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if (to &gt; data.Length) to = data.Length;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for (int i = from; i &lt; to; i++)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yield return data[i];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  <a:p>
            <a:pPr>
              <a:spcBef>
                <a:spcPct val="30000"/>
              </a:spcBef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public </a:t>
            </a:r>
            <a:r>
              <a:rPr lang="de-AT" sz="1400" dirty="0">
                <a:solidFill>
                  <a:schemeClr val="accent2"/>
                </a:solidFill>
                <a:ea typeface="+mn-ea"/>
              </a:rPr>
              <a:t>IEnumerable&lt;int&gt;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 Downwards</a:t>
            </a:r>
            <a:r>
              <a:rPr lang="de-AT" sz="1400" dirty="0">
                <a:ea typeface="+mn-ea"/>
              </a:rPr>
              <a:t> {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get {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	for (int i = data.Length - 1; i &gt;= 0; i--)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		yield return data[i];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}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  <a:p>
            <a:pPr>
              <a:spcBef>
                <a:spcPct val="30000"/>
              </a:spcBef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endParaRPr lang="de-AT" sz="1400" dirty="0">
              <a:ea typeface="+mn-ea"/>
            </a:endParaRPr>
          </a:p>
          <a:p>
            <a:pPr>
              <a:spcBef>
                <a:spcPct val="30000"/>
              </a:spcBef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endParaRPr lang="de-AT" sz="1400" dirty="0">
              <a:ea typeface="+mn-ea"/>
            </a:endParaRPr>
          </a:p>
          <a:p>
            <a:pPr>
              <a:spcBef>
                <a:spcPct val="30000"/>
              </a:spcBef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endParaRPr lang="de-AT" sz="1400" dirty="0">
              <a:ea typeface="+mn-ea"/>
            </a:endParaRPr>
          </a:p>
          <a:p>
            <a:pPr>
              <a:spcBef>
                <a:spcPct val="30000"/>
              </a:spcBef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	 </a:t>
            </a:r>
          </a:p>
          <a:p>
            <a:pPr>
              <a:tabLst>
                <a:tab pos="185738" algn="l"/>
                <a:tab pos="384175" algn="l"/>
                <a:tab pos="568325" algn="l"/>
                <a:tab pos="766763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</p:txBody>
      </p:sp>
      <p:sp>
        <p:nvSpPr>
          <p:cNvPr id="44036" name="Text Box 1029"/>
          <p:cNvSpPr txBox="1">
            <a:spLocks noChangeArrowheads="1"/>
          </p:cNvSpPr>
          <p:nvPr/>
        </p:nvSpPr>
        <p:spPr bwMode="auto">
          <a:xfrm>
            <a:off x="5067300" y="1728788"/>
            <a:ext cx="171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Standard iterator</a:t>
            </a:r>
          </a:p>
        </p:txBody>
      </p:sp>
      <p:sp>
        <p:nvSpPr>
          <p:cNvPr id="44037" name="Text Box 1030"/>
          <p:cNvSpPr txBox="1">
            <a:spLocks noChangeArrowheads="1"/>
          </p:cNvSpPr>
          <p:nvPr/>
        </p:nvSpPr>
        <p:spPr bwMode="auto">
          <a:xfrm>
            <a:off x="5067300" y="2649538"/>
            <a:ext cx="40100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5738" indent="-185738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Specific iterator as a method</a:t>
            </a:r>
          </a:p>
          <a:p>
            <a:pPr>
              <a:buFontTx/>
              <a:buChar char="•"/>
            </a:pPr>
            <a:r>
              <a:rPr lang="de-AT"/>
              <a:t>arbitrary name and parameter list</a:t>
            </a:r>
          </a:p>
          <a:p>
            <a:pPr>
              <a:buFontTx/>
              <a:buChar char="•"/>
            </a:pPr>
            <a:r>
              <a:rPr lang="de-AT"/>
              <a:t>result type </a:t>
            </a:r>
            <a:r>
              <a:rPr lang="de-AT" i="1"/>
              <a:t>IEnumerable</a:t>
            </a:r>
            <a:r>
              <a:rPr lang="de-AT"/>
              <a:t>&lt;</a:t>
            </a:r>
            <a:r>
              <a:rPr lang="de-AT" i="1"/>
              <a:t>T</a:t>
            </a:r>
            <a:r>
              <a:rPr lang="de-AT"/>
              <a:t>&gt;</a:t>
            </a:r>
          </a:p>
        </p:txBody>
      </p:sp>
      <p:sp>
        <p:nvSpPr>
          <p:cNvPr id="44038" name="Text Box 1031"/>
          <p:cNvSpPr txBox="1">
            <a:spLocks noChangeArrowheads="1"/>
          </p:cNvSpPr>
          <p:nvPr/>
        </p:nvSpPr>
        <p:spPr bwMode="auto">
          <a:xfrm>
            <a:off x="5067300" y="3783013"/>
            <a:ext cx="40100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5738" indent="-185738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iterator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property</a:t>
            </a:r>
            <a:endParaRPr lang="de-AT" dirty="0"/>
          </a:p>
          <a:p>
            <a:pPr>
              <a:buFontTx/>
              <a:buChar char="•"/>
            </a:pPr>
            <a:r>
              <a:rPr lang="de-AT" dirty="0" err="1"/>
              <a:t>arbitrary</a:t>
            </a:r>
            <a:r>
              <a:rPr lang="de-AT" dirty="0"/>
              <a:t> </a:t>
            </a:r>
            <a:r>
              <a:rPr lang="de-AT" dirty="0" err="1"/>
              <a:t>name</a:t>
            </a:r>
            <a:endParaRPr lang="de-AT" dirty="0"/>
          </a:p>
          <a:p>
            <a:pPr>
              <a:buFontTx/>
              <a:buChar char="•"/>
            </a:pPr>
            <a:r>
              <a:rPr lang="de-AT" dirty="0" err="1"/>
              <a:t>result</a:t>
            </a:r>
            <a:r>
              <a:rPr lang="de-AT" dirty="0"/>
              <a:t> type </a:t>
            </a:r>
            <a:r>
              <a:rPr lang="de-AT" i="1" dirty="0" err="1"/>
              <a:t>IEnumerable</a:t>
            </a:r>
            <a:r>
              <a:rPr lang="de-AT" dirty="0"/>
              <a:t>&lt;</a:t>
            </a:r>
            <a:r>
              <a:rPr lang="de-AT" i="1" dirty="0"/>
              <a:t>T</a:t>
            </a:r>
            <a:r>
              <a:rPr lang="de-AT" dirty="0"/>
              <a:t>&gt;</a:t>
            </a:r>
          </a:p>
        </p:txBody>
      </p:sp>
      <p:sp>
        <p:nvSpPr>
          <p:cNvPr id="66572" name="Text Box 1036"/>
          <p:cNvSpPr txBox="1">
            <a:spLocks noChangeArrowheads="1"/>
          </p:cNvSpPr>
          <p:nvPr/>
        </p:nvSpPr>
        <p:spPr bwMode="auto">
          <a:xfrm>
            <a:off x="766763" y="5586413"/>
            <a:ext cx="4456112" cy="942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400"/>
              <a:t>MyList list = new MyList();</a:t>
            </a:r>
          </a:p>
          <a:p>
            <a:r>
              <a:rPr lang="de-AT" sz="1400"/>
              <a:t>foreach (int x in </a:t>
            </a:r>
            <a:r>
              <a:rPr lang="de-AT" sz="1400">
                <a:solidFill>
                  <a:srgbClr val="FF0000"/>
                </a:solidFill>
              </a:rPr>
              <a:t>list</a:t>
            </a:r>
            <a:r>
              <a:rPr lang="de-AT" sz="1400"/>
              <a:t>) Console.WriteLine(x);</a:t>
            </a:r>
          </a:p>
          <a:p>
            <a:r>
              <a:rPr lang="de-AT" sz="1400"/>
              <a:t>foreach (int x in </a:t>
            </a:r>
            <a:r>
              <a:rPr lang="de-AT" sz="1400">
                <a:solidFill>
                  <a:srgbClr val="FF0000"/>
                </a:solidFill>
              </a:rPr>
              <a:t>list.Range(2, 7)</a:t>
            </a:r>
            <a:r>
              <a:rPr lang="de-AT" sz="1400"/>
              <a:t>) Console.WriteLine(x);</a:t>
            </a:r>
          </a:p>
          <a:p>
            <a:r>
              <a:rPr lang="de-AT" sz="1400"/>
              <a:t>foreach (int x in </a:t>
            </a:r>
            <a:r>
              <a:rPr lang="de-AT" sz="1400">
                <a:solidFill>
                  <a:srgbClr val="FF0000"/>
                </a:solidFill>
              </a:rPr>
              <a:t>list.Downwards</a:t>
            </a:r>
            <a:r>
              <a:rPr lang="de-AT" sz="1400"/>
              <a:t>) Console.WriteLine(x);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How Specific Iterators are Compiled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47713" y="1625600"/>
            <a:ext cx="4572000" cy="115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public </a:t>
            </a:r>
            <a:r>
              <a:rPr lang="de-AT" sz="1400">
                <a:solidFill>
                  <a:schemeClr val="accent2"/>
                </a:solidFill>
                <a:ea typeface="+mn-ea"/>
              </a:rPr>
              <a:t>IEnumerable&lt;int&gt;</a:t>
            </a:r>
            <a:r>
              <a:rPr lang="de-AT" sz="1400">
                <a:solidFill>
                  <a:srgbClr val="FF0000"/>
                </a:solidFill>
                <a:ea typeface="+mn-ea"/>
              </a:rPr>
              <a:t> Range(int from, int to)</a:t>
            </a:r>
            <a:r>
              <a:rPr lang="de-AT" sz="1400">
                <a:ea typeface="+mn-ea"/>
              </a:rPr>
              <a:t>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	if (to &gt; data.Length) to = data.Length;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	for (int i = from; i &lt; to; i++)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		yield return data[i];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}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505450" y="1484313"/>
            <a:ext cx="3432175" cy="949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class _Enumerable : IEnumerable&lt;int&gt;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IEnumerator&lt;int&gt; </a:t>
            </a:r>
            <a:r>
              <a:rPr lang="de-AT" sz="1400">
                <a:solidFill>
                  <a:srgbClr val="FF0000"/>
                </a:solidFill>
              </a:rPr>
              <a:t>GetEnumerator</a:t>
            </a:r>
            <a:r>
              <a:rPr lang="de-AT" sz="1400"/>
              <a:t>();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}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505450" y="3051175"/>
            <a:ext cx="3419475" cy="1601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class _Enumerator : IEnumerator&lt;int&gt;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int from, to;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int </a:t>
            </a:r>
            <a:r>
              <a:rPr lang="de-AT" sz="1400">
                <a:solidFill>
                  <a:srgbClr val="FF0000"/>
                </a:solidFill>
              </a:rPr>
              <a:t>Current</a:t>
            </a:r>
            <a:r>
              <a:rPr lang="de-AT" sz="1400"/>
              <a:t> { get {...} 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bool </a:t>
            </a:r>
            <a:r>
              <a:rPr lang="de-AT" sz="1400">
                <a:solidFill>
                  <a:srgbClr val="FF0000"/>
                </a:solidFill>
              </a:rPr>
              <a:t>MoveNext</a:t>
            </a:r>
            <a:r>
              <a:rPr lang="de-AT" sz="1400"/>
              <a:t>() {...}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void </a:t>
            </a:r>
            <a:r>
              <a:rPr lang="de-AT" sz="1400">
                <a:solidFill>
                  <a:srgbClr val="FF0000"/>
                </a:solidFill>
              </a:rPr>
              <a:t>Dispose</a:t>
            </a:r>
            <a:r>
              <a:rPr lang="de-AT" sz="1400"/>
              <a:t>() {..}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}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438775" y="1147763"/>
            <a:ext cx="37052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400"/>
              <a:t>returns an object of the following class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38775" y="2492375"/>
            <a:ext cx="36972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sz="1600"/>
              <a:t>returns an object of the following class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47713" y="4389438"/>
            <a:ext cx="4572000" cy="517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foreach (int x in list.Range(2, 7))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>
                <a:ea typeface="+mn-ea"/>
              </a:rPr>
              <a:t>	Console.WriteLine(x);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505450" y="5019675"/>
            <a:ext cx="3419475" cy="179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IEnumerator&lt;int&gt; _e = 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</a:t>
            </a:r>
            <a:r>
              <a:rPr lang="de-AT" sz="1400">
                <a:solidFill>
                  <a:srgbClr val="FF0000"/>
                </a:solidFill>
              </a:rPr>
              <a:t>list.Range(2, 7).GetEnumerator()</a:t>
            </a:r>
            <a:r>
              <a:rPr lang="de-AT" sz="1400"/>
              <a:t>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try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while (</a:t>
            </a:r>
            <a:r>
              <a:rPr lang="de-AT" sz="1400">
                <a:solidFill>
                  <a:srgbClr val="FF0000"/>
                </a:solidFill>
              </a:rPr>
              <a:t>_e.MoveNext()</a:t>
            </a:r>
            <a:r>
              <a:rPr lang="de-AT" sz="1400"/>
              <a:t>)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	Console.WriteLine(</a:t>
            </a:r>
            <a:r>
              <a:rPr lang="de-AT" sz="1400">
                <a:solidFill>
                  <a:srgbClr val="FF0000"/>
                </a:solidFill>
              </a:rPr>
              <a:t>_e.Current</a:t>
            </a:r>
            <a:r>
              <a:rPr lang="de-AT" sz="1400"/>
              <a:t>);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} finally {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	if (_e != null) </a:t>
            </a:r>
            <a:r>
              <a:rPr lang="de-AT" sz="1400">
                <a:solidFill>
                  <a:srgbClr val="FF0000"/>
                </a:solidFill>
              </a:rPr>
              <a:t>_e.Dispose()</a:t>
            </a:r>
            <a:r>
              <a:rPr lang="de-AT" sz="1400"/>
              <a:t>;</a:t>
            </a:r>
          </a:p>
          <a:p>
            <a:pPr>
              <a:tabLst>
                <a:tab pos="185738" algn="l"/>
                <a:tab pos="384175" algn="l"/>
                <a:tab pos="568325" algn="l"/>
              </a:tabLst>
            </a:pPr>
            <a:r>
              <a:rPr lang="de-AT" sz="1400"/>
              <a:t>}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438775" y="4629150"/>
            <a:ext cx="2012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/>
              <a:t>is translated into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Example: Iterating Over a Tree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25500" y="1730375"/>
            <a:ext cx="4149725" cy="278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class Node : IEnumberable&lt;int&gt; {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public int val;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public Node left, right;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endParaRPr lang="de-AT" sz="1400" dirty="0">
              <a:ea typeface="+mn-ea"/>
            </a:endParaRP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public Node(int x) { val = x; }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endParaRPr lang="de-AT" sz="1400" dirty="0">
              <a:ea typeface="+mn-ea"/>
            </a:endParaRP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public IEnumerator&lt;int&gt; GetEnumerator() {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if (left != null)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	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foreach (int x in left) yield return x;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yield return val;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if (right != null)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		</a:t>
            </a:r>
            <a:r>
              <a:rPr lang="de-AT" sz="1400" dirty="0">
                <a:solidFill>
                  <a:srgbClr val="FF0000"/>
                </a:solidFill>
                <a:ea typeface="+mn-ea"/>
              </a:rPr>
              <a:t>foreach (int x in right) yield return x;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	}</a:t>
            </a:r>
          </a:p>
          <a:p>
            <a:pPr>
              <a:lnSpc>
                <a:spcPct val="90000"/>
              </a:lnSpc>
              <a:tabLst>
                <a:tab pos="185738" algn="l"/>
                <a:tab pos="384175" algn="l"/>
                <a:tab pos="568325" algn="l"/>
              </a:tabLst>
              <a:defRPr/>
            </a:pPr>
            <a:r>
              <a:rPr lang="de-AT" sz="1400" dirty="0">
                <a:ea typeface="+mn-ea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167313" y="1739900"/>
            <a:ext cx="3797300" cy="2768600"/>
            <a:chOff x="3255" y="2049"/>
            <a:chExt cx="2114" cy="1277"/>
          </a:xfrm>
        </p:grpSpPr>
        <p:sp>
          <p:nvSpPr>
            <p:cNvPr id="46085" name="Text Box 8"/>
            <p:cNvSpPr txBox="1">
              <a:spLocks noChangeArrowheads="1"/>
            </p:cNvSpPr>
            <p:nvPr/>
          </p:nvSpPr>
          <p:spPr bwMode="auto">
            <a:xfrm>
              <a:off x="3292" y="2249"/>
              <a:ext cx="1379" cy="6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de-AT" sz="1400"/>
                <a:t>...</a:t>
              </a:r>
            </a:p>
            <a:p>
              <a:pPr>
                <a:lnSpc>
                  <a:spcPct val="90000"/>
                </a:lnSpc>
              </a:pPr>
              <a:r>
                <a:rPr lang="de-AT" sz="1400"/>
                <a:t>Tree tree = new Tree();</a:t>
              </a:r>
            </a:p>
            <a:p>
              <a:pPr>
                <a:lnSpc>
                  <a:spcPct val="90000"/>
                </a:lnSpc>
              </a:pPr>
              <a:r>
                <a:rPr lang="de-AT" sz="1400"/>
                <a:t>...</a:t>
              </a:r>
            </a:p>
            <a:p>
              <a:pPr>
                <a:lnSpc>
                  <a:spcPct val="90000"/>
                </a:lnSpc>
              </a:pPr>
              <a:r>
                <a:rPr lang="de-AT" sz="1400"/>
                <a:t>foreach (int x in tree)</a:t>
              </a:r>
            </a:p>
            <a:p>
              <a:pPr>
                <a:lnSpc>
                  <a:spcPct val="90000"/>
                </a:lnSpc>
              </a:pPr>
              <a:r>
                <a:rPr lang="de-AT" sz="1400"/>
                <a:t>	Console.WriteLine(x);</a:t>
              </a:r>
            </a:p>
          </p:txBody>
        </p:sp>
        <p:sp>
          <p:nvSpPr>
            <p:cNvPr id="46086" name="Text Box 9"/>
            <p:cNvSpPr txBox="1">
              <a:spLocks noChangeArrowheads="1"/>
            </p:cNvSpPr>
            <p:nvPr/>
          </p:nvSpPr>
          <p:spPr bwMode="auto">
            <a:xfrm>
              <a:off x="3255" y="2049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AT" i="1"/>
                <a:t>Usage</a:t>
              </a:r>
            </a:p>
          </p:txBody>
        </p:sp>
        <p:sp>
          <p:nvSpPr>
            <p:cNvPr id="46087" name="Text Box 10"/>
            <p:cNvSpPr txBox="1">
              <a:spLocks noChangeArrowheads="1"/>
            </p:cNvSpPr>
            <p:nvPr/>
          </p:nvSpPr>
          <p:spPr bwMode="auto">
            <a:xfrm>
              <a:off x="3255" y="3027"/>
              <a:ext cx="2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AT"/>
                <a:t>Creates an enumerator object for every node of the tree!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Class Fields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Object state represented by fields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Each field has a type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public class BufferedLog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  private string[] buffer;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  private int size;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  //…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Fields are accessible through the dot notation (</a:t>
            </a: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object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</a:t>
            </a: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field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5"/>
            <a:ext cx="7990656" cy="483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button1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.Click +=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System.Object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		               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System.EventArgs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e)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System.Windows.Forms.MessageBox.Show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900112"/>
                </a:solidFill>
                <a:latin typeface="Consolas"/>
              </a:rPr>
              <a:t>"Click!"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StartThread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System.Threading.Thread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t1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System.Threading.Thread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20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it-IT" sz="2000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it-IT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2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it-IT" sz="2000" dirty="0" err="1">
                <a:solidFill>
                  <a:prstClr val="black"/>
                </a:solidFill>
                <a:latin typeface="Consolas"/>
              </a:rPr>
              <a:t>System.Console.Write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2000" dirty="0">
                <a:solidFill>
                  <a:srgbClr val="900112"/>
                </a:solidFill>
                <a:latin typeface="Consolas"/>
              </a:rPr>
              <a:t>"Hello, "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t-IT" sz="2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it-IT" sz="2000" dirty="0" err="1">
                <a:solidFill>
                  <a:prstClr val="black"/>
                </a:solidFill>
                <a:latin typeface="Consolas"/>
              </a:rPr>
              <a:t>System.Console.WriteLine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2000" dirty="0">
                <a:solidFill>
                  <a:srgbClr val="900112"/>
                </a:solidFill>
                <a:latin typeface="Consolas"/>
              </a:rPr>
              <a:t>"World!"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t-IT" sz="2000" dirty="0">
                <a:solidFill>
                  <a:prstClr val="black"/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t1.Start();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8552103"/>
      </p:ext>
    </p:extLst>
  </p:cSld>
  <p:clrMapOvr>
    <a:masterClrMapping/>
  </p:clrMapOvr>
  <p:transition>
    <p:wheel spokes="3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44675"/>
            <a:ext cx="8229600" cy="4327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Extension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Lambda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Anonymous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Query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852936"/>
            <a:ext cx="3866661" cy="26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3611"/>
      </p:ext>
    </p:extLst>
  </p:cSld>
  <p:clrMapOvr>
    <a:masterClrMapping/>
  </p:clrMapOvr>
  <p:transition>
    <p:wheel spokes="3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5"/>
            <a:ext cx="8278688" cy="4835525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prstClr val="black"/>
                </a:solidFill>
                <a:latin typeface="Consolas"/>
              </a:rPr>
              <a:t>var i = 5;</a:t>
            </a:r>
          </a:p>
          <a:p>
            <a:pPr marL="0" indent="0">
              <a:buNone/>
            </a:pPr>
            <a:r>
              <a:rPr lang="da-DK" dirty="0">
                <a:solidFill>
                  <a:prstClr val="black"/>
                </a:solidFill>
                <a:latin typeface="Consolas"/>
              </a:rPr>
              <a:t>var s = "</a:t>
            </a:r>
            <a:r>
              <a:rPr lang="da-DK" dirty="0" err="1">
                <a:solidFill>
                  <a:prstClr val="black"/>
                </a:solidFill>
                <a:latin typeface="Consolas"/>
              </a:rPr>
              <a:t>Hello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";</a:t>
            </a:r>
          </a:p>
          <a:p>
            <a:pPr marL="0" indent="0">
              <a:buNone/>
            </a:pPr>
            <a:r>
              <a:rPr lang="da-DK" dirty="0">
                <a:solidFill>
                  <a:prstClr val="black"/>
                </a:solidFill>
                <a:latin typeface="Consolas"/>
              </a:rPr>
              <a:t>var d = 1.0;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numbers = new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{1, 2, 3};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orders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new Dictionary&lt;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int,Order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0930"/>
      </p:ext>
    </p:extLst>
  </p:cSld>
  <p:clrMapOvr>
    <a:masterClrMapping/>
  </p:clrMapOvr>
  <p:transition>
    <p:wheel spokes="3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Acme.Utilities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class Extensions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public static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ToInt32(this string s) {</a:t>
            </a: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Int32.Parse(s);</a:t>
            </a: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public static T[] Slice&lt;T&gt;(this T[] source,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index,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if (index &lt; 0 || count &lt; 0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index &lt; count)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throw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ArgumentException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T[] result = new T[count];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(source, index, result, 0, count);</a:t>
            </a: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result;</a:t>
            </a: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39"/>
      </p:ext>
    </p:extLst>
  </p:cSld>
  <p:clrMapOvr>
    <a:masterClrMapping/>
  </p:clrMapOvr>
  <p:transition>
    <p:wheel spokes="3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(input parameters) =&gt; expression</a:t>
            </a:r>
            <a:endParaRPr lang="fr-FR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Consolas"/>
              </a:rPr>
              <a:t>x =&gt; x + 1 </a:t>
            </a:r>
          </a:p>
          <a:p>
            <a:pPr marL="0" indent="0">
              <a:buNone/>
            </a:pP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(2)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05069"/>
      </p:ext>
    </p:extLst>
  </p:cSld>
  <p:clrMapOvr>
    <a:masterClrMapping/>
  </p:clrMapOvr>
  <p:transition>
    <p:wheel spokes="3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prstClr val="black"/>
                </a:solidFill>
                <a:latin typeface="Consolas"/>
              </a:rPr>
              <a:t>closures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(2)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1853"/>
      </p:ext>
    </p:extLst>
  </p:cSld>
  <p:clrMapOvr>
    <a:masterClrMapping/>
  </p:clrMapOvr>
  <p:transition>
    <p:wheel spokes="3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Amount = 108, Message = </a:t>
            </a:r>
            <a:r>
              <a:rPr lang="en-US" sz="2000" dirty="0">
                <a:solidFill>
                  <a:srgbClr val="900112"/>
                </a:solidFill>
                <a:latin typeface="Consolas"/>
              </a:rPr>
              <a:t>"Hello"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Console.WriteLine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v.Amount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v.Message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862411"/>
      </p:ext>
    </p:extLst>
  </p:cSld>
  <p:clrMapOvr>
    <a:masterClrMapping/>
  </p:clrMapOvr>
  <p:transition>
    <p:wheel spokes="3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highScoresQuery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score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scores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score &gt; 80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score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score;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2087"/>
      </p:ext>
    </p:extLst>
  </p:cSld>
  <p:clrMapOvr>
    <a:masterClrMapping/>
  </p:clrMapOvr>
  <p:transition>
    <p:wheel spokes="3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F7001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F7001"/>
                </a:solidFill>
                <a:latin typeface="Consolas"/>
              </a:rPr>
              <a:t>   /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 Data source.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scores = { 90, 71, 82, 93, 75, 82 };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 Query Expression.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IEnumerable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scoreQuery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//query variable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score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scores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//required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score &gt; 80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 optional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score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 optional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score;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//must end with select or group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 Execute the query to produce the results 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testScore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scoreQuery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Console.WriteLine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testScore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2979063"/>
      </p:ext>
    </p:extLst>
  </p:cSld>
  <p:clrMapOvr>
    <a:masterClrMapping/>
  </p:clrMapOvr>
  <p:transition>
    <p:wheel spokes="3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44675"/>
            <a:ext cx="8229600" cy="4327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eaLnBrk="1" hangingPunct="1">
              <a:lnSpc>
                <a:spcPct val="80000"/>
              </a:lnSpc>
            </a:pPr>
            <a:r>
              <a:rPr lang="en-US" sz="33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9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Dynamic Dispatch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9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Named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685982"/>
            <a:ext cx="3650637" cy="25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0491"/>
      </p:ext>
    </p:extLst>
  </p:cSld>
  <p:clrMapOvr>
    <a:masterClrMapping/>
  </p:clrMapOvr>
  <p:transition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Class Properties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 may expose values as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properties</a:t>
            </a:r>
            <a:endParaRPr lang="en-US" sz="24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Properties comes from component systems (COM, …) and are a way to access values in components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property is referred like a field although accessing a property involves a method invocation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Each property may define two methods: a getter and a setter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If the property is referenced as a value the getter is invoked, otherwise the setter is called</a:t>
            </a:r>
          </a:p>
          <a:p>
            <a:pPr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CLR reserves get_XXX and set_XXX method names (with additional flags) to represents 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157192"/>
            <a:ext cx="7772400" cy="12241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53"/>
                </a:solidFill>
                <a:latin typeface="CourierNewPSMT"/>
              </a:rPr>
              <a:t>dynamic </a:t>
            </a:r>
            <a:r>
              <a:rPr lang="en-US" dirty="0">
                <a:solidFill>
                  <a:srgbClr val="000053"/>
                </a:solidFill>
                <a:latin typeface="CourierNewPSMT"/>
              </a:rPr>
              <a:t>o = </a:t>
            </a:r>
            <a:r>
              <a:rPr lang="en-US" dirty="0" err="1">
                <a:solidFill>
                  <a:srgbClr val="000053"/>
                </a:solidFill>
                <a:latin typeface="CourierNewPSMT"/>
              </a:rPr>
              <a:t>GetObject</a:t>
            </a:r>
            <a:r>
              <a:rPr lang="en-US" dirty="0">
                <a:solidFill>
                  <a:srgbClr val="000053"/>
                </a:solidFill>
                <a:latin typeface="CourierNewPSMT"/>
              </a:rPr>
              <a:t>()</a:t>
            </a:r>
            <a:r>
              <a:rPr lang="en-US" dirty="0" smtClean="0">
                <a:solidFill>
                  <a:srgbClr val="000053"/>
                </a:solidFill>
                <a:latin typeface="CourierNewPSMT"/>
              </a:rPr>
              <a:t>;</a:t>
            </a:r>
            <a:endParaRPr lang="en-US" dirty="0">
              <a:solidFill>
                <a:srgbClr val="000053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53"/>
                </a:solidFill>
                <a:latin typeface="CourierNewPSMT"/>
              </a:rPr>
              <a:t>int</a:t>
            </a:r>
            <a:r>
              <a:rPr lang="en-US" dirty="0">
                <a:solidFill>
                  <a:srgbClr val="000053"/>
                </a:solidFill>
                <a:latin typeface="CourierNewPSMT"/>
              </a:rPr>
              <a:t> </a:t>
            </a:r>
            <a:r>
              <a:rPr lang="en-US" dirty="0" err="1">
                <a:solidFill>
                  <a:srgbClr val="000053"/>
                </a:solidFill>
                <a:latin typeface="CourierNewPSMT"/>
              </a:rPr>
              <a:t>i</a:t>
            </a:r>
            <a:r>
              <a:rPr lang="en-US" dirty="0">
                <a:solidFill>
                  <a:srgbClr val="000053"/>
                </a:solidFill>
                <a:latin typeface="CourierNewPSMT"/>
              </a:rPr>
              <a:t> = </a:t>
            </a:r>
            <a:r>
              <a:rPr lang="en-US" dirty="0" err="1">
                <a:solidFill>
                  <a:srgbClr val="000053"/>
                </a:solidFill>
                <a:latin typeface="CourierNewPSMT"/>
              </a:rPr>
              <a:t>o.MyMethod</a:t>
            </a:r>
            <a:r>
              <a:rPr lang="en-US" dirty="0">
                <a:solidFill>
                  <a:srgbClr val="000053"/>
                </a:solidFill>
                <a:latin typeface="CourierNewPSMT"/>
              </a:rPr>
              <a:t>();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1700808"/>
            <a:ext cx="7772400" cy="2880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l"/>
              <a:defRPr kumimoji="1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kumimoji="1" sz="2400" b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53"/>
                </a:solidFill>
                <a:latin typeface="CourierNewPSMT"/>
              </a:rPr>
              <a:t>object o = </a:t>
            </a: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GetObject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()</a:t>
            </a:r>
            <a:r>
              <a:rPr lang="en-US" sz="2400" dirty="0" smtClean="0">
                <a:solidFill>
                  <a:srgbClr val="000053"/>
                </a:solidFill>
                <a:latin typeface="CourierNewPSMT"/>
              </a:rPr>
              <a:t>;</a:t>
            </a:r>
            <a:endParaRPr lang="en-US" sz="2400" dirty="0">
              <a:solidFill>
                <a:srgbClr val="000053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53"/>
                </a:solidFill>
                <a:latin typeface="CourierNewPSMT"/>
              </a:rPr>
              <a:t>Type t = </a:t>
            </a: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o.GetType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()</a:t>
            </a:r>
            <a:r>
              <a:rPr lang="en-US" sz="2400" dirty="0" smtClean="0">
                <a:solidFill>
                  <a:srgbClr val="000053"/>
                </a:solidFill>
                <a:latin typeface="CourierNewPSMT"/>
              </a:rPr>
              <a:t>;</a:t>
            </a:r>
            <a:endParaRPr lang="en-US" sz="2400" dirty="0">
              <a:solidFill>
                <a:srgbClr val="000053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53"/>
                </a:solidFill>
                <a:latin typeface="CourierNewPSMT"/>
              </a:rPr>
              <a:t>object result = </a:t>
            </a: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t.InvokeMember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("</a:t>
            </a: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MyMethod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",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53"/>
                </a:solidFill>
                <a:latin typeface="CourierNewPSMT"/>
              </a:rPr>
              <a:t>  </a:t>
            </a: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BindingFlags.InvokeMethod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, null,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53"/>
                </a:solidFill>
                <a:latin typeface="CourierNewPSMT"/>
              </a:rPr>
              <a:t>  o, new object[] { })</a:t>
            </a:r>
            <a:r>
              <a:rPr lang="en-US" sz="2400" dirty="0" smtClean="0">
                <a:solidFill>
                  <a:srgbClr val="000053"/>
                </a:solidFill>
                <a:latin typeface="CourierNewPSMT"/>
              </a:rPr>
              <a:t>;</a:t>
            </a:r>
            <a:endParaRPr lang="en-US" sz="2400" dirty="0">
              <a:solidFill>
                <a:srgbClr val="000053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int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 </a:t>
            </a:r>
            <a:r>
              <a:rPr lang="en-US" sz="2400" dirty="0" err="1">
                <a:solidFill>
                  <a:srgbClr val="000053"/>
                </a:solidFill>
                <a:latin typeface="CourierNewPSMT"/>
              </a:rPr>
              <a:t>i</a:t>
            </a:r>
            <a:r>
              <a:rPr lang="en-US" sz="2400" dirty="0">
                <a:solidFill>
                  <a:srgbClr val="000053"/>
                </a:solidFill>
                <a:latin typeface="CourierNewPSMT"/>
              </a:rPr>
              <a:t> = Convert.ToInt32(result);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6" idx="2"/>
            <a:endCxn id="3" idx="0"/>
          </p:cNvCxnSpPr>
          <p:nvPr/>
        </p:nvCxnSpPr>
        <p:spPr bwMode="auto">
          <a:xfrm>
            <a:off x="4569768" y="4581128"/>
            <a:ext cx="2232" cy="57606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8372158"/>
      </p:ext>
    </p:extLst>
  </p:cSld>
  <p:clrMapOvr>
    <a:masterClrMapping/>
  </p:clrMapOvr>
  <p:transition>
    <p:wheel spokes="3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Multimethods</a:t>
            </a:r>
            <a:r>
              <a:rPr lang="en-US" dirty="0" smtClean="0"/>
              <a:t> with Dynamic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Thing {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Asteroid : Thing {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Spaceship : Thing {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CollideWithImpl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(Asteroid x, Asteroid 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("Asteroid hits an Asteroid");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CollideWithImpl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(Asteroid x, Spaceship 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("Asteroid hits a Spaceship");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CollideWithImpl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(Spaceship x, Asteroid 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("Spaceship hits an Asteroid");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CollideWithImpl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(Spaceship x, Spaceship 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("Spaceship hits a Spaceship");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CollideWith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(Thing x, Thing 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x;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y;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CollideWithImpl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26411"/>
      </p:ext>
    </p:extLst>
  </p:cSld>
  <p:clrMapOvr>
    <a:masterClrMapping/>
  </p:clrMapOvr>
  <p:transition>
    <p:wheel spokes="3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Dispatch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3" y="3997176"/>
            <a:ext cx="8195523" cy="2384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3" y="170080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pecifying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a given value is dynamic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analysis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all operations on the value will be delayed until run 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infrastructure that supports dynamic dispatch is the DLR:</a:t>
            </a: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68159"/>
      </p:ext>
    </p:extLst>
  </p:cSld>
  <p:clrMapOvr>
    <a:masterClrMapping/>
  </p:clrMapOvr>
  <p:transition>
    <p:wheel spokes="3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&amp; 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prova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a=0,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b,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c=2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+ b + 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prova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(b:2)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prova(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1,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2, a: 3)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prova(3, 2, 1);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5315365"/>
      </p:ext>
    </p:extLst>
  </p:cSld>
  <p:clrMapOvr>
    <a:masterClrMapping/>
  </p:clrMapOvr>
  <p:transition>
    <p:wheel spokes="3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Outline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44675"/>
            <a:ext cx="8229600" cy="4327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eaLnBrk="1" hangingPunct="1">
              <a:lnSpc>
                <a:spcPct val="80000"/>
              </a:lnSpc>
            </a:pPr>
            <a:r>
              <a:rPr 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3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Async</a:t>
            </a:r>
            <a:endParaRPr lang="en-US" sz="33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844824"/>
            <a:ext cx="4874773" cy="33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17741"/>
      </p:ext>
    </p:extLst>
  </p:cSld>
  <p:clrMapOvr>
    <a:masterClrMapping/>
  </p:clrMapOvr>
  <p:transition>
    <p:wheel spokes="3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foo() 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try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Task&lt;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intTask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ExampleMethodAsync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[ . . . do other work . . . ]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intResult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intTask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(Exception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F7001"/>
                </a:solidFill>
                <a:latin typeface="Consolas"/>
              </a:rPr>
              <a:t>// Process the exception if one occurs.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411760" y="1268760"/>
            <a:ext cx="432048" cy="50405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4283968" y="3356992"/>
            <a:ext cx="288032" cy="57606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5364323"/>
      </p:ext>
    </p:extLst>
  </p:cSld>
  <p:clrMapOvr>
    <a:masterClrMapping/>
  </p:clrMapOvr>
  <p:transition>
    <p:wheel spokes="3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Summary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w Cen MT Condensed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621755"/>
            <a:ext cx="3188915" cy="504760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virtual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new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operator </a:t>
            </a:r>
            <a:r>
              <a:rPr lang="en-US" sz="1200" dirty="0" smtClean="0">
                <a:latin typeface="Arial" charset="0"/>
              </a:rPr>
              <a:t>overloading</a:t>
            </a:r>
            <a:endParaRPr lang="en-US" sz="1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Reflection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Custom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Generation of code using </a:t>
            </a:r>
            <a:r>
              <a:rPr lang="en-US" sz="1200" dirty="0" smtClean="0">
                <a:latin typeface="Arial" charset="0"/>
              </a:rPr>
              <a:t>reflection</a:t>
            </a:r>
            <a:endParaRPr lang="en-US" sz="1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Enumerators </a:t>
            </a:r>
            <a:r>
              <a:rPr lang="en-US" sz="1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yield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Generics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Anonymous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Extension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Lambda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Anonymous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Query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Dynamic Dispatch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Named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5.0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Async</a:t>
            </a:r>
            <a:endParaRPr lang="en-US" sz="1400" dirty="0" smtClean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844824"/>
            <a:ext cx="4874773" cy="33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1239"/>
      </p:ext>
    </p:extLst>
  </p:cSld>
  <p:clrMapOvr>
    <a:masterClrMapping/>
  </p:clrMapOvr>
  <p:transition>
    <p:wheel spokes="3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Properties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Properties are sort of operator 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“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field access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”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Properties are useful abstraction to identify the get/set methods commonly used in Java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Properties are defined with a get and a set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property could be read-only, write-only or both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keyword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value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indicates the input parameter to the setter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Properties can be used to expose fields as well as derived values from fields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Properties: an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8625"/>
            <a:ext cx="8207375" cy="4835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Properties {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{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name; }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 =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TName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"Dr. " + name; } }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static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Properties p = new Properties();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p.name = "Antonio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Cisternino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// Compile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p.Name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"Antonio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Cisternino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// Invokes set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p.Name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p.TName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p.TName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"Antonio 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Cisternino</a:t>
            </a: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// Compile error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w Cen MT Condensed" charset="0"/>
              </a:rPr>
              <a:t>Methods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C# methods are similar to Java ones with a few additional options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Polymorphc methods must be specified using the </a:t>
            </a:r>
            <a:r>
              <a:rPr lang="en-US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virtual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keyword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Three additional parameter passing mechanisms, specified using the  out/ref/params keywords</a:t>
            </a:r>
          </a:p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Remote method invocation of methods can be optimized by providing these specifiers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ppe">
  <a:themeElements>
    <a:clrScheme name="1_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Beppe</Template>
  <TotalTime>6561</TotalTime>
  <Words>3451</Words>
  <Application>Microsoft Office PowerPoint</Application>
  <PresentationFormat>On-screen Show (4:3)</PresentationFormat>
  <Paragraphs>751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Beppe</vt:lpstr>
      <vt:lpstr>Introduction to C#</vt:lpstr>
      <vt:lpstr>Outline</vt:lpstr>
      <vt:lpstr>Outline</vt:lpstr>
      <vt:lpstr>Class Type</vt:lpstr>
      <vt:lpstr>Class Fields</vt:lpstr>
      <vt:lpstr>Class Properties</vt:lpstr>
      <vt:lpstr>Properties</vt:lpstr>
      <vt:lpstr>Properties: an example</vt:lpstr>
      <vt:lpstr>Methods</vt:lpstr>
      <vt:lpstr>Polymorphism and Virtual methods</vt:lpstr>
      <vt:lpstr>Virtual methods</vt:lpstr>
      <vt:lpstr>Virtual methods implementation</vt:lpstr>
      <vt:lpstr>Virtual methods example</vt:lpstr>
      <vt:lpstr>Managing names</vt:lpstr>
      <vt:lpstr>Parameters Passing</vt:lpstr>
      <vt:lpstr>Example</vt:lpstr>
      <vt:lpstr>Operators</vt:lpstr>
      <vt:lpstr>Struct complex</vt:lpstr>
      <vt:lpstr>Example of use</vt:lpstr>
      <vt:lpstr>Indexers</vt:lpstr>
      <vt:lpstr>Example</vt:lpstr>
      <vt:lpstr>Outline</vt:lpstr>
      <vt:lpstr>Reflection</vt:lpstr>
      <vt:lpstr>Reflection</vt:lpstr>
      <vt:lpstr>CLI = Data + Metadata</vt:lpstr>
      <vt:lpstr>Example</vt:lpstr>
      <vt:lpstr>Reflection structure</vt:lpstr>
      <vt:lpstr>Extending metadata</vt:lpstr>
      <vt:lpstr>C# and custom attributes</vt:lpstr>
      <vt:lpstr>How attributes work?</vt:lpstr>
      <vt:lpstr>Use of MyAttribute</vt:lpstr>
      <vt:lpstr>Outline</vt:lpstr>
      <vt:lpstr>Generics</vt:lpstr>
      <vt:lpstr>Generics – Classes</vt:lpstr>
      <vt:lpstr>Generics - Interfaces</vt:lpstr>
      <vt:lpstr>Generics – Methods </vt:lpstr>
      <vt:lpstr>Generics – Arrays </vt:lpstr>
      <vt:lpstr>Generics – delegates  </vt:lpstr>
      <vt:lpstr>Generics: .NET vs Java</vt:lpstr>
      <vt:lpstr>Iterators</vt:lpstr>
      <vt:lpstr>foreach</vt:lpstr>
      <vt:lpstr>foreach: Example</vt:lpstr>
      <vt:lpstr>Iterators so far</vt:lpstr>
      <vt:lpstr>Iterator Methods</vt:lpstr>
      <vt:lpstr>What Happens Behind the Scenes?</vt:lpstr>
      <vt:lpstr>yield Statement</vt:lpstr>
      <vt:lpstr>Specific Iterators</vt:lpstr>
      <vt:lpstr>How Specific Iterators are Compiled</vt:lpstr>
      <vt:lpstr>Example: Iterating Over a Tree</vt:lpstr>
      <vt:lpstr>Anonymous methods</vt:lpstr>
      <vt:lpstr>Outline</vt:lpstr>
      <vt:lpstr>Implicitly Typed Local Variables</vt:lpstr>
      <vt:lpstr>Extension Methods</vt:lpstr>
      <vt:lpstr>Lambda Expressions</vt:lpstr>
      <vt:lpstr>Lambda Expressions</vt:lpstr>
      <vt:lpstr>Anonymous Types</vt:lpstr>
      <vt:lpstr>Query Expression</vt:lpstr>
      <vt:lpstr>Query Expression</vt:lpstr>
      <vt:lpstr>Outline</vt:lpstr>
      <vt:lpstr>Dynamic Dispatch</vt:lpstr>
      <vt:lpstr>Multimethods with Dynamic Dispatch</vt:lpstr>
      <vt:lpstr>Dynamic Dispatch</vt:lpstr>
      <vt:lpstr>Named &amp; Optional Arguments</vt:lpstr>
      <vt:lpstr>Outline</vt:lpstr>
      <vt:lpstr>Async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Giuseppe Attardi</cp:lastModifiedBy>
  <cp:revision>150</cp:revision>
  <dcterms:created xsi:type="dcterms:W3CDTF">1601-01-01T00:00:00Z</dcterms:created>
  <dcterms:modified xsi:type="dcterms:W3CDTF">2015-02-01T15:56:39Z</dcterms:modified>
</cp:coreProperties>
</file>