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31"/>
  </p:notesMasterIdLst>
  <p:sldIdLst>
    <p:sldId id="256" r:id="rId2"/>
    <p:sldId id="271" r:id="rId3"/>
    <p:sldId id="272" r:id="rId4"/>
    <p:sldId id="278" r:id="rId5"/>
    <p:sldId id="275" r:id="rId6"/>
    <p:sldId id="277" r:id="rId7"/>
    <p:sldId id="285" r:id="rId8"/>
    <p:sldId id="286" r:id="rId9"/>
    <p:sldId id="273" r:id="rId10"/>
    <p:sldId id="287" r:id="rId11"/>
    <p:sldId id="258" r:id="rId12"/>
    <p:sldId id="259" r:id="rId13"/>
    <p:sldId id="260" r:id="rId14"/>
    <p:sldId id="274" r:id="rId15"/>
    <p:sldId id="261" r:id="rId16"/>
    <p:sldId id="262" r:id="rId17"/>
    <p:sldId id="263" r:id="rId18"/>
    <p:sldId id="265" r:id="rId19"/>
    <p:sldId id="266" r:id="rId20"/>
    <p:sldId id="267" r:id="rId21"/>
    <p:sldId id="269" r:id="rId22"/>
    <p:sldId id="268" r:id="rId23"/>
    <p:sldId id="276"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D78"/>
    <a:srgbClr val="FFD1FF"/>
    <a:srgbClr val="FF99FF"/>
    <a:srgbClr val="FFBBFF"/>
    <a:srgbClr val="FFAA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5866" autoAdjust="0"/>
  </p:normalViewPr>
  <p:slideViewPr>
    <p:cSldViewPr snapToGrid="0" snapToObjects="1">
      <p:cViewPr varScale="1">
        <p:scale>
          <a:sx n="83" d="100"/>
          <a:sy n="83" d="100"/>
        </p:scale>
        <p:origin x="1328"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4DBD6-B0B9-B24D-A15B-568342EFA0D4}" type="datetimeFigureOut">
              <a:rPr lang="en-US" smtClean="0"/>
              <a:t>5/12/17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AFBFF-A46A-3C4A-92B7-6FFB7166A80B}" type="slidenum">
              <a:rPr lang="en-US" smtClean="0"/>
              <a:t>‹#›</a:t>
            </a:fld>
            <a:endParaRPr lang="en-US"/>
          </a:p>
        </p:txBody>
      </p:sp>
    </p:spTree>
    <p:extLst>
      <p:ext uri="{BB962C8B-B14F-4D97-AF65-F5344CB8AC3E}">
        <p14:creationId xmlns:p14="http://schemas.microsoft.com/office/powerpoint/2010/main" val="6365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6513" y="12700"/>
            <a:ext cx="1447801" cy="6856413"/>
          </a:xfrm>
          <a:prstGeom prst="rect">
            <a:avLst/>
          </a:prstGeom>
          <a:gradFill rotWithShape="0">
            <a:gsLst>
              <a:gs pos="0">
                <a:srgbClr val="33CCCC"/>
              </a:gs>
              <a:gs pos="50000">
                <a:srgbClr val="FFFFFF"/>
              </a:gs>
              <a:gs pos="100000">
                <a:srgbClr val="33CCCC"/>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ea typeface="+mn-ea"/>
            </a:endParaRPr>
          </a:p>
        </p:txBody>
      </p:sp>
      <p:sp>
        <p:nvSpPr>
          <p:cNvPr id="5" name="Rectangle 3"/>
          <p:cNvSpPr>
            <a:spLocks noChangeArrowheads="1"/>
          </p:cNvSpPr>
          <p:nvPr/>
        </p:nvSpPr>
        <p:spPr bwMode="auto">
          <a:xfrm>
            <a:off x="-38100" y="1447800"/>
            <a:ext cx="9182100" cy="1752600"/>
          </a:xfrm>
          <a:prstGeom prst="rect">
            <a:avLst/>
          </a:prstGeom>
          <a:gradFill rotWithShape="0">
            <a:gsLst>
              <a:gs pos="0">
                <a:srgbClr val="FFFFFF"/>
              </a:gs>
              <a:gs pos="100000">
                <a:srgbClr val="33CCCC"/>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ea typeface="+mn-ea"/>
            </a:endParaRPr>
          </a:p>
        </p:txBody>
      </p:sp>
      <p:sp>
        <p:nvSpPr>
          <p:cNvPr id="6" name="Rectangle 6"/>
          <p:cNvSpPr>
            <a:spLocks noChangeArrowheads="1"/>
          </p:cNvSpPr>
          <p:nvPr/>
        </p:nvSpPr>
        <p:spPr bwMode="auto">
          <a:xfrm>
            <a:off x="0" y="3505200"/>
            <a:ext cx="4724400" cy="1524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ea typeface="+mn-ea"/>
            </a:endParaRPr>
          </a:p>
        </p:txBody>
      </p:sp>
      <p:sp>
        <p:nvSpPr>
          <p:cNvPr id="228356" name="Rectangle 4"/>
          <p:cNvSpPr>
            <a:spLocks noGrp="1" noChangeArrowheads="1"/>
          </p:cNvSpPr>
          <p:nvPr>
            <p:ph type="ctrTitle" sz="quarter"/>
          </p:nvPr>
        </p:nvSpPr>
        <p:spPr>
          <a:xfrm>
            <a:off x="685800" y="1676400"/>
            <a:ext cx="7772400" cy="1371600"/>
          </a:xfrm>
        </p:spPr>
        <p:txBody>
          <a:bodyPr/>
          <a:lstStyle>
            <a:lvl1pPr>
              <a:defRPr/>
            </a:lvl1pPr>
          </a:lstStyle>
          <a:p>
            <a:pPr lvl="0"/>
            <a:r>
              <a:rPr lang="en-US" altLang="en-US" noProof="0" smtClean="0"/>
              <a:t>Click to edit Master title style</a:t>
            </a:r>
          </a:p>
        </p:txBody>
      </p:sp>
      <p:sp>
        <p:nvSpPr>
          <p:cNvPr id="228357" name="Rectangle 5"/>
          <p:cNvSpPr>
            <a:spLocks noGrp="1" noChangeArrowheads="1"/>
          </p:cNvSpPr>
          <p:nvPr>
            <p:ph type="subTitle" sz="quarter" idx="1"/>
          </p:nvPr>
        </p:nvSpPr>
        <p:spPr>
          <a:xfrm>
            <a:off x="2057400" y="4114800"/>
            <a:ext cx="6400800" cy="1752600"/>
          </a:xfrm>
        </p:spPr>
        <p:txBody>
          <a:bodyPr/>
          <a:lstStyle>
            <a:lvl1pPr marL="0" indent="0" algn="ctr">
              <a:buFont typeface="Wingdings" panose="05000000000000000000" pitchFamily="2" charset="2"/>
              <a:buNone/>
              <a:defRPr b="0">
                <a:latin typeface="Times New Roman" panose="02020603050405020304" pitchFamily="18" charset="0"/>
              </a:defRPr>
            </a:lvl1pPr>
          </a:lstStyle>
          <a:p>
            <a:pPr lvl="0"/>
            <a:r>
              <a:rPr lang="en-US" altLang="en-US" noProof="0" smtClean="0"/>
              <a:t>Click to edit Master subtitle style</a:t>
            </a:r>
          </a:p>
        </p:txBody>
      </p:sp>
    </p:spTree>
    <p:extLst>
      <p:ext uri="{BB962C8B-B14F-4D97-AF65-F5344CB8AC3E}">
        <p14:creationId xmlns:p14="http://schemas.microsoft.com/office/powerpoint/2010/main" val="3267640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729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513" y="249238"/>
            <a:ext cx="1944687" cy="6284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4688" y="249238"/>
            <a:ext cx="5686425" cy="6284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6853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98625"/>
            <a:ext cx="3810000" cy="483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98625"/>
            <a:ext cx="3810000" cy="4835525"/>
          </a:xfrm>
        </p:spPr>
        <p:txBody>
          <a:bodyPr/>
          <a:lstStyle/>
          <a:p>
            <a:pPr lvl="0"/>
            <a:r>
              <a:rPr lang="en-US" noProof="0" smtClean="0"/>
              <a:t>Click icon to add chart</a:t>
            </a:r>
          </a:p>
        </p:txBody>
      </p:sp>
    </p:spTree>
    <p:extLst>
      <p:ext uri="{BB962C8B-B14F-4D97-AF65-F5344CB8AC3E}">
        <p14:creationId xmlns:p14="http://schemas.microsoft.com/office/powerpoint/2010/main" val="3584957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0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614127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98625"/>
            <a:ext cx="3810000" cy="483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98625"/>
            <a:ext cx="3810000" cy="483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038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518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2806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0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70983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683207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6513" y="12700"/>
            <a:ext cx="720726" cy="6856413"/>
          </a:xfrm>
          <a:prstGeom prst="rect">
            <a:avLst/>
          </a:prstGeom>
          <a:gradFill rotWithShape="0">
            <a:gsLst>
              <a:gs pos="0">
                <a:srgbClr val="FFFFFF"/>
              </a:gs>
              <a:gs pos="100000">
                <a:srgbClr val="33CCCC"/>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ea typeface="+mn-ea"/>
            </a:endParaRPr>
          </a:p>
        </p:txBody>
      </p:sp>
      <p:sp>
        <p:nvSpPr>
          <p:cNvPr id="1027" name="Rectangle 3"/>
          <p:cNvSpPr>
            <a:spLocks noChangeArrowheads="1"/>
          </p:cNvSpPr>
          <p:nvPr/>
        </p:nvSpPr>
        <p:spPr bwMode="auto">
          <a:xfrm>
            <a:off x="-29196" y="917474"/>
            <a:ext cx="4724400" cy="1524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ea typeface="+mn-ea"/>
            </a:endParaRPr>
          </a:p>
        </p:txBody>
      </p:sp>
      <p:sp>
        <p:nvSpPr>
          <p:cNvPr id="227332" name="Rectangle 4"/>
          <p:cNvSpPr>
            <a:spLocks noChangeArrowheads="1"/>
          </p:cNvSpPr>
          <p:nvPr/>
        </p:nvSpPr>
        <p:spPr bwMode="auto">
          <a:xfrm>
            <a:off x="685800" y="6642100"/>
            <a:ext cx="3505200" cy="227013"/>
          </a:xfrm>
          <a:prstGeom prst="rect">
            <a:avLst/>
          </a:prstGeom>
          <a:gradFill rotWithShape="1">
            <a:gsLst>
              <a:gs pos="0">
                <a:schemeClr val="folHlink">
                  <a:gamma/>
                  <a:shade val="28235"/>
                  <a:invGamma/>
                </a:schemeClr>
              </a:gs>
              <a:gs pos="50000">
                <a:schemeClr val="folHlink"/>
              </a:gs>
              <a:gs pos="100000">
                <a:schemeClr val="folHlink">
                  <a:gamma/>
                  <a:shade val="28235"/>
                  <a:invGamma/>
                </a:schemeClr>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endParaRPr>
          </a:p>
        </p:txBody>
      </p:sp>
      <p:sp>
        <p:nvSpPr>
          <p:cNvPr id="1029" name="Rectangle 5"/>
          <p:cNvSpPr>
            <a:spLocks noChangeArrowheads="1"/>
          </p:cNvSpPr>
          <p:nvPr/>
        </p:nvSpPr>
        <p:spPr bwMode="auto">
          <a:xfrm>
            <a:off x="0" y="-131"/>
            <a:ext cx="9144000" cy="762000"/>
          </a:xfrm>
          <a:prstGeom prst="rect">
            <a:avLst/>
          </a:prstGeom>
          <a:gradFill rotWithShape="0">
            <a:gsLst>
              <a:gs pos="0">
                <a:srgbClr val="FFFFFF"/>
              </a:gs>
              <a:gs pos="100000">
                <a:srgbClr val="33CCCC"/>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ea typeface="+mn-ea"/>
            </a:endParaRPr>
          </a:p>
        </p:txBody>
      </p:sp>
      <p:sp>
        <p:nvSpPr>
          <p:cNvPr id="227334" name="Rectangle 6"/>
          <p:cNvSpPr>
            <a:spLocks noGrp="1" noChangeArrowheads="1"/>
          </p:cNvSpPr>
          <p:nvPr>
            <p:ph type="title"/>
          </p:nvPr>
        </p:nvSpPr>
        <p:spPr bwMode="auto">
          <a:xfrm>
            <a:off x="674688" y="-132"/>
            <a:ext cx="7783512" cy="7716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dirty="0" smtClean="0"/>
              <a:t>Click to edit Master title style</a:t>
            </a:r>
          </a:p>
        </p:txBody>
      </p:sp>
      <p:sp>
        <p:nvSpPr>
          <p:cNvPr id="227335" name="Rectangle 7"/>
          <p:cNvSpPr>
            <a:spLocks noGrp="1" noChangeArrowheads="1"/>
          </p:cNvSpPr>
          <p:nvPr>
            <p:ph type="body" idx="1"/>
          </p:nvPr>
        </p:nvSpPr>
        <p:spPr bwMode="auto">
          <a:xfrm>
            <a:off x="685800" y="1270135"/>
            <a:ext cx="7772400" cy="52640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Tw Cen MT"/>
          <a:ea typeface="ＭＳ Ｐゴシック" charset="0"/>
          <a:cs typeface="Tw Cen MT"/>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ea typeface="ＭＳ Ｐゴシック"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ea typeface="ＭＳ Ｐゴシック"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ea typeface="ＭＳ Ｐゴシック"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ea typeface="ＭＳ Ｐゴシック"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defRPr>
      </a:lvl9pPr>
    </p:titleStyle>
    <p:bodyStyle>
      <a:lvl1pPr marL="342900" indent="-342900" algn="l" rtl="0" eaLnBrk="1" fontAlgn="base" hangingPunct="1">
        <a:spcBef>
          <a:spcPct val="20000"/>
        </a:spcBef>
        <a:spcAft>
          <a:spcPct val="0"/>
        </a:spcAft>
        <a:buClr>
          <a:schemeClr val="accent2"/>
        </a:buClr>
        <a:buSzPct val="80000"/>
        <a:buFont typeface="Wingdings" charset="0"/>
        <a:buChar char="l"/>
        <a:defRPr kumimoji="1" sz="3200" b="1" kern="1200">
          <a:solidFill>
            <a:schemeClr val="tx1"/>
          </a:solidFill>
          <a:effectLst>
            <a:outerShdw blurRad="38100" dist="38100" dir="2700000" algn="tl">
              <a:srgbClr val="C0C0C0"/>
            </a:outerShdw>
          </a:effectLst>
          <a:latin typeface="+mn-lt"/>
          <a:ea typeface="ＭＳ Ｐゴシック" charset="0"/>
          <a:cs typeface="+mn-cs"/>
        </a:defRPr>
      </a:lvl1pPr>
      <a:lvl2pPr marL="742950" indent="-285750" algn="l" rtl="0" eaLnBrk="1" fontAlgn="base" hangingPunct="1">
        <a:spcBef>
          <a:spcPct val="20000"/>
        </a:spcBef>
        <a:spcAft>
          <a:spcPct val="0"/>
        </a:spcAft>
        <a:buChar char="–"/>
        <a:defRPr kumimoji="1" sz="2800" b="1"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Clr>
          <a:schemeClr val="accent2"/>
        </a:buClr>
        <a:buChar char="•"/>
        <a:defRPr kumimoji="1" sz="2400" b="1"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Char char="–"/>
        <a:defRPr kumimoji="1" sz="2000" b="1"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Clr>
          <a:schemeClr val="accent2"/>
        </a:buClr>
        <a:buChar char="•"/>
        <a:defRPr kumimoji="1" sz="2000" b="1"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sfiddle.net/reactjs/69z2wepo/" TargetMode="External"/><Relationship Id="rId3" Type="http://schemas.openxmlformats.org/officeDocument/2006/relationships/hyperlink" Target="http://buildwithreact.com/tutoria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beljs.io/rep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bin.com/ceyicizowu/1/embed?js,outpu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bin.com/yayatucowu/1/embed?js,outpu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uildwithreact.com/tutorial/stat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depen.io/anon/pen/PNgrGM?editors=001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smtClean="0">
                <a:latin typeface="Tw Cen MT"/>
                <a:cs typeface="Tw Cen MT"/>
              </a:rPr>
              <a:t>React Tutorial</a:t>
            </a:r>
            <a:endParaRPr lang="en-US" dirty="0">
              <a:latin typeface="Tw Cen MT"/>
              <a:cs typeface="Tw Cen MT"/>
            </a:endParaRPr>
          </a:p>
        </p:txBody>
      </p:sp>
      <p:sp>
        <p:nvSpPr>
          <p:cNvPr id="3" name="Subtitle 2"/>
          <p:cNvSpPr>
            <a:spLocks noGrp="1"/>
          </p:cNvSpPr>
          <p:nvPr>
            <p:ph type="subTitle" sz="quarter" idx="1"/>
          </p:nvPr>
        </p:nvSpPr>
        <p:spPr/>
        <p:txBody>
          <a:bodyPr/>
          <a:lstStyle/>
          <a:p>
            <a:r>
              <a:rPr lang="en-US" dirty="0" smtClean="0"/>
              <a:t>Giuseppe Attardi</a:t>
            </a:r>
          </a:p>
          <a:p>
            <a:r>
              <a:rPr lang="en-US" dirty="0" err="1" smtClean="0"/>
              <a:t>Università</a:t>
            </a:r>
            <a:r>
              <a:rPr lang="en-US" dirty="0" smtClean="0"/>
              <a:t> di Pisa</a:t>
            </a:r>
            <a:endParaRPr lang="en-US" dirty="0"/>
          </a:p>
        </p:txBody>
      </p:sp>
    </p:spTree>
    <p:extLst>
      <p:ext uri="{BB962C8B-B14F-4D97-AF65-F5344CB8AC3E}">
        <p14:creationId xmlns:p14="http://schemas.microsoft.com/office/powerpoint/2010/main" val="2789629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Render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ffectLst/>
              </a:rPr>
              <a:t>Rendering is done in two steps:</a:t>
            </a:r>
            <a:endParaRPr lang="en-US" dirty="0">
              <a:effectLst/>
            </a:endParaRPr>
          </a:p>
          <a:p>
            <a:pPr marL="514350" indent="-514350">
              <a:buFont typeface="+mj-lt"/>
              <a:buAutoNum type="arabicPeriod"/>
            </a:pPr>
            <a:r>
              <a:rPr lang="en-US" dirty="0">
                <a:effectLst/>
              </a:rPr>
              <a:t>Virtual DOM render: when </a:t>
            </a:r>
            <a:r>
              <a:rPr lang="en-US" i="1" dirty="0">
                <a:effectLst/>
              </a:rPr>
              <a:t>render</a:t>
            </a:r>
            <a:r>
              <a:rPr lang="en-US" dirty="0">
                <a:effectLst/>
              </a:rPr>
              <a:t> method called it returns a new </a:t>
            </a:r>
            <a:r>
              <a:rPr lang="en-US" i="1" dirty="0">
                <a:effectLst/>
              </a:rPr>
              <a:t>virtual </a:t>
            </a:r>
            <a:r>
              <a:rPr lang="en-US" i="1" dirty="0" err="1">
                <a:effectLst/>
              </a:rPr>
              <a:t>dom</a:t>
            </a:r>
            <a:r>
              <a:rPr lang="en-US" dirty="0">
                <a:effectLst/>
              </a:rPr>
              <a:t> structure of the component. </a:t>
            </a:r>
            <a:r>
              <a:rPr lang="en-US" dirty="0" smtClean="0">
                <a:effectLst/>
              </a:rPr>
              <a:t>This</a:t>
            </a:r>
            <a:r>
              <a:rPr lang="en-US" dirty="0">
                <a:effectLst/>
              </a:rPr>
              <a:t> </a:t>
            </a:r>
            <a:r>
              <a:rPr lang="en-US" i="1" dirty="0">
                <a:effectLst/>
              </a:rPr>
              <a:t>render</a:t>
            </a:r>
            <a:r>
              <a:rPr lang="en-US" dirty="0">
                <a:effectLst/>
              </a:rPr>
              <a:t> method </a:t>
            </a:r>
            <a:r>
              <a:rPr lang="en-US" dirty="0" smtClean="0">
                <a:effectLst/>
              </a:rPr>
              <a:t>is called </a:t>
            </a:r>
            <a:r>
              <a:rPr lang="en-US" dirty="0">
                <a:effectLst/>
              </a:rPr>
              <a:t>always </a:t>
            </a:r>
            <a:r>
              <a:rPr lang="en-US" dirty="0" smtClean="0">
                <a:effectLst/>
              </a:rPr>
              <a:t>by</a:t>
            </a:r>
            <a:r>
              <a:rPr lang="en-US" dirty="0">
                <a:effectLst/>
              </a:rPr>
              <a:t> </a:t>
            </a:r>
            <a:r>
              <a:rPr lang="en-US" i="1" dirty="0" err="1">
                <a:effectLst/>
              </a:rPr>
              <a:t>setState</a:t>
            </a:r>
            <a:r>
              <a:rPr lang="en-US" i="1" dirty="0" smtClean="0">
                <a:effectLst/>
              </a:rPr>
              <a:t>(). </a:t>
            </a:r>
            <a:r>
              <a:rPr lang="en-US">
                <a:effectLst/>
              </a:rPr>
              <a:t>T</a:t>
            </a:r>
            <a:r>
              <a:rPr lang="en-US" smtClean="0">
                <a:effectLst/>
              </a:rPr>
              <a:t>here </a:t>
            </a:r>
            <a:r>
              <a:rPr lang="en-US" dirty="0">
                <a:effectLst/>
              </a:rPr>
              <a:t>is no </a:t>
            </a:r>
            <a:r>
              <a:rPr lang="en-US" dirty="0" smtClean="0">
                <a:effectLst/>
              </a:rPr>
              <a:t>optimization here.</a:t>
            </a:r>
            <a:endParaRPr lang="en-US" dirty="0">
              <a:effectLst/>
            </a:endParaRPr>
          </a:p>
          <a:p>
            <a:pPr marL="514350" indent="-514350">
              <a:buFont typeface="+mj-lt"/>
              <a:buAutoNum type="arabicPeriod"/>
            </a:pPr>
            <a:r>
              <a:rPr lang="en-US" dirty="0">
                <a:effectLst/>
              </a:rPr>
              <a:t>Native DOM render: React changes real DOM nodes in your browser only if they were changed in the Virtual DOM and as little as </a:t>
            </a:r>
            <a:r>
              <a:rPr lang="en-US" dirty="0" smtClean="0">
                <a:effectLst/>
              </a:rPr>
              <a:t>needed, optimizing </a:t>
            </a:r>
            <a:r>
              <a:rPr lang="en-US" dirty="0">
                <a:effectLst/>
              </a:rPr>
              <a:t>real DOM mutation and </a:t>
            </a:r>
            <a:r>
              <a:rPr lang="en-US" dirty="0" smtClean="0">
                <a:effectLst/>
              </a:rPr>
              <a:t>making </a:t>
            </a:r>
            <a:r>
              <a:rPr lang="en-US" dirty="0">
                <a:effectLst/>
              </a:rPr>
              <a:t>React fast.</a:t>
            </a:r>
          </a:p>
          <a:p>
            <a:endParaRPr lang="en-US" dirty="0"/>
          </a:p>
        </p:txBody>
      </p:sp>
    </p:spTree>
    <p:extLst>
      <p:ext uri="{BB962C8B-B14F-4D97-AF65-F5344CB8AC3E}">
        <p14:creationId xmlns:p14="http://schemas.microsoft.com/office/powerpoint/2010/main" val="145916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a:t>
            </a:r>
            <a:endParaRPr lang="en-US" dirty="0"/>
          </a:p>
        </p:txBody>
      </p:sp>
      <p:sp>
        <p:nvSpPr>
          <p:cNvPr id="3" name="Content Placeholder 2"/>
          <p:cNvSpPr>
            <a:spLocks noGrp="1"/>
          </p:cNvSpPr>
          <p:nvPr>
            <p:ph idx="1"/>
          </p:nvPr>
        </p:nvSpPr>
        <p:spPr/>
        <p:txBody>
          <a:bodyPr/>
          <a:lstStyle/>
          <a:p>
            <a:r>
              <a:rPr lang="en-US" dirty="0" smtClean="0">
                <a:hlinkClick r:id="rId2"/>
              </a:rPr>
              <a:t>React JSFiddle</a:t>
            </a:r>
            <a:endParaRPr lang="en-US" dirty="0" smtClean="0"/>
          </a:p>
          <a:p>
            <a:r>
              <a:rPr lang="en-US" dirty="0" smtClean="0">
                <a:hlinkClick r:id="rId3"/>
              </a:rPr>
              <a:t>React Tutorial</a:t>
            </a:r>
            <a:endParaRPr lang="en-US" dirty="0"/>
          </a:p>
        </p:txBody>
      </p:sp>
    </p:spTree>
    <p:extLst>
      <p:ext uri="{BB962C8B-B14F-4D97-AF65-F5344CB8AC3E}">
        <p14:creationId xmlns:p14="http://schemas.microsoft.com/office/powerpoint/2010/main" val="737779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a:t>
            </a:r>
            <a:endParaRPr lang="en-US" dirty="0"/>
          </a:p>
        </p:txBody>
      </p:sp>
      <p:sp>
        <p:nvSpPr>
          <p:cNvPr id="3" name="Content Placeholder 2"/>
          <p:cNvSpPr>
            <a:spLocks noGrp="1"/>
          </p:cNvSpPr>
          <p:nvPr>
            <p:ph sz="half" idx="1"/>
          </p:nvPr>
        </p:nvSpPr>
        <p:spPr>
          <a:xfrm>
            <a:off x="797439" y="2316828"/>
            <a:ext cx="7882557" cy="600140"/>
          </a:xfrm>
        </p:spPr>
        <p:style>
          <a:lnRef idx="1">
            <a:schemeClr val="accent5"/>
          </a:lnRef>
          <a:fillRef idx="2">
            <a:schemeClr val="accent5"/>
          </a:fillRef>
          <a:effectRef idx="1">
            <a:schemeClr val="accent5"/>
          </a:effectRef>
          <a:fontRef idx="minor">
            <a:schemeClr val="dk1"/>
          </a:fontRef>
        </p:style>
        <p:txBody>
          <a:bodyPr/>
          <a:lstStyle/>
          <a:p>
            <a:pPr marL="0" indent="0">
              <a:buNone/>
            </a:pPr>
            <a:r>
              <a:rPr lang="en-US" sz="2400" dirty="0"/>
              <a:t>&lt;div </a:t>
            </a:r>
            <a:r>
              <a:rPr lang="en-US" sz="2400" dirty="0" err="1"/>
              <a:t>className</a:t>
            </a:r>
            <a:r>
              <a:rPr lang="en-US" sz="2400" dirty="0"/>
              <a:t>="red"&gt;Children Text&lt;/div&gt;</a:t>
            </a:r>
            <a:r>
              <a:rPr lang="en-US" sz="2400" dirty="0" smtClean="0"/>
              <a:t>;</a:t>
            </a:r>
            <a:endParaRPr lang="en-US" sz="2400" dirty="0"/>
          </a:p>
        </p:txBody>
      </p:sp>
      <p:sp>
        <p:nvSpPr>
          <p:cNvPr id="4" name="Content Placeholder 3"/>
          <p:cNvSpPr>
            <a:spLocks noGrp="1"/>
          </p:cNvSpPr>
          <p:nvPr>
            <p:ph sz="half" idx="2"/>
          </p:nvPr>
        </p:nvSpPr>
        <p:spPr>
          <a:xfrm>
            <a:off x="1160268" y="3502033"/>
            <a:ext cx="7882557" cy="852489"/>
          </a:xfrm>
          <a:gradFill flip="none" rotWithShape="1">
            <a:gsLst>
              <a:gs pos="0">
                <a:srgbClr val="FFD1FF"/>
              </a:gs>
              <a:gs pos="100000">
                <a:srgbClr val="FFD1FF"/>
              </a:gs>
              <a:gs pos="50000">
                <a:srgbClr val="FF99FF"/>
              </a:gs>
            </a:gsLst>
            <a:lin ang="5400000" scaled="0"/>
            <a:tileRect/>
          </a:gradFill>
        </p:spPr>
        <p:style>
          <a:lnRef idx="1">
            <a:schemeClr val="accent6"/>
          </a:lnRef>
          <a:fillRef idx="2">
            <a:schemeClr val="accent6"/>
          </a:fillRef>
          <a:effectRef idx="1">
            <a:schemeClr val="accent6"/>
          </a:effectRef>
          <a:fontRef idx="minor">
            <a:schemeClr val="dk1"/>
          </a:fontRef>
        </p:style>
        <p:txBody>
          <a:bodyPr/>
          <a:lstStyle/>
          <a:p>
            <a:pPr marL="0" indent="0">
              <a:buNone/>
            </a:pPr>
            <a:r>
              <a:rPr lang="en-US" sz="2400" dirty="0" err="1"/>
              <a:t>React.createElement</a:t>
            </a:r>
            <a:r>
              <a:rPr lang="en-US" sz="2400" dirty="0"/>
              <a:t>("div", { </a:t>
            </a:r>
            <a:r>
              <a:rPr lang="en-US" sz="2400" dirty="0" err="1"/>
              <a:t>className</a:t>
            </a:r>
            <a:r>
              <a:rPr lang="en-US" sz="2400" dirty="0"/>
              <a:t>: "red" }, "Children Text")</a:t>
            </a:r>
            <a:r>
              <a:rPr lang="en-US" sz="2400" dirty="0" smtClean="0"/>
              <a:t>;</a:t>
            </a:r>
            <a:endParaRPr lang="en-US" sz="2400" dirty="0"/>
          </a:p>
        </p:txBody>
      </p:sp>
      <p:sp>
        <p:nvSpPr>
          <p:cNvPr id="5" name="Content Placeholder 2"/>
          <p:cNvSpPr txBox="1">
            <a:spLocks/>
          </p:cNvSpPr>
          <p:nvPr/>
        </p:nvSpPr>
        <p:spPr bwMode="auto">
          <a:xfrm>
            <a:off x="685800" y="1102651"/>
            <a:ext cx="8231432" cy="1032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chemeClr val="accent2"/>
              </a:buClr>
              <a:buSzPct val="80000"/>
              <a:buFont typeface="Wingdings" charset="0"/>
              <a:buChar char="l"/>
              <a:defRPr kumimoji="1" sz="3200" b="1" kern="1200">
                <a:solidFill>
                  <a:schemeClr val="tx1"/>
                </a:solidFill>
                <a:effectLst>
                  <a:outerShdw blurRad="38100" dist="38100" dir="2700000" algn="tl">
                    <a:srgbClr val="C0C0C0"/>
                  </a:outerShdw>
                </a:effectLst>
                <a:latin typeface="+mn-lt"/>
                <a:ea typeface="ＭＳ Ｐゴシック" charset="0"/>
                <a:cs typeface="+mn-cs"/>
              </a:defRPr>
            </a:lvl1pPr>
            <a:lvl2pPr marL="742950" indent="-285750" algn="l" rtl="0" eaLnBrk="1" fontAlgn="base" hangingPunct="1">
              <a:spcBef>
                <a:spcPct val="20000"/>
              </a:spcBef>
              <a:spcAft>
                <a:spcPct val="0"/>
              </a:spcAft>
              <a:buChar char="–"/>
              <a:defRPr kumimoji="1" sz="2800" b="1"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Clr>
                <a:schemeClr val="accent2"/>
              </a:buClr>
              <a:buChar char="•"/>
              <a:defRPr kumimoji="1" sz="2400" b="1"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Char char="–"/>
              <a:defRPr kumimoji="1" sz="2000" b="1"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Clr>
                <a:schemeClr val="accent2"/>
              </a:buClr>
              <a:buChar char="•"/>
              <a:defRPr kumimoji="1" sz="2000" b="1"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JSX is a JavaScript syntax extension that looks similar to </a:t>
            </a:r>
            <a:r>
              <a:rPr lang="en-US" dirty="0" smtClean="0"/>
              <a:t>XML</a:t>
            </a:r>
            <a:endParaRPr lang="en-US" dirty="0"/>
          </a:p>
        </p:txBody>
      </p:sp>
      <p:sp>
        <p:nvSpPr>
          <p:cNvPr id="6" name="Content Placeholder 2"/>
          <p:cNvSpPr txBox="1">
            <a:spLocks/>
          </p:cNvSpPr>
          <p:nvPr/>
        </p:nvSpPr>
        <p:spPr bwMode="auto">
          <a:xfrm>
            <a:off x="797439" y="4883755"/>
            <a:ext cx="7882557" cy="517525"/>
          </a:xfrm>
          <a:prstGeom prst="rect">
            <a:avLst/>
          </a:prstGeom>
          <a:extLst>
            <a:ext uri="{AF507438-7753-43e0-B8FC-AC1667EBCBE1}">
              <a14:hiddenEffects xmlns:a14="http://schemas.microsoft.com/office/drawing/2010/main" xmlns="">
                <a:effectLst>
                  <a:outerShdw dist="35921" dir="2700000" algn="ctr" rotWithShape="0">
                    <a:srgbClr val="808080"/>
                  </a:outerShdw>
                </a:effectLst>
              </a14:hiddenEffects>
            </a:ext>
          </a:extLst>
        </p:spPr>
        <p:style>
          <a:lnRef idx="1">
            <a:schemeClr val="accent5"/>
          </a:lnRef>
          <a:fillRef idx="2">
            <a:schemeClr val="accent5"/>
          </a:fillRef>
          <a:effectRef idx="1">
            <a:schemeClr val="accent5"/>
          </a:effectRef>
          <a:fontRef idx="minor">
            <a:schemeClr val="dk1"/>
          </a:fontRef>
        </p:style>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chemeClr val="accent2"/>
              </a:buClr>
              <a:buSzPct val="80000"/>
              <a:buFont typeface="Wingdings" charset="0"/>
              <a:buChar char="l"/>
              <a:defRPr kumimoji="1" sz="3200" b="1" kern="1200">
                <a:solidFill>
                  <a:schemeClr val="dk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har char="–"/>
              <a:defRPr kumimoji="1" sz="2800" b="1" kern="1200">
                <a:solidFill>
                  <a:schemeClr val="dk1"/>
                </a:solidFill>
                <a:latin typeface="+mn-lt"/>
                <a:ea typeface="+mn-ea"/>
                <a:cs typeface="+mn-cs"/>
              </a:defRPr>
            </a:lvl2pPr>
            <a:lvl3pPr marL="1143000" indent="-228600" algn="l" rtl="0" eaLnBrk="1" fontAlgn="base" hangingPunct="1">
              <a:spcBef>
                <a:spcPct val="20000"/>
              </a:spcBef>
              <a:spcAft>
                <a:spcPct val="0"/>
              </a:spcAft>
              <a:buClr>
                <a:schemeClr val="accent2"/>
              </a:buClr>
              <a:buChar char="•"/>
              <a:defRPr kumimoji="1" sz="2400" b="1" kern="1200">
                <a:solidFill>
                  <a:schemeClr val="dk1"/>
                </a:solidFill>
                <a:latin typeface="+mn-lt"/>
                <a:ea typeface="+mn-ea"/>
                <a:cs typeface="+mn-cs"/>
              </a:defRPr>
            </a:lvl3pPr>
            <a:lvl4pPr marL="1600200" indent="-228600" algn="l" rtl="0" eaLnBrk="1" fontAlgn="base" hangingPunct="1">
              <a:spcBef>
                <a:spcPct val="20000"/>
              </a:spcBef>
              <a:spcAft>
                <a:spcPct val="0"/>
              </a:spcAft>
              <a:buChar char="–"/>
              <a:defRPr kumimoji="1" sz="2000" b="1" kern="1200">
                <a:solidFill>
                  <a:schemeClr val="dk1"/>
                </a:solidFill>
                <a:latin typeface="+mn-lt"/>
                <a:ea typeface="+mn-ea"/>
                <a:cs typeface="+mn-cs"/>
              </a:defRPr>
            </a:lvl4pPr>
            <a:lvl5pPr marL="2057400" indent="-228600" algn="l" rtl="0" eaLnBrk="1" fontAlgn="base" hangingPunct="1">
              <a:spcBef>
                <a:spcPct val="20000"/>
              </a:spcBef>
              <a:spcAft>
                <a:spcPct val="0"/>
              </a:spcAft>
              <a:buClr>
                <a:schemeClr val="accent2"/>
              </a:buClr>
              <a:buChar char="•"/>
              <a:defRPr kumimoji="1" sz="2000" b="1"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Wingdings" charset="0"/>
              <a:buNone/>
            </a:pPr>
            <a:r>
              <a:rPr lang="en-US" sz="2400" dirty="0" smtClean="0"/>
              <a:t>&lt;</a:t>
            </a:r>
            <a:r>
              <a:rPr lang="en-US" sz="2400" dirty="0" err="1" smtClean="0"/>
              <a:t>MyCounter</a:t>
            </a:r>
            <a:r>
              <a:rPr lang="en-US" sz="2400" dirty="0" smtClean="0"/>
              <a:t> count={3 + 5} /&gt;;</a:t>
            </a:r>
            <a:endParaRPr lang="en-US" sz="2400" dirty="0"/>
          </a:p>
        </p:txBody>
      </p:sp>
      <p:sp>
        <p:nvSpPr>
          <p:cNvPr id="7" name="Content Placeholder 3"/>
          <p:cNvSpPr txBox="1">
            <a:spLocks/>
          </p:cNvSpPr>
          <p:nvPr/>
        </p:nvSpPr>
        <p:spPr bwMode="auto">
          <a:xfrm>
            <a:off x="1160268" y="5970125"/>
            <a:ext cx="7882557" cy="545440"/>
          </a:xfrm>
          <a:prstGeom prst="rect">
            <a:avLst/>
          </a:prstGeom>
          <a:gradFill flip="none" rotWithShape="1">
            <a:gsLst>
              <a:gs pos="0">
                <a:srgbClr val="FFD1FF"/>
              </a:gs>
              <a:gs pos="100000">
                <a:srgbClr val="FFD1FF"/>
              </a:gs>
              <a:gs pos="50000">
                <a:srgbClr val="FF99FF"/>
              </a:gs>
            </a:gsLst>
            <a:lin ang="5400000" scaled="0"/>
            <a:tileRect/>
          </a:gradFill>
          <a:extLst>
            <a:ext uri="{AF507438-7753-43e0-B8FC-AC1667EBCBE1}">
              <a14:hiddenEffects xmlns:a14="http://schemas.microsoft.com/office/drawing/2010/main" xmlns="">
                <a:effectLst>
                  <a:outerShdw dist="35921" dir="2700000" algn="ctr" rotWithShape="0">
                    <a:srgbClr val="808080"/>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chemeClr val="accent2"/>
              </a:buClr>
              <a:buSzPct val="80000"/>
              <a:buFont typeface="Wingdings" charset="0"/>
              <a:buChar char="l"/>
              <a:defRPr kumimoji="1" sz="3200" b="1" kern="1200">
                <a:solidFill>
                  <a:schemeClr val="dk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har char="–"/>
              <a:defRPr kumimoji="1" sz="2800" b="1" kern="1200">
                <a:solidFill>
                  <a:schemeClr val="dk1"/>
                </a:solidFill>
                <a:latin typeface="+mn-lt"/>
                <a:ea typeface="+mn-ea"/>
                <a:cs typeface="+mn-cs"/>
              </a:defRPr>
            </a:lvl2pPr>
            <a:lvl3pPr marL="1143000" indent="-228600" algn="l" rtl="0" eaLnBrk="1" fontAlgn="base" hangingPunct="1">
              <a:spcBef>
                <a:spcPct val="20000"/>
              </a:spcBef>
              <a:spcAft>
                <a:spcPct val="0"/>
              </a:spcAft>
              <a:buClr>
                <a:schemeClr val="accent2"/>
              </a:buClr>
              <a:buChar char="•"/>
              <a:defRPr kumimoji="1" sz="2400" b="1" kern="1200">
                <a:solidFill>
                  <a:schemeClr val="dk1"/>
                </a:solidFill>
                <a:latin typeface="+mn-lt"/>
                <a:ea typeface="+mn-ea"/>
                <a:cs typeface="+mn-cs"/>
              </a:defRPr>
            </a:lvl3pPr>
            <a:lvl4pPr marL="1600200" indent="-228600" algn="l" rtl="0" eaLnBrk="1" fontAlgn="base" hangingPunct="1">
              <a:spcBef>
                <a:spcPct val="20000"/>
              </a:spcBef>
              <a:spcAft>
                <a:spcPct val="0"/>
              </a:spcAft>
              <a:buChar char="–"/>
              <a:defRPr kumimoji="1" sz="2000" b="1" kern="1200">
                <a:solidFill>
                  <a:schemeClr val="dk1"/>
                </a:solidFill>
                <a:latin typeface="+mn-lt"/>
                <a:ea typeface="+mn-ea"/>
                <a:cs typeface="+mn-cs"/>
              </a:defRPr>
            </a:lvl4pPr>
            <a:lvl5pPr marL="2057400" indent="-228600" algn="l" rtl="0" eaLnBrk="1" fontAlgn="base" hangingPunct="1">
              <a:spcBef>
                <a:spcPct val="20000"/>
              </a:spcBef>
              <a:spcAft>
                <a:spcPct val="0"/>
              </a:spcAft>
              <a:buClr>
                <a:schemeClr val="accent2"/>
              </a:buClr>
              <a:buChar char="•"/>
              <a:defRPr kumimoji="1" sz="2000" b="1"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Wingdings" charset="0"/>
              <a:buNone/>
            </a:pPr>
            <a:r>
              <a:rPr lang="en-US" sz="2400" dirty="0" err="1" smtClean="0"/>
              <a:t>React.createElement</a:t>
            </a:r>
            <a:r>
              <a:rPr lang="en-US" sz="2400" dirty="0" smtClean="0"/>
              <a:t>(“</a:t>
            </a:r>
            <a:r>
              <a:rPr lang="en-US" sz="2400" dirty="0" err="1" smtClean="0"/>
              <a:t>MyCounter</a:t>
            </a:r>
            <a:r>
              <a:rPr lang="en-US" sz="2400" dirty="0" smtClean="0"/>
              <a:t>”, </a:t>
            </a:r>
            <a:r>
              <a:rPr lang="en-US" sz="2400" dirty="0" smtClean="0"/>
              <a:t>{ count: 3 + 5 });</a:t>
            </a:r>
            <a:endParaRPr lang="en-US" sz="2400" dirty="0"/>
          </a:p>
        </p:txBody>
      </p:sp>
      <p:sp>
        <p:nvSpPr>
          <p:cNvPr id="8" name="Down Arrow 7"/>
          <p:cNvSpPr/>
          <p:nvPr/>
        </p:nvSpPr>
        <p:spPr bwMode="auto">
          <a:xfrm>
            <a:off x="4284179" y="5526893"/>
            <a:ext cx="865208" cy="390789"/>
          </a:xfrm>
          <a:prstGeom prst="downArrow">
            <a:avLst/>
          </a:prstGeom>
          <a:solidFill>
            <a:schemeClr val="accent1"/>
          </a:solidFill>
          <a:ln w="12700" cap="sq"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80962" tIns="41275" rIns="80962" bIns="41275"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anose="02020603050405020304" pitchFamily="18" charset="0"/>
            </a:endParaRPr>
          </a:p>
        </p:txBody>
      </p:sp>
      <p:sp>
        <p:nvSpPr>
          <p:cNvPr id="9" name="Down Arrow 8"/>
          <p:cNvSpPr/>
          <p:nvPr/>
        </p:nvSpPr>
        <p:spPr bwMode="auto">
          <a:xfrm>
            <a:off x="4284179" y="3027513"/>
            <a:ext cx="865208" cy="390789"/>
          </a:xfrm>
          <a:prstGeom prst="downArrow">
            <a:avLst/>
          </a:prstGeom>
          <a:solidFill>
            <a:schemeClr val="accent1"/>
          </a:solidFill>
          <a:ln w="12700" cap="sq"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80962" tIns="41275" rIns="80962" bIns="41275"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anose="02020603050405020304" pitchFamily="18" charset="0"/>
            </a:endParaRPr>
          </a:p>
        </p:txBody>
      </p:sp>
      <p:sp>
        <p:nvSpPr>
          <p:cNvPr id="18" name="Rounded Rectangular Callout 17"/>
          <p:cNvSpPr/>
          <p:nvPr/>
        </p:nvSpPr>
        <p:spPr bwMode="auto">
          <a:xfrm>
            <a:off x="5962384" y="4429020"/>
            <a:ext cx="3130709" cy="909469"/>
          </a:xfrm>
          <a:prstGeom prst="wedgeRoundRectCallout">
            <a:avLst>
              <a:gd name="adj1" fmla="val -43626"/>
              <a:gd name="adj2" fmla="val -111429"/>
              <a:gd name="adj3" fmla="val 16667"/>
            </a:avLst>
          </a:prstGeom>
          <a:ln>
            <a:headEnd type="none" w="sm" len="sm"/>
            <a:tailEnd type="none" w="sm" len="sm"/>
          </a:ln>
          <a:extLst/>
        </p:spPr>
        <p:style>
          <a:lnRef idx="1">
            <a:schemeClr val="accent2"/>
          </a:lnRef>
          <a:fillRef idx="2">
            <a:schemeClr val="accent2"/>
          </a:fillRef>
          <a:effectRef idx="1">
            <a:schemeClr val="accent2"/>
          </a:effectRef>
          <a:fontRef idx="minor">
            <a:schemeClr val="dk1"/>
          </a:fontRef>
        </p:style>
        <p:txBody>
          <a:bodyPr vert="horz" wrap="none" lIns="80962" tIns="41275" rIns="80962" bIns="41275"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rPr>
              <a:t>className</a:t>
            </a:r>
            <a:r>
              <a:rPr kumimoji="0" lang="en-US" sz="2400" b="0" i="0" u="none" strike="noStrike" cap="none" normalizeH="0" baseline="0" dirty="0" smtClean="0">
                <a:ln>
                  <a:noFill/>
                </a:ln>
                <a:solidFill>
                  <a:schemeClr val="tx1"/>
                </a:solidFill>
                <a:effectLst/>
              </a:rPr>
              <a:t> not class,</a:t>
            </a:r>
            <a:endParaRPr lang="en-US" sz="2400" dirty="0">
              <a:solidFill>
                <a:schemeClr val="tx1"/>
              </a:solidFill>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smtClean="0">
                <a:ln>
                  <a:noFill/>
                </a:ln>
                <a:solidFill>
                  <a:schemeClr val="tx1"/>
                </a:solidFill>
                <a:effectLst/>
              </a:rPr>
              <a:t>reserved word in JS</a:t>
            </a: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991172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715448" y="12698"/>
            <a:ext cx="7783512" cy="7716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lgn="l" rtl="0" eaLnBrk="1" fontAlgn="base" hangingPunct="1">
              <a:spcBef>
                <a:spcPct val="0"/>
              </a:spcBef>
              <a:spcAft>
                <a:spcPct val="0"/>
              </a:spcAft>
              <a:defRPr kumimoji="1" sz="4400" kern="1200">
                <a:solidFill>
                  <a:schemeClr val="tx2"/>
                </a:solidFill>
                <a:effectLst>
                  <a:outerShdw blurRad="38100" dist="38100" dir="2700000" algn="tl">
                    <a:srgbClr val="C0C0C0"/>
                  </a:outerShdw>
                </a:effectLst>
                <a:latin typeface="Tw Cen MT"/>
                <a:ea typeface="ＭＳ Ｐゴシック" charset="0"/>
                <a:cs typeface="Tw Cen MT"/>
              </a:defRPr>
            </a:lvl1pPr>
            <a:lvl2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ea typeface="ＭＳ Ｐゴシック" charset="0"/>
              </a:defRPr>
            </a:lvl2pPr>
            <a:lvl3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ea typeface="ＭＳ Ｐゴシック" charset="0"/>
              </a:defRPr>
            </a:lvl3pPr>
            <a:lvl4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ea typeface="ＭＳ Ｐゴシック" charset="0"/>
              </a:defRPr>
            </a:lvl4pPr>
            <a:lvl5pPr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ea typeface="ＭＳ Ｐゴシック"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anose="02020603050405020304" pitchFamily="18" charset="0"/>
              </a:defRPr>
            </a:lvl9pPr>
          </a:lstStyle>
          <a:p>
            <a:r>
              <a:rPr lang="en-US" smtClean="0"/>
              <a:t>JSX</a:t>
            </a:r>
            <a:endParaRPr lang="en-US" dirty="0"/>
          </a:p>
        </p:txBody>
      </p:sp>
      <p:sp>
        <p:nvSpPr>
          <p:cNvPr id="7" name="Content Placeholder 2"/>
          <p:cNvSpPr txBox="1">
            <a:spLocks/>
          </p:cNvSpPr>
          <p:nvPr/>
        </p:nvSpPr>
        <p:spPr bwMode="auto">
          <a:xfrm>
            <a:off x="838199" y="1186324"/>
            <a:ext cx="8245386" cy="2274951"/>
          </a:xfrm>
          <a:prstGeom prst="rect">
            <a:avLst/>
          </a:prstGeom>
          <a:extLst>
            <a:ext uri="{AF507438-7753-43e0-B8FC-AC1667EBCBE1}">
              <a14:hiddenEffects xmlns:a14="http://schemas.microsoft.com/office/drawing/2010/main" xmlns="">
                <a:effectLst>
                  <a:outerShdw dist="35921" dir="2700000" algn="ctr" rotWithShape="0">
                    <a:srgbClr val="808080"/>
                  </a:outerShdw>
                </a:effectLst>
              </a14:hiddenEffects>
            </a:ext>
          </a:extLst>
        </p:spPr>
        <p:style>
          <a:lnRef idx="1">
            <a:schemeClr val="accent5"/>
          </a:lnRef>
          <a:fillRef idx="2">
            <a:schemeClr val="accent5"/>
          </a:fillRef>
          <a:effectRef idx="1">
            <a:schemeClr val="accent5"/>
          </a:effectRef>
          <a:fontRef idx="minor">
            <a:schemeClr val="dk1"/>
          </a:fontRef>
        </p:style>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chemeClr val="accent2"/>
              </a:buClr>
              <a:buSzPct val="80000"/>
              <a:buFont typeface="Wingdings" charset="0"/>
              <a:buChar char="l"/>
              <a:defRPr kumimoji="1" sz="3200" b="1" kern="1200">
                <a:solidFill>
                  <a:schemeClr val="dk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har char="–"/>
              <a:defRPr kumimoji="1" sz="2800" b="1" kern="1200">
                <a:solidFill>
                  <a:schemeClr val="dk1"/>
                </a:solidFill>
                <a:latin typeface="+mn-lt"/>
                <a:ea typeface="+mn-ea"/>
                <a:cs typeface="+mn-cs"/>
              </a:defRPr>
            </a:lvl2pPr>
            <a:lvl3pPr marL="1143000" indent="-228600" algn="l" rtl="0" eaLnBrk="1" fontAlgn="base" hangingPunct="1">
              <a:spcBef>
                <a:spcPct val="20000"/>
              </a:spcBef>
              <a:spcAft>
                <a:spcPct val="0"/>
              </a:spcAft>
              <a:buClr>
                <a:schemeClr val="accent2"/>
              </a:buClr>
              <a:buChar char="•"/>
              <a:defRPr kumimoji="1" sz="2400" b="1" kern="1200">
                <a:solidFill>
                  <a:schemeClr val="dk1"/>
                </a:solidFill>
                <a:latin typeface="+mn-lt"/>
                <a:ea typeface="+mn-ea"/>
                <a:cs typeface="+mn-cs"/>
              </a:defRPr>
            </a:lvl3pPr>
            <a:lvl4pPr marL="1600200" indent="-228600" algn="l" rtl="0" eaLnBrk="1" fontAlgn="base" hangingPunct="1">
              <a:spcBef>
                <a:spcPct val="20000"/>
              </a:spcBef>
              <a:spcAft>
                <a:spcPct val="0"/>
              </a:spcAft>
              <a:buChar char="–"/>
              <a:defRPr kumimoji="1" sz="2000" b="1" kern="1200">
                <a:solidFill>
                  <a:schemeClr val="dk1"/>
                </a:solidFill>
                <a:latin typeface="+mn-lt"/>
                <a:ea typeface="+mn-ea"/>
                <a:cs typeface="+mn-cs"/>
              </a:defRPr>
            </a:lvl4pPr>
            <a:lvl5pPr marL="2057400" indent="-228600" algn="l" rtl="0" eaLnBrk="1" fontAlgn="base" hangingPunct="1">
              <a:spcBef>
                <a:spcPct val="20000"/>
              </a:spcBef>
              <a:spcAft>
                <a:spcPct val="0"/>
              </a:spcAft>
              <a:buClr>
                <a:schemeClr val="accent2"/>
              </a:buClr>
              <a:buChar char="•"/>
              <a:defRPr kumimoji="1" sz="2000" b="1"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2400" dirty="0" err="1"/>
              <a:t>var</a:t>
            </a:r>
            <a:r>
              <a:rPr lang="en-US" sz="2400" dirty="0"/>
              <a:t> s</a:t>
            </a:r>
            <a:r>
              <a:rPr lang="en-US" sz="2400" dirty="0" smtClean="0"/>
              <a:t>cores </a:t>
            </a:r>
            <a:r>
              <a:rPr lang="en-US" sz="2400" dirty="0"/>
              <a:t>= </a:t>
            </a:r>
            <a:r>
              <a:rPr lang="en-US" sz="2400" dirty="0" smtClean="0"/>
              <a:t>{ player1</a:t>
            </a:r>
            <a:r>
              <a:rPr lang="en-US" sz="2400" dirty="0"/>
              <a:t>: 2</a:t>
            </a:r>
            <a:r>
              <a:rPr lang="en-US" sz="2400" dirty="0" smtClean="0"/>
              <a:t>, </a:t>
            </a:r>
            <a:r>
              <a:rPr lang="en-US" sz="2400" dirty="0"/>
              <a:t>player2: </a:t>
            </a:r>
            <a:r>
              <a:rPr lang="en-US" sz="2400" dirty="0" smtClean="0"/>
              <a:t>5 </a:t>
            </a:r>
            <a:r>
              <a:rPr lang="uk-UA" sz="2400" dirty="0" smtClean="0"/>
              <a:t>}</a:t>
            </a:r>
            <a:r>
              <a:rPr lang="uk-UA" sz="2400" dirty="0"/>
              <a:t>;</a:t>
            </a:r>
          </a:p>
          <a:p>
            <a:pPr marL="0" indent="0">
              <a:buNone/>
            </a:pPr>
            <a:r>
              <a:rPr lang="en-US" sz="2400" dirty="0"/>
              <a:t>&lt;</a:t>
            </a:r>
            <a:r>
              <a:rPr lang="en-US" sz="2400" dirty="0" smtClean="0"/>
              <a:t>Dashboard </a:t>
            </a:r>
            <a:r>
              <a:rPr lang="en-US" sz="2400" dirty="0"/>
              <a:t>data-index="2"&gt;</a:t>
            </a:r>
          </a:p>
          <a:p>
            <a:pPr marL="0" indent="0">
              <a:buNone/>
            </a:pPr>
            <a:r>
              <a:rPr lang="en-US" sz="2400" dirty="0"/>
              <a:t>  &lt;h1&gt;Scores&lt;/h1&gt;</a:t>
            </a:r>
          </a:p>
          <a:p>
            <a:pPr marL="0" indent="0">
              <a:buNone/>
            </a:pPr>
            <a:r>
              <a:rPr lang="en-US" sz="2400" dirty="0"/>
              <a:t>  &lt;Scoreboard </a:t>
            </a:r>
            <a:r>
              <a:rPr lang="en-US" sz="2400" dirty="0" err="1"/>
              <a:t>className</a:t>
            </a:r>
            <a:r>
              <a:rPr lang="en-US" sz="2400" dirty="0"/>
              <a:t>="results" scores=</a:t>
            </a:r>
            <a:r>
              <a:rPr lang="en-US" sz="2400" dirty="0" smtClean="0"/>
              <a:t>{</a:t>
            </a:r>
            <a:r>
              <a:rPr lang="en-US" sz="2400" dirty="0"/>
              <a:t>s</a:t>
            </a:r>
            <a:r>
              <a:rPr lang="en-US" sz="2400" dirty="0" smtClean="0"/>
              <a:t>cores</a:t>
            </a:r>
            <a:r>
              <a:rPr lang="en-US" sz="2400" dirty="0"/>
              <a:t>} /&gt;</a:t>
            </a:r>
          </a:p>
          <a:p>
            <a:pPr marL="0" indent="0">
              <a:buNone/>
            </a:pPr>
            <a:r>
              <a:rPr lang="en-US" sz="2400" dirty="0"/>
              <a:t>&lt;/</a:t>
            </a:r>
            <a:r>
              <a:rPr lang="en-US" sz="2400" dirty="0" smtClean="0"/>
              <a:t>Dashboard&gt;</a:t>
            </a:r>
            <a:r>
              <a:rPr lang="en-US" sz="2400" dirty="0"/>
              <a:t>;</a:t>
            </a:r>
          </a:p>
        </p:txBody>
      </p:sp>
      <p:sp>
        <p:nvSpPr>
          <p:cNvPr id="11" name="Content Placeholder 3"/>
          <p:cNvSpPr txBox="1">
            <a:spLocks/>
          </p:cNvSpPr>
          <p:nvPr/>
        </p:nvSpPr>
        <p:spPr bwMode="auto">
          <a:xfrm>
            <a:off x="1201028" y="3935800"/>
            <a:ext cx="7882557" cy="2707615"/>
          </a:xfrm>
          <a:prstGeom prst="rect">
            <a:avLst/>
          </a:prstGeom>
          <a:gradFill flip="none" rotWithShape="1">
            <a:gsLst>
              <a:gs pos="0">
                <a:srgbClr val="FFD1FF"/>
              </a:gs>
              <a:gs pos="100000">
                <a:srgbClr val="FFD1FF"/>
              </a:gs>
              <a:gs pos="50000">
                <a:srgbClr val="FF99FF"/>
              </a:gs>
            </a:gsLst>
            <a:lin ang="5400000" scaled="0"/>
            <a:tileRect/>
          </a:gradFill>
          <a:extLst>
            <a:ext uri="{AF507438-7753-43e0-B8FC-AC1667EBCBE1}">
              <a14:hiddenEffects xmlns:a14="http://schemas.microsoft.com/office/drawing/2010/main" xmlns="">
                <a:effectLst>
                  <a:outerShdw dist="35921" dir="2700000" algn="ctr" rotWithShape="0">
                    <a:srgbClr val="808080"/>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chemeClr val="accent2"/>
              </a:buClr>
              <a:buSzPct val="80000"/>
              <a:buFont typeface="Wingdings" charset="0"/>
              <a:buChar char="l"/>
              <a:defRPr kumimoji="1" sz="3200" b="1" kern="1200">
                <a:solidFill>
                  <a:schemeClr val="dk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har char="–"/>
              <a:defRPr kumimoji="1" sz="2800" b="1" kern="1200">
                <a:solidFill>
                  <a:schemeClr val="dk1"/>
                </a:solidFill>
                <a:latin typeface="+mn-lt"/>
                <a:ea typeface="+mn-ea"/>
                <a:cs typeface="+mn-cs"/>
              </a:defRPr>
            </a:lvl2pPr>
            <a:lvl3pPr marL="1143000" indent="-228600" algn="l" rtl="0" eaLnBrk="1" fontAlgn="base" hangingPunct="1">
              <a:spcBef>
                <a:spcPct val="20000"/>
              </a:spcBef>
              <a:spcAft>
                <a:spcPct val="0"/>
              </a:spcAft>
              <a:buClr>
                <a:schemeClr val="accent2"/>
              </a:buClr>
              <a:buChar char="•"/>
              <a:defRPr kumimoji="1" sz="2400" b="1" kern="1200">
                <a:solidFill>
                  <a:schemeClr val="dk1"/>
                </a:solidFill>
                <a:latin typeface="+mn-lt"/>
                <a:ea typeface="+mn-ea"/>
                <a:cs typeface="+mn-cs"/>
              </a:defRPr>
            </a:lvl3pPr>
            <a:lvl4pPr marL="1600200" indent="-228600" algn="l" rtl="0" eaLnBrk="1" fontAlgn="base" hangingPunct="1">
              <a:spcBef>
                <a:spcPct val="20000"/>
              </a:spcBef>
              <a:spcAft>
                <a:spcPct val="0"/>
              </a:spcAft>
              <a:buChar char="–"/>
              <a:defRPr kumimoji="1" sz="2000" b="1" kern="1200">
                <a:solidFill>
                  <a:schemeClr val="dk1"/>
                </a:solidFill>
                <a:latin typeface="+mn-lt"/>
                <a:ea typeface="+mn-ea"/>
                <a:cs typeface="+mn-cs"/>
              </a:defRPr>
            </a:lvl4pPr>
            <a:lvl5pPr marL="2057400" indent="-228600" algn="l" rtl="0" eaLnBrk="1" fontAlgn="base" hangingPunct="1">
              <a:spcBef>
                <a:spcPct val="20000"/>
              </a:spcBef>
              <a:spcAft>
                <a:spcPct val="0"/>
              </a:spcAft>
              <a:buClr>
                <a:schemeClr val="accent2"/>
              </a:buClr>
              <a:buChar char="•"/>
              <a:defRPr kumimoji="1" sz="2000" b="1"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2400" dirty="0" err="1"/>
              <a:t>React.createElement</a:t>
            </a:r>
            <a:r>
              <a:rPr lang="en-US" sz="2400" dirty="0" smtClean="0"/>
              <a:t>(“Dashboard”,</a:t>
            </a:r>
            <a:endParaRPr lang="en-US" sz="2400" dirty="0"/>
          </a:p>
          <a:p>
            <a:pPr marL="0" indent="0">
              <a:buNone/>
            </a:pPr>
            <a:r>
              <a:rPr lang="nb-NO" sz="2400" dirty="0"/>
              <a:t>  { "data-</a:t>
            </a:r>
            <a:r>
              <a:rPr lang="nb-NO" sz="2400" dirty="0" err="1"/>
              <a:t>index</a:t>
            </a:r>
            <a:r>
              <a:rPr lang="nb-NO" sz="2400" dirty="0"/>
              <a:t>": "2" },</a:t>
            </a:r>
          </a:p>
          <a:p>
            <a:pPr marL="0" indent="0">
              <a:buNone/>
            </a:pPr>
            <a:r>
              <a:rPr lang="nb-NO" sz="2400" dirty="0"/>
              <a:t>  </a:t>
            </a:r>
            <a:r>
              <a:rPr lang="nb-NO" sz="2400" dirty="0" err="1"/>
              <a:t>React.createElement</a:t>
            </a:r>
            <a:r>
              <a:rPr lang="nb-NO" sz="2400" dirty="0"/>
              <a:t>("h1", null, "Scores"),</a:t>
            </a:r>
          </a:p>
          <a:p>
            <a:pPr marL="0" indent="0">
              <a:buNone/>
            </a:pPr>
            <a:r>
              <a:rPr lang="nb-NO" sz="2400" dirty="0"/>
              <a:t>  </a:t>
            </a:r>
            <a:r>
              <a:rPr lang="nb-NO" sz="2400" dirty="0" err="1"/>
              <a:t>React.createElement</a:t>
            </a:r>
            <a:r>
              <a:rPr lang="nb-NO" sz="2400" dirty="0" smtClean="0"/>
              <a:t>(”</a:t>
            </a:r>
            <a:r>
              <a:rPr lang="nb-NO" sz="2400" dirty="0" err="1" smtClean="0"/>
              <a:t>Scoreboard</a:t>
            </a:r>
            <a:r>
              <a:rPr lang="nb-NO" sz="2400" dirty="0" smtClean="0"/>
              <a:t>”, </a:t>
            </a:r>
            <a:r>
              <a:rPr lang="nb-NO" sz="2400" dirty="0" smtClean="0"/>
              <a:t>{</a:t>
            </a:r>
          </a:p>
          <a:p>
            <a:pPr marL="0" indent="0">
              <a:buNone/>
            </a:pPr>
            <a:r>
              <a:rPr lang="nb-NO" sz="2400" dirty="0"/>
              <a:t> </a:t>
            </a:r>
            <a:r>
              <a:rPr lang="nb-NO" sz="2400" dirty="0" smtClean="0"/>
              <a:t>     </a:t>
            </a:r>
            <a:r>
              <a:rPr lang="nb-NO" sz="2400" dirty="0" err="1" smtClean="0"/>
              <a:t>className</a:t>
            </a:r>
            <a:r>
              <a:rPr lang="nb-NO" sz="2400" dirty="0"/>
              <a:t>: "</a:t>
            </a:r>
            <a:r>
              <a:rPr lang="nb-NO" sz="2400" dirty="0" err="1"/>
              <a:t>results</a:t>
            </a:r>
            <a:r>
              <a:rPr lang="nb-NO" sz="2400" dirty="0"/>
              <a:t>", scores: s</a:t>
            </a:r>
            <a:r>
              <a:rPr lang="nb-NO" sz="2400" dirty="0" smtClean="0"/>
              <a:t>cores </a:t>
            </a:r>
            <a:r>
              <a:rPr lang="nb-NO" sz="2400" dirty="0"/>
              <a:t>})</a:t>
            </a:r>
          </a:p>
          <a:p>
            <a:pPr marL="0" indent="0">
              <a:buNone/>
            </a:pPr>
            <a:r>
              <a:rPr lang="it-IT" sz="2400" dirty="0"/>
              <a:t>);</a:t>
            </a:r>
            <a:endParaRPr lang="en-US" sz="2400" dirty="0"/>
          </a:p>
        </p:txBody>
      </p:sp>
      <p:sp>
        <p:nvSpPr>
          <p:cNvPr id="12" name="Down Arrow 11"/>
          <p:cNvSpPr/>
          <p:nvPr/>
        </p:nvSpPr>
        <p:spPr bwMode="auto">
          <a:xfrm>
            <a:off x="4324939" y="3517097"/>
            <a:ext cx="865208" cy="390789"/>
          </a:xfrm>
          <a:prstGeom prst="downArrow">
            <a:avLst/>
          </a:prstGeom>
          <a:solidFill>
            <a:schemeClr val="accent1"/>
          </a:solidFill>
          <a:ln w="12700" cap="sq"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80962" tIns="41275" rIns="80962" bIns="41275"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261343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
            </a:r>
            <a:endParaRPr lang="en-US" dirty="0"/>
          </a:p>
        </p:txBody>
      </p:sp>
      <p:sp>
        <p:nvSpPr>
          <p:cNvPr id="3" name="Content Placeholder 2"/>
          <p:cNvSpPr>
            <a:spLocks noGrp="1"/>
          </p:cNvSpPr>
          <p:nvPr>
            <p:ph idx="1"/>
          </p:nvPr>
        </p:nvSpPr>
        <p:spPr/>
        <p:txBody>
          <a:bodyPr/>
          <a:lstStyle/>
          <a:p>
            <a:r>
              <a:rPr lang="en-US" dirty="0" smtClean="0"/>
              <a:t>Test JSX </a:t>
            </a:r>
            <a:r>
              <a:rPr lang="en-US" dirty="0" smtClean="0"/>
              <a:t>transformation </a:t>
            </a:r>
            <a:r>
              <a:rPr lang="en-US" dirty="0" smtClean="0"/>
              <a:t>to JavaScript at </a:t>
            </a:r>
            <a:r>
              <a:rPr lang="en-US" dirty="0" smtClean="0">
                <a:hlinkClick r:id="rId2"/>
              </a:rPr>
              <a:t>Babel REPL</a:t>
            </a:r>
            <a:endParaRPr lang="en-US" dirty="0"/>
          </a:p>
        </p:txBody>
      </p:sp>
    </p:spTree>
    <p:extLst>
      <p:ext uri="{BB962C8B-B14F-4D97-AF65-F5344CB8AC3E}">
        <p14:creationId xmlns:p14="http://schemas.microsoft.com/office/powerpoint/2010/main" val="661241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Components</a:t>
            </a:r>
            <a:endParaRPr lang="en-US" dirty="0"/>
          </a:p>
        </p:txBody>
      </p:sp>
      <p:sp>
        <p:nvSpPr>
          <p:cNvPr id="4" name="Vertical Text Placeholder 3"/>
          <p:cNvSpPr>
            <a:spLocks noGrp="1"/>
          </p:cNvSpPr>
          <p:nvPr>
            <p:ph idx="1"/>
          </p:nvPr>
        </p:nvSpPr>
        <p:spPr>
          <a:xfrm>
            <a:off x="757954" y="2260994"/>
            <a:ext cx="8290437" cy="4273156"/>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err="1"/>
              <a:t>var</a:t>
            </a:r>
            <a:r>
              <a:rPr lang="en-US" dirty="0"/>
              <a:t> </a:t>
            </a:r>
            <a:r>
              <a:rPr lang="en-US" dirty="0" err="1"/>
              <a:t>MessageComponent</a:t>
            </a:r>
            <a:r>
              <a:rPr lang="en-US" dirty="0"/>
              <a:t> = </a:t>
            </a:r>
            <a:r>
              <a:rPr lang="en-US" dirty="0" err="1"/>
              <a:t>React.createClass</a:t>
            </a:r>
            <a:r>
              <a:rPr lang="en-US" dirty="0"/>
              <a:t>({</a:t>
            </a:r>
          </a:p>
          <a:p>
            <a:pPr marL="0" indent="0">
              <a:buNone/>
            </a:pPr>
            <a:r>
              <a:rPr lang="en-US" dirty="0"/>
              <a:t>  render: function() {</a:t>
            </a:r>
          </a:p>
          <a:p>
            <a:pPr marL="0" indent="0">
              <a:buNone/>
            </a:pPr>
            <a:r>
              <a:rPr lang="en-US" dirty="0"/>
              <a:t>    return </a:t>
            </a:r>
            <a:r>
              <a:rPr lang="en-US" dirty="0" smtClean="0"/>
              <a:t>&lt;</a:t>
            </a:r>
            <a:r>
              <a:rPr lang="en-US" dirty="0"/>
              <a:t>div&gt;{</a:t>
            </a:r>
            <a:r>
              <a:rPr lang="en-US" dirty="0" err="1"/>
              <a:t>this.props.message</a:t>
            </a:r>
            <a:r>
              <a:rPr lang="en-US" dirty="0"/>
              <a:t>}&lt;/div</a:t>
            </a:r>
            <a:r>
              <a:rPr lang="en-US" dirty="0" smtClean="0"/>
              <a:t>&gt;</a:t>
            </a:r>
            <a:r>
              <a:rPr lang="de-DE" dirty="0" smtClean="0"/>
              <a:t>;</a:t>
            </a:r>
            <a:endParaRPr lang="de-DE" dirty="0"/>
          </a:p>
          <a:p>
            <a:pPr marL="0" indent="0">
              <a:buNone/>
            </a:pPr>
            <a:r>
              <a:rPr lang="de-DE" dirty="0"/>
              <a:t>  }</a:t>
            </a:r>
          </a:p>
          <a:p>
            <a:pPr marL="0" indent="0">
              <a:buNone/>
            </a:pPr>
            <a:r>
              <a:rPr lang="it-IT" dirty="0"/>
              <a:t>})</a:t>
            </a:r>
            <a:r>
              <a:rPr lang="it-IT" dirty="0" smtClean="0"/>
              <a:t>;</a:t>
            </a:r>
            <a:endParaRPr lang="it-IT" dirty="0"/>
          </a:p>
          <a:p>
            <a:pPr marL="0" indent="0">
              <a:buNone/>
            </a:pPr>
            <a:r>
              <a:rPr lang="it-IT" dirty="0" err="1" smtClean="0"/>
              <a:t>ReactDOM.render</a:t>
            </a:r>
            <a:r>
              <a:rPr lang="it-IT" dirty="0"/>
              <a:t>(</a:t>
            </a:r>
          </a:p>
          <a:p>
            <a:pPr marL="0" indent="0">
              <a:buNone/>
            </a:pPr>
            <a:r>
              <a:rPr lang="it-IT" dirty="0"/>
              <a:t>  &lt;</a:t>
            </a:r>
            <a:r>
              <a:rPr lang="it-IT" dirty="0" err="1"/>
              <a:t>MessageComponent</a:t>
            </a:r>
            <a:r>
              <a:rPr lang="it-IT" dirty="0"/>
              <a:t> </a:t>
            </a:r>
            <a:r>
              <a:rPr lang="it-IT" dirty="0" err="1"/>
              <a:t>message</a:t>
            </a:r>
            <a:r>
              <a:rPr lang="it-IT" dirty="0"/>
              <a:t>="Hello!" /&gt;,</a:t>
            </a:r>
          </a:p>
          <a:p>
            <a:pPr marL="0" indent="0">
              <a:buNone/>
            </a:pPr>
            <a:r>
              <a:rPr lang="it-IT" dirty="0"/>
              <a:t>  </a:t>
            </a:r>
            <a:r>
              <a:rPr lang="it-IT" dirty="0" err="1"/>
              <a:t>document.body</a:t>
            </a:r>
            <a:endParaRPr lang="it-IT" dirty="0"/>
          </a:p>
          <a:p>
            <a:pPr marL="0" indent="0">
              <a:buNone/>
            </a:pPr>
            <a:r>
              <a:rPr lang="it-IT" dirty="0"/>
              <a:t>);</a:t>
            </a:r>
            <a:endParaRPr lang="en-US" dirty="0"/>
          </a:p>
        </p:txBody>
      </p:sp>
      <p:sp>
        <p:nvSpPr>
          <p:cNvPr id="5" name="TextBox 4"/>
          <p:cNvSpPr txBox="1"/>
          <p:nvPr/>
        </p:nvSpPr>
        <p:spPr>
          <a:xfrm>
            <a:off x="757954" y="1311935"/>
            <a:ext cx="7633374" cy="523220"/>
          </a:xfrm>
          <a:prstGeom prst="rect">
            <a:avLst/>
          </a:prstGeom>
          <a:noFill/>
        </p:spPr>
        <p:txBody>
          <a:bodyPr wrap="square" rtlCol="0">
            <a:spAutoFit/>
          </a:bodyPr>
          <a:lstStyle/>
          <a:p>
            <a:r>
              <a:rPr kumimoji="1" lang="en-US" sz="2700" b="1" dirty="0">
                <a:solidFill>
                  <a:schemeClr val="dk1"/>
                </a:solidFill>
                <a:effectLst>
                  <a:outerShdw blurRad="38100" dist="38100" dir="2700000" algn="tl">
                    <a:srgbClr val="C0C0C0"/>
                  </a:outerShdw>
                </a:effectLst>
              </a:rPr>
              <a:t>They must implement the function </a:t>
            </a:r>
            <a:r>
              <a:rPr kumimoji="1" lang="en-US" sz="2700" b="1" dirty="0">
                <a:solidFill>
                  <a:schemeClr val="dk1"/>
                </a:solidFill>
                <a:effectLst>
                  <a:outerShdw blurRad="38100" dist="38100" dir="2700000" algn="tl">
                    <a:srgbClr val="C0C0C0"/>
                  </a:outerShdw>
                </a:effectLst>
                <a:latin typeface="Andale Mono"/>
                <a:cs typeface="Andale Mono"/>
              </a:rPr>
              <a:t>render</a:t>
            </a:r>
          </a:p>
        </p:txBody>
      </p:sp>
      <p:cxnSp>
        <p:nvCxnSpPr>
          <p:cNvPr id="9" name="Curved Connector 8"/>
          <p:cNvCxnSpPr/>
          <p:nvPr/>
        </p:nvCxnSpPr>
        <p:spPr bwMode="auto">
          <a:xfrm rot="16200000" flipH="1">
            <a:off x="5274892" y="3705517"/>
            <a:ext cx="1423589" cy="1325892"/>
          </a:xfrm>
          <a:prstGeom prst="curvedConnector3">
            <a:avLst>
              <a:gd name="adj1" fmla="val 50000"/>
            </a:avLst>
          </a:prstGeom>
          <a:ln w="76200" cmpd="sng">
            <a:solidFill>
              <a:srgbClr val="3366FF"/>
            </a:solidFill>
            <a:headEnd type="none" w="sm" len="sm"/>
            <a:tailEnd type="triangle"/>
          </a:ln>
          <a:ex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0153555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a:t>
            </a:r>
            <a:endParaRPr lang="en-US" dirty="0"/>
          </a:p>
        </p:txBody>
      </p:sp>
      <p:sp>
        <p:nvSpPr>
          <p:cNvPr id="3" name="Content Placeholder 2"/>
          <p:cNvSpPr>
            <a:spLocks noGrp="1"/>
          </p:cNvSpPr>
          <p:nvPr>
            <p:ph idx="1"/>
          </p:nvPr>
        </p:nvSpPr>
        <p:spPr>
          <a:xfrm>
            <a:off x="685800" y="1270135"/>
            <a:ext cx="7772400" cy="1730567"/>
          </a:xfrm>
        </p:spPr>
        <p:txBody>
          <a:bodyPr/>
          <a:lstStyle/>
          <a:p>
            <a:r>
              <a:rPr lang="en-US" dirty="0"/>
              <a:t>When a component is rendered, it can access its </a:t>
            </a:r>
            <a:r>
              <a:rPr lang="en-US" dirty="0" smtClean="0"/>
              <a:t>attributes using </a:t>
            </a:r>
            <a:r>
              <a:rPr lang="en-US" dirty="0" err="1">
                <a:latin typeface="Andale Mono"/>
                <a:cs typeface="Andale Mono"/>
              </a:rPr>
              <a:t>this.props</a:t>
            </a:r>
            <a:r>
              <a:rPr lang="en-US" dirty="0"/>
              <a:t>. </a:t>
            </a:r>
          </a:p>
        </p:txBody>
      </p:sp>
      <p:sp>
        <p:nvSpPr>
          <p:cNvPr id="4" name="Vertical Text Placeholder 3"/>
          <p:cNvSpPr txBox="1">
            <a:spLocks/>
          </p:cNvSpPr>
          <p:nvPr/>
        </p:nvSpPr>
        <p:spPr bwMode="auto">
          <a:xfrm>
            <a:off x="757954" y="3614798"/>
            <a:ext cx="8290437" cy="669925"/>
          </a:xfrm>
          <a:prstGeom prst="rect">
            <a:avLst/>
          </a:prstGeom>
          <a:extLst>
            <a:ext uri="{AF507438-7753-43e0-B8FC-AC1667EBCBE1}">
              <a14:hiddenEffects xmlns:a14="http://schemas.microsoft.com/office/drawing/2010/main" xmlns="">
                <a:effectLst>
                  <a:outerShdw dist="35921" dir="2700000" algn="ctr" rotWithShape="0">
                    <a:srgbClr val="808080"/>
                  </a:outerShdw>
                </a:effectLst>
              </a14:hiddenEffects>
            </a:ext>
          </a:extLst>
        </p:spPr>
        <p:style>
          <a:lnRef idx="1">
            <a:schemeClr val="accent5"/>
          </a:lnRef>
          <a:fillRef idx="2">
            <a:schemeClr val="accent5"/>
          </a:fillRef>
          <a:effectRef idx="1">
            <a:schemeClr val="accent5"/>
          </a:effectRef>
          <a:fontRef idx="minor">
            <a:schemeClr val="dk1"/>
          </a:fontRef>
        </p:style>
        <p:txBody>
          <a:bodyPr vert="horz" wrap="square" lIns="92075" tIns="46038" rIns="92075" bIns="46038"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accent2"/>
              </a:buClr>
              <a:buSzPct val="80000"/>
              <a:buFont typeface="Wingdings" charset="0"/>
              <a:buChar char="l"/>
              <a:defRPr kumimoji="1" sz="3200" b="1" kern="1200">
                <a:solidFill>
                  <a:schemeClr val="dk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har char="–"/>
              <a:defRPr kumimoji="1" sz="2800" b="1" kern="1200">
                <a:solidFill>
                  <a:schemeClr val="dk1"/>
                </a:solidFill>
                <a:latin typeface="+mn-lt"/>
                <a:ea typeface="+mn-ea"/>
                <a:cs typeface="+mn-cs"/>
              </a:defRPr>
            </a:lvl2pPr>
            <a:lvl3pPr marL="1143000" indent="-228600" algn="l" rtl="0" eaLnBrk="1" fontAlgn="base" hangingPunct="1">
              <a:spcBef>
                <a:spcPct val="20000"/>
              </a:spcBef>
              <a:spcAft>
                <a:spcPct val="0"/>
              </a:spcAft>
              <a:buClr>
                <a:schemeClr val="accent2"/>
              </a:buClr>
              <a:buChar char="•"/>
              <a:defRPr kumimoji="1" sz="2400" b="1" kern="1200">
                <a:solidFill>
                  <a:schemeClr val="dk1"/>
                </a:solidFill>
                <a:latin typeface="+mn-lt"/>
                <a:ea typeface="+mn-ea"/>
                <a:cs typeface="+mn-cs"/>
              </a:defRPr>
            </a:lvl3pPr>
            <a:lvl4pPr marL="1600200" indent="-228600" algn="l" rtl="0" eaLnBrk="1" fontAlgn="base" hangingPunct="1">
              <a:spcBef>
                <a:spcPct val="20000"/>
              </a:spcBef>
              <a:spcAft>
                <a:spcPct val="0"/>
              </a:spcAft>
              <a:buChar char="–"/>
              <a:defRPr kumimoji="1" sz="2000" b="1" kern="1200">
                <a:solidFill>
                  <a:schemeClr val="dk1"/>
                </a:solidFill>
                <a:latin typeface="+mn-lt"/>
                <a:ea typeface="+mn-ea"/>
                <a:cs typeface="+mn-cs"/>
              </a:defRPr>
            </a:lvl4pPr>
            <a:lvl5pPr marL="2057400" indent="-228600" algn="l" rtl="0" eaLnBrk="1" fontAlgn="base" hangingPunct="1">
              <a:spcBef>
                <a:spcPct val="20000"/>
              </a:spcBef>
              <a:spcAft>
                <a:spcPct val="0"/>
              </a:spcAft>
              <a:buClr>
                <a:schemeClr val="accent2"/>
              </a:buClr>
              <a:buChar char="•"/>
              <a:defRPr kumimoji="1" sz="2000" b="1"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Wingdings" charset="0"/>
              <a:buNone/>
            </a:pPr>
            <a:r>
              <a:rPr lang="en-US" sz="2400" dirty="0" smtClean="0"/>
              <a:t>&lt;div&gt;{</a:t>
            </a:r>
            <a:r>
              <a:rPr lang="en-US" sz="2400" dirty="0" err="1" smtClean="0"/>
              <a:t>this.props.message</a:t>
            </a:r>
            <a:r>
              <a:rPr lang="en-US" sz="2400" dirty="0" smtClean="0"/>
              <a:t>}&lt;/div&gt;</a:t>
            </a:r>
            <a:r>
              <a:rPr lang="de-DE" sz="2400" dirty="0" smtClean="0"/>
              <a:t>;</a:t>
            </a:r>
          </a:p>
        </p:txBody>
      </p:sp>
    </p:spTree>
    <p:extLst>
      <p:ext uri="{BB962C8B-B14F-4D97-AF65-F5344CB8AC3E}">
        <p14:creationId xmlns:p14="http://schemas.microsoft.com/office/powerpoint/2010/main" val="1969473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755575" y="2735511"/>
            <a:ext cx="8287252" cy="2972793"/>
          </a:xfrm>
        </p:spPr>
        <p:style>
          <a:lnRef idx="1">
            <a:schemeClr val="accent5"/>
          </a:lnRef>
          <a:fillRef idx="2">
            <a:schemeClr val="accent5"/>
          </a:fillRef>
          <a:effectRef idx="1">
            <a:schemeClr val="accent5"/>
          </a:effectRef>
          <a:fontRef idx="minor">
            <a:schemeClr val="dk1"/>
          </a:fontRef>
        </p:style>
        <p:txBody>
          <a:bodyPr/>
          <a:lstStyle/>
          <a:p>
            <a:pPr marL="0" indent="0">
              <a:buNone/>
            </a:pPr>
            <a:r>
              <a:rPr lang="en-US" dirty="0" err="1" smtClean="0"/>
              <a:t>var</a:t>
            </a:r>
            <a:r>
              <a:rPr lang="en-US" dirty="0" smtClean="0"/>
              <a:t> </a:t>
            </a:r>
            <a:r>
              <a:rPr lang="en-US" dirty="0" err="1" smtClean="0"/>
              <a:t>VacancySign</a:t>
            </a:r>
            <a:r>
              <a:rPr lang="en-US" dirty="0" smtClean="0"/>
              <a:t> = null;</a:t>
            </a:r>
          </a:p>
          <a:p>
            <a:pPr marL="0" indent="0">
              <a:buNone/>
            </a:pPr>
            <a:r>
              <a:rPr lang="en-US" dirty="0" err="1" smtClean="0"/>
              <a:t>ReactDOM.render</a:t>
            </a:r>
            <a:r>
              <a:rPr lang="en-US" dirty="0" smtClean="0"/>
              <a:t>(</a:t>
            </a:r>
          </a:p>
          <a:p>
            <a:pPr marL="0" indent="0">
              <a:buNone/>
            </a:pPr>
            <a:r>
              <a:rPr lang="en-US" dirty="0" smtClean="0"/>
              <a:t>  &lt;div&gt;Replace me&lt;/div&gt;,</a:t>
            </a:r>
          </a:p>
          <a:p>
            <a:pPr marL="0" indent="0">
              <a:buNone/>
            </a:pPr>
            <a:r>
              <a:rPr lang="en-US" dirty="0" smtClean="0"/>
              <a:t>  </a:t>
            </a:r>
            <a:r>
              <a:rPr lang="en-US" dirty="0" err="1" smtClean="0"/>
              <a:t>document.getElementById</a:t>
            </a:r>
            <a:r>
              <a:rPr lang="en-US" dirty="0" smtClean="0"/>
              <a:t>('container')</a:t>
            </a:r>
          </a:p>
          <a:p>
            <a:pPr marL="0" indent="0">
              <a:buNone/>
            </a:pPr>
            <a:r>
              <a:rPr lang="en-US" dirty="0" smtClean="0"/>
              <a:t>);</a:t>
            </a:r>
            <a:endParaRPr lang="en-US" dirty="0"/>
          </a:p>
        </p:txBody>
      </p:sp>
      <p:sp>
        <p:nvSpPr>
          <p:cNvPr id="4" name="TextBox 3"/>
          <p:cNvSpPr txBox="1"/>
          <p:nvPr/>
        </p:nvSpPr>
        <p:spPr>
          <a:xfrm>
            <a:off x="755575" y="1144454"/>
            <a:ext cx="8287251" cy="1384995"/>
          </a:xfrm>
          <a:prstGeom prst="rect">
            <a:avLst/>
          </a:prstGeom>
          <a:noFill/>
        </p:spPr>
        <p:txBody>
          <a:bodyPr wrap="square" rtlCol="0">
            <a:spAutoFit/>
          </a:bodyPr>
          <a:lstStyle/>
          <a:p>
            <a:r>
              <a:rPr kumimoji="1" lang="en-US" sz="2800" b="1" dirty="0">
                <a:solidFill>
                  <a:schemeClr val="dk1"/>
                </a:solidFill>
                <a:effectLst>
                  <a:outerShdw blurRad="38100" dist="38100" dir="2700000" algn="tl">
                    <a:srgbClr val="C0C0C0"/>
                  </a:outerShdw>
                </a:effectLst>
              </a:rPr>
              <a:t>The component </a:t>
            </a:r>
            <a:r>
              <a:rPr kumimoji="1" lang="en-US" sz="2800" b="1" dirty="0" err="1">
                <a:solidFill>
                  <a:schemeClr val="dk1"/>
                </a:solidFill>
                <a:effectLst>
                  <a:outerShdw blurRad="38100" dist="38100" dir="2700000" algn="tl">
                    <a:srgbClr val="C0C0C0"/>
                  </a:outerShdw>
                </a:effectLst>
                <a:latin typeface="Andale Mono"/>
                <a:cs typeface="Andale Mono"/>
              </a:rPr>
              <a:t>VacancySign</a:t>
            </a:r>
            <a:r>
              <a:rPr kumimoji="1" lang="en-US" sz="2800" b="1" dirty="0">
                <a:solidFill>
                  <a:schemeClr val="dk1"/>
                </a:solidFill>
                <a:effectLst>
                  <a:outerShdw blurRad="38100" dist="38100" dir="2700000" algn="tl">
                    <a:srgbClr val="C0C0C0"/>
                  </a:outerShdw>
                </a:effectLst>
              </a:rPr>
              <a:t> should render a div with either the text "</a:t>
            </a:r>
            <a:r>
              <a:rPr kumimoji="1" lang="en-US" sz="2800" b="1" dirty="0">
                <a:solidFill>
                  <a:schemeClr val="dk1"/>
                </a:solidFill>
                <a:effectLst>
                  <a:outerShdw blurRad="38100" dist="38100" dir="2700000" algn="tl">
                    <a:srgbClr val="C0C0C0"/>
                  </a:outerShdw>
                </a:effectLst>
                <a:latin typeface="Andale Mono"/>
                <a:cs typeface="Andale Mono"/>
              </a:rPr>
              <a:t>Vacancy</a:t>
            </a:r>
            <a:r>
              <a:rPr kumimoji="1" lang="en-US" sz="2800" b="1" dirty="0">
                <a:solidFill>
                  <a:schemeClr val="dk1"/>
                </a:solidFill>
                <a:effectLst>
                  <a:outerShdw blurRad="38100" dist="38100" dir="2700000" algn="tl">
                    <a:srgbClr val="C0C0C0"/>
                  </a:outerShdw>
                </a:effectLst>
              </a:rPr>
              <a:t>" or "</a:t>
            </a:r>
            <a:r>
              <a:rPr kumimoji="1" lang="en-US" sz="2800" b="1" dirty="0">
                <a:solidFill>
                  <a:schemeClr val="dk1"/>
                </a:solidFill>
                <a:effectLst>
                  <a:outerShdw blurRad="38100" dist="38100" dir="2700000" algn="tl">
                    <a:srgbClr val="C0C0C0"/>
                  </a:outerShdw>
                </a:effectLst>
                <a:latin typeface="Andale Mono"/>
                <a:cs typeface="Andale Mono"/>
              </a:rPr>
              <a:t>No Vacancy</a:t>
            </a:r>
            <a:r>
              <a:rPr kumimoji="1" lang="en-US" sz="2800" b="1" dirty="0">
                <a:solidFill>
                  <a:schemeClr val="dk1"/>
                </a:solidFill>
                <a:effectLst>
                  <a:outerShdw blurRad="38100" dist="38100" dir="2700000" algn="tl">
                    <a:srgbClr val="C0C0C0"/>
                  </a:outerShdw>
                </a:effectLst>
              </a:rPr>
              <a:t>" depending on the prop </a:t>
            </a:r>
            <a:r>
              <a:rPr kumimoji="1" lang="en-US" sz="2800" b="1" dirty="0" err="1" smtClean="0">
                <a:solidFill>
                  <a:schemeClr val="dk1"/>
                </a:solidFill>
                <a:effectLst>
                  <a:outerShdw blurRad="38100" dist="38100" dir="2700000" algn="tl">
                    <a:srgbClr val="C0C0C0"/>
                  </a:outerShdw>
                </a:effectLst>
                <a:latin typeface="Andale Mono"/>
                <a:cs typeface="Andale Mono"/>
              </a:rPr>
              <a:t>hasVacancy</a:t>
            </a:r>
            <a:r>
              <a:rPr kumimoji="1" lang="en-US" sz="2800" b="1" dirty="0" smtClean="0">
                <a:solidFill>
                  <a:schemeClr val="dk1"/>
                </a:solidFill>
                <a:effectLst>
                  <a:outerShdw blurRad="38100" dist="38100" dir="2700000" algn="tl">
                    <a:srgbClr val="C0C0C0"/>
                  </a:outerShdw>
                </a:effectLst>
              </a:rPr>
              <a:t>.</a:t>
            </a:r>
            <a:endParaRPr kumimoji="1" lang="en-US" sz="2800" b="1" dirty="0">
              <a:solidFill>
                <a:schemeClr val="dk1"/>
              </a:solidFill>
              <a:effectLst>
                <a:outerShdw blurRad="38100" dist="38100" dir="2700000" algn="tl">
                  <a:srgbClr val="C0C0C0"/>
                </a:outerShdw>
              </a:effectLst>
            </a:endParaRPr>
          </a:p>
        </p:txBody>
      </p:sp>
      <p:sp>
        <p:nvSpPr>
          <p:cNvPr id="6" name="Rectangle 5">
            <a:hlinkClick r:id="rId2"/>
          </p:cNvPr>
          <p:cNvSpPr/>
          <p:nvPr/>
        </p:nvSpPr>
        <p:spPr bwMode="auto">
          <a:xfrm>
            <a:off x="5791316" y="6015361"/>
            <a:ext cx="2175625" cy="452688"/>
          </a:xfrm>
          <a:prstGeom prst="rect">
            <a:avLst/>
          </a:prstGeom>
          <a:ln>
            <a:headEnd type="none" w="sm" len="sm"/>
            <a:tailEnd type="none" w="sm" len="sm"/>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vert="horz" wrap="none" lIns="80962" tIns="41275" rIns="80962" bIns="41275"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1">
                    <a:lumMod val="75000"/>
                  </a:schemeClr>
                </a:solidFill>
                <a:effectLst/>
              </a:rPr>
              <a:t>View Solution</a:t>
            </a:r>
          </a:p>
        </p:txBody>
      </p:sp>
    </p:spTree>
    <p:extLst>
      <p:ext uri="{BB962C8B-B14F-4D97-AF65-F5344CB8AC3E}">
        <p14:creationId xmlns:p14="http://schemas.microsoft.com/office/powerpoint/2010/main" val="1149304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a:xfrm>
            <a:off x="741619" y="1270136"/>
            <a:ext cx="8276786" cy="4494004"/>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400" dirty="0" err="1"/>
              <a:t>var</a:t>
            </a:r>
            <a:r>
              <a:rPr lang="en-US" sz="2400" dirty="0"/>
              <a:t> </a:t>
            </a:r>
            <a:r>
              <a:rPr lang="en-US" sz="2400" dirty="0" err="1"/>
              <a:t>BannerAd</a:t>
            </a:r>
            <a:r>
              <a:rPr lang="en-US" sz="2400" dirty="0"/>
              <a:t> = </a:t>
            </a:r>
            <a:r>
              <a:rPr lang="en-US" sz="2400" dirty="0" err="1"/>
              <a:t>React.createClass</a:t>
            </a:r>
            <a:r>
              <a:rPr lang="en-US" sz="2400" dirty="0"/>
              <a:t>({</a:t>
            </a:r>
          </a:p>
          <a:p>
            <a:pPr marL="0" indent="0">
              <a:buNone/>
            </a:pPr>
            <a:r>
              <a:rPr lang="en-US" sz="2400" dirty="0"/>
              <a:t>  </a:t>
            </a:r>
            <a:r>
              <a:rPr lang="en-US" sz="2400" dirty="0" err="1"/>
              <a:t>onBannerClick</a:t>
            </a:r>
            <a:r>
              <a:rPr lang="en-US" sz="2400" dirty="0"/>
              <a:t>: function(</a:t>
            </a:r>
            <a:r>
              <a:rPr lang="en-US" sz="2400" dirty="0" err="1"/>
              <a:t>evt</a:t>
            </a:r>
            <a:r>
              <a:rPr lang="en-US" sz="2400" dirty="0"/>
              <a:t>) {</a:t>
            </a:r>
          </a:p>
          <a:p>
            <a:pPr marL="0" indent="0">
              <a:buNone/>
            </a:pPr>
            <a:r>
              <a:rPr lang="en-US" sz="2400" dirty="0"/>
              <a:t>    </a:t>
            </a:r>
            <a:r>
              <a:rPr lang="en-US" sz="2400" dirty="0">
                <a:solidFill>
                  <a:srgbClr val="3366FF"/>
                </a:solidFill>
              </a:rPr>
              <a:t>// </a:t>
            </a:r>
            <a:r>
              <a:rPr lang="en-US" sz="2400" dirty="0" err="1">
                <a:solidFill>
                  <a:srgbClr val="3366FF"/>
                </a:solidFill>
              </a:rPr>
              <a:t>codez</a:t>
            </a:r>
            <a:r>
              <a:rPr lang="en-US" sz="2400" dirty="0">
                <a:solidFill>
                  <a:srgbClr val="3366FF"/>
                </a:solidFill>
              </a:rPr>
              <a:t> to make the </a:t>
            </a:r>
            <a:r>
              <a:rPr lang="en-US" sz="2400" dirty="0" smtClean="0">
                <a:solidFill>
                  <a:srgbClr val="3366FF"/>
                </a:solidFill>
              </a:rPr>
              <a:t>moneys</a:t>
            </a:r>
            <a:endParaRPr lang="en-US" sz="2400" dirty="0">
              <a:solidFill>
                <a:srgbClr val="3366FF"/>
              </a:solidFill>
            </a:endParaRPr>
          </a:p>
          <a:p>
            <a:pPr marL="0" indent="0">
              <a:buNone/>
            </a:pPr>
            <a:r>
              <a:rPr lang="de-DE" sz="2400" dirty="0">
                <a:solidFill>
                  <a:srgbClr val="3366FF"/>
                </a:solidFill>
              </a:rPr>
              <a:t>  },</a:t>
            </a:r>
          </a:p>
          <a:p>
            <a:pPr marL="0" indent="0">
              <a:buNone/>
            </a:pPr>
            <a:endParaRPr lang="de-DE" sz="2400" dirty="0"/>
          </a:p>
          <a:p>
            <a:pPr marL="0" indent="0">
              <a:buNone/>
            </a:pPr>
            <a:r>
              <a:rPr lang="de-DE" sz="2400" dirty="0"/>
              <a:t>  </a:t>
            </a:r>
            <a:r>
              <a:rPr lang="de-DE" sz="2400" dirty="0" err="1"/>
              <a:t>render</a:t>
            </a:r>
            <a:r>
              <a:rPr lang="de-DE" sz="2400" dirty="0"/>
              <a:t>: </a:t>
            </a:r>
            <a:r>
              <a:rPr lang="de-DE" sz="2400" dirty="0" err="1"/>
              <a:t>function</a:t>
            </a:r>
            <a:r>
              <a:rPr lang="de-DE" sz="2400" dirty="0"/>
              <a:t>() {</a:t>
            </a:r>
          </a:p>
          <a:p>
            <a:pPr marL="0" indent="0">
              <a:buNone/>
            </a:pPr>
            <a:r>
              <a:rPr lang="de-DE" sz="2200" dirty="0"/>
              <a:t>    </a:t>
            </a:r>
            <a:r>
              <a:rPr lang="de-DE" sz="2200" dirty="0">
                <a:solidFill>
                  <a:srgbClr val="3366FF"/>
                </a:solidFill>
              </a:rPr>
              <a:t>// </a:t>
            </a:r>
            <a:r>
              <a:rPr lang="de-DE" sz="2200" dirty="0" err="1">
                <a:solidFill>
                  <a:srgbClr val="3366FF"/>
                </a:solidFill>
              </a:rPr>
              <a:t>Render</a:t>
            </a:r>
            <a:r>
              <a:rPr lang="de-DE" sz="2200" dirty="0">
                <a:solidFill>
                  <a:srgbClr val="3366FF"/>
                </a:solidFill>
              </a:rPr>
              <a:t> </a:t>
            </a:r>
            <a:r>
              <a:rPr lang="de-DE" sz="2200" dirty="0" err="1">
                <a:solidFill>
                  <a:srgbClr val="3366FF"/>
                </a:solidFill>
              </a:rPr>
              <a:t>the</a:t>
            </a:r>
            <a:r>
              <a:rPr lang="de-DE" sz="2200" dirty="0">
                <a:solidFill>
                  <a:srgbClr val="3366FF"/>
                </a:solidFill>
              </a:rPr>
              <a:t> div </a:t>
            </a:r>
            <a:r>
              <a:rPr lang="de-DE" sz="2200" dirty="0" err="1">
                <a:solidFill>
                  <a:srgbClr val="3366FF"/>
                </a:solidFill>
              </a:rPr>
              <a:t>with</a:t>
            </a:r>
            <a:r>
              <a:rPr lang="de-DE" sz="2200" dirty="0">
                <a:solidFill>
                  <a:srgbClr val="3366FF"/>
                </a:solidFill>
              </a:rPr>
              <a:t> an </a:t>
            </a:r>
            <a:r>
              <a:rPr lang="de-DE" sz="2200" dirty="0" err="1">
                <a:solidFill>
                  <a:srgbClr val="3366FF"/>
                </a:solidFill>
              </a:rPr>
              <a:t>onClick</a:t>
            </a:r>
            <a:r>
              <a:rPr lang="de-DE" sz="2200" dirty="0">
                <a:solidFill>
                  <a:srgbClr val="3366FF"/>
                </a:solidFill>
              </a:rPr>
              <a:t> </a:t>
            </a:r>
            <a:r>
              <a:rPr lang="de-DE" sz="2200" dirty="0" err="1">
                <a:solidFill>
                  <a:srgbClr val="3366FF"/>
                </a:solidFill>
              </a:rPr>
              <a:t>prop</a:t>
            </a:r>
            <a:r>
              <a:rPr lang="de-DE" sz="2200" dirty="0">
                <a:solidFill>
                  <a:srgbClr val="3366FF"/>
                </a:solidFill>
              </a:rPr>
              <a:t> (</a:t>
            </a:r>
            <a:r>
              <a:rPr lang="de-DE" sz="2200" dirty="0" err="1">
                <a:solidFill>
                  <a:srgbClr val="3366FF"/>
                </a:solidFill>
              </a:rPr>
              <a:t>value</a:t>
            </a:r>
            <a:r>
              <a:rPr lang="de-DE" sz="2200" dirty="0">
                <a:solidFill>
                  <a:srgbClr val="3366FF"/>
                </a:solidFill>
              </a:rPr>
              <a:t> </a:t>
            </a:r>
            <a:r>
              <a:rPr lang="de-DE" sz="2200" dirty="0" err="1">
                <a:solidFill>
                  <a:srgbClr val="3366FF"/>
                </a:solidFill>
              </a:rPr>
              <a:t>is</a:t>
            </a:r>
            <a:r>
              <a:rPr lang="de-DE" sz="2200" dirty="0">
                <a:solidFill>
                  <a:srgbClr val="3366FF"/>
                </a:solidFill>
              </a:rPr>
              <a:t> a </a:t>
            </a:r>
            <a:r>
              <a:rPr lang="de-DE" sz="2200" dirty="0" err="1">
                <a:solidFill>
                  <a:srgbClr val="3366FF"/>
                </a:solidFill>
              </a:rPr>
              <a:t>function</a:t>
            </a:r>
            <a:r>
              <a:rPr lang="de-DE" sz="2200" dirty="0">
                <a:solidFill>
                  <a:srgbClr val="3366FF"/>
                </a:solidFill>
              </a:rPr>
              <a:t>)</a:t>
            </a:r>
          </a:p>
          <a:p>
            <a:pPr marL="0" indent="0">
              <a:buNone/>
            </a:pPr>
            <a:r>
              <a:rPr lang="de-DE" sz="2200" dirty="0"/>
              <a:t>    </a:t>
            </a:r>
            <a:r>
              <a:rPr lang="de-DE" sz="2200" dirty="0" err="1"/>
              <a:t>return</a:t>
            </a:r>
            <a:r>
              <a:rPr lang="de-DE" sz="2200" dirty="0"/>
              <a:t> &lt;div </a:t>
            </a:r>
            <a:r>
              <a:rPr lang="de-DE" sz="2200" dirty="0" err="1"/>
              <a:t>onClick</a:t>
            </a:r>
            <a:r>
              <a:rPr lang="de-DE" sz="2200" dirty="0"/>
              <a:t>={</a:t>
            </a:r>
            <a:r>
              <a:rPr lang="de-DE" sz="2200" dirty="0" err="1"/>
              <a:t>this.onBannerClick</a:t>
            </a:r>
            <a:r>
              <a:rPr lang="de-DE" sz="2200" dirty="0"/>
              <a:t>}&gt;Click </a:t>
            </a:r>
            <a:r>
              <a:rPr lang="de-DE" sz="2200" dirty="0" err="1"/>
              <a:t>Me</a:t>
            </a:r>
            <a:r>
              <a:rPr lang="de-DE" sz="2200" dirty="0"/>
              <a:t>!&lt;/div&gt;;</a:t>
            </a:r>
          </a:p>
          <a:p>
            <a:pPr marL="0" indent="0">
              <a:buNone/>
            </a:pPr>
            <a:r>
              <a:rPr lang="de-DE" sz="2400" dirty="0"/>
              <a:t>  }</a:t>
            </a:r>
          </a:p>
          <a:p>
            <a:pPr marL="0" indent="0">
              <a:buNone/>
            </a:pPr>
            <a:r>
              <a:rPr lang="it-IT" sz="2400" dirty="0"/>
              <a:t>});</a:t>
            </a:r>
            <a:endParaRPr lang="en-US" sz="2400" dirty="0"/>
          </a:p>
        </p:txBody>
      </p:sp>
    </p:spTree>
    <p:extLst>
      <p:ext uri="{BB962C8B-B14F-4D97-AF65-F5344CB8AC3E}">
        <p14:creationId xmlns:p14="http://schemas.microsoft.com/office/powerpoint/2010/main" val="759942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685799" y="1116543"/>
            <a:ext cx="8458201" cy="4787166"/>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2000" dirty="0" err="1" smtClean="0"/>
              <a:t>var</a:t>
            </a:r>
            <a:r>
              <a:rPr lang="en-US" sz="2000" dirty="0" smtClean="0"/>
              <a:t> </a:t>
            </a:r>
            <a:r>
              <a:rPr lang="en-US" sz="2000" dirty="0" err="1" smtClean="0"/>
              <a:t>ChildComponent</a:t>
            </a:r>
            <a:r>
              <a:rPr lang="en-US" sz="2000" dirty="0" smtClean="0"/>
              <a:t> = </a:t>
            </a:r>
            <a:r>
              <a:rPr lang="en-US" sz="2000" dirty="0" err="1" smtClean="0"/>
              <a:t>React.createClass</a:t>
            </a:r>
            <a:r>
              <a:rPr lang="en-US" sz="2000" dirty="0" smtClean="0"/>
              <a:t>({</a:t>
            </a:r>
          </a:p>
          <a:p>
            <a:pPr marL="0" indent="0">
              <a:buNone/>
            </a:pPr>
            <a:r>
              <a:rPr lang="en-US" sz="2000" dirty="0" smtClean="0"/>
              <a:t>  render: function() {</a:t>
            </a:r>
          </a:p>
          <a:p>
            <a:pPr marL="0" indent="0">
              <a:buNone/>
            </a:pPr>
            <a:r>
              <a:rPr lang="en-US" sz="2000" dirty="0" smtClean="0"/>
              <a:t>    return &lt;div&gt;</a:t>
            </a:r>
          </a:p>
          <a:p>
            <a:pPr marL="0" indent="0">
              <a:buNone/>
            </a:pPr>
            <a:r>
              <a:rPr lang="en-US" sz="2000" dirty="0" smtClean="0"/>
              <a:t>          &lt;button&gt;Do Magic&lt;/button&gt; </a:t>
            </a:r>
            <a:r>
              <a:rPr lang="en-US" sz="2000" dirty="0" smtClean="0">
                <a:solidFill>
                  <a:srgbClr val="3366FF"/>
                </a:solidFill>
              </a:rPr>
              <a:t>// invoke </a:t>
            </a:r>
            <a:r>
              <a:rPr lang="en-US" sz="2000" dirty="0" err="1" smtClean="0">
                <a:solidFill>
                  <a:srgbClr val="3366FF"/>
                </a:solidFill>
              </a:rPr>
              <a:t>performMagic</a:t>
            </a:r>
            <a:r>
              <a:rPr lang="en-US" sz="2000" dirty="0" smtClean="0">
                <a:solidFill>
                  <a:srgbClr val="3366FF"/>
                </a:solidFill>
              </a:rPr>
              <a:t> in parent</a:t>
            </a:r>
          </a:p>
          <a:p>
            <a:pPr marL="0" indent="0">
              <a:buNone/>
            </a:pPr>
            <a:r>
              <a:rPr lang="en-US" sz="2000" dirty="0" smtClean="0"/>
              <a:t>      &lt;/div&gt;; }</a:t>
            </a:r>
          </a:p>
          <a:p>
            <a:pPr marL="0" indent="0">
              <a:buNone/>
            </a:pPr>
            <a:r>
              <a:rPr lang="en-US" sz="2000" dirty="0" smtClean="0"/>
              <a:t>});</a:t>
            </a:r>
          </a:p>
          <a:p>
            <a:pPr marL="0" indent="0">
              <a:buNone/>
            </a:pPr>
            <a:r>
              <a:rPr lang="en-US" sz="2000" dirty="0" err="1" smtClean="0"/>
              <a:t>var</a:t>
            </a:r>
            <a:r>
              <a:rPr lang="en-US" sz="2000" dirty="0" smtClean="0"/>
              <a:t> </a:t>
            </a:r>
            <a:r>
              <a:rPr lang="en-US" sz="2000" dirty="0" err="1" smtClean="0"/>
              <a:t>ParentComponent</a:t>
            </a:r>
            <a:r>
              <a:rPr lang="en-US" sz="2000" dirty="0" smtClean="0"/>
              <a:t> = </a:t>
            </a:r>
            <a:r>
              <a:rPr lang="en-US" sz="2000" dirty="0" err="1" smtClean="0"/>
              <a:t>React.createClass</a:t>
            </a:r>
            <a:r>
              <a:rPr lang="en-US" sz="2000" dirty="0" smtClean="0"/>
              <a:t>({</a:t>
            </a:r>
          </a:p>
          <a:p>
            <a:pPr marL="0" indent="0">
              <a:buNone/>
            </a:pPr>
            <a:r>
              <a:rPr lang="en-US" sz="2000" dirty="0" smtClean="0"/>
              <a:t>  </a:t>
            </a:r>
            <a:r>
              <a:rPr lang="en-US" sz="2000" dirty="0" err="1" smtClean="0"/>
              <a:t>performMagic</a:t>
            </a:r>
            <a:r>
              <a:rPr lang="en-US" sz="2000" dirty="0" smtClean="0"/>
              <a:t>: function() { alert('TAADAH!'); },</a:t>
            </a:r>
          </a:p>
          <a:p>
            <a:pPr marL="0" indent="0">
              <a:buNone/>
            </a:pPr>
            <a:r>
              <a:rPr lang="en-US" sz="2000" dirty="0" smtClean="0"/>
              <a:t>  render: function() { return  &lt;div&gt; &lt;</a:t>
            </a:r>
            <a:r>
              <a:rPr lang="en-US" sz="2000" dirty="0" err="1" smtClean="0"/>
              <a:t>ChildComponent</a:t>
            </a:r>
            <a:r>
              <a:rPr lang="en-US" sz="2000" dirty="0" smtClean="0"/>
              <a:t> /&gt;&lt;/div&gt;; }</a:t>
            </a:r>
          </a:p>
          <a:p>
            <a:pPr marL="0" indent="0">
              <a:buNone/>
            </a:pPr>
            <a:r>
              <a:rPr lang="en-US" sz="2000" dirty="0" smtClean="0"/>
              <a:t>});</a:t>
            </a:r>
          </a:p>
          <a:p>
            <a:pPr marL="0" indent="0">
              <a:buNone/>
            </a:pPr>
            <a:r>
              <a:rPr lang="en-US" sz="2000" dirty="0" err="1" smtClean="0"/>
              <a:t>ReactDOM.render</a:t>
            </a:r>
            <a:r>
              <a:rPr lang="en-US" sz="2000" dirty="0" smtClean="0"/>
              <a:t>( &lt;</a:t>
            </a:r>
            <a:r>
              <a:rPr lang="en-US" sz="2000" dirty="0" err="1" smtClean="0"/>
              <a:t>ParentComponent</a:t>
            </a:r>
            <a:r>
              <a:rPr lang="en-US" sz="2000" dirty="0" smtClean="0"/>
              <a:t> /&gt;,</a:t>
            </a:r>
          </a:p>
          <a:p>
            <a:pPr marL="0" indent="0">
              <a:buNone/>
            </a:pPr>
            <a:r>
              <a:rPr lang="en-US" sz="2000" dirty="0" smtClean="0"/>
              <a:t>  </a:t>
            </a:r>
            <a:r>
              <a:rPr lang="en-US" sz="2000" dirty="0" err="1" smtClean="0"/>
              <a:t>document.getElementById</a:t>
            </a:r>
            <a:r>
              <a:rPr lang="en-US" sz="2000" dirty="0" smtClean="0"/>
              <a:t>('container')</a:t>
            </a:r>
          </a:p>
          <a:p>
            <a:pPr marL="0" indent="0">
              <a:buNone/>
            </a:pPr>
            <a:r>
              <a:rPr lang="en-US" sz="2000" dirty="0" smtClean="0"/>
              <a:t>);</a:t>
            </a:r>
            <a:endParaRPr lang="en-US" sz="2000" dirty="0"/>
          </a:p>
        </p:txBody>
      </p:sp>
      <p:sp>
        <p:nvSpPr>
          <p:cNvPr id="4" name="Rectangle 3">
            <a:hlinkClick r:id="rId2"/>
          </p:cNvPr>
          <p:cNvSpPr/>
          <p:nvPr/>
        </p:nvSpPr>
        <p:spPr bwMode="auto">
          <a:xfrm>
            <a:off x="5791316" y="6015361"/>
            <a:ext cx="2175625" cy="452688"/>
          </a:xfrm>
          <a:prstGeom prst="rect">
            <a:avLst/>
          </a:prstGeom>
          <a:ln>
            <a:headEnd type="none" w="sm" len="sm"/>
            <a:tailEnd type="none" w="sm" len="sm"/>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vert="horz" wrap="none" lIns="80962" tIns="41275" rIns="80962" bIns="41275"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1">
                    <a:lumMod val="75000"/>
                  </a:schemeClr>
                </a:solidFill>
                <a:effectLst/>
              </a:rPr>
              <a:t>View Solution</a:t>
            </a:r>
          </a:p>
        </p:txBody>
      </p:sp>
    </p:spTree>
    <p:extLst>
      <p:ext uri="{BB962C8B-B14F-4D97-AF65-F5344CB8AC3E}">
        <p14:creationId xmlns:p14="http://schemas.microsoft.com/office/powerpoint/2010/main" val="3473169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React</a:t>
            </a:r>
            <a:endParaRPr lang="en-US" dirty="0"/>
          </a:p>
        </p:txBody>
      </p:sp>
      <p:sp>
        <p:nvSpPr>
          <p:cNvPr id="3" name="Content Placeholder 2"/>
          <p:cNvSpPr>
            <a:spLocks noGrp="1"/>
          </p:cNvSpPr>
          <p:nvPr>
            <p:ph idx="1"/>
          </p:nvPr>
        </p:nvSpPr>
        <p:spPr/>
        <p:txBody>
          <a:bodyPr/>
          <a:lstStyle/>
          <a:p>
            <a:r>
              <a:rPr lang="en-US" dirty="0"/>
              <a:t>React is a JavaScript library for creating user </a:t>
            </a:r>
            <a:r>
              <a:rPr lang="en-US" dirty="0" smtClean="0"/>
              <a:t>interfaces</a:t>
            </a:r>
          </a:p>
          <a:p>
            <a:r>
              <a:rPr lang="en-US" dirty="0" smtClean="0"/>
              <a:t>Simple</a:t>
            </a:r>
          </a:p>
          <a:p>
            <a:pPr lvl="1"/>
            <a:r>
              <a:rPr lang="en-US" dirty="0"/>
              <a:t>React </a:t>
            </a:r>
            <a:r>
              <a:rPr lang="en-US" dirty="0" smtClean="0"/>
              <a:t>automatically manages </a:t>
            </a:r>
            <a:r>
              <a:rPr lang="en-US" dirty="0"/>
              <a:t>all UI updates when </a:t>
            </a:r>
            <a:r>
              <a:rPr lang="en-US" dirty="0" smtClean="0"/>
              <a:t>underlying </a:t>
            </a:r>
            <a:r>
              <a:rPr lang="en-US" dirty="0"/>
              <a:t>data </a:t>
            </a:r>
            <a:r>
              <a:rPr lang="en-US" dirty="0" smtClean="0"/>
              <a:t>changes</a:t>
            </a:r>
          </a:p>
          <a:p>
            <a:r>
              <a:rPr lang="en-US" dirty="0" smtClean="0"/>
              <a:t>Components</a:t>
            </a:r>
          </a:p>
          <a:p>
            <a:pPr lvl="1"/>
            <a:r>
              <a:rPr lang="en-US" dirty="0"/>
              <a:t>React </a:t>
            </a:r>
            <a:r>
              <a:rPr lang="en-US" dirty="0" smtClean="0"/>
              <a:t>reusable components facilitate code </a:t>
            </a:r>
            <a:r>
              <a:rPr lang="en-US" dirty="0"/>
              <a:t>reuse, testing, and separation of </a:t>
            </a:r>
            <a:r>
              <a:rPr lang="en-US" dirty="0" smtClean="0"/>
              <a:t>concerns</a:t>
            </a:r>
            <a:endParaRPr lang="en-US" dirty="0"/>
          </a:p>
        </p:txBody>
      </p:sp>
    </p:spTree>
    <p:extLst>
      <p:ext uri="{BB962C8B-B14F-4D97-AF65-F5344CB8AC3E}">
        <p14:creationId xmlns:p14="http://schemas.microsoft.com/office/powerpoint/2010/main" val="2674957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a:xfrm>
            <a:off x="685800" y="1270135"/>
            <a:ext cx="7772400" cy="4214869"/>
          </a:xfrm>
        </p:spPr>
        <p:txBody>
          <a:bodyPr/>
          <a:lstStyle/>
          <a:p>
            <a:pPr marL="0" indent="0">
              <a:buNone/>
            </a:pPr>
            <a:r>
              <a:rPr lang="en-US" dirty="0" smtClean="0"/>
              <a:t>A </a:t>
            </a:r>
            <a:r>
              <a:rPr lang="en-US" i="1" dirty="0" smtClean="0"/>
              <a:t>state</a:t>
            </a:r>
            <a:r>
              <a:rPr lang="en-US" dirty="0" smtClean="0"/>
              <a:t> </a:t>
            </a:r>
            <a:r>
              <a:rPr lang="en-US" dirty="0"/>
              <a:t>is internal and controlled by the component itself while </a:t>
            </a:r>
            <a:r>
              <a:rPr lang="en-US" i="1" dirty="0"/>
              <a:t>props</a:t>
            </a:r>
            <a:r>
              <a:rPr lang="en-US" dirty="0"/>
              <a:t> are external and controlled by whatever renders the component</a:t>
            </a:r>
            <a:r>
              <a:rPr lang="en-US" dirty="0" smtClean="0"/>
              <a:t>.</a:t>
            </a:r>
          </a:p>
          <a:p>
            <a:pPr marL="0" indent="0">
              <a:buNone/>
            </a:pPr>
            <a:endParaRPr lang="en-US" dirty="0"/>
          </a:p>
          <a:p>
            <a:pPr marL="0" indent="0">
              <a:buNone/>
            </a:pPr>
            <a:r>
              <a:rPr lang="en-US" dirty="0" smtClean="0"/>
              <a:t>See </a:t>
            </a:r>
            <a:r>
              <a:rPr lang="en-US" dirty="0" smtClean="0">
                <a:hlinkClick r:id="rId2"/>
              </a:rPr>
              <a:t>example</a:t>
            </a:r>
            <a:r>
              <a:rPr lang="en-US" dirty="0" smtClean="0"/>
              <a:t>.</a:t>
            </a:r>
            <a:endParaRPr lang="en-US" dirty="0"/>
          </a:p>
        </p:txBody>
      </p:sp>
    </p:spTree>
    <p:extLst>
      <p:ext uri="{BB962C8B-B14F-4D97-AF65-F5344CB8AC3E}">
        <p14:creationId xmlns:p14="http://schemas.microsoft.com/office/powerpoint/2010/main" val="2296703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Button</a:t>
            </a:r>
            <a:endParaRPr lang="en-US" dirty="0"/>
          </a:p>
        </p:txBody>
      </p:sp>
      <p:sp>
        <p:nvSpPr>
          <p:cNvPr id="3" name="Content Placeholder 2"/>
          <p:cNvSpPr>
            <a:spLocks noGrp="1"/>
          </p:cNvSpPr>
          <p:nvPr>
            <p:ph idx="1"/>
          </p:nvPr>
        </p:nvSpPr>
        <p:spPr>
          <a:xfrm>
            <a:off x="727665" y="1270135"/>
            <a:ext cx="8357026" cy="5264015"/>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lnSpc>
                <a:spcPct val="110000"/>
              </a:lnSpc>
              <a:buNone/>
            </a:pPr>
            <a:r>
              <a:rPr lang="en-US" dirty="0" err="1"/>
              <a:t>var</a:t>
            </a:r>
            <a:r>
              <a:rPr lang="en-US" dirty="0"/>
              <a:t> </a:t>
            </a:r>
            <a:r>
              <a:rPr lang="en-US" dirty="0" err="1"/>
              <a:t>LikeButton</a:t>
            </a:r>
            <a:r>
              <a:rPr lang="en-US" dirty="0"/>
              <a:t> = </a:t>
            </a:r>
            <a:r>
              <a:rPr lang="en-US" dirty="0" err="1"/>
              <a:t>React.createClass</a:t>
            </a:r>
            <a:r>
              <a:rPr lang="en-US" dirty="0"/>
              <a:t>({</a:t>
            </a:r>
          </a:p>
          <a:p>
            <a:pPr marL="0" indent="0">
              <a:lnSpc>
                <a:spcPct val="110000"/>
              </a:lnSpc>
              <a:buNone/>
            </a:pPr>
            <a:r>
              <a:rPr lang="en-US" dirty="0"/>
              <a:t>  </a:t>
            </a:r>
            <a:r>
              <a:rPr lang="en-US" dirty="0" err="1"/>
              <a:t>getInitialState</a:t>
            </a:r>
            <a:r>
              <a:rPr lang="en-US" dirty="0"/>
              <a:t>: function() </a:t>
            </a:r>
            <a:r>
              <a:rPr lang="en-US" dirty="0" smtClean="0"/>
              <a:t>{ </a:t>
            </a:r>
            <a:r>
              <a:rPr lang="en-US" dirty="0"/>
              <a:t>return </a:t>
            </a:r>
            <a:r>
              <a:rPr lang="en-US" dirty="0" smtClean="0"/>
              <a:t>{ liked</a:t>
            </a:r>
            <a:r>
              <a:rPr lang="en-US" dirty="0"/>
              <a:t>: </a:t>
            </a:r>
            <a:r>
              <a:rPr lang="en-US" dirty="0" smtClean="0"/>
              <a:t>false }; </a:t>
            </a:r>
            <a:r>
              <a:rPr lang="de-DE" dirty="0" smtClean="0"/>
              <a:t>}</a:t>
            </a:r>
            <a:r>
              <a:rPr lang="de-DE" dirty="0"/>
              <a:t>,</a:t>
            </a:r>
          </a:p>
          <a:p>
            <a:pPr marL="0" indent="0">
              <a:lnSpc>
                <a:spcPct val="110000"/>
              </a:lnSpc>
              <a:buNone/>
            </a:pPr>
            <a:r>
              <a:rPr lang="de-DE" dirty="0"/>
              <a:t>  </a:t>
            </a:r>
            <a:r>
              <a:rPr lang="de-DE" dirty="0" err="1"/>
              <a:t>handleClick</a:t>
            </a:r>
            <a:r>
              <a:rPr lang="de-DE" dirty="0"/>
              <a:t>: </a:t>
            </a:r>
            <a:r>
              <a:rPr lang="de-DE" dirty="0" err="1"/>
              <a:t>function</a:t>
            </a:r>
            <a:r>
              <a:rPr lang="de-DE" dirty="0"/>
              <a:t>(</a:t>
            </a:r>
            <a:r>
              <a:rPr lang="de-DE" dirty="0" err="1"/>
              <a:t>event</a:t>
            </a:r>
            <a:r>
              <a:rPr lang="de-DE" dirty="0"/>
              <a:t>) </a:t>
            </a:r>
            <a:r>
              <a:rPr lang="de-DE" dirty="0" smtClean="0"/>
              <a:t>{ </a:t>
            </a:r>
            <a:r>
              <a:rPr lang="de-DE" dirty="0" err="1" smtClean="0"/>
              <a:t>this.setState</a:t>
            </a:r>
            <a:r>
              <a:rPr lang="de-DE" dirty="0" smtClean="0"/>
              <a:t>({</a:t>
            </a:r>
            <a:r>
              <a:rPr lang="de-DE" dirty="0" err="1" smtClean="0"/>
              <a:t>liked</a:t>
            </a:r>
            <a:r>
              <a:rPr lang="de-DE" dirty="0" smtClean="0"/>
              <a:t>: !</a:t>
            </a:r>
            <a:r>
              <a:rPr lang="de-DE" dirty="0" err="1" smtClean="0"/>
              <a:t>this.state.liked</a:t>
            </a:r>
            <a:r>
              <a:rPr lang="de-DE" dirty="0" smtClean="0"/>
              <a:t>}); </a:t>
            </a:r>
            <a:r>
              <a:rPr lang="de-DE" dirty="0"/>
              <a:t>},</a:t>
            </a:r>
          </a:p>
          <a:p>
            <a:pPr marL="0" indent="0">
              <a:lnSpc>
                <a:spcPct val="110000"/>
              </a:lnSpc>
              <a:buNone/>
            </a:pPr>
            <a:r>
              <a:rPr lang="de-DE" dirty="0"/>
              <a:t>  </a:t>
            </a:r>
            <a:r>
              <a:rPr lang="de-DE" dirty="0" err="1"/>
              <a:t>render</a:t>
            </a:r>
            <a:r>
              <a:rPr lang="de-DE" dirty="0"/>
              <a:t>: </a:t>
            </a:r>
            <a:r>
              <a:rPr lang="de-DE" dirty="0" err="1"/>
              <a:t>function</a:t>
            </a:r>
            <a:r>
              <a:rPr lang="de-DE" dirty="0"/>
              <a:t>() {</a:t>
            </a:r>
          </a:p>
          <a:p>
            <a:pPr marL="0" indent="0">
              <a:lnSpc>
                <a:spcPct val="110000"/>
              </a:lnSpc>
              <a:buNone/>
            </a:pPr>
            <a:r>
              <a:rPr lang="de-DE" dirty="0"/>
              <a:t>    </a:t>
            </a:r>
            <a:r>
              <a:rPr lang="de-DE" dirty="0" err="1"/>
              <a:t>var</a:t>
            </a:r>
            <a:r>
              <a:rPr lang="de-DE" dirty="0"/>
              <a:t> </a:t>
            </a:r>
            <a:r>
              <a:rPr lang="de-DE" dirty="0" err="1"/>
              <a:t>text</a:t>
            </a:r>
            <a:r>
              <a:rPr lang="de-DE" dirty="0"/>
              <a:t> = </a:t>
            </a:r>
            <a:r>
              <a:rPr lang="de-DE" dirty="0" err="1"/>
              <a:t>this.state.liked</a:t>
            </a:r>
            <a:r>
              <a:rPr lang="de-DE" dirty="0"/>
              <a:t> ? '</a:t>
            </a:r>
            <a:r>
              <a:rPr lang="de-DE" dirty="0" err="1"/>
              <a:t>like</a:t>
            </a:r>
            <a:r>
              <a:rPr lang="de-DE" dirty="0"/>
              <a:t>' : </a:t>
            </a:r>
            <a:r>
              <a:rPr lang="de-DE" dirty="0" smtClean="0"/>
              <a:t>‘</a:t>
            </a:r>
            <a:r>
              <a:rPr lang="de-DE" dirty="0" err="1" smtClean="0"/>
              <a:t>might</a:t>
            </a:r>
            <a:r>
              <a:rPr lang="de-DE" dirty="0" smtClean="0"/>
              <a:t> </a:t>
            </a:r>
            <a:r>
              <a:rPr lang="de-DE" dirty="0" err="1" smtClean="0"/>
              <a:t>like</a:t>
            </a:r>
            <a:r>
              <a:rPr lang="de-DE" dirty="0" smtClean="0"/>
              <a:t>'</a:t>
            </a:r>
            <a:r>
              <a:rPr lang="de-DE" dirty="0"/>
              <a:t>;</a:t>
            </a:r>
          </a:p>
          <a:p>
            <a:pPr marL="0" indent="0">
              <a:lnSpc>
                <a:spcPct val="110000"/>
              </a:lnSpc>
              <a:buNone/>
            </a:pPr>
            <a:r>
              <a:rPr lang="en-US" dirty="0"/>
              <a:t>    return (</a:t>
            </a:r>
          </a:p>
          <a:p>
            <a:pPr marL="0" indent="0">
              <a:lnSpc>
                <a:spcPct val="110000"/>
              </a:lnSpc>
              <a:buNone/>
            </a:pPr>
            <a:r>
              <a:rPr lang="en-US" dirty="0"/>
              <a:t>      &lt;p </a:t>
            </a:r>
            <a:r>
              <a:rPr lang="en-US" dirty="0" err="1"/>
              <a:t>onClick</a:t>
            </a:r>
            <a:r>
              <a:rPr lang="en-US" dirty="0"/>
              <a:t>={</a:t>
            </a:r>
            <a:r>
              <a:rPr lang="en-US" dirty="0" err="1"/>
              <a:t>this.handleClick</a:t>
            </a:r>
            <a:r>
              <a:rPr lang="en-US" dirty="0"/>
              <a:t>}&gt;</a:t>
            </a:r>
          </a:p>
          <a:p>
            <a:pPr marL="0" indent="0">
              <a:lnSpc>
                <a:spcPct val="110000"/>
              </a:lnSpc>
              <a:buNone/>
            </a:pPr>
            <a:r>
              <a:rPr lang="en-US" dirty="0"/>
              <a:t>        You {text} this. Click to toggle.</a:t>
            </a:r>
          </a:p>
          <a:p>
            <a:pPr marL="0" indent="0">
              <a:lnSpc>
                <a:spcPct val="110000"/>
              </a:lnSpc>
              <a:buNone/>
            </a:pPr>
            <a:r>
              <a:rPr lang="en-US" dirty="0"/>
              <a:t>      &lt;/p&gt;</a:t>
            </a:r>
          </a:p>
          <a:p>
            <a:pPr marL="0" indent="0">
              <a:lnSpc>
                <a:spcPct val="110000"/>
              </a:lnSpc>
              <a:buNone/>
            </a:pPr>
            <a:r>
              <a:rPr lang="de-DE" dirty="0"/>
              <a:t>    );</a:t>
            </a:r>
          </a:p>
          <a:p>
            <a:pPr marL="0" indent="0">
              <a:lnSpc>
                <a:spcPct val="110000"/>
              </a:lnSpc>
              <a:buNone/>
            </a:pPr>
            <a:r>
              <a:rPr lang="de-DE" dirty="0"/>
              <a:t>  }</a:t>
            </a:r>
          </a:p>
          <a:p>
            <a:pPr marL="0" indent="0">
              <a:lnSpc>
                <a:spcPct val="110000"/>
              </a:lnSpc>
              <a:buNone/>
            </a:pPr>
            <a:r>
              <a:rPr lang="it-IT" dirty="0"/>
              <a:t>});</a:t>
            </a:r>
          </a:p>
          <a:p>
            <a:pPr marL="0" indent="0">
              <a:lnSpc>
                <a:spcPct val="110000"/>
              </a:lnSpc>
              <a:buNone/>
            </a:pPr>
            <a:endParaRPr lang="it-IT" dirty="0"/>
          </a:p>
          <a:p>
            <a:pPr marL="0" indent="0">
              <a:lnSpc>
                <a:spcPct val="110000"/>
              </a:lnSpc>
              <a:buNone/>
            </a:pPr>
            <a:r>
              <a:rPr lang="it-IT" dirty="0" err="1"/>
              <a:t>ReactDOM.render</a:t>
            </a:r>
            <a:r>
              <a:rPr lang="it-IT" dirty="0"/>
              <a:t>(</a:t>
            </a:r>
          </a:p>
          <a:p>
            <a:pPr marL="0" indent="0">
              <a:lnSpc>
                <a:spcPct val="110000"/>
              </a:lnSpc>
              <a:buNone/>
            </a:pPr>
            <a:r>
              <a:rPr lang="it-IT" dirty="0"/>
              <a:t>  &lt;</a:t>
            </a:r>
            <a:r>
              <a:rPr lang="it-IT" dirty="0" err="1"/>
              <a:t>LikeButton</a:t>
            </a:r>
            <a:r>
              <a:rPr lang="it-IT" dirty="0"/>
              <a:t> /&gt;,</a:t>
            </a:r>
          </a:p>
          <a:p>
            <a:pPr marL="0" indent="0">
              <a:lnSpc>
                <a:spcPct val="110000"/>
              </a:lnSpc>
              <a:buNone/>
            </a:pPr>
            <a:r>
              <a:rPr lang="it-IT" dirty="0"/>
              <a:t>  </a:t>
            </a:r>
            <a:r>
              <a:rPr lang="it-IT" dirty="0" err="1"/>
              <a:t>document.getElementById</a:t>
            </a:r>
            <a:r>
              <a:rPr lang="it-IT" dirty="0"/>
              <a:t>('</a:t>
            </a:r>
            <a:r>
              <a:rPr lang="it-IT" dirty="0" err="1"/>
              <a:t>example</a:t>
            </a:r>
            <a:r>
              <a:rPr lang="it-IT" dirty="0"/>
              <a:t>')</a:t>
            </a:r>
          </a:p>
          <a:p>
            <a:pPr marL="0" indent="0">
              <a:lnSpc>
                <a:spcPct val="110000"/>
              </a:lnSpc>
              <a:buNone/>
            </a:pPr>
            <a:r>
              <a:rPr lang="it-IT" dirty="0"/>
              <a:t>);</a:t>
            </a:r>
            <a:endParaRPr lang="en-US" dirty="0"/>
          </a:p>
        </p:txBody>
      </p:sp>
    </p:spTree>
    <p:extLst>
      <p:ext uri="{BB962C8B-B14F-4D97-AF65-F5344CB8AC3E}">
        <p14:creationId xmlns:p14="http://schemas.microsoft.com/office/powerpoint/2010/main" val="3837839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3" name="Content Placeholder 2"/>
          <p:cNvSpPr>
            <a:spLocks noGrp="1"/>
          </p:cNvSpPr>
          <p:nvPr>
            <p:ph idx="1"/>
          </p:nvPr>
        </p:nvSpPr>
        <p:spPr/>
        <p:txBody>
          <a:bodyPr/>
          <a:lstStyle/>
          <a:p>
            <a:r>
              <a:rPr lang="en-US" dirty="0" err="1"/>
              <a:t>getInitialState</a:t>
            </a:r>
            <a:r>
              <a:rPr lang="en-US" dirty="0"/>
              <a:t>: function(</a:t>
            </a:r>
            <a:r>
              <a:rPr lang="en-US" dirty="0" smtClean="0"/>
              <a:t>)</a:t>
            </a:r>
          </a:p>
          <a:p>
            <a:pPr lvl="1"/>
            <a:r>
              <a:rPr lang="en-US" dirty="0" smtClean="0"/>
              <a:t>returns dictionary</a:t>
            </a:r>
          </a:p>
          <a:p>
            <a:r>
              <a:rPr lang="en-US" dirty="0" err="1" smtClean="0"/>
              <a:t>this.state</a:t>
            </a:r>
            <a:endParaRPr lang="en-US" dirty="0" smtClean="0"/>
          </a:p>
          <a:p>
            <a:r>
              <a:rPr lang="en-US" dirty="0" err="1" smtClean="0"/>
              <a:t>this.setState</a:t>
            </a:r>
            <a:endParaRPr lang="en-US" dirty="0" smtClean="0"/>
          </a:p>
          <a:p>
            <a:pPr lvl="1"/>
            <a:r>
              <a:rPr lang="en-US" dirty="0" smtClean="0"/>
              <a:t>merges key/values into </a:t>
            </a:r>
            <a:r>
              <a:rPr lang="en-US" dirty="0" smtClean="0"/>
              <a:t>state</a:t>
            </a:r>
          </a:p>
          <a:p>
            <a:pPr lvl="1"/>
            <a:r>
              <a:rPr lang="en-US" dirty="0"/>
              <a:t>t</a:t>
            </a:r>
            <a:r>
              <a:rPr lang="en-US" dirty="0" smtClean="0"/>
              <a:t>riggers render()</a:t>
            </a:r>
            <a:endParaRPr lang="en-US" dirty="0"/>
          </a:p>
        </p:txBody>
      </p:sp>
    </p:spTree>
    <p:extLst>
      <p:ext uri="{BB962C8B-B14F-4D97-AF65-F5344CB8AC3E}">
        <p14:creationId xmlns:p14="http://schemas.microsoft.com/office/powerpoint/2010/main" val="3615253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React JS unifies behavior and representation in single units called components</a:t>
            </a:r>
          </a:p>
          <a:p>
            <a:r>
              <a:rPr lang="en-US" dirty="0" smtClean="0"/>
              <a:t>Code generation in JSX is exploited to provide a DSL for expressing elements of the UI</a:t>
            </a:r>
          </a:p>
          <a:p>
            <a:r>
              <a:rPr lang="en-US" dirty="0" smtClean="0"/>
              <a:t>Pure JavaScript solution, without </a:t>
            </a:r>
            <a:r>
              <a:rPr lang="en-US" dirty="0" err="1" smtClean="0"/>
              <a:t>templating</a:t>
            </a:r>
            <a:r>
              <a:rPr lang="en-US" dirty="0" smtClean="0"/>
              <a:t> engine</a:t>
            </a:r>
          </a:p>
          <a:p>
            <a:r>
              <a:rPr lang="en-US" dirty="0" smtClean="0"/>
              <a:t>Programmer is in full control of the UI</a:t>
            </a:r>
          </a:p>
          <a:p>
            <a:r>
              <a:rPr lang="en-US" dirty="0" smtClean="0"/>
              <a:t>Components will eventually </a:t>
            </a:r>
            <a:r>
              <a:rPr lang="en-US" dirty="0"/>
              <a:t>b</a:t>
            </a:r>
            <a:r>
              <a:rPr lang="en-US" dirty="0" smtClean="0"/>
              <a:t>ecome part of browser capabilities</a:t>
            </a:r>
            <a:endParaRPr lang="en-US" dirty="0"/>
          </a:p>
        </p:txBody>
      </p:sp>
    </p:spTree>
    <p:extLst>
      <p:ext uri="{BB962C8B-B14F-4D97-AF65-F5344CB8AC3E}">
        <p14:creationId xmlns:p14="http://schemas.microsoft.com/office/powerpoint/2010/main" val="646674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ChatRoom</a:t>
            </a:r>
            <a:r>
              <a:rPr lang="en-US" dirty="0" smtClean="0"/>
              <a:t> Client</a:t>
            </a:r>
            <a:endParaRPr lang="en-US" dirty="0"/>
          </a:p>
        </p:txBody>
      </p:sp>
      <p:sp>
        <p:nvSpPr>
          <p:cNvPr id="3" name="Content Placeholder 2"/>
          <p:cNvSpPr>
            <a:spLocks noGrp="1"/>
          </p:cNvSpPr>
          <p:nvPr>
            <p:ph idx="1"/>
          </p:nvPr>
        </p:nvSpPr>
        <p:spPr>
          <a:xfrm>
            <a:off x="685799" y="1146875"/>
            <a:ext cx="8117237" cy="5387275"/>
          </a:xfrm>
        </p:spPr>
        <p:txBody>
          <a:bodyPr>
            <a:noAutofit/>
          </a:bodyPr>
          <a:lstStyle/>
          <a:p>
            <a:pPr marL="0" indent="0">
              <a:buNone/>
            </a:pPr>
            <a:r>
              <a:rPr lang="mr-IN" sz="2000" dirty="0" err="1">
                <a:latin typeface="Consolas" charset="0"/>
                <a:ea typeface="Consolas" charset="0"/>
                <a:cs typeface="Consolas" charset="0"/>
              </a:rPr>
              <a:t>var</a:t>
            </a:r>
            <a:r>
              <a:rPr lang="mr-IN" sz="2000" dirty="0">
                <a:latin typeface="Consolas" charset="0"/>
                <a:ea typeface="Consolas" charset="0"/>
                <a:cs typeface="Consolas" charset="0"/>
              </a:rPr>
              <a:t> </a:t>
            </a:r>
            <a:r>
              <a:rPr lang="mr-IN" sz="2000" dirty="0" err="1">
                <a:latin typeface="Consolas" charset="0"/>
                <a:ea typeface="Consolas" charset="0"/>
                <a:cs typeface="Consolas" charset="0"/>
              </a:rPr>
              <a:t>UsersList</a:t>
            </a:r>
            <a:r>
              <a:rPr lang="mr-IN" sz="2000" dirty="0">
                <a:latin typeface="Consolas" charset="0"/>
                <a:ea typeface="Consolas" charset="0"/>
                <a:cs typeface="Consolas" charset="0"/>
              </a:rPr>
              <a:t> = </a:t>
            </a:r>
            <a:r>
              <a:rPr lang="mr-IN" sz="2000" dirty="0" err="1">
                <a:latin typeface="Consolas" charset="0"/>
                <a:ea typeface="Consolas" charset="0"/>
                <a:cs typeface="Consolas" charset="0"/>
              </a:rPr>
              <a:t>React.createClass</a:t>
            </a:r>
            <a:r>
              <a:rPr lang="mr-IN" sz="2000" dirty="0" smtClean="0">
                <a:latin typeface="Consolas" charset="0"/>
                <a:ea typeface="Consolas" charset="0"/>
                <a:cs typeface="Consolas" charset="0"/>
              </a:rPr>
              <a:t>({</a:t>
            </a:r>
            <a:endParaRPr lang="en-US" sz="2000" dirty="0" smtClean="0">
              <a:latin typeface="Consolas" charset="0"/>
              <a:ea typeface="Consolas" charset="0"/>
              <a:cs typeface="Consolas" charset="0"/>
            </a:endParaRPr>
          </a:p>
          <a:p>
            <a:pPr marL="0" indent="0">
              <a:buNone/>
            </a:pPr>
            <a:r>
              <a:rPr lang="en-US" sz="2000" dirty="0" smtClean="0">
                <a:latin typeface="Consolas" charset="0"/>
                <a:ea typeface="Consolas" charset="0"/>
                <a:cs typeface="Consolas" charset="0"/>
              </a:rPr>
              <a:t>   </a:t>
            </a:r>
            <a:r>
              <a:rPr lang="mr-IN" sz="2000" dirty="0" err="1" smtClean="0">
                <a:latin typeface="Consolas" charset="0"/>
                <a:ea typeface="Consolas" charset="0"/>
                <a:cs typeface="Consolas" charset="0"/>
              </a:rPr>
              <a:t>render</a:t>
            </a:r>
            <a:r>
              <a:rPr lang="mr-IN" sz="2000" dirty="0">
                <a:latin typeface="Consolas" charset="0"/>
                <a:ea typeface="Consolas" charset="0"/>
                <a:cs typeface="Consolas" charset="0"/>
              </a:rPr>
              <a:t>() </a:t>
            </a:r>
            <a:r>
              <a:rPr lang="mr-IN" sz="2000" dirty="0" smtClean="0">
                <a:latin typeface="Consolas" charset="0"/>
                <a:ea typeface="Consolas" charset="0"/>
                <a:cs typeface="Consolas" charset="0"/>
              </a:rPr>
              <a:t>{</a:t>
            </a:r>
            <a:endParaRPr lang="en-US" sz="2000" dirty="0" smtClean="0">
              <a:latin typeface="Consolas" charset="0"/>
              <a:ea typeface="Consolas" charset="0"/>
              <a:cs typeface="Consolas" charset="0"/>
            </a:endParaRPr>
          </a:p>
          <a:p>
            <a:pPr marL="0" indent="0">
              <a:buNone/>
            </a:pPr>
            <a:r>
              <a:rPr lang="mr-IN" sz="2000" dirty="0">
                <a:latin typeface="Consolas" charset="0"/>
                <a:ea typeface="Consolas" charset="0"/>
                <a:cs typeface="Consolas" charset="0"/>
              </a:rPr>
              <a:t>	</a:t>
            </a:r>
            <a:r>
              <a:rPr lang="mr-IN" sz="2000" dirty="0" err="1" smtClean="0">
                <a:latin typeface="Consolas" charset="0"/>
                <a:ea typeface="Consolas" charset="0"/>
                <a:cs typeface="Consolas" charset="0"/>
              </a:rPr>
              <a:t>return</a:t>
            </a:r>
            <a:r>
              <a:rPr lang="mr-IN" sz="2000" dirty="0" smtClean="0">
                <a:latin typeface="Consolas" charset="0"/>
                <a:ea typeface="Consolas" charset="0"/>
                <a:cs typeface="Consolas" charset="0"/>
              </a:rPr>
              <a:t> (</a:t>
            </a:r>
            <a:endParaRPr lang="en-US" sz="2000" dirty="0" smtClean="0">
              <a:latin typeface="Consolas" charset="0"/>
              <a:ea typeface="Consolas" charset="0"/>
              <a:cs typeface="Consolas" charset="0"/>
            </a:endParaRPr>
          </a:p>
          <a:p>
            <a:pPr marL="0" indent="0">
              <a:buNone/>
            </a:pPr>
            <a:r>
              <a:rPr lang="mr-IN" sz="2000" dirty="0">
                <a:latin typeface="Consolas" charset="0"/>
                <a:ea typeface="Consolas" charset="0"/>
                <a:cs typeface="Consolas" charset="0"/>
              </a:rPr>
              <a:t>	</a:t>
            </a:r>
            <a:r>
              <a:rPr lang="mr-IN" sz="2000" dirty="0" smtClean="0">
                <a:latin typeface="Consolas" charset="0"/>
                <a:ea typeface="Consolas" charset="0"/>
                <a:cs typeface="Consolas" charset="0"/>
              </a:rPr>
              <a:t>&lt;</a:t>
            </a:r>
            <a:r>
              <a:rPr lang="mr-IN" sz="2000" dirty="0" err="1">
                <a:latin typeface="Consolas" charset="0"/>
                <a:ea typeface="Consolas" charset="0"/>
                <a:cs typeface="Consolas" charset="0"/>
              </a:rPr>
              <a:t>div</a:t>
            </a:r>
            <a:r>
              <a:rPr lang="mr-IN" sz="2000" dirty="0">
                <a:latin typeface="Consolas" charset="0"/>
                <a:ea typeface="Consolas" charset="0"/>
                <a:cs typeface="Consolas" charset="0"/>
              </a:rPr>
              <a:t> </a:t>
            </a:r>
            <a:r>
              <a:rPr lang="mr-IN" sz="2000" dirty="0" err="1">
                <a:latin typeface="Consolas" charset="0"/>
                <a:ea typeface="Consolas" charset="0"/>
                <a:cs typeface="Consolas" charset="0"/>
              </a:rPr>
              <a:t>className</a:t>
            </a:r>
            <a:r>
              <a:rPr lang="mr-IN" sz="2000" dirty="0">
                <a:latin typeface="Consolas" charset="0"/>
                <a:ea typeface="Consolas" charset="0"/>
                <a:cs typeface="Consolas" charset="0"/>
              </a:rPr>
              <a:t>='</a:t>
            </a:r>
            <a:r>
              <a:rPr lang="mr-IN" sz="2000" dirty="0" err="1">
                <a:latin typeface="Consolas" charset="0"/>
                <a:ea typeface="Consolas" charset="0"/>
                <a:cs typeface="Consolas" charset="0"/>
              </a:rPr>
              <a:t>users</a:t>
            </a:r>
            <a:r>
              <a:rPr lang="mr-IN" sz="2000" dirty="0" smtClean="0">
                <a:latin typeface="Consolas" charset="0"/>
                <a:ea typeface="Consolas" charset="0"/>
                <a:cs typeface="Consolas" charset="0"/>
              </a:rPr>
              <a:t>'&gt;</a:t>
            </a:r>
            <a:endParaRPr lang="en-US" sz="2000" dirty="0" smtClean="0">
              <a:latin typeface="Consolas" charset="0"/>
              <a:ea typeface="Consolas" charset="0"/>
              <a:cs typeface="Consolas" charset="0"/>
            </a:endParaRPr>
          </a:p>
          <a:p>
            <a:pPr marL="0" indent="0">
              <a:buNone/>
            </a:pPr>
            <a:r>
              <a:rPr lang="mr-IN" sz="2000" dirty="0">
                <a:latin typeface="Consolas" charset="0"/>
                <a:ea typeface="Consolas" charset="0"/>
                <a:cs typeface="Consolas" charset="0"/>
              </a:rPr>
              <a:t>	</a:t>
            </a:r>
            <a:r>
              <a:rPr lang="mr-IN" sz="2000" dirty="0" smtClean="0">
                <a:latin typeface="Consolas" charset="0"/>
                <a:ea typeface="Consolas" charset="0"/>
                <a:cs typeface="Consolas" charset="0"/>
              </a:rPr>
              <a:t>&lt;</a:t>
            </a:r>
            <a:r>
              <a:rPr lang="mr-IN" sz="2000" dirty="0">
                <a:latin typeface="Consolas" charset="0"/>
                <a:ea typeface="Consolas" charset="0"/>
                <a:cs typeface="Consolas" charset="0"/>
              </a:rPr>
              <a:t>h3&gt; </a:t>
            </a:r>
            <a:r>
              <a:rPr lang="mr-IN" sz="2000" dirty="0" err="1">
                <a:latin typeface="Consolas" charset="0"/>
                <a:ea typeface="Consolas" charset="0"/>
                <a:cs typeface="Consolas" charset="0"/>
              </a:rPr>
              <a:t>Online</a:t>
            </a:r>
            <a:r>
              <a:rPr lang="mr-IN" sz="2000" dirty="0">
                <a:latin typeface="Consolas" charset="0"/>
                <a:ea typeface="Consolas" charset="0"/>
                <a:cs typeface="Consolas" charset="0"/>
              </a:rPr>
              <a:t> </a:t>
            </a:r>
            <a:r>
              <a:rPr lang="mr-IN" sz="2000" dirty="0" err="1">
                <a:latin typeface="Consolas" charset="0"/>
                <a:ea typeface="Consolas" charset="0"/>
                <a:cs typeface="Consolas" charset="0"/>
              </a:rPr>
              <a:t>Users</a:t>
            </a:r>
            <a:r>
              <a:rPr lang="mr-IN" sz="2000" dirty="0">
                <a:latin typeface="Consolas" charset="0"/>
                <a:ea typeface="Consolas" charset="0"/>
                <a:cs typeface="Consolas" charset="0"/>
              </a:rPr>
              <a:t> &lt;/h3</a:t>
            </a:r>
            <a:r>
              <a:rPr lang="mr-IN" sz="2000" dirty="0" smtClean="0">
                <a:latin typeface="Consolas" charset="0"/>
                <a:ea typeface="Consolas" charset="0"/>
                <a:cs typeface="Consolas" charset="0"/>
              </a:rPr>
              <a:t>&gt;</a:t>
            </a:r>
            <a:endParaRPr lang="en-US" sz="2000" dirty="0" smtClean="0">
              <a:latin typeface="Consolas" charset="0"/>
              <a:ea typeface="Consolas" charset="0"/>
              <a:cs typeface="Consolas" charset="0"/>
            </a:endParaRPr>
          </a:p>
          <a:p>
            <a:pPr marL="0" indent="0">
              <a:buNone/>
            </a:pPr>
            <a:r>
              <a:rPr lang="mr-IN" sz="2000" dirty="0">
                <a:latin typeface="Consolas" charset="0"/>
                <a:ea typeface="Consolas" charset="0"/>
                <a:cs typeface="Consolas" charset="0"/>
              </a:rPr>
              <a:t>	</a:t>
            </a:r>
            <a:r>
              <a:rPr lang="mr-IN" sz="2000" dirty="0" smtClean="0">
                <a:latin typeface="Consolas" charset="0"/>
                <a:ea typeface="Consolas" charset="0"/>
                <a:cs typeface="Consolas" charset="0"/>
              </a:rPr>
              <a:t>&lt;</a:t>
            </a:r>
            <a:r>
              <a:rPr lang="mr-IN" sz="2000" dirty="0" err="1">
                <a:latin typeface="Consolas" charset="0"/>
                <a:ea typeface="Consolas" charset="0"/>
                <a:cs typeface="Consolas" charset="0"/>
              </a:rPr>
              <a:t>ul</a:t>
            </a:r>
            <a:r>
              <a:rPr lang="mr-IN" sz="2000" dirty="0" smtClean="0">
                <a:latin typeface="Consolas" charset="0"/>
                <a:ea typeface="Consolas" charset="0"/>
                <a:cs typeface="Consolas" charset="0"/>
              </a:rPr>
              <a:t>&gt;</a:t>
            </a:r>
            <a:r>
              <a:rPr lang="en-US" sz="2000" dirty="0">
                <a:latin typeface="Consolas" charset="0"/>
                <a:ea typeface="Consolas" charset="0"/>
                <a:cs typeface="Consolas" charset="0"/>
              </a:rPr>
              <a:t> </a:t>
            </a:r>
            <a:r>
              <a:rPr lang="mr-IN" sz="2000" dirty="0" smtClean="0">
                <a:latin typeface="Consolas" charset="0"/>
                <a:ea typeface="Consolas" charset="0"/>
                <a:cs typeface="Consolas" charset="0"/>
              </a:rPr>
              <a:t>{</a:t>
            </a:r>
            <a:r>
              <a:rPr lang="mr-IN" sz="2000" dirty="0">
                <a:latin typeface="Consolas" charset="0"/>
                <a:ea typeface="Consolas" charset="0"/>
                <a:cs typeface="Consolas" charset="0"/>
              </a:rPr>
              <a:t>						</a:t>
            </a:r>
            <a:r>
              <a:rPr lang="mr-IN" sz="2000" dirty="0" err="1">
                <a:latin typeface="Consolas" charset="0"/>
                <a:ea typeface="Consolas" charset="0"/>
                <a:cs typeface="Consolas" charset="0"/>
              </a:rPr>
              <a:t>this.props.users.map</a:t>
            </a:r>
            <a:r>
              <a:rPr lang="mr-IN" sz="2000" dirty="0">
                <a:latin typeface="Consolas" charset="0"/>
                <a:ea typeface="Consolas" charset="0"/>
                <a:cs typeface="Consolas" charset="0"/>
              </a:rPr>
              <a:t>((</a:t>
            </a:r>
            <a:r>
              <a:rPr lang="mr-IN" sz="2000" dirty="0" err="1">
                <a:latin typeface="Consolas" charset="0"/>
                <a:ea typeface="Consolas" charset="0"/>
                <a:cs typeface="Consolas" charset="0"/>
              </a:rPr>
              <a:t>user</a:t>
            </a:r>
            <a:r>
              <a:rPr lang="mr-IN" sz="2000" dirty="0">
                <a:latin typeface="Consolas" charset="0"/>
                <a:ea typeface="Consolas" charset="0"/>
                <a:cs typeface="Consolas" charset="0"/>
              </a:rPr>
              <a:t>, </a:t>
            </a:r>
            <a:r>
              <a:rPr lang="mr-IN" sz="2000" dirty="0" err="1">
                <a:latin typeface="Consolas" charset="0"/>
                <a:ea typeface="Consolas" charset="0"/>
                <a:cs typeface="Consolas" charset="0"/>
              </a:rPr>
              <a:t>i</a:t>
            </a:r>
            <a:r>
              <a:rPr lang="mr-IN" sz="2000" dirty="0">
                <a:latin typeface="Consolas" charset="0"/>
                <a:ea typeface="Consolas" charset="0"/>
                <a:cs typeface="Consolas" charset="0"/>
              </a:rPr>
              <a:t>) =&gt; {			</a:t>
            </a:r>
            <a:r>
              <a:rPr lang="mr-IN" sz="2000" dirty="0" err="1" smtClean="0">
                <a:latin typeface="Consolas" charset="0"/>
                <a:ea typeface="Consolas" charset="0"/>
                <a:cs typeface="Consolas" charset="0"/>
              </a:rPr>
              <a:t>return</a:t>
            </a:r>
            <a:r>
              <a:rPr lang="mr-IN" sz="2000" dirty="0" smtClean="0">
                <a:latin typeface="Consolas" charset="0"/>
                <a:ea typeface="Consolas" charset="0"/>
                <a:cs typeface="Consolas" charset="0"/>
              </a:rPr>
              <a:t> (&lt;</a:t>
            </a:r>
            <a:r>
              <a:rPr lang="mr-IN" sz="2000" dirty="0" err="1">
                <a:latin typeface="Consolas" charset="0"/>
                <a:ea typeface="Consolas" charset="0"/>
                <a:cs typeface="Consolas" charset="0"/>
              </a:rPr>
              <a:t>li</a:t>
            </a:r>
            <a:r>
              <a:rPr lang="mr-IN" sz="2000" dirty="0">
                <a:latin typeface="Consolas" charset="0"/>
                <a:ea typeface="Consolas" charset="0"/>
                <a:cs typeface="Consolas" charset="0"/>
              </a:rPr>
              <a:t> </a:t>
            </a:r>
            <a:r>
              <a:rPr lang="mr-IN" sz="2000" dirty="0" err="1">
                <a:latin typeface="Consolas" charset="0"/>
                <a:ea typeface="Consolas" charset="0"/>
                <a:cs typeface="Consolas" charset="0"/>
              </a:rPr>
              <a:t>key</a:t>
            </a:r>
            <a:r>
              <a:rPr lang="mr-IN" sz="2000" dirty="0">
                <a:latin typeface="Consolas" charset="0"/>
                <a:ea typeface="Consolas" charset="0"/>
                <a:cs typeface="Consolas" charset="0"/>
              </a:rPr>
              <a:t>={</a:t>
            </a:r>
            <a:r>
              <a:rPr lang="mr-IN" sz="2000" dirty="0" err="1">
                <a:latin typeface="Consolas" charset="0"/>
                <a:ea typeface="Consolas" charset="0"/>
                <a:cs typeface="Consolas" charset="0"/>
              </a:rPr>
              <a:t>i</a:t>
            </a:r>
            <a:r>
              <a:rPr lang="mr-IN" sz="2000" dirty="0" smtClean="0">
                <a:latin typeface="Consolas" charset="0"/>
                <a:ea typeface="Consolas" charset="0"/>
                <a:cs typeface="Consolas" charset="0"/>
              </a:rPr>
              <a:t>}&gt; {</a:t>
            </a:r>
            <a:r>
              <a:rPr lang="mr-IN" sz="2000" dirty="0" err="1">
                <a:latin typeface="Consolas" charset="0"/>
                <a:ea typeface="Consolas" charset="0"/>
                <a:cs typeface="Consolas" charset="0"/>
              </a:rPr>
              <a:t>user</a:t>
            </a:r>
            <a:r>
              <a:rPr lang="mr-IN" sz="2000" dirty="0" smtClean="0">
                <a:latin typeface="Consolas" charset="0"/>
                <a:ea typeface="Consolas" charset="0"/>
                <a:cs typeface="Consolas" charset="0"/>
              </a:rPr>
              <a:t>} &lt;/</a:t>
            </a:r>
            <a:r>
              <a:rPr lang="mr-IN" sz="2000" dirty="0" err="1">
                <a:latin typeface="Consolas" charset="0"/>
                <a:ea typeface="Consolas" charset="0"/>
                <a:cs typeface="Consolas" charset="0"/>
              </a:rPr>
              <a:t>li</a:t>
            </a:r>
            <a:r>
              <a:rPr lang="mr-IN" sz="2000" dirty="0" smtClean="0">
                <a:latin typeface="Consolas" charset="0"/>
                <a:ea typeface="Consolas" charset="0"/>
                <a:cs typeface="Consolas" charset="0"/>
              </a:rPr>
              <a:t>&gt;);</a:t>
            </a:r>
            <a:r>
              <a:rPr lang="mr-IN" sz="2000" dirty="0">
                <a:latin typeface="Consolas" charset="0"/>
                <a:ea typeface="Consolas" charset="0"/>
                <a:cs typeface="Consolas" charset="0"/>
              </a:rPr>
              <a:t>		</a:t>
            </a:r>
            <a:r>
              <a:rPr lang="mr-IN" sz="2000" dirty="0" smtClean="0">
                <a:latin typeface="Consolas" charset="0"/>
                <a:ea typeface="Consolas" charset="0"/>
                <a:cs typeface="Consolas" charset="0"/>
              </a:rPr>
              <a:t>})</a:t>
            </a:r>
            <a:endParaRPr lang="en-US" sz="2000" dirty="0" smtClean="0">
              <a:latin typeface="Consolas" charset="0"/>
              <a:ea typeface="Consolas" charset="0"/>
              <a:cs typeface="Consolas" charset="0"/>
            </a:endParaRPr>
          </a:p>
          <a:p>
            <a:pPr marL="0" indent="0">
              <a:buNone/>
            </a:pPr>
            <a:r>
              <a:rPr lang="mr-IN" sz="2000" dirty="0">
                <a:latin typeface="Consolas" charset="0"/>
                <a:ea typeface="Consolas" charset="0"/>
                <a:cs typeface="Consolas" charset="0"/>
              </a:rPr>
              <a:t>	</a:t>
            </a:r>
            <a:r>
              <a:rPr lang="mr-IN" sz="2000" dirty="0" smtClean="0">
                <a:latin typeface="Consolas" charset="0"/>
                <a:ea typeface="Consolas" charset="0"/>
                <a:cs typeface="Consolas" charset="0"/>
              </a:rPr>
              <a:t>}&lt;/</a:t>
            </a:r>
            <a:r>
              <a:rPr lang="mr-IN" sz="2000" dirty="0" err="1">
                <a:latin typeface="Consolas" charset="0"/>
                <a:ea typeface="Consolas" charset="0"/>
                <a:cs typeface="Consolas" charset="0"/>
              </a:rPr>
              <a:t>ul</a:t>
            </a:r>
            <a:r>
              <a:rPr lang="mr-IN" sz="2000" dirty="0" smtClean="0">
                <a:latin typeface="Consolas" charset="0"/>
                <a:ea typeface="Consolas" charset="0"/>
                <a:cs typeface="Consolas" charset="0"/>
              </a:rPr>
              <a:t>&gt;</a:t>
            </a:r>
            <a:endParaRPr lang="en-US" sz="2000" dirty="0" smtClean="0">
              <a:latin typeface="Consolas" charset="0"/>
              <a:ea typeface="Consolas" charset="0"/>
              <a:cs typeface="Consolas" charset="0"/>
            </a:endParaRPr>
          </a:p>
          <a:p>
            <a:pPr marL="0" indent="0">
              <a:buNone/>
            </a:pPr>
            <a:r>
              <a:rPr lang="mr-IN" sz="2000" dirty="0" smtClean="0">
                <a:latin typeface="Consolas" charset="0"/>
                <a:ea typeface="Consolas" charset="0"/>
                <a:cs typeface="Consolas" charset="0"/>
              </a:rPr>
              <a:t>	&lt;/</a:t>
            </a:r>
            <a:r>
              <a:rPr lang="mr-IN" sz="2000" dirty="0" err="1">
                <a:latin typeface="Consolas" charset="0"/>
                <a:ea typeface="Consolas" charset="0"/>
                <a:cs typeface="Consolas" charset="0"/>
              </a:rPr>
              <a:t>div</a:t>
            </a:r>
            <a:r>
              <a:rPr lang="mr-IN" sz="2000" dirty="0" smtClean="0">
                <a:latin typeface="Consolas" charset="0"/>
                <a:ea typeface="Consolas" charset="0"/>
                <a:cs typeface="Consolas" charset="0"/>
              </a:rPr>
              <a:t>&gt;</a:t>
            </a:r>
            <a:endParaRPr lang="en-US" sz="2000" dirty="0" smtClean="0">
              <a:latin typeface="Consolas" charset="0"/>
              <a:ea typeface="Consolas" charset="0"/>
              <a:cs typeface="Consolas" charset="0"/>
            </a:endParaRPr>
          </a:p>
          <a:p>
            <a:pPr marL="0" indent="0">
              <a:buNone/>
            </a:pPr>
            <a:r>
              <a:rPr lang="mr-IN" sz="2000" dirty="0">
                <a:latin typeface="Consolas" charset="0"/>
                <a:ea typeface="Consolas" charset="0"/>
                <a:cs typeface="Consolas" charset="0"/>
              </a:rPr>
              <a:t>	</a:t>
            </a:r>
            <a:r>
              <a:rPr lang="mr-IN" sz="2000" dirty="0" smtClean="0">
                <a:latin typeface="Consolas" charset="0"/>
                <a:ea typeface="Consolas" charset="0"/>
                <a:cs typeface="Consolas" charset="0"/>
              </a:rPr>
              <a:t>);</a:t>
            </a:r>
            <a:endParaRPr lang="en-US" sz="2000" dirty="0" smtClean="0">
              <a:latin typeface="Consolas" charset="0"/>
              <a:ea typeface="Consolas" charset="0"/>
              <a:cs typeface="Consolas" charset="0"/>
            </a:endParaRPr>
          </a:p>
          <a:p>
            <a:pPr marL="0" indent="0">
              <a:buNone/>
            </a:pPr>
            <a:r>
              <a:rPr lang="en-US" sz="2000" dirty="0" smtClean="0">
                <a:latin typeface="Consolas" charset="0"/>
                <a:ea typeface="Consolas" charset="0"/>
                <a:cs typeface="Consolas" charset="0"/>
              </a:rPr>
              <a:t>   </a:t>
            </a:r>
            <a:r>
              <a:rPr lang="mr-IN" sz="2000" dirty="0" smtClean="0">
                <a:latin typeface="Consolas" charset="0"/>
                <a:ea typeface="Consolas" charset="0"/>
                <a:cs typeface="Consolas" charset="0"/>
              </a:rPr>
              <a:t>}});</a:t>
            </a:r>
            <a:endParaRPr lang="en-US" sz="2000" dirty="0">
              <a:latin typeface="Consolas" charset="0"/>
              <a:ea typeface="Consolas" charset="0"/>
              <a:cs typeface="Consolas" charset="0"/>
            </a:endParaRPr>
          </a:p>
        </p:txBody>
      </p:sp>
    </p:spTree>
    <p:extLst>
      <p:ext uri="{BB962C8B-B14F-4D97-AF65-F5344CB8AC3E}">
        <p14:creationId xmlns:p14="http://schemas.microsoft.com/office/powerpoint/2010/main" val="8964171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799" y="1270135"/>
            <a:ext cx="8225725" cy="5264015"/>
          </a:xfrm>
        </p:spPr>
        <p:txBody>
          <a:bodyPr/>
          <a:lstStyle/>
          <a:p>
            <a:pPr marL="0" lvl="0" indent="0" fontAlgn="auto">
              <a:spcBef>
                <a:spcPts val="0"/>
              </a:spcBef>
              <a:spcAft>
                <a:spcPts val="0"/>
              </a:spcAft>
              <a:buClrTx/>
              <a:buSzTx/>
              <a:buNone/>
            </a:pPr>
            <a:r>
              <a:rPr lang="en-US" sz="2400" dirty="0" err="1">
                <a:latin typeface="Consolas" charset="0"/>
                <a:ea typeface="Consolas" charset="0"/>
                <a:cs typeface="Consolas" charset="0"/>
              </a:rPr>
              <a:t>var</a:t>
            </a:r>
            <a:r>
              <a:rPr lang="en-US" sz="2400" dirty="0">
                <a:latin typeface="Consolas" charset="0"/>
                <a:ea typeface="Consolas" charset="0"/>
                <a:cs typeface="Consolas" charset="0"/>
              </a:rPr>
              <a:t> Message = </a:t>
            </a:r>
            <a:r>
              <a:rPr lang="en-US" sz="2400" dirty="0" err="1">
                <a:latin typeface="Consolas" charset="0"/>
                <a:ea typeface="Consolas" charset="0"/>
                <a:cs typeface="Consolas" charset="0"/>
              </a:rPr>
              <a:t>React.createClass</a:t>
            </a:r>
            <a:r>
              <a:rPr lang="en-US" sz="2400" dirty="0" smtClean="0">
                <a:latin typeface="Consolas" charset="0"/>
                <a:ea typeface="Consolas" charset="0"/>
                <a:cs typeface="Consolas" charset="0"/>
              </a:rPr>
              <a:t>({</a:t>
            </a:r>
          </a:p>
          <a:p>
            <a:pPr marL="0" lvl="0" indent="0" fontAlgn="auto">
              <a:spcBef>
                <a:spcPts val="0"/>
              </a:spcBef>
              <a:spcAft>
                <a:spcPts val="0"/>
              </a:spcAft>
              <a:buClrTx/>
              <a:buSzTx/>
              <a:buNone/>
            </a:pPr>
            <a:r>
              <a:rPr lang="en-US" sz="2400" dirty="0" smtClean="0">
                <a:latin typeface="Consolas" charset="0"/>
                <a:ea typeface="Consolas" charset="0"/>
                <a:cs typeface="Consolas" charset="0"/>
              </a:rPr>
              <a:t>   render</a:t>
            </a:r>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a:t>
            </a:r>
          </a:p>
          <a:p>
            <a:pPr marL="0" lvl="0" indent="0" fontAlgn="auto">
              <a:spcBef>
                <a:spcPts val="0"/>
              </a:spcBef>
              <a:spcAft>
                <a:spcPts val="0"/>
              </a:spcAft>
              <a:buClrTx/>
              <a:buSzTx/>
              <a:buNone/>
            </a:pPr>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return (</a:t>
            </a:r>
          </a:p>
          <a:p>
            <a:pPr marL="0" lvl="0" indent="0" fontAlgn="auto">
              <a:spcBef>
                <a:spcPts val="0"/>
              </a:spcBef>
              <a:spcAft>
                <a:spcPts val="0"/>
              </a:spcAft>
              <a:buClrTx/>
              <a:buSzTx/>
              <a:buNone/>
            </a:pPr>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&lt;</a:t>
            </a:r>
            <a:r>
              <a:rPr lang="en-US" sz="2400" dirty="0">
                <a:latin typeface="Consolas" charset="0"/>
                <a:ea typeface="Consolas" charset="0"/>
                <a:cs typeface="Consolas" charset="0"/>
              </a:rPr>
              <a:t>div </a:t>
            </a:r>
            <a:r>
              <a:rPr lang="en-US" sz="2400" dirty="0" err="1">
                <a:latin typeface="Consolas" charset="0"/>
                <a:ea typeface="Consolas" charset="0"/>
                <a:cs typeface="Consolas" charset="0"/>
              </a:rPr>
              <a:t>className</a:t>
            </a:r>
            <a:r>
              <a:rPr lang="en-US" sz="2400" dirty="0">
                <a:latin typeface="Consolas" charset="0"/>
                <a:ea typeface="Consolas" charset="0"/>
                <a:cs typeface="Consolas" charset="0"/>
              </a:rPr>
              <a:t>="message"&gt;				&lt;strong&gt;{</a:t>
            </a:r>
            <a:r>
              <a:rPr lang="en-US" sz="2400" dirty="0" err="1">
                <a:latin typeface="Consolas" charset="0"/>
                <a:ea typeface="Consolas" charset="0"/>
                <a:cs typeface="Consolas" charset="0"/>
              </a:rPr>
              <a:t>this.props.user</a:t>
            </a:r>
            <a:r>
              <a:rPr lang="en-US" sz="2400" dirty="0">
                <a:latin typeface="Consolas" charset="0"/>
                <a:ea typeface="Consolas" charset="0"/>
                <a:cs typeface="Consolas" charset="0"/>
              </a:rPr>
              <a:t>} :&lt;/strong</a:t>
            </a:r>
            <a:r>
              <a:rPr lang="en-US" sz="2400" dirty="0" smtClean="0">
                <a:latin typeface="Consolas" charset="0"/>
                <a:ea typeface="Consolas" charset="0"/>
                <a:cs typeface="Consolas" charset="0"/>
              </a:rPr>
              <a:t>&gt; </a:t>
            </a:r>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&lt;</a:t>
            </a:r>
            <a:r>
              <a:rPr lang="en-US" sz="2400" dirty="0">
                <a:latin typeface="Consolas" charset="0"/>
                <a:ea typeface="Consolas" charset="0"/>
                <a:cs typeface="Consolas" charset="0"/>
              </a:rPr>
              <a:t>span&gt;{</a:t>
            </a:r>
            <a:r>
              <a:rPr lang="en-US" sz="2400" dirty="0" err="1">
                <a:latin typeface="Consolas" charset="0"/>
                <a:ea typeface="Consolas" charset="0"/>
                <a:cs typeface="Consolas" charset="0"/>
              </a:rPr>
              <a:t>this.props.text</a:t>
            </a:r>
            <a:r>
              <a:rPr lang="en-US" sz="2400" dirty="0">
                <a:latin typeface="Consolas" charset="0"/>
                <a:ea typeface="Consolas" charset="0"/>
                <a:cs typeface="Consolas" charset="0"/>
              </a:rPr>
              <a:t>}&lt;/span&gt;			</a:t>
            </a:r>
            <a:r>
              <a:rPr lang="en-US" sz="2400" dirty="0" smtClean="0">
                <a:latin typeface="Consolas" charset="0"/>
                <a:ea typeface="Consolas" charset="0"/>
                <a:cs typeface="Consolas" charset="0"/>
              </a:rPr>
              <a:t>&lt;/</a:t>
            </a:r>
            <a:r>
              <a:rPr lang="en-US" sz="2400" dirty="0">
                <a:latin typeface="Consolas" charset="0"/>
                <a:ea typeface="Consolas" charset="0"/>
                <a:cs typeface="Consolas" charset="0"/>
              </a:rPr>
              <a:t>div</a:t>
            </a:r>
            <a:r>
              <a:rPr lang="en-US" sz="2400" dirty="0" smtClean="0">
                <a:latin typeface="Consolas" charset="0"/>
                <a:ea typeface="Consolas" charset="0"/>
                <a:cs typeface="Consolas" charset="0"/>
              </a:rPr>
              <a:t>&gt;</a:t>
            </a:r>
          </a:p>
          <a:p>
            <a:pPr marL="0" lvl="0" indent="0" fontAlgn="auto">
              <a:spcBef>
                <a:spcPts val="0"/>
              </a:spcBef>
              <a:spcAft>
                <a:spcPts val="0"/>
              </a:spcAft>
              <a:buClrTx/>
              <a:buSzTx/>
              <a:buNone/>
            </a:pPr>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a:t>
            </a:r>
          </a:p>
          <a:p>
            <a:pPr marL="0" lvl="0" indent="0" fontAlgn="auto">
              <a:spcBef>
                <a:spcPts val="0"/>
              </a:spcBef>
              <a:spcAft>
                <a:spcPts val="0"/>
              </a:spcAft>
              <a:buClrTx/>
              <a:buSzTx/>
              <a:buNone/>
            </a:pPr>
            <a:r>
              <a:rPr lang="en-US" sz="2400" dirty="0" smtClean="0">
                <a:latin typeface="Consolas" charset="0"/>
                <a:ea typeface="Consolas" charset="0"/>
                <a:cs typeface="Consolas" charset="0"/>
              </a:rPr>
              <a:t>   }});</a:t>
            </a:r>
            <a:endParaRPr lang="en-US" sz="2400" dirty="0">
              <a:latin typeface="Consolas" charset="0"/>
              <a:ea typeface="Consolas" charset="0"/>
              <a:cs typeface="Consolas" charset="0"/>
            </a:endParaRPr>
          </a:p>
        </p:txBody>
      </p:sp>
    </p:spTree>
    <p:extLst>
      <p:ext uri="{BB962C8B-B14F-4D97-AF65-F5344CB8AC3E}">
        <p14:creationId xmlns:p14="http://schemas.microsoft.com/office/powerpoint/2010/main" val="1830978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SocketIo</a:t>
            </a:r>
            <a:endParaRPr lang="en-US" dirty="0"/>
          </a:p>
        </p:txBody>
      </p:sp>
      <p:sp>
        <p:nvSpPr>
          <p:cNvPr id="3" name="Content Placeholder 2"/>
          <p:cNvSpPr>
            <a:spLocks noGrp="1"/>
          </p:cNvSpPr>
          <p:nvPr>
            <p:ph idx="1"/>
          </p:nvPr>
        </p:nvSpPr>
        <p:spPr>
          <a:xfrm>
            <a:off x="685800" y="1084882"/>
            <a:ext cx="8458200" cy="5480266"/>
          </a:xfrm>
        </p:spPr>
        <p:txBody>
          <a:bodyPr/>
          <a:lstStyle/>
          <a:p>
            <a:pPr marL="0" indent="0">
              <a:buNone/>
            </a:pPr>
            <a:r>
              <a:rPr lang="en-US" sz="2000" dirty="0" err="1" smtClean="0">
                <a:latin typeface="Consolas" charset="0"/>
                <a:ea typeface="Consolas" charset="0"/>
                <a:cs typeface="Consolas" charset="0"/>
              </a:rPr>
              <a:t>var</a:t>
            </a:r>
            <a:r>
              <a:rPr lang="en-US" sz="2000" dirty="0" smtClean="0">
                <a:latin typeface="Consolas" charset="0"/>
                <a:ea typeface="Consolas" charset="0"/>
                <a:cs typeface="Consolas" charset="0"/>
              </a:rPr>
              <a:t> </a:t>
            </a:r>
            <a:r>
              <a:rPr lang="en-US" sz="2000" dirty="0">
                <a:latin typeface="Consolas" charset="0"/>
                <a:ea typeface="Consolas" charset="0"/>
                <a:cs typeface="Consolas" charset="0"/>
              </a:rPr>
              <a:t>app = express</a:t>
            </a:r>
            <a:r>
              <a:rPr lang="en-US" sz="2000" dirty="0" smtClean="0">
                <a:latin typeface="Consolas" charset="0"/>
                <a:ea typeface="Consolas" charset="0"/>
                <a:cs typeface="Consolas" charset="0"/>
              </a:rPr>
              <a:t>();</a:t>
            </a:r>
          </a:p>
          <a:p>
            <a:pPr marL="0" indent="0">
              <a:buNone/>
            </a:pPr>
            <a:r>
              <a:rPr lang="en-US" sz="2000" dirty="0" err="1" smtClean="0">
                <a:latin typeface="Consolas" charset="0"/>
                <a:ea typeface="Consolas" charset="0"/>
                <a:cs typeface="Consolas" charset="0"/>
              </a:rPr>
              <a:t>var</a:t>
            </a:r>
            <a:r>
              <a:rPr lang="en-US" sz="2000" dirty="0" smtClean="0">
                <a:latin typeface="Consolas" charset="0"/>
                <a:ea typeface="Consolas" charset="0"/>
                <a:cs typeface="Consolas" charset="0"/>
              </a:rPr>
              <a:t> </a:t>
            </a:r>
            <a:r>
              <a:rPr lang="en-US" sz="2000" dirty="0">
                <a:latin typeface="Consolas" charset="0"/>
                <a:ea typeface="Consolas" charset="0"/>
                <a:cs typeface="Consolas" charset="0"/>
              </a:rPr>
              <a:t>server = </a:t>
            </a:r>
            <a:r>
              <a:rPr lang="en-US" sz="2000" dirty="0" err="1">
                <a:latin typeface="Consolas" charset="0"/>
                <a:ea typeface="Consolas" charset="0"/>
                <a:cs typeface="Consolas" charset="0"/>
              </a:rPr>
              <a:t>http.createServer</a:t>
            </a:r>
            <a:r>
              <a:rPr lang="en-US" sz="2000" dirty="0">
                <a:latin typeface="Consolas" charset="0"/>
                <a:ea typeface="Consolas" charset="0"/>
                <a:cs typeface="Consolas" charset="0"/>
              </a:rPr>
              <a:t>(app</a:t>
            </a:r>
            <a:r>
              <a:rPr lang="en-US" sz="2000" dirty="0" smtClean="0">
                <a:latin typeface="Consolas" charset="0"/>
                <a:ea typeface="Consolas" charset="0"/>
                <a:cs typeface="Consolas" charset="0"/>
              </a:rPr>
              <a:t>);</a:t>
            </a:r>
          </a:p>
          <a:p>
            <a:pPr marL="0" indent="0">
              <a:buNone/>
            </a:pPr>
            <a:endParaRPr lang="en-US" sz="2000" dirty="0" smtClean="0">
              <a:latin typeface="Consolas" charset="0"/>
              <a:ea typeface="Consolas" charset="0"/>
              <a:cs typeface="Consolas" charset="0"/>
            </a:endParaRPr>
          </a:p>
          <a:p>
            <a:pPr marL="0" indent="0">
              <a:buNone/>
            </a:pPr>
            <a:r>
              <a:rPr lang="en-US" sz="2000" dirty="0">
                <a:latin typeface="Consolas" charset="0"/>
                <a:ea typeface="Consolas" charset="0"/>
                <a:cs typeface="Consolas" charset="0"/>
              </a:rPr>
              <a:t>/</a:t>
            </a:r>
            <a:r>
              <a:rPr lang="en-US" sz="2000" dirty="0" smtClean="0">
                <a:latin typeface="Consolas" charset="0"/>
                <a:ea typeface="Consolas" charset="0"/>
                <a:cs typeface="Consolas" charset="0"/>
              </a:rPr>
              <a:t>* </a:t>
            </a:r>
            <a:r>
              <a:rPr lang="en-US" sz="2000" dirty="0" err="1">
                <a:latin typeface="Consolas" charset="0"/>
                <a:ea typeface="Consolas" charset="0"/>
                <a:cs typeface="Consolas" charset="0"/>
              </a:rPr>
              <a:t>Socket.io</a:t>
            </a:r>
            <a:r>
              <a:rPr lang="en-US" sz="2000" dirty="0">
                <a:latin typeface="Consolas" charset="0"/>
                <a:ea typeface="Consolas" charset="0"/>
                <a:cs typeface="Consolas" charset="0"/>
              </a:rPr>
              <a:t> Communication </a:t>
            </a:r>
            <a:r>
              <a:rPr lang="en-US" sz="2000" dirty="0" smtClean="0">
                <a:latin typeface="Consolas" charset="0"/>
                <a:ea typeface="Consolas" charset="0"/>
                <a:cs typeface="Consolas" charset="0"/>
              </a:rPr>
              <a:t>*/</a:t>
            </a:r>
          </a:p>
          <a:p>
            <a:pPr marL="0" indent="0">
              <a:buNone/>
            </a:pPr>
            <a:r>
              <a:rPr lang="en-US" sz="2000" dirty="0" err="1" smtClean="0">
                <a:latin typeface="Consolas" charset="0"/>
                <a:ea typeface="Consolas" charset="0"/>
                <a:cs typeface="Consolas" charset="0"/>
              </a:rPr>
              <a:t>var</a:t>
            </a:r>
            <a:r>
              <a:rPr lang="en-US" sz="2000" dirty="0" smtClean="0">
                <a:latin typeface="Consolas" charset="0"/>
                <a:ea typeface="Consolas" charset="0"/>
                <a:cs typeface="Consolas" charset="0"/>
              </a:rPr>
              <a:t> </a:t>
            </a:r>
            <a:r>
              <a:rPr lang="en-US" sz="2000" dirty="0" err="1">
                <a:latin typeface="Consolas" charset="0"/>
                <a:ea typeface="Consolas" charset="0"/>
                <a:cs typeface="Consolas" charset="0"/>
              </a:rPr>
              <a:t>io</a:t>
            </a:r>
            <a:r>
              <a:rPr lang="en-US" sz="2000" dirty="0">
                <a:latin typeface="Consolas" charset="0"/>
                <a:ea typeface="Consolas" charset="0"/>
                <a:cs typeface="Consolas" charset="0"/>
              </a:rPr>
              <a:t> = require('</a:t>
            </a:r>
            <a:r>
              <a:rPr lang="en-US" sz="2000" dirty="0" err="1">
                <a:latin typeface="Consolas" charset="0"/>
                <a:ea typeface="Consolas" charset="0"/>
                <a:cs typeface="Consolas" charset="0"/>
              </a:rPr>
              <a:t>socket.io</a:t>
            </a:r>
            <a:r>
              <a:rPr lang="en-US" sz="2000" dirty="0">
                <a:latin typeface="Consolas" charset="0"/>
                <a:ea typeface="Consolas" charset="0"/>
                <a:cs typeface="Consolas" charset="0"/>
              </a:rPr>
              <a:t>').listen(server</a:t>
            </a:r>
            <a:r>
              <a:rPr lang="en-US" sz="2000" dirty="0" smtClean="0">
                <a:latin typeface="Consolas" charset="0"/>
                <a:ea typeface="Consolas" charset="0"/>
                <a:cs typeface="Consolas" charset="0"/>
              </a:rPr>
              <a:t>);</a:t>
            </a:r>
          </a:p>
          <a:p>
            <a:pPr marL="0" indent="0">
              <a:buNone/>
            </a:pPr>
            <a:r>
              <a:rPr lang="en-US" sz="2000" dirty="0" err="1" smtClean="0">
                <a:latin typeface="Consolas" charset="0"/>
                <a:ea typeface="Consolas" charset="0"/>
                <a:cs typeface="Consolas" charset="0"/>
              </a:rPr>
              <a:t>io.sockets.on</a:t>
            </a:r>
            <a:r>
              <a:rPr lang="en-US" sz="2000" dirty="0">
                <a:latin typeface="Consolas" charset="0"/>
                <a:ea typeface="Consolas" charset="0"/>
                <a:cs typeface="Consolas" charset="0"/>
              </a:rPr>
              <a:t>('connection', socket</a:t>
            </a:r>
            <a:r>
              <a:rPr lang="en-US" sz="2000" dirty="0" smtClean="0">
                <a:latin typeface="Consolas" charset="0"/>
                <a:ea typeface="Consolas" charset="0"/>
                <a:cs typeface="Consolas" charset="0"/>
              </a:rPr>
              <a:t>);</a:t>
            </a:r>
          </a:p>
          <a:p>
            <a:pPr marL="0" indent="0">
              <a:buNone/>
            </a:pPr>
            <a:endParaRPr lang="en-US" sz="2000" dirty="0" smtClean="0">
              <a:latin typeface="Consolas" charset="0"/>
              <a:ea typeface="Consolas" charset="0"/>
              <a:cs typeface="Consolas" charset="0"/>
            </a:endParaRPr>
          </a:p>
          <a:p>
            <a:pPr marL="0" indent="0">
              <a:buNone/>
            </a:pPr>
            <a:r>
              <a:rPr lang="en-US" sz="2000" dirty="0" smtClean="0">
                <a:latin typeface="Consolas" charset="0"/>
                <a:ea typeface="Consolas" charset="0"/>
                <a:cs typeface="Consolas" charset="0"/>
              </a:rPr>
              <a:t>/* </a:t>
            </a:r>
            <a:r>
              <a:rPr lang="en-US" sz="2000" dirty="0">
                <a:latin typeface="Consolas" charset="0"/>
                <a:ea typeface="Consolas" charset="0"/>
                <a:cs typeface="Consolas" charset="0"/>
              </a:rPr>
              <a:t>Start server </a:t>
            </a:r>
            <a:r>
              <a:rPr lang="en-US" sz="2000" dirty="0" smtClean="0">
                <a:latin typeface="Consolas" charset="0"/>
                <a:ea typeface="Consolas" charset="0"/>
                <a:cs typeface="Consolas" charset="0"/>
              </a:rPr>
              <a:t>*/</a:t>
            </a:r>
          </a:p>
          <a:p>
            <a:pPr marL="0" indent="0">
              <a:buNone/>
            </a:pPr>
            <a:r>
              <a:rPr lang="en-US" sz="2000" dirty="0" err="1" smtClean="0">
                <a:latin typeface="Consolas" charset="0"/>
                <a:ea typeface="Consolas" charset="0"/>
                <a:cs typeface="Consolas" charset="0"/>
              </a:rPr>
              <a:t>server.listen</a:t>
            </a:r>
            <a:r>
              <a:rPr lang="en-US" sz="2000" dirty="0" smtClean="0">
                <a:latin typeface="Consolas" charset="0"/>
                <a:ea typeface="Consolas" charset="0"/>
                <a:cs typeface="Consolas" charset="0"/>
              </a:rPr>
              <a:t>(</a:t>
            </a:r>
            <a:r>
              <a:rPr lang="en-US" sz="2000" dirty="0" err="1" smtClean="0">
                <a:latin typeface="Consolas" charset="0"/>
                <a:ea typeface="Consolas" charset="0"/>
                <a:cs typeface="Consolas" charset="0"/>
              </a:rPr>
              <a:t>app.get</a:t>
            </a:r>
            <a:r>
              <a:rPr lang="en-US" sz="2000" dirty="0">
                <a:latin typeface="Consolas" charset="0"/>
                <a:ea typeface="Consolas" charset="0"/>
                <a:cs typeface="Consolas" charset="0"/>
              </a:rPr>
              <a:t>('port'), function </a:t>
            </a:r>
            <a:r>
              <a:rPr lang="en-US" sz="2000" dirty="0" smtClean="0">
                <a:latin typeface="Consolas" charset="0"/>
                <a:ea typeface="Consolas" charset="0"/>
                <a:cs typeface="Consolas" charset="0"/>
              </a:rPr>
              <a:t>(){</a:t>
            </a:r>
          </a:p>
          <a:p>
            <a:pPr marL="0" indent="0">
              <a:buNone/>
            </a:pPr>
            <a:r>
              <a:rPr lang="en-US" sz="2000" dirty="0" smtClean="0">
                <a:latin typeface="Consolas" charset="0"/>
                <a:ea typeface="Consolas" charset="0"/>
                <a:cs typeface="Consolas" charset="0"/>
              </a:rPr>
              <a:t>  </a:t>
            </a:r>
            <a:r>
              <a:rPr lang="en-US" sz="2000" dirty="0" err="1">
                <a:latin typeface="Consolas" charset="0"/>
                <a:ea typeface="Consolas" charset="0"/>
                <a:cs typeface="Consolas" charset="0"/>
              </a:rPr>
              <a:t>console.log</a:t>
            </a:r>
            <a:r>
              <a:rPr lang="en-US" sz="2000" dirty="0">
                <a:latin typeface="Consolas" charset="0"/>
                <a:ea typeface="Consolas" charset="0"/>
                <a:cs typeface="Consolas" charset="0"/>
              </a:rPr>
              <a:t>('Express server listening on port %d in %s mode</a:t>
            </a:r>
            <a:r>
              <a:rPr lang="en-US" sz="2000" dirty="0" smtClean="0">
                <a:latin typeface="Consolas" charset="0"/>
                <a:ea typeface="Consolas" charset="0"/>
                <a:cs typeface="Consolas" charset="0"/>
              </a:rPr>
              <a:t>',</a:t>
            </a:r>
          </a:p>
          <a:p>
            <a:pPr marL="0" indent="0">
              <a:buNone/>
            </a:pPr>
            <a:r>
              <a:rPr lang="en-US" sz="2000" dirty="0" smtClean="0">
                <a:latin typeface="Consolas" charset="0"/>
                <a:ea typeface="Consolas" charset="0"/>
                <a:cs typeface="Consolas" charset="0"/>
              </a:rPr>
              <a:t> </a:t>
            </a:r>
            <a:r>
              <a:rPr lang="en-US" sz="2000" dirty="0" err="1">
                <a:latin typeface="Consolas" charset="0"/>
                <a:ea typeface="Consolas" charset="0"/>
                <a:cs typeface="Consolas" charset="0"/>
              </a:rPr>
              <a:t>app.get</a:t>
            </a:r>
            <a:r>
              <a:rPr lang="en-US" sz="2000" dirty="0">
                <a:latin typeface="Consolas" charset="0"/>
                <a:ea typeface="Consolas" charset="0"/>
                <a:cs typeface="Consolas" charset="0"/>
              </a:rPr>
              <a:t>('port</a:t>
            </a:r>
            <a:r>
              <a:rPr lang="en-US" sz="2000" dirty="0" smtClean="0">
                <a:latin typeface="Consolas" charset="0"/>
                <a:ea typeface="Consolas" charset="0"/>
                <a:cs typeface="Consolas" charset="0"/>
              </a:rPr>
              <a:t>'),</a:t>
            </a:r>
          </a:p>
          <a:p>
            <a:pPr marL="0" indent="0">
              <a:buNone/>
            </a:pPr>
            <a:r>
              <a:rPr lang="en-US" sz="2000" dirty="0" smtClean="0">
                <a:latin typeface="Consolas" charset="0"/>
                <a:ea typeface="Consolas" charset="0"/>
                <a:cs typeface="Consolas" charset="0"/>
              </a:rPr>
              <a:t> </a:t>
            </a:r>
            <a:r>
              <a:rPr lang="en-US" sz="2000" dirty="0" err="1">
                <a:latin typeface="Consolas" charset="0"/>
                <a:ea typeface="Consolas" charset="0"/>
                <a:cs typeface="Consolas" charset="0"/>
              </a:rPr>
              <a:t>app.get</a:t>
            </a:r>
            <a:r>
              <a:rPr lang="en-US" sz="2000" dirty="0">
                <a:latin typeface="Consolas" charset="0"/>
                <a:ea typeface="Consolas" charset="0"/>
                <a:cs typeface="Consolas" charset="0"/>
              </a:rPr>
              <a:t>('</a:t>
            </a:r>
            <a:r>
              <a:rPr lang="en-US" sz="2000" dirty="0" err="1">
                <a:latin typeface="Consolas" charset="0"/>
                <a:ea typeface="Consolas" charset="0"/>
                <a:cs typeface="Consolas" charset="0"/>
              </a:rPr>
              <a:t>env</a:t>
            </a:r>
            <a:r>
              <a:rPr lang="en-US" sz="2000" dirty="0" smtClean="0">
                <a:latin typeface="Consolas" charset="0"/>
                <a:ea typeface="Consolas" charset="0"/>
                <a:cs typeface="Consolas" charset="0"/>
              </a:rPr>
              <a:t>'));});</a:t>
            </a:r>
            <a:endParaRPr lang="en-US" sz="2000" dirty="0">
              <a:latin typeface="Consolas" charset="0"/>
              <a:ea typeface="Consolas" charset="0"/>
              <a:cs typeface="Consolas" charset="0"/>
            </a:endParaRPr>
          </a:p>
        </p:txBody>
      </p:sp>
    </p:spTree>
    <p:extLst>
      <p:ext uri="{BB962C8B-B14F-4D97-AF65-F5344CB8AC3E}">
        <p14:creationId xmlns:p14="http://schemas.microsoft.com/office/powerpoint/2010/main" val="1229880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ChatApp</a:t>
            </a:r>
            <a:endParaRPr lang="en-US" dirty="0"/>
          </a:p>
        </p:txBody>
      </p:sp>
      <p:sp>
        <p:nvSpPr>
          <p:cNvPr id="3" name="Content Placeholder 2"/>
          <p:cNvSpPr>
            <a:spLocks noGrp="1"/>
          </p:cNvSpPr>
          <p:nvPr>
            <p:ph idx="1"/>
          </p:nvPr>
        </p:nvSpPr>
        <p:spPr>
          <a:xfrm>
            <a:off x="685800" y="1270135"/>
            <a:ext cx="8458200" cy="5264015"/>
          </a:xfrm>
        </p:spPr>
        <p:txBody>
          <a:bodyPr>
            <a:normAutofit fontScale="77500" lnSpcReduction="20000"/>
          </a:bodyPr>
          <a:lstStyle/>
          <a:p>
            <a:pPr marL="0" indent="0">
              <a:buNone/>
            </a:pPr>
            <a:r>
              <a:rPr lang="en-US" dirty="0" err="1">
                <a:latin typeface="Consolas" charset="0"/>
                <a:ea typeface="Consolas" charset="0"/>
                <a:cs typeface="Consolas" charset="0"/>
              </a:rPr>
              <a:t>var</a:t>
            </a:r>
            <a:r>
              <a:rPr lang="en-US" dirty="0">
                <a:latin typeface="Consolas" charset="0"/>
                <a:ea typeface="Consolas" charset="0"/>
                <a:cs typeface="Consolas" charset="0"/>
              </a:rPr>
              <a:t> </a:t>
            </a:r>
            <a:r>
              <a:rPr lang="en-US" dirty="0" err="1">
                <a:latin typeface="Consolas" charset="0"/>
                <a:ea typeface="Consolas" charset="0"/>
                <a:cs typeface="Consolas" charset="0"/>
              </a:rPr>
              <a:t>ChatApp</a:t>
            </a:r>
            <a:r>
              <a:rPr lang="en-US" dirty="0">
                <a:latin typeface="Consolas" charset="0"/>
                <a:ea typeface="Consolas" charset="0"/>
                <a:cs typeface="Consolas" charset="0"/>
              </a:rPr>
              <a:t> = </a:t>
            </a:r>
            <a:r>
              <a:rPr lang="en-US" dirty="0" err="1">
                <a:latin typeface="Consolas" charset="0"/>
                <a:ea typeface="Consolas" charset="0"/>
                <a:cs typeface="Consolas" charset="0"/>
              </a:rPr>
              <a:t>React.createClass</a:t>
            </a:r>
            <a:r>
              <a:rPr lang="en-US" dirty="0" smtClean="0">
                <a:latin typeface="Consolas" charset="0"/>
                <a:ea typeface="Consolas" charset="0"/>
                <a:cs typeface="Consolas" charset="0"/>
              </a:rPr>
              <a:t>({</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getInitialState</a:t>
            </a: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return {users: [], messages:[], text: </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componentDidMount</a:t>
            </a:r>
            <a:r>
              <a:rPr lang="en-US" dirty="0">
                <a:latin typeface="Consolas" charset="0"/>
                <a:ea typeface="Consolas" charset="0"/>
                <a:cs typeface="Consolas" charset="0"/>
              </a:rPr>
              <a:t>() {		</a:t>
            </a:r>
            <a:r>
              <a:rPr lang="en-US" dirty="0" err="1">
                <a:latin typeface="Consolas" charset="0"/>
                <a:ea typeface="Consolas" charset="0"/>
                <a:cs typeface="Consolas" charset="0"/>
              </a:rPr>
              <a:t>socket.on</a:t>
            </a:r>
            <a:r>
              <a:rPr lang="en-US" dirty="0">
                <a:latin typeface="Consolas" charset="0"/>
                <a:ea typeface="Consolas" charset="0"/>
                <a:cs typeface="Consolas" charset="0"/>
              </a:rPr>
              <a:t>('</a:t>
            </a:r>
            <a:r>
              <a:rPr lang="en-US" dirty="0" err="1">
                <a:latin typeface="Consolas" charset="0"/>
                <a:ea typeface="Consolas" charset="0"/>
                <a:cs typeface="Consolas" charset="0"/>
              </a:rPr>
              <a:t>init</a:t>
            </a:r>
            <a:r>
              <a:rPr lang="en-US" dirty="0">
                <a:latin typeface="Consolas" charset="0"/>
                <a:ea typeface="Consolas" charset="0"/>
                <a:cs typeface="Consolas" charset="0"/>
              </a:rPr>
              <a:t>', </a:t>
            </a:r>
            <a:r>
              <a:rPr lang="en-US" dirty="0" err="1">
                <a:latin typeface="Consolas" charset="0"/>
                <a:ea typeface="Consolas" charset="0"/>
                <a:cs typeface="Consolas" charset="0"/>
              </a:rPr>
              <a:t>this._initialize</a:t>
            </a:r>
            <a:r>
              <a:rPr lang="en-US" dirty="0">
                <a:latin typeface="Consolas" charset="0"/>
                <a:ea typeface="Consolas" charset="0"/>
                <a:cs typeface="Consolas" charset="0"/>
              </a:rPr>
              <a:t>);		</a:t>
            </a:r>
            <a:r>
              <a:rPr lang="en-US" dirty="0" err="1">
                <a:latin typeface="Consolas" charset="0"/>
                <a:ea typeface="Consolas" charset="0"/>
                <a:cs typeface="Consolas" charset="0"/>
              </a:rPr>
              <a:t>socket.on</a:t>
            </a:r>
            <a:r>
              <a:rPr lang="en-US" dirty="0">
                <a:latin typeface="Consolas" charset="0"/>
                <a:ea typeface="Consolas" charset="0"/>
                <a:cs typeface="Consolas" charset="0"/>
              </a:rPr>
              <a:t>('</a:t>
            </a:r>
            <a:r>
              <a:rPr lang="en-US" dirty="0" err="1">
                <a:latin typeface="Consolas" charset="0"/>
                <a:ea typeface="Consolas" charset="0"/>
                <a:cs typeface="Consolas" charset="0"/>
              </a:rPr>
              <a:t>send:message</a:t>
            </a:r>
            <a:r>
              <a:rPr lang="en-US" dirty="0">
                <a:latin typeface="Consolas" charset="0"/>
                <a:ea typeface="Consolas" charset="0"/>
                <a:cs typeface="Consolas" charset="0"/>
              </a:rPr>
              <a:t>', this._</a:t>
            </a:r>
            <a:r>
              <a:rPr lang="en-US" dirty="0" err="1">
                <a:latin typeface="Consolas" charset="0"/>
                <a:ea typeface="Consolas" charset="0"/>
                <a:cs typeface="Consolas" charset="0"/>
              </a:rPr>
              <a:t>messageRecieve</a:t>
            </a:r>
            <a:r>
              <a:rPr lang="en-US" dirty="0">
                <a:latin typeface="Consolas" charset="0"/>
                <a:ea typeface="Consolas" charset="0"/>
                <a:cs typeface="Consolas" charset="0"/>
              </a:rPr>
              <a:t>);		</a:t>
            </a:r>
            <a:r>
              <a:rPr lang="en-US" dirty="0" err="1">
                <a:latin typeface="Consolas" charset="0"/>
                <a:ea typeface="Consolas" charset="0"/>
                <a:cs typeface="Consolas" charset="0"/>
              </a:rPr>
              <a:t>socket.on</a:t>
            </a:r>
            <a:r>
              <a:rPr lang="en-US" dirty="0">
                <a:latin typeface="Consolas" charset="0"/>
                <a:ea typeface="Consolas" charset="0"/>
                <a:cs typeface="Consolas" charset="0"/>
              </a:rPr>
              <a:t>('</a:t>
            </a:r>
            <a:r>
              <a:rPr lang="en-US" dirty="0" err="1">
                <a:latin typeface="Consolas" charset="0"/>
                <a:ea typeface="Consolas" charset="0"/>
                <a:cs typeface="Consolas" charset="0"/>
              </a:rPr>
              <a:t>user:join</a:t>
            </a:r>
            <a:r>
              <a:rPr lang="en-US" dirty="0">
                <a:latin typeface="Consolas" charset="0"/>
                <a:ea typeface="Consolas" charset="0"/>
                <a:cs typeface="Consolas" charset="0"/>
              </a:rPr>
              <a:t>', this._</a:t>
            </a:r>
            <a:r>
              <a:rPr lang="en-US" dirty="0" err="1">
                <a:latin typeface="Consolas" charset="0"/>
                <a:ea typeface="Consolas" charset="0"/>
                <a:cs typeface="Consolas" charset="0"/>
              </a:rPr>
              <a:t>userJoined</a:t>
            </a:r>
            <a:r>
              <a:rPr lang="en-US" dirty="0">
                <a:latin typeface="Consolas" charset="0"/>
                <a:ea typeface="Consolas" charset="0"/>
                <a:cs typeface="Consolas" charset="0"/>
              </a:rPr>
              <a:t>);		</a:t>
            </a:r>
            <a:r>
              <a:rPr lang="en-US" dirty="0" err="1">
                <a:latin typeface="Consolas" charset="0"/>
                <a:ea typeface="Consolas" charset="0"/>
                <a:cs typeface="Consolas" charset="0"/>
              </a:rPr>
              <a:t>socket.on</a:t>
            </a:r>
            <a:r>
              <a:rPr lang="en-US" dirty="0">
                <a:latin typeface="Consolas" charset="0"/>
                <a:ea typeface="Consolas" charset="0"/>
                <a:cs typeface="Consolas" charset="0"/>
              </a:rPr>
              <a:t>('</a:t>
            </a:r>
            <a:r>
              <a:rPr lang="en-US" dirty="0" err="1">
                <a:latin typeface="Consolas" charset="0"/>
                <a:ea typeface="Consolas" charset="0"/>
                <a:cs typeface="Consolas" charset="0"/>
              </a:rPr>
              <a:t>user:left</a:t>
            </a:r>
            <a:r>
              <a:rPr lang="en-US" dirty="0">
                <a:latin typeface="Consolas" charset="0"/>
                <a:ea typeface="Consolas" charset="0"/>
                <a:cs typeface="Consolas" charset="0"/>
              </a:rPr>
              <a:t>', this._</a:t>
            </a:r>
            <a:r>
              <a:rPr lang="en-US" dirty="0" err="1">
                <a:latin typeface="Consolas" charset="0"/>
                <a:ea typeface="Consolas" charset="0"/>
                <a:cs typeface="Consolas" charset="0"/>
              </a:rPr>
              <a:t>userLeft</a:t>
            </a:r>
            <a:r>
              <a:rPr lang="en-US" dirty="0">
                <a:latin typeface="Consolas" charset="0"/>
                <a:ea typeface="Consolas" charset="0"/>
                <a:cs typeface="Consolas" charset="0"/>
              </a:rPr>
              <a:t>);		</a:t>
            </a:r>
            <a:r>
              <a:rPr lang="en-US" dirty="0" err="1">
                <a:latin typeface="Consolas" charset="0"/>
                <a:ea typeface="Consolas" charset="0"/>
                <a:cs typeface="Consolas" charset="0"/>
              </a:rPr>
              <a:t>socket.on</a:t>
            </a:r>
            <a:r>
              <a:rPr lang="en-US" dirty="0">
                <a:latin typeface="Consolas" charset="0"/>
                <a:ea typeface="Consolas" charset="0"/>
                <a:cs typeface="Consolas" charset="0"/>
              </a:rPr>
              <a:t>('</a:t>
            </a:r>
            <a:r>
              <a:rPr lang="en-US" dirty="0" err="1">
                <a:latin typeface="Consolas" charset="0"/>
                <a:ea typeface="Consolas" charset="0"/>
                <a:cs typeface="Consolas" charset="0"/>
              </a:rPr>
              <a:t>change:name</a:t>
            </a:r>
            <a:r>
              <a:rPr lang="en-US" dirty="0">
                <a:latin typeface="Consolas" charset="0"/>
                <a:ea typeface="Consolas" charset="0"/>
                <a:cs typeface="Consolas" charset="0"/>
              </a:rPr>
              <a:t>', this._</a:t>
            </a:r>
            <a:r>
              <a:rPr lang="en-US" dirty="0" err="1">
                <a:latin typeface="Consolas" charset="0"/>
                <a:ea typeface="Consolas" charset="0"/>
                <a:cs typeface="Consolas" charset="0"/>
              </a:rPr>
              <a:t>userChangedName</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p>
        </p:txBody>
      </p:sp>
    </p:spTree>
    <p:extLst>
      <p:ext uri="{BB962C8B-B14F-4D97-AF65-F5344CB8AC3E}">
        <p14:creationId xmlns:p14="http://schemas.microsoft.com/office/powerpoint/2010/main" val="821256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MessageReceive</a:t>
            </a:r>
            <a:endParaRPr lang="en-US" dirty="0"/>
          </a:p>
        </p:txBody>
      </p:sp>
      <p:sp>
        <p:nvSpPr>
          <p:cNvPr id="3" name="Content Placeholder 2"/>
          <p:cNvSpPr>
            <a:spLocks noGrp="1"/>
          </p:cNvSpPr>
          <p:nvPr>
            <p:ph idx="1"/>
          </p:nvPr>
        </p:nvSpPr>
        <p:spPr/>
        <p:txBody>
          <a:bodyPr/>
          <a:lstStyle/>
          <a:p>
            <a:pPr marL="0" indent="0">
              <a:buNone/>
            </a:pPr>
            <a:r>
              <a:rPr lang="en-US" dirty="0">
                <a:latin typeface="Consolas" charset="0"/>
                <a:ea typeface="Consolas" charset="0"/>
                <a:cs typeface="Consolas" charset="0"/>
              </a:rPr>
              <a:t>_</a:t>
            </a:r>
            <a:r>
              <a:rPr lang="en-US" dirty="0" err="1">
                <a:latin typeface="Consolas" charset="0"/>
                <a:ea typeface="Consolas" charset="0"/>
                <a:cs typeface="Consolas" charset="0"/>
              </a:rPr>
              <a:t>messageRecieve</a:t>
            </a:r>
            <a:r>
              <a:rPr lang="en-US" dirty="0">
                <a:latin typeface="Consolas" charset="0"/>
                <a:ea typeface="Consolas" charset="0"/>
                <a:cs typeface="Consolas" charset="0"/>
              </a:rPr>
              <a:t>(message) </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err="1" smtClean="0">
                <a:latin typeface="Consolas" charset="0"/>
                <a:ea typeface="Consolas" charset="0"/>
                <a:cs typeface="Consolas" charset="0"/>
              </a:rPr>
              <a:t>var</a:t>
            </a:r>
            <a:r>
              <a:rPr lang="en-US" dirty="0" smtClean="0">
                <a:latin typeface="Consolas" charset="0"/>
                <a:ea typeface="Consolas" charset="0"/>
                <a:cs typeface="Consolas" charset="0"/>
              </a:rPr>
              <a:t> </a:t>
            </a:r>
            <a:r>
              <a:rPr lang="en-US" dirty="0">
                <a:latin typeface="Consolas" charset="0"/>
                <a:ea typeface="Consolas" charset="0"/>
                <a:cs typeface="Consolas" charset="0"/>
              </a:rPr>
              <a:t>{messages} = </a:t>
            </a:r>
            <a:r>
              <a:rPr lang="en-US" dirty="0" err="1">
                <a:latin typeface="Consolas" charset="0"/>
                <a:ea typeface="Consolas" charset="0"/>
                <a:cs typeface="Consolas" charset="0"/>
              </a:rPr>
              <a:t>this.state</a:t>
            </a:r>
            <a:r>
              <a:rPr lang="en-US" dirty="0">
                <a:latin typeface="Consolas" charset="0"/>
                <a:ea typeface="Consolas" charset="0"/>
                <a:cs typeface="Consolas" charset="0"/>
              </a:rPr>
              <a:t>;		</a:t>
            </a:r>
            <a:r>
              <a:rPr lang="en-US" dirty="0" err="1">
                <a:latin typeface="Consolas" charset="0"/>
                <a:ea typeface="Consolas" charset="0"/>
                <a:cs typeface="Consolas" charset="0"/>
              </a:rPr>
              <a:t>messages.push</a:t>
            </a:r>
            <a:r>
              <a:rPr lang="en-US" dirty="0">
                <a:latin typeface="Consolas" charset="0"/>
                <a:ea typeface="Consolas" charset="0"/>
                <a:cs typeface="Consolas" charset="0"/>
              </a:rPr>
              <a:t>(message);		</a:t>
            </a:r>
            <a:r>
              <a:rPr lang="en-US" dirty="0" err="1">
                <a:latin typeface="Consolas" charset="0"/>
                <a:ea typeface="Consolas" charset="0"/>
                <a:cs typeface="Consolas" charset="0"/>
              </a:rPr>
              <a:t>this.setState</a:t>
            </a:r>
            <a:r>
              <a:rPr lang="en-US" dirty="0">
                <a:latin typeface="Consolas" charset="0"/>
                <a:ea typeface="Consolas" charset="0"/>
                <a:cs typeface="Consolas" charset="0"/>
              </a:rPr>
              <a:t>({messages});	},</a:t>
            </a:r>
          </a:p>
        </p:txBody>
      </p:sp>
    </p:spTree>
    <p:extLst>
      <p:ext uri="{BB962C8B-B14F-4D97-AF65-F5344CB8AC3E}">
        <p14:creationId xmlns:p14="http://schemas.microsoft.com/office/powerpoint/2010/main" val="487100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render</a:t>
            </a:r>
            <a:r>
              <a:rPr lang="en-US" dirty="0"/>
              <a:t>() </a:t>
            </a:r>
            <a:r>
              <a:rPr lang="en-US" dirty="0" smtClean="0"/>
              <a:t>{</a:t>
            </a:r>
          </a:p>
          <a:p>
            <a:pPr marL="0" indent="0">
              <a:buNone/>
            </a:pPr>
            <a:r>
              <a:rPr lang="en-US" dirty="0" smtClean="0"/>
              <a:t>   return (</a:t>
            </a:r>
          </a:p>
          <a:p>
            <a:pPr marL="0" indent="0">
              <a:buNone/>
            </a:pPr>
            <a:r>
              <a:rPr lang="en-US" dirty="0" smtClean="0"/>
              <a:t>      &lt;</a:t>
            </a:r>
            <a:r>
              <a:rPr lang="en-US" dirty="0"/>
              <a:t>div</a:t>
            </a:r>
            <a:r>
              <a:rPr lang="en-US" dirty="0" smtClean="0"/>
              <a:t>&gt;</a:t>
            </a:r>
          </a:p>
          <a:p>
            <a:pPr marL="0" indent="0">
              <a:buNone/>
            </a:pPr>
            <a:r>
              <a:rPr lang="en-US" dirty="0"/>
              <a:t>	</a:t>
            </a:r>
            <a:r>
              <a:rPr lang="en-US" dirty="0" smtClean="0"/>
              <a:t>&lt;</a:t>
            </a:r>
            <a:r>
              <a:rPr lang="en-US" dirty="0" err="1" smtClean="0"/>
              <a:t>UsersList</a:t>
            </a:r>
            <a:r>
              <a:rPr lang="en-US" dirty="0" smtClean="0"/>
              <a:t> users</a:t>
            </a:r>
            <a:r>
              <a:rPr lang="en-US" dirty="0"/>
              <a:t>={</a:t>
            </a:r>
            <a:r>
              <a:rPr lang="en-US" dirty="0" err="1"/>
              <a:t>this.state.users</a:t>
            </a:r>
            <a:r>
              <a:rPr lang="en-US" dirty="0"/>
              <a:t>}	</a:t>
            </a:r>
            <a:r>
              <a:rPr lang="en-US" dirty="0" smtClean="0"/>
              <a:t>/&gt;</a:t>
            </a:r>
            <a:r>
              <a:rPr lang="en-US" dirty="0"/>
              <a:t>		</a:t>
            </a:r>
            <a:r>
              <a:rPr lang="en-US" dirty="0" smtClean="0"/>
              <a:t>&lt;</a:t>
            </a:r>
            <a:r>
              <a:rPr lang="en-US" dirty="0" err="1" smtClean="0"/>
              <a:t>MessageList</a:t>
            </a:r>
            <a:r>
              <a:rPr lang="en-US" dirty="0" smtClean="0"/>
              <a:t> messages</a:t>
            </a:r>
            <a:r>
              <a:rPr lang="en-US" dirty="0"/>
              <a:t>={</a:t>
            </a:r>
            <a:r>
              <a:rPr lang="en-US" dirty="0" err="1"/>
              <a:t>this.state.messages</a:t>
            </a:r>
            <a:r>
              <a:rPr lang="en-US" dirty="0" smtClean="0"/>
              <a:t>}/&gt;</a:t>
            </a:r>
            <a:r>
              <a:rPr lang="en-US" dirty="0"/>
              <a:t>				&lt;</a:t>
            </a:r>
            <a:r>
              <a:rPr lang="en-US" dirty="0" err="1" smtClean="0"/>
              <a:t>MessageForm</a:t>
            </a:r>
            <a:endParaRPr lang="en-US" dirty="0" smtClean="0"/>
          </a:p>
          <a:p>
            <a:pPr marL="0" indent="0">
              <a:buNone/>
            </a:pPr>
            <a:r>
              <a:rPr lang="en-US" dirty="0"/>
              <a:t>	</a:t>
            </a:r>
            <a:r>
              <a:rPr lang="en-US" dirty="0" err="1"/>
              <a:t>onMessageSubmit</a:t>
            </a:r>
            <a:r>
              <a:rPr lang="en-US" dirty="0"/>
              <a:t>={</a:t>
            </a:r>
            <a:r>
              <a:rPr lang="en-US" dirty="0" err="1"/>
              <a:t>this.handleMessageSubmit</a:t>
            </a:r>
            <a:r>
              <a:rPr lang="en-US" dirty="0"/>
              <a:t>}					user={</a:t>
            </a:r>
            <a:r>
              <a:rPr lang="en-US" dirty="0" err="1"/>
              <a:t>this.state.user</a:t>
            </a:r>
            <a:r>
              <a:rPr lang="en-US" dirty="0"/>
              <a:t>}				</a:t>
            </a:r>
            <a:r>
              <a:rPr lang="en-US" dirty="0" smtClean="0"/>
              <a:t>/&gt;</a:t>
            </a:r>
          </a:p>
          <a:p>
            <a:pPr marL="0" indent="0">
              <a:buNone/>
            </a:pPr>
            <a:r>
              <a:rPr lang="en-US" dirty="0"/>
              <a:t>	</a:t>
            </a:r>
            <a:r>
              <a:rPr lang="en-US" dirty="0" smtClean="0"/>
              <a:t>&lt;</a:t>
            </a:r>
            <a:r>
              <a:rPr lang="en-US" dirty="0" err="1"/>
              <a:t>ChangeNameForm</a:t>
            </a:r>
            <a:r>
              <a:rPr lang="en-US" dirty="0"/>
              <a:t>					</a:t>
            </a:r>
            <a:r>
              <a:rPr lang="en-US" dirty="0" err="1"/>
              <a:t>onChangeName</a:t>
            </a:r>
            <a:r>
              <a:rPr lang="en-US" dirty="0"/>
              <a:t>={</a:t>
            </a:r>
            <a:r>
              <a:rPr lang="en-US" dirty="0" err="1"/>
              <a:t>this.handleChangeName</a:t>
            </a:r>
            <a:r>
              <a:rPr lang="en-US" dirty="0"/>
              <a:t>}				</a:t>
            </a:r>
            <a:r>
              <a:rPr lang="en-US" dirty="0" smtClean="0"/>
              <a:t>/&gt;</a:t>
            </a:r>
          </a:p>
          <a:p>
            <a:pPr marL="0" indent="0">
              <a:buNone/>
            </a:pPr>
            <a:r>
              <a:rPr lang="en-US" dirty="0" smtClean="0"/>
              <a:t>     &lt;/</a:t>
            </a:r>
            <a:r>
              <a:rPr lang="en-US" dirty="0"/>
              <a:t>div</a:t>
            </a:r>
            <a:r>
              <a:rPr lang="en-US" dirty="0" smtClean="0"/>
              <a:t>&gt;</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1959007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Features</a:t>
            </a:r>
            <a:endParaRPr lang="en-US" dirty="0"/>
          </a:p>
        </p:txBody>
      </p:sp>
      <p:sp>
        <p:nvSpPr>
          <p:cNvPr id="3" name="Content Placeholder 2"/>
          <p:cNvSpPr>
            <a:spLocks noGrp="1"/>
          </p:cNvSpPr>
          <p:nvPr>
            <p:ph idx="1"/>
          </p:nvPr>
        </p:nvSpPr>
        <p:spPr>
          <a:xfrm>
            <a:off x="685800" y="1172436"/>
            <a:ext cx="8119792" cy="5498892"/>
          </a:xfrm>
        </p:spPr>
        <p:txBody>
          <a:bodyPr/>
          <a:lstStyle/>
          <a:p>
            <a:r>
              <a:rPr lang="en-US" dirty="0" smtClean="0"/>
              <a:t>React is </a:t>
            </a:r>
            <a:r>
              <a:rPr lang="en-US" dirty="0" smtClean="0">
                <a:solidFill>
                  <a:srgbClr val="FF0000"/>
                </a:solidFill>
              </a:rPr>
              <a:t>not</a:t>
            </a:r>
            <a:r>
              <a:rPr lang="en-US" dirty="0" smtClean="0"/>
              <a:t> a MVC framework</a:t>
            </a:r>
          </a:p>
          <a:p>
            <a:r>
              <a:rPr lang="en-US" dirty="0" smtClean="0"/>
              <a:t>No templates</a:t>
            </a:r>
          </a:p>
          <a:p>
            <a:pPr lvl="1"/>
            <a:r>
              <a:rPr lang="en-US" dirty="0" smtClean="0"/>
              <a:t>UI is made of components</a:t>
            </a:r>
          </a:p>
          <a:p>
            <a:pPr lvl="1"/>
            <a:r>
              <a:rPr lang="en-US" dirty="0"/>
              <a:t>React uses a real, full featured programming language to render </a:t>
            </a:r>
            <a:r>
              <a:rPr lang="en-US" dirty="0" smtClean="0"/>
              <a:t>views</a:t>
            </a:r>
          </a:p>
          <a:p>
            <a:r>
              <a:rPr lang="en-US" dirty="0"/>
              <a:t>V</a:t>
            </a:r>
            <a:r>
              <a:rPr lang="en-US" dirty="0" smtClean="0"/>
              <a:t>irtual DOM</a:t>
            </a:r>
          </a:p>
          <a:p>
            <a:pPr lvl="1"/>
            <a:r>
              <a:rPr lang="en-US" dirty="0"/>
              <a:t>lightweight description of the </a:t>
            </a:r>
            <a:r>
              <a:rPr lang="en-US" dirty="0" smtClean="0"/>
              <a:t>DOM</a:t>
            </a:r>
            <a:endParaRPr lang="en-US" dirty="0"/>
          </a:p>
        </p:txBody>
      </p:sp>
    </p:spTree>
    <p:extLst>
      <p:ext uri="{BB962C8B-B14F-4D97-AF65-F5344CB8AC3E}">
        <p14:creationId xmlns:p14="http://schemas.microsoft.com/office/powerpoint/2010/main" val="2277954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332854" y="2975675"/>
            <a:ext cx="1797803" cy="1038387"/>
          </a:xfrm>
          <a:prstGeom prst="rect">
            <a:avLst/>
          </a:prstGeom>
          <a:solidFill>
            <a:srgbClr val="FFFD78"/>
          </a:solidFill>
          <a:ln w="12700" cap="sq" cmpd="sng" algn="ctr">
            <a:noFill/>
            <a:prstDash val="solid"/>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962" tIns="41275" rIns="80962" bIns="41275"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rPr>
              <a:t>Tier 1:</a:t>
            </a:r>
            <a:r>
              <a:rPr kumimoji="0" lang="en-US" b="0" i="0" u="none" strike="noStrike" cap="none" normalizeH="0" dirty="0" smtClean="0">
                <a:ln>
                  <a:noFill/>
                </a:ln>
                <a:solidFill>
                  <a:schemeClr val="tx1"/>
                </a:solidFill>
                <a:effectLst/>
              </a:rPr>
              <a:t> browser</a:t>
            </a:r>
            <a:endParaRPr kumimoji="0" lang="en-US" b="0" i="0" u="none" strike="noStrike" cap="none" normalizeH="0" baseline="0" dirty="0" smtClean="0">
              <a:ln>
                <a:noFill/>
              </a:ln>
              <a:solidFill>
                <a:schemeClr val="tx1"/>
              </a:solidFill>
              <a:effectLst/>
            </a:endParaRPr>
          </a:p>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p:txBody>
      </p:sp>
      <p:sp>
        <p:nvSpPr>
          <p:cNvPr id="14" name="Rectangle 13"/>
          <p:cNvSpPr/>
          <p:nvPr/>
        </p:nvSpPr>
        <p:spPr bwMode="auto">
          <a:xfrm>
            <a:off x="5181601" y="2960176"/>
            <a:ext cx="1797803" cy="1038387"/>
          </a:xfrm>
          <a:prstGeom prst="rect">
            <a:avLst/>
          </a:prstGeom>
          <a:solidFill>
            <a:srgbClr val="FFFD78"/>
          </a:solidFill>
          <a:ln w="12700" cap="sq" cmpd="sng" algn="ctr">
            <a:noFill/>
            <a:prstDash val="solid"/>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962" tIns="41275" rIns="80962" bIns="41275"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rPr>
              <a:t>Tier 3</a:t>
            </a:r>
            <a:endParaRPr kumimoji="0" lang="en-US" b="0" i="0" u="none" strike="noStrike" cap="none" normalizeH="0" baseline="0" dirty="0" smtClean="0">
              <a:ln>
                <a:noFill/>
              </a:ln>
              <a:solidFill>
                <a:schemeClr val="tx1"/>
              </a:solidFill>
              <a:effectLst/>
            </a:endParaRPr>
          </a:p>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p:txBody>
      </p:sp>
      <p:sp>
        <p:nvSpPr>
          <p:cNvPr id="2" name="Title 1"/>
          <p:cNvSpPr>
            <a:spLocks noGrp="1"/>
          </p:cNvSpPr>
          <p:nvPr>
            <p:ph type="title"/>
          </p:nvPr>
        </p:nvSpPr>
        <p:spPr/>
        <p:txBody>
          <a:bodyPr/>
          <a:lstStyle/>
          <a:p>
            <a:r>
              <a:rPr lang="en-US" dirty="0" smtClean="0"/>
              <a:t>MVC</a:t>
            </a:r>
            <a:endParaRPr lang="en-US" dirty="0"/>
          </a:p>
        </p:txBody>
      </p:sp>
      <p:grpSp>
        <p:nvGrpSpPr>
          <p:cNvPr id="8" name="Group 7"/>
          <p:cNvGrpSpPr/>
          <p:nvPr/>
        </p:nvGrpSpPr>
        <p:grpSpPr>
          <a:xfrm>
            <a:off x="1332854" y="1534332"/>
            <a:ext cx="5646550" cy="1038387"/>
            <a:chOff x="1332854" y="1534332"/>
            <a:chExt cx="5646550" cy="1038387"/>
          </a:xfrm>
        </p:grpSpPr>
        <p:sp>
          <p:nvSpPr>
            <p:cNvPr id="7" name="Rectangle 6"/>
            <p:cNvSpPr/>
            <p:nvPr/>
          </p:nvSpPr>
          <p:spPr bwMode="auto">
            <a:xfrm>
              <a:off x="1332854" y="1534332"/>
              <a:ext cx="5646550" cy="1038387"/>
            </a:xfrm>
            <a:prstGeom prst="rect">
              <a:avLst/>
            </a:prstGeom>
            <a:solidFill>
              <a:srgbClr val="FFFD78"/>
            </a:solidFill>
            <a:ln w="12700" cap="sq" cmpd="sng" algn="ctr">
              <a:noFill/>
              <a:prstDash val="solid"/>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962" tIns="41275" rIns="80962" bIns="41275"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lang="en-US" dirty="0" smtClean="0"/>
                <a:t>local</a:t>
              </a:r>
              <a:endParaRPr kumimoji="0" lang="en-US" sz="2400" b="0" i="0" u="none" strike="noStrike" cap="none" normalizeH="0" baseline="0" dirty="0" smtClean="0">
                <a:ln>
                  <a:noFill/>
                </a:ln>
                <a:solidFill>
                  <a:schemeClr val="tx1"/>
                </a:solidFill>
                <a:effectLst/>
              </a:endParaRPr>
            </a:p>
          </p:txBody>
        </p:sp>
        <p:sp>
          <p:nvSpPr>
            <p:cNvPr id="4" name="TextBox 3"/>
            <p:cNvSpPr txBox="1"/>
            <p:nvPr/>
          </p:nvSpPr>
          <p:spPr>
            <a:xfrm>
              <a:off x="5325485" y="1921790"/>
              <a:ext cx="150333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smtClean="0"/>
                <a:t>model</a:t>
              </a:r>
              <a:endParaRPr lang="en-US" dirty="0"/>
            </a:p>
          </p:txBody>
        </p:sp>
        <p:sp>
          <p:nvSpPr>
            <p:cNvPr id="5" name="TextBox 4"/>
            <p:cNvSpPr txBox="1"/>
            <p:nvPr/>
          </p:nvSpPr>
          <p:spPr>
            <a:xfrm>
              <a:off x="3396330" y="1921790"/>
              <a:ext cx="150333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mtClean="0"/>
                <a:t>controller</a:t>
              </a:r>
              <a:endParaRPr lang="en-US" dirty="0"/>
            </a:p>
          </p:txBody>
        </p:sp>
        <p:sp>
          <p:nvSpPr>
            <p:cNvPr id="6" name="TextBox 5"/>
            <p:cNvSpPr txBox="1"/>
            <p:nvPr/>
          </p:nvSpPr>
          <p:spPr>
            <a:xfrm>
              <a:off x="1560163" y="1921790"/>
              <a:ext cx="150333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smtClean="0"/>
                <a:t>view</a:t>
              </a:r>
              <a:endParaRPr lang="en-US" dirty="0"/>
            </a:p>
          </p:txBody>
        </p:sp>
      </p:grpSp>
      <p:sp>
        <p:nvSpPr>
          <p:cNvPr id="10" name="Rectangle 9"/>
          <p:cNvSpPr/>
          <p:nvPr/>
        </p:nvSpPr>
        <p:spPr bwMode="auto">
          <a:xfrm>
            <a:off x="3254644" y="2960177"/>
            <a:ext cx="1797803" cy="1038387"/>
          </a:xfrm>
          <a:prstGeom prst="rect">
            <a:avLst/>
          </a:prstGeom>
          <a:solidFill>
            <a:srgbClr val="FFFD78"/>
          </a:solidFill>
          <a:ln w="12700" cap="sq" cmpd="sng" algn="ctr">
            <a:noFill/>
            <a:prstDash val="solid"/>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962" tIns="41275" rIns="80962" bIns="41275"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rPr>
              <a:t>Web server</a:t>
            </a:r>
          </a:p>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p:txBody>
      </p:sp>
      <p:sp>
        <p:nvSpPr>
          <p:cNvPr id="11" name="TextBox 10"/>
          <p:cNvSpPr txBox="1"/>
          <p:nvPr/>
        </p:nvSpPr>
        <p:spPr>
          <a:xfrm>
            <a:off x="5309987" y="3347635"/>
            <a:ext cx="150333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smtClean="0"/>
              <a:t>model</a:t>
            </a:r>
            <a:endParaRPr lang="en-US" dirty="0"/>
          </a:p>
        </p:txBody>
      </p:sp>
      <p:sp>
        <p:nvSpPr>
          <p:cNvPr id="12" name="TextBox 11"/>
          <p:cNvSpPr txBox="1"/>
          <p:nvPr/>
        </p:nvSpPr>
        <p:spPr>
          <a:xfrm>
            <a:off x="3396330" y="3347635"/>
            <a:ext cx="150333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mtClean="0"/>
              <a:t>controller</a:t>
            </a:r>
            <a:endParaRPr lang="en-US" dirty="0"/>
          </a:p>
        </p:txBody>
      </p:sp>
      <p:sp>
        <p:nvSpPr>
          <p:cNvPr id="13" name="TextBox 12"/>
          <p:cNvSpPr txBox="1"/>
          <p:nvPr/>
        </p:nvSpPr>
        <p:spPr>
          <a:xfrm>
            <a:off x="1560163" y="3347635"/>
            <a:ext cx="150333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smtClean="0"/>
              <a:t>view</a:t>
            </a:r>
            <a:endParaRPr lang="en-US" dirty="0"/>
          </a:p>
        </p:txBody>
      </p:sp>
      <p:sp>
        <p:nvSpPr>
          <p:cNvPr id="16" name="Rectangle 15"/>
          <p:cNvSpPr/>
          <p:nvPr/>
        </p:nvSpPr>
        <p:spPr bwMode="auto">
          <a:xfrm>
            <a:off x="1335437" y="4274944"/>
            <a:ext cx="2363489" cy="1038387"/>
          </a:xfrm>
          <a:prstGeom prst="rect">
            <a:avLst/>
          </a:prstGeom>
          <a:solidFill>
            <a:srgbClr val="FFFD78"/>
          </a:solidFill>
          <a:ln w="12700" cap="sq" cmpd="sng" algn="ctr">
            <a:noFill/>
            <a:prstDash val="solid"/>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962" tIns="41275" rIns="80962" bIns="41275" numCol="1" rtlCol="0" anchor="t" anchorCtr="0" compatLnSpc="1">
            <a:prstTxWarp prst="textNoShape">
              <a:avLst/>
            </a:prstTxWarp>
            <a:no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rPr>
              <a:t>AJAX</a:t>
            </a:r>
            <a:endParaRPr kumimoji="0" lang="en-US" sz="2400" b="0" i="0" u="none" strike="noStrike" cap="none" normalizeH="0" baseline="0" dirty="0" smtClean="0">
              <a:ln>
                <a:noFill/>
              </a:ln>
              <a:solidFill>
                <a:schemeClr val="tx1"/>
              </a:solidFill>
              <a:effectLst/>
            </a:endParaRPr>
          </a:p>
        </p:txBody>
      </p:sp>
      <p:sp>
        <p:nvSpPr>
          <p:cNvPr id="17" name="Rectangle 16"/>
          <p:cNvSpPr/>
          <p:nvPr/>
        </p:nvSpPr>
        <p:spPr bwMode="auto">
          <a:xfrm>
            <a:off x="5233265" y="4259450"/>
            <a:ext cx="1797803" cy="1038387"/>
          </a:xfrm>
          <a:prstGeom prst="rect">
            <a:avLst/>
          </a:prstGeom>
          <a:solidFill>
            <a:srgbClr val="FFFD78"/>
          </a:solidFill>
          <a:ln w="12700" cap="sq" cmpd="sng" algn="ctr">
            <a:noFill/>
            <a:prstDash val="solid"/>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962" tIns="41275" rIns="80962" bIns="41275"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rPr>
              <a:t>Tier 3</a:t>
            </a:r>
            <a:endParaRPr kumimoji="0" lang="en-US" b="0" i="0" u="none" strike="noStrike" cap="none" normalizeH="0" baseline="0" dirty="0" smtClean="0">
              <a:ln>
                <a:noFill/>
              </a:ln>
              <a:solidFill>
                <a:schemeClr val="tx1"/>
              </a:solidFill>
              <a:effectLst/>
            </a:endParaRPr>
          </a:p>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p:txBody>
      </p:sp>
      <p:sp>
        <p:nvSpPr>
          <p:cNvPr id="18" name="Rectangle 17"/>
          <p:cNvSpPr/>
          <p:nvPr/>
        </p:nvSpPr>
        <p:spPr bwMode="auto">
          <a:xfrm>
            <a:off x="3797084" y="4259451"/>
            <a:ext cx="1338023" cy="1038387"/>
          </a:xfrm>
          <a:prstGeom prst="rect">
            <a:avLst/>
          </a:prstGeom>
          <a:solidFill>
            <a:srgbClr val="FFFD78"/>
          </a:solidFill>
          <a:ln w="12700" cap="sq" cmpd="sng" algn="ctr">
            <a:noFill/>
            <a:prstDash val="solid"/>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962" tIns="41275" rIns="80962" bIns="41275"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rPr>
              <a:t>Web server</a:t>
            </a:r>
          </a:p>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p:txBody>
      </p:sp>
      <p:sp>
        <p:nvSpPr>
          <p:cNvPr id="19" name="TextBox 18"/>
          <p:cNvSpPr txBox="1"/>
          <p:nvPr/>
        </p:nvSpPr>
        <p:spPr>
          <a:xfrm>
            <a:off x="5361651" y="4646909"/>
            <a:ext cx="150333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smtClean="0"/>
              <a:t>model</a:t>
            </a:r>
            <a:endParaRPr lang="en-US" dirty="0"/>
          </a:p>
        </p:txBody>
      </p:sp>
      <p:sp>
        <p:nvSpPr>
          <p:cNvPr id="20" name="TextBox 19"/>
          <p:cNvSpPr txBox="1"/>
          <p:nvPr/>
        </p:nvSpPr>
        <p:spPr>
          <a:xfrm>
            <a:off x="3447994" y="4646909"/>
            <a:ext cx="150333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mtClean="0"/>
              <a:t>controller</a:t>
            </a:r>
            <a:endParaRPr lang="en-US" dirty="0"/>
          </a:p>
        </p:txBody>
      </p:sp>
      <p:sp>
        <p:nvSpPr>
          <p:cNvPr id="21" name="TextBox 20"/>
          <p:cNvSpPr txBox="1"/>
          <p:nvPr/>
        </p:nvSpPr>
        <p:spPr>
          <a:xfrm>
            <a:off x="1611827" y="4646909"/>
            <a:ext cx="150333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smtClean="0"/>
              <a:t>view</a:t>
            </a:r>
            <a:endParaRPr lang="en-US" dirty="0"/>
          </a:p>
        </p:txBody>
      </p:sp>
      <p:sp>
        <p:nvSpPr>
          <p:cNvPr id="23" name="Rectangle 22"/>
          <p:cNvSpPr/>
          <p:nvPr/>
        </p:nvSpPr>
        <p:spPr bwMode="auto">
          <a:xfrm>
            <a:off x="1332854" y="5558720"/>
            <a:ext cx="5698213" cy="1038387"/>
          </a:xfrm>
          <a:prstGeom prst="rect">
            <a:avLst/>
          </a:prstGeom>
          <a:solidFill>
            <a:srgbClr val="FFFD78"/>
          </a:solidFill>
          <a:ln w="12700" cap="sq" cmpd="sng" algn="ctr">
            <a:noFill/>
            <a:prstDash val="solid"/>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962" tIns="41275" rIns="80962" bIns="41275" numCol="1" rtlCol="0" anchor="t" anchorCtr="0" compatLnSpc="1">
            <a:prstTxWarp prst="textNoShape">
              <a:avLst/>
            </a:prstTxWarp>
            <a:noAutofit/>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t>React: browser</a:t>
            </a:r>
            <a:endParaRPr kumimoji="0" lang="en-US" b="0" i="0" u="none" strike="noStrike" cap="none" normalizeH="0" baseline="0" dirty="0" smtClean="0">
              <a:ln>
                <a:noFill/>
              </a:ln>
              <a:solidFill>
                <a:schemeClr val="tx1"/>
              </a:solidFill>
              <a:effectLst/>
            </a:endParaRPr>
          </a:p>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p:txBody>
      </p:sp>
      <p:sp>
        <p:nvSpPr>
          <p:cNvPr id="25" name="TextBox 24"/>
          <p:cNvSpPr txBox="1"/>
          <p:nvPr/>
        </p:nvSpPr>
        <p:spPr>
          <a:xfrm>
            <a:off x="5361651" y="5946179"/>
            <a:ext cx="150333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smtClean="0"/>
              <a:t>model</a:t>
            </a:r>
            <a:endParaRPr lang="en-US" dirty="0"/>
          </a:p>
        </p:txBody>
      </p:sp>
      <p:sp>
        <p:nvSpPr>
          <p:cNvPr id="26" name="TextBox 25"/>
          <p:cNvSpPr txBox="1"/>
          <p:nvPr/>
        </p:nvSpPr>
        <p:spPr>
          <a:xfrm>
            <a:off x="3447994" y="5946179"/>
            <a:ext cx="150333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mtClean="0"/>
              <a:t>controller</a:t>
            </a:r>
            <a:endParaRPr lang="en-US" dirty="0"/>
          </a:p>
        </p:txBody>
      </p:sp>
      <p:sp>
        <p:nvSpPr>
          <p:cNvPr id="27" name="TextBox 26"/>
          <p:cNvSpPr txBox="1"/>
          <p:nvPr/>
        </p:nvSpPr>
        <p:spPr>
          <a:xfrm>
            <a:off x="1611827" y="5946179"/>
            <a:ext cx="150333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smtClean="0"/>
              <a:t>view</a:t>
            </a:r>
            <a:endParaRPr lang="en-US" dirty="0"/>
          </a:p>
        </p:txBody>
      </p:sp>
    </p:spTree>
    <p:extLst>
      <p:ext uri="{BB962C8B-B14F-4D97-AF65-F5344CB8AC3E}">
        <p14:creationId xmlns:p14="http://schemas.microsoft.com/office/powerpoint/2010/main" val="2130367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MVC, just V</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traditional MVC different </a:t>
            </a:r>
            <a:r>
              <a:rPr lang="en-US" dirty="0"/>
              <a:t>parts </a:t>
            </a:r>
            <a:r>
              <a:rPr lang="en-US" dirty="0" smtClean="0"/>
              <a:t>of the UI talk via </a:t>
            </a:r>
            <a:r>
              <a:rPr lang="en-US" dirty="0"/>
              <a:t>events, </a:t>
            </a:r>
            <a:r>
              <a:rPr lang="en-US" dirty="0" smtClean="0"/>
              <a:t>with </a:t>
            </a:r>
            <a:r>
              <a:rPr lang="en-US" dirty="0"/>
              <a:t>a controller receiving all the user inputs, manipulating the models if needed and then calling the views and </a:t>
            </a:r>
            <a:r>
              <a:rPr lang="en-US" dirty="0" smtClean="0">
                <a:solidFill>
                  <a:srgbClr val="FF0000"/>
                </a:solidFill>
              </a:rPr>
              <a:t>telling </a:t>
            </a:r>
            <a:r>
              <a:rPr lang="en-US" dirty="0">
                <a:solidFill>
                  <a:srgbClr val="FF0000"/>
                </a:solidFill>
              </a:rPr>
              <a:t>them to re-render if necessary</a:t>
            </a:r>
            <a:r>
              <a:rPr lang="en-US" dirty="0" smtClean="0"/>
              <a:t>.</a:t>
            </a:r>
          </a:p>
          <a:p>
            <a:r>
              <a:rPr lang="en-US" dirty="0" smtClean="0"/>
              <a:t>In React, </a:t>
            </a:r>
            <a:r>
              <a:rPr lang="en-US" dirty="0"/>
              <a:t>w</a:t>
            </a:r>
            <a:r>
              <a:rPr lang="en-US" dirty="0" smtClean="0"/>
              <a:t>hen </a:t>
            </a:r>
            <a:r>
              <a:rPr lang="en-US" dirty="0"/>
              <a:t>a user interaction </a:t>
            </a:r>
            <a:r>
              <a:rPr lang="en-US" dirty="0" smtClean="0"/>
              <a:t>occurs, </a:t>
            </a:r>
            <a:r>
              <a:rPr lang="en-US" dirty="0" smtClean="0">
                <a:solidFill>
                  <a:srgbClr val="FF0000"/>
                </a:solidFill>
              </a:rPr>
              <a:t>everything is re</a:t>
            </a:r>
            <a:r>
              <a:rPr lang="en-US" dirty="0">
                <a:solidFill>
                  <a:srgbClr val="FF0000"/>
                </a:solidFill>
              </a:rPr>
              <a:t>-</a:t>
            </a:r>
            <a:r>
              <a:rPr lang="en-US" dirty="0" smtClean="0">
                <a:solidFill>
                  <a:srgbClr val="FF0000"/>
                </a:solidFill>
              </a:rPr>
              <a:t>rendered</a:t>
            </a:r>
          </a:p>
          <a:p>
            <a:r>
              <a:rPr lang="en-US" dirty="0" smtClean="0"/>
              <a:t>Separation between code and presentation vanishes (again </a:t>
            </a:r>
            <a:r>
              <a:rPr lang="is-IS" dirty="0" smtClean="0"/>
              <a:t>…)</a:t>
            </a:r>
            <a:endParaRPr lang="en-US" dirty="0" smtClean="0"/>
          </a:p>
          <a:p>
            <a:r>
              <a:rPr lang="en-US" dirty="0" smtClean="0"/>
              <a:t>Components are single units, they can be instantiated and moved without having to reconnect them to handlers (e.g. in </a:t>
            </a:r>
            <a:r>
              <a:rPr lang="en-US" dirty="0" err="1" smtClean="0"/>
              <a:t>jQuery.readyFunction</a:t>
            </a:r>
            <a:r>
              <a:rPr lang="en-US" dirty="0" smtClean="0"/>
              <a:t>)</a:t>
            </a:r>
            <a:endParaRPr lang="en-US" dirty="0"/>
          </a:p>
        </p:txBody>
      </p:sp>
    </p:spTree>
    <p:extLst>
      <p:ext uri="{BB962C8B-B14F-4D97-AF65-F5344CB8AC3E}">
        <p14:creationId xmlns:p14="http://schemas.microsoft.com/office/powerpoint/2010/main" val="301405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DOM</a:t>
            </a:r>
            <a:endParaRPr lang="en-US" dirty="0"/>
          </a:p>
        </p:txBody>
      </p:sp>
      <p:sp>
        <p:nvSpPr>
          <p:cNvPr id="3" name="Content Placeholder 2"/>
          <p:cNvSpPr>
            <a:spLocks noGrp="1"/>
          </p:cNvSpPr>
          <p:nvPr>
            <p:ph idx="1"/>
          </p:nvPr>
        </p:nvSpPr>
        <p:spPr/>
        <p:txBody>
          <a:bodyPr/>
          <a:lstStyle/>
          <a:p>
            <a:r>
              <a:rPr lang="en-US" dirty="0" smtClean="0"/>
              <a:t>Pure JS </a:t>
            </a:r>
            <a:r>
              <a:rPr lang="en-US" dirty="0"/>
              <a:t>lightweight description of </a:t>
            </a:r>
            <a:r>
              <a:rPr lang="en-US" dirty="0" smtClean="0"/>
              <a:t>the DOM</a:t>
            </a:r>
          </a:p>
          <a:p>
            <a:r>
              <a:rPr lang="en-US" dirty="0" smtClean="0"/>
              <a:t>Components keep a state, avoiding storing the state in the DOM</a:t>
            </a:r>
          </a:p>
          <a:p>
            <a:r>
              <a:rPr lang="en-US" dirty="0" smtClean="0"/>
              <a:t>Incremental </a:t>
            </a:r>
            <a:r>
              <a:rPr lang="en-US" dirty="0"/>
              <a:t>updates</a:t>
            </a:r>
          </a:p>
          <a:p>
            <a:pPr lvl="1"/>
            <a:r>
              <a:rPr lang="en-US" dirty="0"/>
              <a:t>The data returned from render is neither a string nor a DOM node </a:t>
            </a:r>
            <a:r>
              <a:rPr lang="en-US" dirty="0" smtClean="0"/>
              <a:t>-- </a:t>
            </a:r>
            <a:r>
              <a:rPr lang="en-US" dirty="0"/>
              <a:t>it's a v</a:t>
            </a:r>
            <a:r>
              <a:rPr lang="en-US" dirty="0" smtClean="0"/>
              <a:t>irtual DOM representing what the DOM should be</a:t>
            </a:r>
            <a:endParaRPr lang="en-US" dirty="0"/>
          </a:p>
          <a:p>
            <a:pPr lvl="1"/>
            <a:r>
              <a:rPr lang="en-US" dirty="0">
                <a:hlinkClick r:id="rId2"/>
              </a:rPr>
              <a:t>reconciliation</a:t>
            </a:r>
            <a:endParaRPr lang="en-US" dirty="0"/>
          </a:p>
        </p:txBody>
      </p:sp>
    </p:spTree>
    <p:extLst>
      <p:ext uri="{BB962C8B-B14F-4D97-AF65-F5344CB8AC3E}">
        <p14:creationId xmlns:p14="http://schemas.microsoft.com/office/powerpoint/2010/main" val="152717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Exaxmple</a:t>
            </a:r>
            <a:r>
              <a:rPr lang="en-US" dirty="0" smtClean="0"/>
              <a:t>: Reconciliation</a:t>
            </a:r>
            <a:endParaRPr lang="en-US" dirty="0"/>
          </a:p>
        </p:txBody>
      </p:sp>
      <p:sp>
        <p:nvSpPr>
          <p:cNvPr id="3" name="Content Placeholder 2"/>
          <p:cNvSpPr>
            <a:spLocks noGrp="1"/>
          </p:cNvSpPr>
          <p:nvPr>
            <p:ph idx="1"/>
          </p:nvPr>
        </p:nvSpPr>
        <p:spPr>
          <a:xfrm>
            <a:off x="685800" y="1270135"/>
            <a:ext cx="8458200" cy="5264015"/>
          </a:xfrm>
        </p:spPr>
        <p:txBody>
          <a:bodyPr>
            <a:normAutofit fontScale="47500" lnSpcReduction="20000"/>
          </a:bodyPr>
          <a:lstStyle/>
          <a:p>
            <a:pPr marL="0" indent="0">
              <a:buNone/>
            </a:pPr>
            <a:r>
              <a:rPr lang="mr-IN" dirty="0" err="1">
                <a:latin typeface="Consolas" charset="0"/>
                <a:ea typeface="Consolas" charset="0"/>
                <a:cs typeface="Consolas" charset="0"/>
              </a:rPr>
              <a:t>class</a:t>
            </a:r>
            <a:r>
              <a:rPr lang="mr-IN" dirty="0">
                <a:latin typeface="Consolas" charset="0"/>
                <a:ea typeface="Consolas" charset="0"/>
                <a:cs typeface="Consolas" charset="0"/>
              </a:rPr>
              <a:t> </a:t>
            </a:r>
            <a:r>
              <a:rPr lang="mr-IN" dirty="0" err="1">
                <a:latin typeface="Consolas" charset="0"/>
                <a:ea typeface="Consolas" charset="0"/>
                <a:cs typeface="Consolas" charset="0"/>
              </a:rPr>
              <a:t>TextBoxList</a:t>
            </a:r>
            <a:r>
              <a:rPr lang="mr-IN" dirty="0">
                <a:latin typeface="Consolas" charset="0"/>
                <a:ea typeface="Consolas" charset="0"/>
                <a:cs typeface="Consolas" charset="0"/>
              </a:rPr>
              <a:t> </a:t>
            </a:r>
            <a:r>
              <a:rPr lang="mr-IN" dirty="0" err="1">
                <a:latin typeface="Consolas" charset="0"/>
                <a:ea typeface="Consolas" charset="0"/>
                <a:cs typeface="Consolas" charset="0"/>
              </a:rPr>
              <a:t>extends</a:t>
            </a:r>
            <a:r>
              <a:rPr lang="mr-IN" dirty="0">
                <a:latin typeface="Consolas" charset="0"/>
                <a:ea typeface="Consolas" charset="0"/>
                <a:cs typeface="Consolas" charset="0"/>
              </a:rPr>
              <a:t> </a:t>
            </a:r>
            <a:r>
              <a:rPr lang="mr-IN" dirty="0" err="1">
                <a:latin typeface="Consolas" charset="0"/>
                <a:ea typeface="Consolas" charset="0"/>
                <a:cs typeface="Consolas" charset="0"/>
              </a:rPr>
              <a:t>React.Component</a:t>
            </a:r>
            <a:r>
              <a:rPr lang="mr-IN" dirty="0">
                <a:latin typeface="Consolas" charset="0"/>
                <a:ea typeface="Consolas" charset="0"/>
                <a:cs typeface="Consolas" charset="0"/>
              </a:rPr>
              <a:t> </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r>
              <a:rPr lang="mr-IN" dirty="0" err="1" smtClean="0">
                <a:latin typeface="Consolas" charset="0"/>
                <a:ea typeface="Consolas" charset="0"/>
                <a:cs typeface="Consolas" charset="0"/>
              </a:rPr>
              <a:t>constructor</a:t>
            </a:r>
            <a:r>
              <a:rPr lang="mr-IN" dirty="0">
                <a:latin typeface="Consolas" charset="0"/>
                <a:ea typeface="Consolas" charset="0"/>
                <a:cs typeface="Consolas" charset="0"/>
              </a:rPr>
              <a:t>() </a:t>
            </a:r>
            <a:r>
              <a:rPr lang="mr-IN" dirty="0" smtClean="0">
                <a:latin typeface="Consolas" charset="0"/>
                <a:ea typeface="Consolas" charset="0"/>
                <a:cs typeface="Consolas" charset="0"/>
              </a:rPr>
              <a:t>{</a:t>
            </a:r>
            <a:endParaRPr lang="en-US" dirty="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r>
              <a:rPr lang="mr-IN" dirty="0" err="1">
                <a:latin typeface="Consolas" charset="0"/>
                <a:ea typeface="Consolas" charset="0"/>
                <a:cs typeface="Consolas" charset="0"/>
              </a:rPr>
              <a:t>super</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r>
              <a:rPr lang="mr-IN" dirty="0" err="1">
                <a:latin typeface="Consolas" charset="0"/>
                <a:ea typeface="Consolas" charset="0"/>
                <a:cs typeface="Consolas" charset="0"/>
              </a:rPr>
              <a:t>this.state</a:t>
            </a:r>
            <a:r>
              <a:rPr lang="mr-IN" dirty="0">
                <a:latin typeface="Consolas" charset="0"/>
                <a:ea typeface="Consolas" charset="0"/>
                <a:cs typeface="Consolas" charset="0"/>
              </a:rPr>
              <a:t> = {</a:t>
            </a:r>
            <a:r>
              <a:rPr lang="mr-IN" dirty="0" err="1">
                <a:latin typeface="Consolas" charset="0"/>
                <a:ea typeface="Consolas" charset="0"/>
                <a:cs typeface="Consolas" charset="0"/>
              </a:rPr>
              <a:t>count</a:t>
            </a:r>
            <a:r>
              <a:rPr lang="mr-IN" dirty="0">
                <a:latin typeface="Consolas" charset="0"/>
                <a:ea typeface="Consolas" charset="0"/>
                <a:cs typeface="Consolas" charset="0"/>
              </a:rPr>
              <a:t>: 1</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r>
              <a:rPr lang="en-US" dirty="0" smtClean="0">
                <a:latin typeface="Consolas" charset="0"/>
                <a:ea typeface="Consolas" charset="0"/>
                <a:cs typeface="Consolas" charset="0"/>
              </a:rPr>
              <a:t> </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r>
              <a:rPr lang="mr-IN" dirty="0" err="1" smtClean="0">
                <a:latin typeface="Consolas" charset="0"/>
                <a:ea typeface="Consolas" charset="0"/>
                <a:cs typeface="Consolas" charset="0"/>
              </a:rPr>
              <a:t>add</a:t>
            </a:r>
            <a:r>
              <a:rPr lang="mr-IN" dirty="0" smtClean="0">
                <a:latin typeface="Consolas" charset="0"/>
                <a:ea typeface="Consolas" charset="0"/>
                <a:cs typeface="Consolas" charset="0"/>
              </a:rPr>
              <a:t> </a:t>
            </a:r>
            <a:r>
              <a:rPr lang="mr-IN" dirty="0">
                <a:latin typeface="Consolas" charset="0"/>
                <a:ea typeface="Consolas" charset="0"/>
                <a:cs typeface="Consolas" charset="0"/>
              </a:rPr>
              <a:t>= () =&gt; </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r>
              <a:rPr lang="mr-IN" dirty="0" err="1">
                <a:latin typeface="Consolas" charset="0"/>
                <a:ea typeface="Consolas" charset="0"/>
                <a:cs typeface="Consolas" charset="0"/>
              </a:rPr>
              <a:t>this.setState</a:t>
            </a:r>
            <a:r>
              <a:rPr lang="mr-IN" dirty="0">
                <a:latin typeface="Consolas" charset="0"/>
                <a:ea typeface="Consolas" charset="0"/>
                <a:cs typeface="Consolas" charset="0"/>
              </a:rPr>
              <a:t>({</a:t>
            </a:r>
            <a:r>
              <a:rPr lang="mr-IN" dirty="0" err="1">
                <a:latin typeface="Consolas" charset="0"/>
                <a:ea typeface="Consolas" charset="0"/>
                <a:cs typeface="Consolas" charset="0"/>
              </a:rPr>
              <a:t>count</a:t>
            </a:r>
            <a:r>
              <a:rPr lang="mr-IN" dirty="0">
                <a:latin typeface="Consolas" charset="0"/>
                <a:ea typeface="Consolas" charset="0"/>
                <a:cs typeface="Consolas" charset="0"/>
              </a:rPr>
              <a:t>: </a:t>
            </a:r>
            <a:r>
              <a:rPr lang="mr-IN" dirty="0" err="1">
                <a:latin typeface="Consolas" charset="0"/>
                <a:ea typeface="Consolas" charset="0"/>
                <a:cs typeface="Consolas" charset="0"/>
              </a:rPr>
              <a:t>this.state.count</a:t>
            </a:r>
            <a:r>
              <a:rPr lang="mr-IN" dirty="0">
                <a:latin typeface="Consolas" charset="0"/>
                <a:ea typeface="Consolas" charset="0"/>
                <a:cs typeface="Consolas" charset="0"/>
              </a:rPr>
              <a:t> + 1</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r>
              <a:rPr lang="mr-IN" dirty="0" err="1" smtClean="0">
                <a:latin typeface="Consolas" charset="0"/>
                <a:ea typeface="Consolas" charset="0"/>
                <a:cs typeface="Consolas" charset="0"/>
              </a:rPr>
              <a:t>render</a:t>
            </a:r>
            <a:r>
              <a:rPr lang="mr-IN" dirty="0">
                <a:latin typeface="Consolas" charset="0"/>
                <a:ea typeface="Consolas" charset="0"/>
                <a:cs typeface="Consolas" charset="0"/>
              </a:rPr>
              <a:t>() </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r>
              <a:rPr lang="mr-IN" dirty="0" err="1">
                <a:latin typeface="Consolas" charset="0"/>
                <a:ea typeface="Consolas" charset="0"/>
                <a:cs typeface="Consolas" charset="0"/>
              </a:rPr>
              <a:t>var</a:t>
            </a:r>
            <a:r>
              <a:rPr lang="mr-IN" dirty="0">
                <a:latin typeface="Consolas" charset="0"/>
                <a:ea typeface="Consolas" charset="0"/>
                <a:cs typeface="Consolas" charset="0"/>
              </a:rPr>
              <a:t> </a:t>
            </a:r>
            <a:r>
              <a:rPr lang="mr-IN" dirty="0" err="1">
                <a:latin typeface="Consolas" charset="0"/>
                <a:ea typeface="Consolas" charset="0"/>
                <a:cs typeface="Consolas" charset="0"/>
              </a:rPr>
              <a:t>items</a:t>
            </a:r>
            <a:r>
              <a:rPr lang="mr-IN" dirty="0">
                <a:latin typeface="Consolas" charset="0"/>
                <a:ea typeface="Consolas" charset="0"/>
                <a:cs typeface="Consolas" charset="0"/>
              </a:rPr>
              <a:t> = </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r>
              <a:rPr lang="mr-IN" dirty="0" err="1">
                <a:latin typeface="Consolas" charset="0"/>
                <a:ea typeface="Consolas" charset="0"/>
                <a:cs typeface="Consolas" charset="0"/>
              </a:rPr>
              <a:t>for</a:t>
            </a:r>
            <a:r>
              <a:rPr lang="mr-IN" dirty="0">
                <a:latin typeface="Consolas" charset="0"/>
                <a:ea typeface="Consolas" charset="0"/>
                <a:cs typeface="Consolas" charset="0"/>
              </a:rPr>
              <a:t> (</a:t>
            </a:r>
            <a:r>
              <a:rPr lang="mr-IN" dirty="0" err="1">
                <a:latin typeface="Consolas" charset="0"/>
                <a:ea typeface="Consolas" charset="0"/>
                <a:cs typeface="Consolas" charset="0"/>
              </a:rPr>
              <a:t>var</a:t>
            </a:r>
            <a:r>
              <a:rPr lang="mr-IN" dirty="0">
                <a:latin typeface="Consolas" charset="0"/>
                <a:ea typeface="Consolas" charset="0"/>
                <a:cs typeface="Consolas" charset="0"/>
              </a:rPr>
              <a:t> </a:t>
            </a:r>
            <a:r>
              <a:rPr lang="mr-IN" dirty="0" err="1">
                <a:latin typeface="Consolas" charset="0"/>
                <a:ea typeface="Consolas" charset="0"/>
                <a:cs typeface="Consolas" charset="0"/>
              </a:rPr>
              <a:t>i</a:t>
            </a:r>
            <a:r>
              <a:rPr lang="mr-IN" dirty="0">
                <a:latin typeface="Consolas" charset="0"/>
                <a:ea typeface="Consolas" charset="0"/>
                <a:cs typeface="Consolas" charset="0"/>
              </a:rPr>
              <a:t> = 0; </a:t>
            </a:r>
            <a:r>
              <a:rPr lang="mr-IN" dirty="0" err="1">
                <a:latin typeface="Consolas" charset="0"/>
                <a:ea typeface="Consolas" charset="0"/>
                <a:cs typeface="Consolas" charset="0"/>
              </a:rPr>
              <a:t>i</a:t>
            </a:r>
            <a:r>
              <a:rPr lang="mr-IN" dirty="0">
                <a:latin typeface="Consolas" charset="0"/>
                <a:ea typeface="Consolas" charset="0"/>
                <a:cs typeface="Consolas" charset="0"/>
              </a:rPr>
              <a:t> &lt; </a:t>
            </a:r>
            <a:r>
              <a:rPr lang="mr-IN" dirty="0" err="1">
                <a:latin typeface="Consolas" charset="0"/>
                <a:ea typeface="Consolas" charset="0"/>
                <a:cs typeface="Consolas" charset="0"/>
              </a:rPr>
              <a:t>this.state.count</a:t>
            </a:r>
            <a:r>
              <a:rPr lang="mr-IN" dirty="0">
                <a:latin typeface="Consolas" charset="0"/>
                <a:ea typeface="Consolas" charset="0"/>
                <a:cs typeface="Consolas" charset="0"/>
              </a:rPr>
              <a:t>; </a:t>
            </a:r>
            <a:r>
              <a:rPr lang="mr-IN" dirty="0" err="1">
                <a:latin typeface="Consolas" charset="0"/>
                <a:ea typeface="Consolas" charset="0"/>
                <a:cs typeface="Consolas" charset="0"/>
              </a:rPr>
              <a:t>i</a:t>
            </a:r>
            <a:r>
              <a:rPr lang="mr-IN" dirty="0">
                <a:latin typeface="Consolas" charset="0"/>
                <a:ea typeface="Consolas" charset="0"/>
                <a:cs typeface="Consolas" charset="0"/>
              </a:rPr>
              <a:t>++) </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r>
              <a:rPr lang="mr-IN" dirty="0" err="1">
                <a:latin typeface="Consolas" charset="0"/>
                <a:ea typeface="Consolas" charset="0"/>
                <a:cs typeface="Consolas" charset="0"/>
              </a:rPr>
              <a:t>items.push</a:t>
            </a:r>
            <a:r>
              <a:rPr lang="mr-IN" dirty="0">
                <a:latin typeface="Consolas" charset="0"/>
                <a:ea typeface="Consolas" charset="0"/>
                <a:cs typeface="Consolas" charset="0"/>
              </a:rPr>
              <a:t>(&lt;</a:t>
            </a:r>
            <a:r>
              <a:rPr lang="mr-IN" dirty="0" err="1">
                <a:latin typeface="Consolas" charset="0"/>
                <a:ea typeface="Consolas" charset="0"/>
                <a:cs typeface="Consolas" charset="0"/>
              </a:rPr>
              <a:t>li</a:t>
            </a:r>
            <a:r>
              <a:rPr lang="mr-IN" dirty="0">
                <a:latin typeface="Consolas" charset="0"/>
                <a:ea typeface="Consolas" charset="0"/>
                <a:cs typeface="Consolas" charset="0"/>
              </a:rPr>
              <a:t>&gt;&lt;</a:t>
            </a:r>
            <a:r>
              <a:rPr lang="mr-IN" dirty="0" err="1">
                <a:latin typeface="Consolas" charset="0"/>
                <a:ea typeface="Consolas" charset="0"/>
                <a:cs typeface="Consolas" charset="0"/>
              </a:rPr>
              <a:t>input</a:t>
            </a:r>
            <a:r>
              <a:rPr lang="mr-IN" dirty="0">
                <a:latin typeface="Consolas" charset="0"/>
                <a:ea typeface="Consolas" charset="0"/>
                <a:cs typeface="Consolas" charset="0"/>
              </a:rPr>
              <a:t> </a:t>
            </a:r>
            <a:r>
              <a:rPr lang="mr-IN" dirty="0" err="1">
                <a:latin typeface="Consolas" charset="0"/>
                <a:ea typeface="Consolas" charset="0"/>
                <a:cs typeface="Consolas" charset="0"/>
              </a:rPr>
              <a:t>type</a:t>
            </a:r>
            <a:r>
              <a:rPr lang="mr-IN" dirty="0">
                <a:latin typeface="Consolas" charset="0"/>
                <a:ea typeface="Consolas" charset="0"/>
                <a:cs typeface="Consolas" charset="0"/>
              </a:rPr>
              <a:t>="</a:t>
            </a:r>
            <a:r>
              <a:rPr lang="mr-IN" dirty="0" err="1">
                <a:latin typeface="Consolas" charset="0"/>
                <a:ea typeface="Consolas" charset="0"/>
                <a:cs typeface="Consolas" charset="0"/>
              </a:rPr>
              <a:t>text</a:t>
            </a:r>
            <a:r>
              <a:rPr lang="mr-IN" dirty="0">
                <a:latin typeface="Consolas" charset="0"/>
                <a:ea typeface="Consolas" charset="0"/>
                <a:cs typeface="Consolas" charset="0"/>
              </a:rPr>
              <a:t>" </a:t>
            </a:r>
            <a:r>
              <a:rPr lang="mr-IN" dirty="0" err="1">
                <a:latin typeface="Consolas" charset="0"/>
                <a:ea typeface="Consolas" charset="0"/>
                <a:cs typeface="Consolas" charset="0"/>
              </a:rPr>
              <a:t>placeholder</a:t>
            </a:r>
            <a:r>
              <a:rPr lang="mr-IN" dirty="0">
                <a:latin typeface="Consolas" charset="0"/>
                <a:ea typeface="Consolas" charset="0"/>
                <a:cs typeface="Consolas" charset="0"/>
              </a:rPr>
              <a:t>="</a:t>
            </a:r>
            <a:r>
              <a:rPr lang="mr-IN" dirty="0" err="1">
                <a:latin typeface="Consolas" charset="0"/>
                <a:ea typeface="Consolas" charset="0"/>
                <a:cs typeface="Consolas" charset="0"/>
              </a:rPr>
              <a:t>change</a:t>
            </a:r>
            <a:r>
              <a:rPr lang="mr-IN" dirty="0">
                <a:latin typeface="Consolas" charset="0"/>
                <a:ea typeface="Consolas" charset="0"/>
                <a:cs typeface="Consolas" charset="0"/>
              </a:rPr>
              <a:t> </a:t>
            </a:r>
            <a:r>
              <a:rPr lang="mr-IN" dirty="0" err="1">
                <a:latin typeface="Consolas" charset="0"/>
                <a:ea typeface="Consolas" charset="0"/>
                <a:cs typeface="Consolas" charset="0"/>
              </a:rPr>
              <a:t>me</a:t>
            </a:r>
            <a:r>
              <a:rPr lang="mr-IN" dirty="0">
                <a:latin typeface="Consolas" charset="0"/>
                <a:ea typeface="Consolas" charset="0"/>
                <a:cs typeface="Consolas" charset="0"/>
              </a:rPr>
              <a:t>!" /&gt;&lt;/</a:t>
            </a:r>
            <a:r>
              <a:rPr lang="mr-IN" dirty="0" err="1">
                <a:latin typeface="Consolas" charset="0"/>
                <a:ea typeface="Consolas" charset="0"/>
                <a:cs typeface="Consolas" charset="0"/>
              </a:rPr>
              <a:t>li</a:t>
            </a:r>
            <a:r>
              <a:rPr lang="mr-IN" dirty="0" smtClean="0">
                <a:latin typeface="Consolas" charset="0"/>
                <a:ea typeface="Consolas" charset="0"/>
                <a:cs typeface="Consolas" charset="0"/>
              </a:rPr>
              <a:t>&gt;);</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r>
              <a:rPr lang="mr-IN" dirty="0" err="1">
                <a:latin typeface="Consolas" charset="0"/>
                <a:ea typeface="Consolas" charset="0"/>
                <a:cs typeface="Consolas" charset="0"/>
              </a:rPr>
              <a:t>return</a:t>
            </a:r>
            <a:r>
              <a:rPr lang="mr-IN" dirty="0">
                <a:latin typeface="Consolas" charset="0"/>
                <a:ea typeface="Consolas" charset="0"/>
                <a:cs typeface="Consolas" charset="0"/>
              </a:rPr>
              <a:t> </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r>
              <a:rPr lang="mr-IN" dirty="0">
                <a:latin typeface="Consolas" charset="0"/>
                <a:ea typeface="Consolas" charset="0"/>
                <a:cs typeface="Consolas" charset="0"/>
              </a:rPr>
              <a:t>&lt;</a:t>
            </a:r>
            <a:r>
              <a:rPr lang="mr-IN" dirty="0" err="1">
                <a:latin typeface="Consolas" charset="0"/>
                <a:ea typeface="Consolas" charset="0"/>
                <a:cs typeface="Consolas" charset="0"/>
              </a:rPr>
              <a:t>ul</a:t>
            </a:r>
            <a:r>
              <a:rPr lang="mr-IN" dirty="0" smtClean="0">
                <a:latin typeface="Consolas" charset="0"/>
                <a:ea typeface="Consolas" charset="0"/>
                <a:cs typeface="Consolas" charset="0"/>
              </a:rPr>
              <a:t>&gt;</a:t>
            </a:r>
            <a:endParaRPr lang="en-US" dirty="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r>
              <a:rPr lang="mr-IN" dirty="0">
                <a:latin typeface="Consolas" charset="0"/>
                <a:ea typeface="Consolas" charset="0"/>
                <a:cs typeface="Consolas" charset="0"/>
              </a:rPr>
              <a:t>{</a:t>
            </a:r>
            <a:r>
              <a:rPr lang="mr-IN" dirty="0" err="1">
                <a:latin typeface="Consolas" charset="0"/>
                <a:ea typeface="Consolas" charset="0"/>
                <a:cs typeface="Consolas" charset="0"/>
              </a:rPr>
              <a:t>items</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&lt;</a:t>
            </a:r>
            <a:r>
              <a:rPr lang="mr-IN" dirty="0" err="1" smtClean="0">
                <a:latin typeface="Consolas" charset="0"/>
                <a:ea typeface="Consolas" charset="0"/>
                <a:cs typeface="Consolas" charset="0"/>
              </a:rPr>
              <a:t>input</a:t>
            </a:r>
            <a:r>
              <a:rPr lang="mr-IN" dirty="0" smtClean="0">
                <a:latin typeface="Consolas" charset="0"/>
                <a:ea typeface="Consolas" charset="0"/>
                <a:cs typeface="Consolas" charset="0"/>
              </a:rPr>
              <a:t> </a:t>
            </a:r>
            <a:r>
              <a:rPr lang="mr-IN" dirty="0" err="1">
                <a:latin typeface="Consolas" charset="0"/>
                <a:ea typeface="Consolas" charset="0"/>
                <a:cs typeface="Consolas" charset="0"/>
              </a:rPr>
              <a:t>type</a:t>
            </a:r>
            <a:r>
              <a:rPr lang="mr-IN" dirty="0">
                <a:latin typeface="Consolas" charset="0"/>
                <a:ea typeface="Consolas" charset="0"/>
                <a:cs typeface="Consolas" charset="0"/>
              </a:rPr>
              <a:t>="</a:t>
            </a:r>
            <a:r>
              <a:rPr lang="mr-IN" dirty="0" err="1">
                <a:latin typeface="Consolas" charset="0"/>
                <a:ea typeface="Consolas" charset="0"/>
                <a:cs typeface="Consolas" charset="0"/>
              </a:rPr>
              <a:t>button</a:t>
            </a:r>
            <a:r>
              <a:rPr lang="mr-IN" dirty="0">
                <a:latin typeface="Consolas" charset="0"/>
                <a:ea typeface="Consolas" charset="0"/>
                <a:cs typeface="Consolas" charset="0"/>
              </a:rPr>
              <a:t>" </a:t>
            </a:r>
            <a:r>
              <a:rPr lang="mr-IN" dirty="0" err="1">
                <a:latin typeface="Consolas" charset="0"/>
                <a:ea typeface="Consolas" charset="0"/>
                <a:cs typeface="Consolas" charset="0"/>
              </a:rPr>
              <a:t>value</a:t>
            </a:r>
            <a:r>
              <a:rPr lang="mr-IN" dirty="0">
                <a:latin typeface="Consolas" charset="0"/>
                <a:ea typeface="Consolas" charset="0"/>
                <a:cs typeface="Consolas" charset="0"/>
              </a:rPr>
              <a:t>="</a:t>
            </a:r>
            <a:r>
              <a:rPr lang="mr-IN" dirty="0" err="1">
                <a:latin typeface="Consolas" charset="0"/>
                <a:ea typeface="Consolas" charset="0"/>
                <a:cs typeface="Consolas" charset="0"/>
              </a:rPr>
              <a:t>Add</a:t>
            </a:r>
            <a:r>
              <a:rPr lang="mr-IN" dirty="0">
                <a:latin typeface="Consolas" charset="0"/>
                <a:ea typeface="Consolas" charset="0"/>
                <a:cs typeface="Consolas" charset="0"/>
              </a:rPr>
              <a:t> </a:t>
            </a:r>
            <a:r>
              <a:rPr lang="mr-IN" dirty="0" err="1">
                <a:latin typeface="Consolas" charset="0"/>
                <a:ea typeface="Consolas" charset="0"/>
                <a:cs typeface="Consolas" charset="0"/>
              </a:rPr>
              <a:t>an</a:t>
            </a:r>
            <a:r>
              <a:rPr lang="mr-IN" dirty="0">
                <a:latin typeface="Consolas" charset="0"/>
                <a:ea typeface="Consolas" charset="0"/>
                <a:cs typeface="Consolas" charset="0"/>
              </a:rPr>
              <a:t> </a:t>
            </a:r>
            <a:r>
              <a:rPr lang="mr-IN" dirty="0" err="1">
                <a:latin typeface="Consolas" charset="0"/>
                <a:ea typeface="Consolas" charset="0"/>
                <a:cs typeface="Consolas" charset="0"/>
              </a:rPr>
              <a:t>item</a:t>
            </a:r>
            <a:r>
              <a:rPr lang="mr-IN" dirty="0">
                <a:latin typeface="Consolas" charset="0"/>
                <a:ea typeface="Consolas" charset="0"/>
                <a:cs typeface="Consolas" charset="0"/>
              </a:rPr>
              <a:t>" </a:t>
            </a:r>
            <a:r>
              <a:rPr lang="mr-IN" dirty="0" err="1">
                <a:latin typeface="Consolas" charset="0"/>
                <a:ea typeface="Consolas" charset="0"/>
                <a:cs typeface="Consolas" charset="0"/>
              </a:rPr>
              <a:t>onClick</a:t>
            </a:r>
            <a:r>
              <a:rPr lang="mr-IN" dirty="0">
                <a:latin typeface="Consolas" charset="0"/>
                <a:ea typeface="Consolas" charset="0"/>
                <a:cs typeface="Consolas" charset="0"/>
              </a:rPr>
              <a:t>={</a:t>
            </a:r>
            <a:r>
              <a:rPr lang="mr-IN" dirty="0" err="1">
                <a:latin typeface="Consolas" charset="0"/>
                <a:ea typeface="Consolas" charset="0"/>
                <a:cs typeface="Consolas" charset="0"/>
              </a:rPr>
              <a:t>this.add</a:t>
            </a:r>
            <a:r>
              <a:rPr lang="mr-IN" dirty="0">
                <a:latin typeface="Consolas" charset="0"/>
                <a:ea typeface="Consolas" charset="0"/>
                <a:cs typeface="Consolas" charset="0"/>
              </a:rPr>
              <a:t>} </a:t>
            </a:r>
            <a:r>
              <a:rPr lang="mr-IN" dirty="0" smtClean="0">
                <a:latin typeface="Consolas" charset="0"/>
                <a:ea typeface="Consolas" charset="0"/>
                <a:cs typeface="Consolas" charset="0"/>
              </a:rPr>
              <a:t>/&gt;</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r>
              <a:rPr lang="mr-IN" dirty="0">
                <a:latin typeface="Consolas" charset="0"/>
                <a:ea typeface="Consolas" charset="0"/>
                <a:cs typeface="Consolas" charset="0"/>
              </a:rPr>
              <a:t>&lt;/</a:t>
            </a:r>
            <a:r>
              <a:rPr lang="mr-IN" dirty="0" err="1">
                <a:latin typeface="Consolas" charset="0"/>
                <a:ea typeface="Consolas" charset="0"/>
                <a:cs typeface="Consolas" charset="0"/>
              </a:rPr>
              <a:t>ul</a:t>
            </a:r>
            <a:r>
              <a:rPr lang="mr-IN" dirty="0" smtClean="0">
                <a:latin typeface="Consolas" charset="0"/>
                <a:ea typeface="Consolas" charset="0"/>
                <a:cs typeface="Consolas" charset="0"/>
              </a:rPr>
              <a:t>&gt;</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    );</a:t>
            </a:r>
            <a:endParaRPr lang="en-US" dirty="0" smtClean="0">
              <a:latin typeface="Consolas" charset="0"/>
              <a:ea typeface="Consolas" charset="0"/>
              <a:cs typeface="Consolas" charset="0"/>
            </a:endParaRPr>
          </a:p>
          <a:p>
            <a:pPr marL="0" indent="0">
              <a:buNone/>
            </a:pPr>
            <a:r>
              <a:rPr lang="mr-IN" dirty="0" smtClean="0">
                <a:latin typeface="Consolas" charset="0"/>
                <a:ea typeface="Consolas" charset="0"/>
                <a:cs typeface="Consolas" charset="0"/>
              </a:rPr>
              <a:t>}}</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37804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Render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latin typeface="Consolas" charset="0"/>
                <a:ea typeface="Consolas" charset="0"/>
                <a:cs typeface="Consolas" charset="0"/>
              </a:rPr>
              <a:t>React.render</a:t>
            </a:r>
            <a:r>
              <a:rPr lang="en-US" dirty="0" smtClean="0">
                <a:latin typeface="Consolas" charset="0"/>
                <a:ea typeface="Consolas" charset="0"/>
                <a:cs typeface="Consolas" charset="0"/>
              </a:rPr>
              <a:t>(</a:t>
            </a:r>
          </a:p>
          <a:p>
            <a:pPr marL="0" indent="0">
              <a:buNone/>
            </a:pPr>
            <a:r>
              <a:rPr lang="en-US" dirty="0" smtClean="0">
                <a:latin typeface="Consolas" charset="0"/>
                <a:ea typeface="Consolas" charset="0"/>
                <a:cs typeface="Consolas" charset="0"/>
              </a:rPr>
              <a:t>   &lt;</a:t>
            </a:r>
            <a:r>
              <a:rPr lang="en-US" dirty="0">
                <a:latin typeface="Consolas" charset="0"/>
                <a:ea typeface="Consolas" charset="0"/>
                <a:cs typeface="Consolas" charset="0"/>
              </a:rPr>
              <a:t>div</a:t>
            </a:r>
            <a:r>
              <a:rPr lang="en-US" dirty="0" smtClean="0">
                <a:latin typeface="Consolas" charset="0"/>
                <a:ea typeface="Consolas" charset="0"/>
                <a:cs typeface="Consolas" charset="0"/>
              </a:rPr>
              <a:t>&gt;</a:t>
            </a:r>
          </a:p>
          <a:p>
            <a:pPr marL="0" indent="0">
              <a:buNone/>
            </a:pPr>
            <a:r>
              <a:rPr lang="en-US" dirty="0" smtClean="0">
                <a:latin typeface="Consolas" charset="0"/>
                <a:ea typeface="Consolas" charset="0"/>
                <a:cs typeface="Consolas" charset="0"/>
              </a:rPr>
              <a:t>   &lt;</a:t>
            </a:r>
            <a:r>
              <a:rPr lang="en-US" dirty="0">
                <a:latin typeface="Consolas" charset="0"/>
                <a:ea typeface="Consolas" charset="0"/>
                <a:cs typeface="Consolas" charset="0"/>
              </a:rPr>
              <a:t>p&gt;Every time you add a new text box to the list, we "re-render" the whole list, but any text entered in the text boxes is left untouched because React is smart enough to just append the new text box instead of blowing away the old DOM nodes.&lt;/p</a:t>
            </a:r>
            <a:r>
              <a:rPr lang="en-US" dirty="0" smtClean="0">
                <a:latin typeface="Consolas" charset="0"/>
                <a:ea typeface="Consolas" charset="0"/>
                <a:cs typeface="Consolas" charset="0"/>
              </a:rPr>
              <a:t>&gt;</a:t>
            </a:r>
          </a:p>
          <a:p>
            <a:pPr marL="0" indent="0">
              <a:buNone/>
            </a:pPr>
            <a:r>
              <a:rPr lang="en-US" dirty="0" smtClean="0">
                <a:latin typeface="Consolas" charset="0"/>
                <a:ea typeface="Consolas" charset="0"/>
                <a:cs typeface="Consolas" charset="0"/>
              </a:rPr>
              <a:t>   &lt;</a:t>
            </a:r>
            <a:r>
              <a:rPr lang="en-US" dirty="0" err="1">
                <a:latin typeface="Consolas" charset="0"/>
                <a:ea typeface="Consolas" charset="0"/>
                <a:cs typeface="Consolas" charset="0"/>
              </a:rPr>
              <a:t>TextBoxList</a:t>
            </a:r>
            <a:r>
              <a:rPr lang="en-US" dirty="0">
                <a:latin typeface="Consolas" charset="0"/>
                <a:ea typeface="Consolas" charset="0"/>
                <a:cs typeface="Consolas" charset="0"/>
              </a:rPr>
              <a:t> </a:t>
            </a:r>
            <a:r>
              <a:rPr lang="en-US" dirty="0" smtClean="0">
                <a:latin typeface="Consolas" charset="0"/>
                <a:ea typeface="Consolas" charset="0"/>
                <a:cs typeface="Consolas" charset="0"/>
              </a:rPr>
              <a:t>/&gt;</a:t>
            </a:r>
          </a:p>
          <a:p>
            <a:pPr marL="0" indent="0">
              <a:buNone/>
            </a:pPr>
            <a:r>
              <a:rPr lang="en-US" dirty="0" smtClean="0">
                <a:latin typeface="Consolas" charset="0"/>
                <a:ea typeface="Consolas" charset="0"/>
                <a:cs typeface="Consolas" charset="0"/>
              </a:rPr>
              <a:t>   </a:t>
            </a:r>
            <a:r>
              <a:rPr lang="en-US" dirty="0">
                <a:latin typeface="Consolas" charset="0"/>
                <a:ea typeface="Consolas" charset="0"/>
                <a:cs typeface="Consolas" charset="0"/>
              </a:rPr>
              <a:t>&lt;/div&gt;, </a:t>
            </a:r>
            <a:r>
              <a:rPr lang="en-US" dirty="0" err="1">
                <a:latin typeface="Consolas" charset="0"/>
                <a:ea typeface="Consolas" charset="0"/>
                <a:cs typeface="Consolas" charset="0"/>
              </a:rPr>
              <a:t>document.body</a:t>
            </a:r>
            <a:r>
              <a:rPr lang="en-US" dirty="0">
                <a:latin typeface="Consolas" charset="0"/>
                <a:ea typeface="Consolas" charset="0"/>
                <a:cs typeface="Consolas" charset="0"/>
              </a:rPr>
              <a:t>);</a:t>
            </a:r>
          </a:p>
        </p:txBody>
      </p:sp>
    </p:spTree>
    <p:extLst>
      <p:ext uri="{BB962C8B-B14F-4D97-AF65-F5344CB8AC3E}">
        <p14:creationId xmlns:p14="http://schemas.microsoft.com/office/powerpoint/2010/main" val="796443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688" y="-132"/>
            <a:ext cx="8469312" cy="771615"/>
          </a:xfrm>
        </p:spPr>
        <p:txBody>
          <a:bodyPr/>
          <a:lstStyle/>
          <a:p>
            <a:r>
              <a:rPr lang="en-US" dirty="0" smtClean="0"/>
              <a:t>Incremental update implementation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When </a:t>
            </a:r>
            <a:r>
              <a:rPr lang="en-US" dirty="0" smtClean="0"/>
              <a:t>a component </a:t>
            </a:r>
            <a:r>
              <a:rPr lang="en-US" dirty="0"/>
              <a:t>is first initialized, the render method is called, generating a lightweight representation of </a:t>
            </a:r>
            <a:r>
              <a:rPr lang="en-US" dirty="0" smtClean="0"/>
              <a:t>the view </a:t>
            </a:r>
          </a:p>
          <a:p>
            <a:r>
              <a:rPr lang="en-US" dirty="0" smtClean="0"/>
              <a:t>From </a:t>
            </a:r>
            <a:r>
              <a:rPr lang="en-US" dirty="0"/>
              <a:t>that representation, a string of markup is produced, and injected into the </a:t>
            </a:r>
            <a:r>
              <a:rPr lang="en-US" dirty="0" smtClean="0"/>
              <a:t>document</a:t>
            </a:r>
          </a:p>
          <a:p>
            <a:r>
              <a:rPr lang="en-US" dirty="0" smtClean="0"/>
              <a:t>When data </a:t>
            </a:r>
            <a:r>
              <a:rPr lang="en-US" dirty="0"/>
              <a:t>changes, the render method is called </a:t>
            </a:r>
            <a:r>
              <a:rPr lang="en-US" dirty="0" smtClean="0"/>
              <a:t>again</a:t>
            </a:r>
          </a:p>
          <a:p>
            <a:r>
              <a:rPr lang="en-US" dirty="0" smtClean="0"/>
              <a:t>In </a:t>
            </a:r>
            <a:r>
              <a:rPr lang="en-US" dirty="0"/>
              <a:t>order to perform updates </a:t>
            </a:r>
            <a:r>
              <a:rPr lang="en-US" dirty="0" smtClean="0"/>
              <a:t>efficiently, the React engine diff </a:t>
            </a:r>
            <a:r>
              <a:rPr lang="en-US" dirty="0"/>
              <a:t>the return value from the previous call to render with the new one, and </a:t>
            </a:r>
            <a:r>
              <a:rPr lang="en-US" dirty="0" smtClean="0"/>
              <a:t>generates </a:t>
            </a:r>
            <a:r>
              <a:rPr lang="en-US" dirty="0"/>
              <a:t>a minimal set of changes to be applied to the </a:t>
            </a:r>
            <a:r>
              <a:rPr lang="en-US" dirty="0" smtClean="0"/>
              <a:t>DOM</a:t>
            </a:r>
            <a:endParaRPr lang="en-US" dirty="0"/>
          </a:p>
        </p:txBody>
      </p:sp>
    </p:spTree>
    <p:extLst>
      <p:ext uri="{BB962C8B-B14F-4D97-AF65-F5344CB8AC3E}">
        <p14:creationId xmlns:p14="http://schemas.microsoft.com/office/powerpoint/2010/main" val="282258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AIIA00">
  <a:themeElements>
    <a:clrScheme name="Custom 4">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0000FF"/>
      </a:hlink>
      <a:folHlink>
        <a:srgbClr val="CCCCCC"/>
      </a:folHlink>
    </a:clrScheme>
    <a:fontScheme name="AIIA00">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80962" tIns="41275" rIns="80962" bIns="41275"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80962" tIns="41275" rIns="80962" bIns="41275"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AIIA00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AIIA00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COM_fundamentals1.ppt</Template>
  <TotalTime>7345</TotalTime>
  <Words>1256</Words>
  <Application>Microsoft Macintosh PowerPoint</Application>
  <PresentationFormat>On-screen Show (4:3)</PresentationFormat>
  <Paragraphs>242</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Andale Mono</vt:lpstr>
      <vt:lpstr>Calibri</vt:lpstr>
      <vt:lpstr>Consolas</vt:lpstr>
      <vt:lpstr>ＭＳ Ｐゴシック</vt:lpstr>
      <vt:lpstr>Times New Roman</vt:lpstr>
      <vt:lpstr>Tw Cen MT</vt:lpstr>
      <vt:lpstr>Wingdings</vt:lpstr>
      <vt:lpstr>Arial</vt:lpstr>
      <vt:lpstr>AIIA00</vt:lpstr>
      <vt:lpstr>React Tutorial</vt:lpstr>
      <vt:lpstr>What is React</vt:lpstr>
      <vt:lpstr>Design Features</vt:lpstr>
      <vt:lpstr>MVC</vt:lpstr>
      <vt:lpstr>No MVC, just V</vt:lpstr>
      <vt:lpstr>Virtual DOM</vt:lpstr>
      <vt:lpstr>Exaxmple: Reconciliation</vt:lpstr>
      <vt:lpstr>Example: Render</vt:lpstr>
      <vt:lpstr>Incremental update implementation</vt:lpstr>
      <vt:lpstr>React Render</vt:lpstr>
      <vt:lpstr>React</vt:lpstr>
      <vt:lpstr>JSX</vt:lpstr>
      <vt:lpstr>PowerPoint Presentation</vt:lpstr>
      <vt:lpstr>Transform</vt:lpstr>
      <vt:lpstr>Components</vt:lpstr>
      <vt:lpstr>Props</vt:lpstr>
      <vt:lpstr>Exercise</vt:lpstr>
      <vt:lpstr>Events</vt:lpstr>
      <vt:lpstr>Exercise</vt:lpstr>
      <vt:lpstr>State</vt:lpstr>
      <vt:lpstr>Like Button</vt:lpstr>
      <vt:lpstr>API</vt:lpstr>
      <vt:lpstr>Conclusions</vt:lpstr>
      <vt:lpstr>ChatRoom Client</vt:lpstr>
      <vt:lpstr>PowerPoint Presentation</vt:lpstr>
      <vt:lpstr>SocketIo</vt:lpstr>
      <vt:lpstr>ChatApp</vt:lpstr>
      <vt:lpstr>MessageReceive</vt:lpstr>
      <vt:lpstr>Render</vt:lpstr>
    </vt:vector>
  </TitlesOfParts>
  <Company>University of Pisa</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in practice</dc:title>
  <dc:creator>Davide Morelli</dc:creator>
  <cp:lastModifiedBy>GIUSEPPE ATTARDI</cp:lastModifiedBy>
  <cp:revision>118</cp:revision>
  <dcterms:created xsi:type="dcterms:W3CDTF">2013-12-10T06:22:14Z</dcterms:created>
  <dcterms:modified xsi:type="dcterms:W3CDTF">2017-05-12T13:08:09Z</dcterms:modified>
</cp:coreProperties>
</file>