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315" r:id="rId5"/>
    <p:sldId id="295" r:id="rId6"/>
    <p:sldId id="296" r:id="rId7"/>
    <p:sldId id="297" r:id="rId8"/>
    <p:sldId id="258" r:id="rId9"/>
    <p:sldId id="293" r:id="rId10"/>
    <p:sldId id="292" r:id="rId11"/>
    <p:sldId id="291" r:id="rId12"/>
    <p:sldId id="290" r:id="rId13"/>
    <p:sldId id="260" r:id="rId14"/>
    <p:sldId id="261" r:id="rId15"/>
    <p:sldId id="262" r:id="rId16"/>
    <p:sldId id="263" r:id="rId17"/>
    <p:sldId id="264" r:id="rId18"/>
    <p:sldId id="265" r:id="rId19"/>
    <p:sldId id="332" r:id="rId20"/>
    <p:sldId id="266" r:id="rId21"/>
    <p:sldId id="294" r:id="rId22"/>
    <p:sldId id="300" r:id="rId23"/>
    <p:sldId id="267" r:id="rId24"/>
    <p:sldId id="268" r:id="rId25"/>
    <p:sldId id="305" r:id="rId26"/>
    <p:sldId id="307" r:id="rId27"/>
    <p:sldId id="302" r:id="rId28"/>
    <p:sldId id="325" r:id="rId29"/>
    <p:sldId id="269" r:id="rId30"/>
    <p:sldId id="270" r:id="rId31"/>
    <p:sldId id="271" r:id="rId32"/>
    <p:sldId id="330" r:id="rId33"/>
    <p:sldId id="306" r:id="rId34"/>
    <p:sldId id="341" r:id="rId35"/>
    <p:sldId id="274" r:id="rId36"/>
    <p:sldId id="275" r:id="rId37"/>
    <p:sldId id="281" r:id="rId38"/>
    <p:sldId id="326" r:id="rId39"/>
    <p:sldId id="308" r:id="rId40"/>
    <p:sldId id="282" r:id="rId41"/>
    <p:sldId id="285" r:id="rId42"/>
    <p:sldId id="286" r:id="rId43"/>
    <p:sldId id="276" r:id="rId44"/>
    <p:sldId id="277" r:id="rId45"/>
    <p:sldId id="316" r:id="rId46"/>
    <p:sldId id="317" r:id="rId47"/>
    <p:sldId id="318" r:id="rId48"/>
    <p:sldId id="319" r:id="rId49"/>
    <p:sldId id="278" r:id="rId50"/>
    <p:sldId id="279" r:id="rId51"/>
    <p:sldId id="287" r:id="rId52"/>
    <p:sldId id="288" r:id="rId53"/>
    <p:sldId id="352" r:id="rId54"/>
    <p:sldId id="342" r:id="rId55"/>
    <p:sldId id="324" r:id="rId56"/>
    <p:sldId id="347" r:id="rId57"/>
    <p:sldId id="348" r:id="rId58"/>
    <p:sldId id="301" r:id="rId59"/>
    <p:sldId id="309" r:id="rId60"/>
    <p:sldId id="310" r:id="rId61"/>
    <p:sldId id="311" r:id="rId62"/>
    <p:sldId id="312" r:id="rId63"/>
    <p:sldId id="314" r:id="rId64"/>
    <p:sldId id="313" r:id="rId65"/>
    <p:sldId id="327" r:id="rId66"/>
    <p:sldId id="328" r:id="rId67"/>
    <p:sldId id="329" r:id="rId68"/>
    <p:sldId id="349" r:id="rId69"/>
    <p:sldId id="350" r:id="rId70"/>
    <p:sldId id="351" r:id="rId71"/>
    <p:sldId id="321" r:id="rId72"/>
    <p:sldId id="320" r:id="rId73"/>
    <p:sldId id="322" r:id="rId74"/>
    <p:sldId id="323" r:id="rId75"/>
    <p:sldId id="333" r:id="rId76"/>
    <p:sldId id="331" r:id="rId77"/>
    <p:sldId id="334" r:id="rId78"/>
    <p:sldId id="343" r:id="rId79"/>
    <p:sldId id="335" r:id="rId80"/>
    <p:sldId id="336" r:id="rId81"/>
    <p:sldId id="337" r:id="rId82"/>
    <p:sldId id="339" r:id="rId83"/>
    <p:sldId id="338" r:id="rId84"/>
    <p:sldId id="340" r:id="rId85"/>
    <p:sldId id="346" r:id="rId86"/>
    <p:sldId id="345" r:id="rId87"/>
    <p:sldId id="344" r:id="rId88"/>
    <p:sldId id="289" r:id="rId89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66"/>
    <a:srgbClr val="A7B2FB"/>
    <a:srgbClr val="C3F5EB"/>
    <a:srgbClr val="FABEF3"/>
    <a:srgbClr val="F686E9"/>
    <a:srgbClr val="A7B2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8" autoAdjust="0"/>
    <p:restoredTop sz="94696" autoAdjust="0"/>
  </p:normalViewPr>
  <p:slideViewPr>
    <p:cSldViewPr snapToGrid="0">
      <p:cViewPr varScale="1">
        <p:scale>
          <a:sx n="90" d="100"/>
          <a:sy n="90" d="100"/>
        </p:scale>
        <p:origin x="-1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"/>
            <a:ext cx="1447800" cy="6856413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" y="1447800"/>
            <a:ext cx="9142413" cy="17526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w Cen MT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98627"/>
            <a:ext cx="3810000" cy="4835525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8627"/>
            <a:ext cx="3810000" cy="4835525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98627"/>
            <a:ext cx="3810000" cy="4835525"/>
          </a:xfrm>
        </p:spPr>
        <p:txBody>
          <a:bodyPr/>
          <a:lstStyle>
            <a:lvl1pPr>
              <a:defRPr b="0">
                <a:latin typeface="Tw Cen MT" pitchFamily="34" charset="0"/>
              </a:defRPr>
            </a:lvl1pPr>
            <a:lvl2pPr>
              <a:defRPr b="0">
                <a:latin typeface="Tw Cen MT" pitchFamily="34" charset="0"/>
              </a:defRPr>
            </a:lvl2pPr>
            <a:lvl3pPr>
              <a:defRPr b="0">
                <a:latin typeface="Tw Cen MT" pitchFamily="34" charset="0"/>
              </a:defRPr>
            </a:lvl3pPr>
            <a:lvl4pPr>
              <a:defRPr b="0">
                <a:latin typeface="Tw Cen MT" pitchFamily="34" charset="0"/>
              </a:defRPr>
            </a:lvl4pPr>
            <a:lvl5pPr>
              <a:defRPr b="0"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8627"/>
            <a:ext cx="3810000" cy="4835525"/>
          </a:xfrm>
        </p:spPr>
        <p:txBody>
          <a:bodyPr/>
          <a:lstStyle>
            <a:lvl1pPr>
              <a:defRPr b="0">
                <a:latin typeface="Tw Cen MT" pitchFamily="34" charset="0"/>
              </a:defRPr>
            </a:lvl1pPr>
            <a:lvl2pPr>
              <a:defRPr b="0">
                <a:latin typeface="Tw Cen MT" pitchFamily="34" charset="0"/>
              </a:defRPr>
            </a:lvl2pPr>
            <a:lvl3pPr>
              <a:defRPr b="0">
                <a:latin typeface="Tw Cen MT" pitchFamily="34" charset="0"/>
              </a:defRPr>
            </a:lvl3pPr>
            <a:lvl4pPr>
              <a:defRPr b="0">
                <a:latin typeface="Tw Cen MT" pitchFamily="34" charset="0"/>
              </a:defRPr>
            </a:lvl4pPr>
            <a:lvl5pPr>
              <a:defRPr b="0">
                <a:latin typeface="Tw Cen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0" y="2"/>
            <a:ext cx="685800" cy="6856413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0" y="1443038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685800" y="6629402"/>
            <a:ext cx="3505200" cy="2270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6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313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763588" y="452438"/>
            <a:ext cx="8380412" cy="7620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2492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98627"/>
            <a:ext cx="7772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001000" cy="487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2"/>
            <a:ext cx="685800" cy="68564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1443038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685800" y="6629402"/>
            <a:ext cx="3505200" cy="227013"/>
          </a:xfrm>
          <a:prstGeom prst="rect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85800" y="452438"/>
            <a:ext cx="8458200" cy="76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069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SzPct val="80000"/>
        <a:buFont typeface="Wingdings" panose="05000000000000000000" pitchFamily="2" charset="2"/>
        <a:buChar char=""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ymfony.com/download" TargetMode="External"/><Relationship Id="rId3" Type="http://schemas.openxmlformats.org/officeDocument/2006/relationships/hyperlink" Target="http://localhost/Symfony/web/app_dev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netbeans.org/netbeans/7.4/final/bundles/netbeans-7.4-php-windows.exe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/upload.wikimedia.org/wikipedia/commons/a/a0/MVC-Process.svg" TargetMode="Externa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.symblog.co.uk/" TargetMode="External"/><Relationship Id="rId4" Type="http://schemas.openxmlformats.org/officeDocument/2006/relationships/hyperlink" Target="http://www.ens.ro/2012/03/21/jobeet-tutorial-with-symfony2/" TargetMode="External"/><Relationship Id="rId5" Type="http://schemas.openxmlformats.org/officeDocument/2006/relationships/hyperlink" Target="http://juandarodriguez.es/tutoriales/inyeccion-de-dependencias-en-symfony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ymfony.com/doc/current/boo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427356" y="1676400"/>
            <a:ext cx="5416658" cy="1371600"/>
          </a:xfrm>
        </p:spPr>
        <p:txBody>
          <a:bodyPr/>
          <a:lstStyle/>
          <a:p>
            <a:r>
              <a:rPr lang="en-US" sz="6600" dirty="0" err="1" smtClean="0"/>
              <a:t>Symfony</a:t>
            </a:r>
            <a:r>
              <a:rPr lang="en-US" sz="6600" dirty="0" smtClean="0"/>
              <a:t> </a:t>
            </a:r>
            <a:r>
              <a:rPr lang="en-US" sz="6600" dirty="0" smtClean="0"/>
              <a:t>Tutorial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Giuseppe Attardi</a:t>
            </a:r>
          </a:p>
          <a:p>
            <a:r>
              <a:rPr lang="en-US" dirty="0" err="1" smtClean="0"/>
              <a:t>Alexios</a:t>
            </a:r>
            <a:r>
              <a:rPr lang="en-US" dirty="0" smtClean="0"/>
              <a:t> </a:t>
            </a:r>
            <a:r>
              <a:rPr lang="en-US" dirty="0" err="1" smtClean="0"/>
              <a:t>Tzanetopoulos</a:t>
            </a:r>
            <a:endParaRPr lang="en-US" dirty="0"/>
          </a:p>
        </p:txBody>
      </p:sp>
      <p:pic>
        <p:nvPicPr>
          <p:cNvPr id="2050" name="Picture 2" descr="http://www.forouzani.com/blogs.dir/4/files/2012/09/symfon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14" y="1457502"/>
            <a:ext cx="1820483" cy="18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1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(Object Relational Mapping)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technique for converting data in a Relational DB into Objects and vice versa</a:t>
            </a:r>
          </a:p>
          <a:p>
            <a:r>
              <a:rPr lang="en-US" dirty="0" smtClean="0"/>
              <a:t>The program manipulates objects which are </a:t>
            </a:r>
            <a:r>
              <a:rPr lang="en-US" b="1" dirty="0" smtClean="0"/>
              <a:t>persisted</a:t>
            </a:r>
            <a:r>
              <a:rPr lang="en-US" dirty="0" smtClean="0"/>
              <a:t> typically as a row in a table and read back from the table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attributes</a:t>
            </a:r>
            <a:r>
              <a:rPr lang="en-US" dirty="0" smtClean="0"/>
              <a:t> of an object correspond to </a:t>
            </a:r>
            <a:r>
              <a:rPr lang="en-US" b="1" dirty="0" smtClean="0"/>
              <a:t>columns</a:t>
            </a:r>
          </a:p>
          <a:p>
            <a:r>
              <a:rPr lang="en-US" dirty="0" smtClean="0"/>
              <a:t>A table is mapped to a </a:t>
            </a:r>
            <a:r>
              <a:rPr lang="en-US" b="1" dirty="0" smtClean="0"/>
              <a:t>repository</a:t>
            </a:r>
            <a:r>
              <a:rPr lang="en-US" dirty="0" smtClean="0"/>
              <a:t> object that represent the collection of objects</a:t>
            </a:r>
          </a:p>
          <a:p>
            <a:r>
              <a:rPr lang="en-US" b="1" dirty="0" smtClean="0"/>
              <a:t>Queries</a:t>
            </a:r>
            <a:r>
              <a:rPr lang="en-US" dirty="0" smtClean="0"/>
              <a:t> are submitted to a repository and return a list of objects or a cursor on such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Framework simplifies development by providing structure and reusable modules</a:t>
            </a:r>
          </a:p>
          <a:p>
            <a:r>
              <a:rPr lang="en-US" dirty="0"/>
              <a:t>F</a:t>
            </a:r>
            <a:r>
              <a:rPr lang="en-US" dirty="0" smtClean="0"/>
              <a:t>ast and less greedy</a:t>
            </a:r>
          </a:p>
          <a:p>
            <a:r>
              <a:rPr lang="en-US" dirty="0" smtClean="0"/>
              <a:t>Allows choosing which ORM to use</a:t>
            </a:r>
          </a:p>
          <a:p>
            <a:r>
              <a:rPr lang="en-US" dirty="0" smtClean="0"/>
              <a:t>Web Debug Toolbar</a:t>
            </a:r>
            <a:endParaRPr lang="en-US" dirty="0"/>
          </a:p>
          <a:p>
            <a:r>
              <a:rPr lang="en-US" dirty="0" smtClean="0"/>
              <a:t>Plentiful documentation </a:t>
            </a:r>
            <a:r>
              <a:rPr lang="en-US" dirty="0"/>
              <a:t>and tutorials</a:t>
            </a:r>
          </a:p>
          <a:p>
            <a:r>
              <a:rPr lang="en-US" dirty="0" smtClean="0"/>
              <a:t>Drupal </a:t>
            </a:r>
            <a:r>
              <a:rPr lang="en-US" dirty="0" smtClean="0"/>
              <a:t>uses </a:t>
            </a:r>
            <a:r>
              <a:rPr lang="en-US" dirty="0" err="1" smtClean="0"/>
              <a:t>Symfony</a:t>
            </a:r>
            <a:r>
              <a:rPr lang="en-US" dirty="0" smtClean="0"/>
              <a:t> instead of its own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command line (troll)</a:t>
            </a:r>
          </a:p>
          <a:p>
            <a:r>
              <a:rPr lang="en-US" dirty="0" smtClean="0"/>
              <a:t>Not easy to learn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Flat PHP (blog posts 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05" y="1781021"/>
            <a:ext cx="7886700" cy="4861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&lt;?php // index.php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$link = mysql_connect('localhost', 'myuser', 'mypassword');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mysql_select_db('blog_db', $link);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$result = mysql_query('SELECT id, title FROM post', $link); ?&gt;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&lt;html&gt;&lt;head&gt;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&lt;title&gt;List of Posts&lt;/title&gt; &lt;/head&gt; &lt;body&gt;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&lt;h1&gt;List of Posts&lt;/h1&gt;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&lt;ul&gt;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   &lt;?php while ($row = mysql_fetch_assoc($result)): ?&gt;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      &lt;li&gt;&lt;a href="/show.php?id=&lt;?php echo $row['id'] ?&gt;"&gt; 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	&lt;?php echo $row['title'] ?&gt; &lt;/a&gt;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      &lt;/li&gt;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  &lt;?php endwhile; ?&gt;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   &lt;/ul&gt;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&lt;/body&gt; &lt;/html&gt;</a:t>
            </a:r>
          </a:p>
          <a:p>
            <a:pPr marL="0" indent="0">
              <a:buNone/>
            </a:pPr>
            <a:r>
              <a:rPr lang="en-US" smtClean="0">
                <a:latin typeface="Lucida Sans" panose="020B0602030504020204" pitchFamily="34" charset="0"/>
              </a:rPr>
              <a:t>&lt;?php mysql_close($link); ?&gt;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2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 error-checking</a:t>
            </a:r>
          </a:p>
          <a:p>
            <a:r>
              <a:rPr lang="en-US" dirty="0" smtClean="0"/>
              <a:t> Poor organization</a:t>
            </a:r>
          </a:p>
          <a:p>
            <a:r>
              <a:rPr lang="en-US" dirty="0"/>
              <a:t> </a:t>
            </a:r>
            <a:r>
              <a:rPr lang="en-US" dirty="0" smtClean="0"/>
              <a:t>Difficult to reuse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 err="1" smtClean="0"/>
              <a:t>Symfony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 -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http://symfony.com/download</a:t>
            </a:r>
            <a:r>
              <a:rPr lang="en-US" dirty="0"/>
              <a:t> </a:t>
            </a:r>
            <a:r>
              <a:rPr lang="en-US" dirty="0" smtClean="0"/>
              <a:t>(standard version)</a:t>
            </a:r>
          </a:p>
          <a:p>
            <a:r>
              <a:rPr lang="en-US" dirty="0" smtClean="0"/>
              <a:t>Follow </a:t>
            </a:r>
            <a:r>
              <a:rPr lang="en-US" dirty="0" smtClean="0"/>
              <a:t>instructions</a:t>
            </a:r>
            <a:endParaRPr lang="en-US" dirty="0" smtClean="0"/>
          </a:p>
          <a:p>
            <a:r>
              <a:rPr lang="en-US" dirty="0" smtClean="0"/>
              <a:t>Test it @ </a:t>
            </a:r>
            <a:r>
              <a:rPr lang="en-US" dirty="0" smtClean="0">
                <a:hlinkClick r:id="rId3"/>
              </a:rPr>
              <a:t>http://</a:t>
            </a:r>
            <a:r>
              <a:rPr lang="en-US" smtClean="0">
                <a:hlinkClick r:id="rId3"/>
              </a:rPr>
              <a:t>localhost</a:t>
            </a:r>
            <a:r>
              <a:rPr lang="en-US" smtClean="0">
                <a:hlinkClick r:id="rId3"/>
              </a:rPr>
              <a:t>:8000</a:t>
            </a:r>
            <a:r>
              <a:rPr lang="en-US" smtClean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web/app_dev.php</a:t>
            </a:r>
            <a:endParaRPr lang="en-US" dirty="0" smtClean="0"/>
          </a:p>
          <a:p>
            <a:r>
              <a:rPr lang="en-US" dirty="0" smtClean="0"/>
              <a:t>Go to folder</a:t>
            </a:r>
          </a:p>
          <a:p>
            <a:pPr marL="400050" lvl="1" indent="0">
              <a:buNone/>
            </a:pPr>
            <a:r>
              <a:rPr lang="en-US" sz="2800" dirty="0" smtClean="0">
                <a:latin typeface="Lucida Sans" panose="020B0602030504020204" pitchFamily="34" charset="0"/>
              </a:rPr>
              <a:t>&gt; cd </a:t>
            </a:r>
            <a:r>
              <a:rPr lang="en-US" sz="2800" dirty="0" err="1" smtClean="0">
                <a:latin typeface="Lucida Sans" panose="020B0602030504020204" pitchFamily="34" charset="0"/>
              </a:rPr>
              <a:t>Symfony</a:t>
            </a:r>
            <a:endParaRPr lang="en-US" dirty="0" smtClean="0">
              <a:latin typeface="Lucida Sans" panose="020B0602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7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dirty="0" err="1" smtClean="0">
                <a:latin typeface="Lucida Sans" panose="020B0602030504020204" pitchFamily="34" charset="0"/>
              </a:rPr>
              <a:t>Symfony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 </a:t>
            </a:r>
            <a:r>
              <a:rPr lang="en-US" dirty="0" smtClean="0">
                <a:latin typeface="Lucida Sans" panose="020B0602030504020204" pitchFamily="34" charset="0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 bin</a:t>
            </a:r>
            <a:r>
              <a:rPr lang="en-US" dirty="0" smtClean="0">
                <a:latin typeface="Lucida Sans" panose="020B0602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 </a:t>
            </a:r>
            <a:r>
              <a:rPr lang="en-US" dirty="0" err="1" smtClean="0">
                <a:latin typeface="Lucida Sans" panose="020B0602030504020204" pitchFamily="34" charset="0"/>
                <a:sym typeface="Wingdings"/>
              </a:rPr>
              <a:t>src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</a:t>
            </a:r>
            <a:r>
              <a:rPr lang="en-US" dirty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>
                <a:latin typeface="Lucida Sans" panose="020B0602030504020204" pitchFamily="34" charset="0"/>
                <a:sym typeface="Wingdings"/>
              </a:rPr>
              <a:t> 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vendor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</a:t>
            </a:r>
            <a:r>
              <a:rPr lang="en-US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dirty="0" smtClean="0">
                <a:latin typeface="Lucida Sans" panose="020B0602030504020204" pitchFamily="34" charset="0"/>
              </a:rPr>
              <a:t>web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>
                <a:latin typeface="Lucida Sans" panose="020B0602030504020204" pitchFamily="34" charset="0"/>
                <a:sym typeface="Wingdings"/>
              </a:rPr>
              <a:t> </a:t>
            </a:r>
            <a:r>
              <a:rPr lang="en-US" dirty="0" smtClean="0">
                <a:latin typeface="Lucida Sans" panose="020B0602030504020204" pitchFamily="34" charset="0"/>
              </a:rPr>
              <a:t>bundles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dirty="0" err="1" smtClean="0">
                <a:latin typeface="Lucida Sans" panose="020B0602030504020204" pitchFamily="34" charset="0"/>
              </a:rPr>
              <a:t>app.php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dirty="0" err="1" smtClean="0">
                <a:latin typeface="Lucida Sans" panose="020B0602030504020204" pitchFamily="34" charset="0"/>
              </a:rPr>
              <a:t>app_dev.php</a:t>
            </a:r>
            <a:endParaRPr lang="en-US" dirty="0" smtClean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dirty="0" err="1" smtClean="0">
                <a:latin typeface="Lucida Sans" panose="020B0602030504020204" pitchFamily="34" charset="0"/>
              </a:rPr>
              <a:t>config.php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3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2nd step - Create Application </a:t>
            </a:r>
            <a:r>
              <a:rPr lang="en-US" dirty="0"/>
              <a:t>B</a:t>
            </a:r>
            <a:r>
              <a:rPr lang="en-US" dirty="0" smtClean="0"/>
              <a:t>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Symfony3 project is made up of bundles</a:t>
            </a:r>
          </a:p>
          <a:p>
            <a:pPr lvl="0"/>
            <a:r>
              <a:rPr lang="en-US" dirty="0" smtClean="0"/>
              <a:t>Create bundle:</a:t>
            </a:r>
          </a:p>
          <a:p>
            <a:pPr marL="0" lv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Lucida Sans" panose="020B0602030504020204" pitchFamily="34" charset="0"/>
              </a:rPr>
              <a:t>&gt; bin/console </a:t>
            </a:r>
            <a:r>
              <a:rPr lang="en-US" sz="1800" dirty="0" err="1" smtClean="0">
                <a:latin typeface="Lucida Sans" panose="020B0602030504020204" pitchFamily="34" charset="0"/>
              </a:rPr>
              <a:t>generate:bundle</a:t>
            </a:r>
            <a:r>
              <a:rPr lang="en-US" sz="1800" dirty="0" smtClean="0">
                <a:latin typeface="Lucida Sans" panose="020B0602030504020204" pitchFamily="34" charset="0"/>
              </a:rPr>
              <a:t> --namespace=PA16/</a:t>
            </a:r>
            <a:r>
              <a:rPr lang="en-US" sz="1800" dirty="0" err="1" smtClean="0">
                <a:latin typeface="Lucida Sans" panose="020B0602030504020204" pitchFamily="34" charset="0"/>
              </a:rPr>
              <a:t>PeopleBundle</a:t>
            </a:r>
            <a:endParaRPr lang="en-US" sz="1800" dirty="0">
              <a:latin typeface="Lucida Sans" panose="020B0602030504020204" pitchFamily="34" charset="0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Lucida Sans" panose="020B0602030504020204" pitchFamily="34" charset="0"/>
              </a:rPr>
              <a:t>	--format=annotation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Generates code in directory</a:t>
            </a:r>
          </a:p>
          <a:p>
            <a:pPr marL="457200" lvl="1" indent="0">
              <a:buNone/>
            </a:pPr>
            <a:r>
              <a:rPr lang="en-US" dirty="0" err="1" smtClean="0">
                <a:latin typeface="Lucida Sans" panose="020B0602030504020204" pitchFamily="34" charset="0"/>
              </a:rPr>
              <a:t>src</a:t>
            </a:r>
            <a:r>
              <a:rPr lang="en-US" dirty="0" smtClean="0">
                <a:latin typeface="Lucida Sans" panose="020B0602030504020204" pitchFamily="34" charset="0"/>
              </a:rPr>
              <a:t>/PA16/</a:t>
            </a:r>
            <a:r>
              <a:rPr lang="en-US" dirty="0" err="1" smtClean="0">
                <a:latin typeface="Lucida Sans" panose="020B0602030504020204" pitchFamily="34" charset="0"/>
              </a:rPr>
              <a:t>PeopleBundle</a:t>
            </a:r>
            <a:endParaRPr lang="en-US" dirty="0" smtClean="0">
              <a:latin typeface="Lucida Sans" panose="020B0602030504020204" pitchFamily="34" charset="0"/>
            </a:endParaRPr>
          </a:p>
          <a:p>
            <a:pPr marL="0" lv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8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is </a:t>
            </a:r>
            <a:r>
              <a:rPr lang="en-US" sz="4800" dirty="0" err="1" smtClean="0"/>
              <a:t>Symfony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PHP Web Application Framework that provides:</a:t>
            </a:r>
          </a:p>
          <a:p>
            <a:pPr lvl="1"/>
            <a:r>
              <a:rPr lang="en-US" sz="2800" dirty="0" smtClean="0"/>
              <a:t>Object </a:t>
            </a:r>
            <a:r>
              <a:rPr lang="en-US" sz="2800" dirty="0"/>
              <a:t>Oriented programming </a:t>
            </a:r>
            <a:r>
              <a:rPr lang="en-US" sz="2800" dirty="0" smtClean="0"/>
              <a:t>style through ORM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MVC </a:t>
            </a:r>
            <a:r>
              <a:rPr lang="en-US" sz="2800" dirty="0" smtClean="0"/>
              <a:t>GUI</a:t>
            </a:r>
            <a:endParaRPr lang="en-US" sz="2800" dirty="0"/>
          </a:p>
          <a:p>
            <a:pPr lvl="1"/>
            <a:r>
              <a:rPr lang="en-US" sz="2800" dirty="0" smtClean="0"/>
              <a:t>Automatic code generation</a:t>
            </a:r>
          </a:p>
          <a:p>
            <a:pPr lvl="1"/>
            <a:r>
              <a:rPr lang="en-US" sz="2800" dirty="0"/>
              <a:t>a </a:t>
            </a:r>
            <a:r>
              <a:rPr lang="en-US" sz="2800" dirty="0" smtClean="0"/>
              <a:t>collection of </a:t>
            </a:r>
            <a:r>
              <a:rPr lang="en-US" sz="2800" dirty="0"/>
              <a:t>components and third-party libraries</a:t>
            </a:r>
          </a:p>
          <a:p>
            <a:pPr lvl="1"/>
            <a:r>
              <a:rPr lang="en-US" sz="2800" dirty="0" smtClean="0"/>
              <a:t>configuration and a "glue" library that ties all of these pieces together</a:t>
            </a:r>
          </a:p>
        </p:txBody>
      </p:sp>
    </p:spTree>
    <p:extLst>
      <p:ext uri="{BB962C8B-B14F-4D97-AF65-F5344CB8AC3E}">
        <p14:creationId xmlns:p14="http://schemas.microsoft.com/office/powerpoint/2010/main" val="166066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58283" y="5170449"/>
            <a:ext cx="7828156" cy="1449659"/>
          </a:xfrm>
          <a:prstGeom prst="rect">
            <a:avLst/>
          </a:prstGeom>
          <a:solidFill>
            <a:srgbClr val="FABEF3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58283" y="3077737"/>
            <a:ext cx="7828156" cy="724829"/>
          </a:xfrm>
          <a:prstGeom prst="rect">
            <a:avLst/>
          </a:prstGeom>
          <a:solidFill>
            <a:srgbClr val="C3F5EB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8283" y="1628078"/>
            <a:ext cx="7828156" cy="1449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64815"/>
            <a:ext cx="7772400" cy="5114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sz="2000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sz="2000" dirty="0" smtClean="0">
                <a:latin typeface="Lucida Sans" panose="020B0602030504020204" pitchFamily="34" charset="0"/>
              </a:rPr>
              <a:t>Entity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</a:t>
            </a:r>
            <a:r>
              <a:rPr lang="en-US" sz="2000" dirty="0" smtClean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 smtClean="0">
                <a:latin typeface="Lucida Sans" panose="020B0602030504020204" pitchFamily="34" charset="0"/>
              </a:rPr>
              <a:t>Person.php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</a:t>
            </a:r>
            <a:r>
              <a:rPr lang="en-US" sz="2000" dirty="0" smtClean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 smtClean="0">
                <a:latin typeface="Lucida Sans" panose="020B0602030504020204" pitchFamily="34" charset="0"/>
              </a:rPr>
              <a:t>PersonRepository.php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</a:t>
            </a:r>
            <a:r>
              <a:rPr lang="en-US" sz="2000" dirty="0" smtClean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 smtClean="0">
                <a:latin typeface="Lucida Sans" panose="020B0602030504020204" pitchFamily="34" charset="0"/>
              </a:rPr>
              <a:t>Category.php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sz="2000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sz="2000" dirty="0" smtClean="0">
                <a:latin typeface="Lucida Sans" panose="020B0602030504020204" pitchFamily="34" charset="0"/>
              </a:rPr>
              <a:t>Controller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Sans" panose="020B0602030504020204" pitchFamily="34" charset="0"/>
              </a:rPr>
              <a:t>	</a:t>
            </a:r>
            <a:r>
              <a:rPr lang="en-US" sz="2000" dirty="0" smtClean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 smtClean="0">
                <a:latin typeface="Lucida Sans" panose="020B0602030504020204" pitchFamily="34" charset="0"/>
              </a:rPr>
              <a:t>PersonController.php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sz="2000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sz="2000" dirty="0" smtClean="0">
                <a:latin typeface="Lucida Sans" panose="020B0602030504020204" pitchFamily="34" charset="0"/>
              </a:rPr>
              <a:t>Form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</a:t>
            </a:r>
            <a:r>
              <a:rPr lang="en-US" sz="2000" dirty="0" smtClean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 smtClean="0">
                <a:latin typeface="Lucida Sans" panose="020B0602030504020204" pitchFamily="34" charset="0"/>
              </a:rPr>
              <a:t>PersonType.php</a:t>
            </a:r>
            <a:endParaRPr lang="en-US" sz="2000" dirty="0" smtClean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sz="2000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sz="2000" dirty="0" smtClean="0">
                <a:latin typeface="Lucida Sans" panose="020B0602030504020204" pitchFamily="34" charset="0"/>
              </a:rPr>
              <a:t>Resources</a:t>
            </a: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</a:t>
            </a:r>
            <a:r>
              <a:rPr lang="en-US" sz="2000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sz="2000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sz="2000" dirty="0">
                <a:latin typeface="Lucida Sans" panose="020B0602030504020204" pitchFamily="34" charset="0"/>
              </a:rPr>
              <a:t>views</a:t>
            </a: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	</a:t>
            </a:r>
            <a:r>
              <a:rPr lang="en-US" sz="2000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sz="2000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sz="2000" dirty="0">
                <a:latin typeface="Lucida Sans" panose="020B0602030504020204" pitchFamily="34" charset="0"/>
              </a:rPr>
              <a:t>Person</a:t>
            </a: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		</a:t>
            </a:r>
            <a:r>
              <a:rPr lang="en-US" sz="2000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>
                <a:latin typeface="Lucida Sans" panose="020B0602030504020204" pitchFamily="34" charset="0"/>
              </a:rPr>
              <a:t>new.html.twig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		</a:t>
            </a:r>
            <a:r>
              <a:rPr lang="en-US" sz="2000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>
                <a:latin typeface="Lucida Sans" panose="020B0602030504020204" pitchFamily="34" charset="0"/>
              </a:rPr>
              <a:t>edit.html.twig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			</a:t>
            </a:r>
            <a:r>
              <a:rPr lang="en-US" sz="2000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sz="2000" dirty="0" err="1" smtClean="0">
                <a:latin typeface="Lucida Sans" panose="020B0602030504020204" pitchFamily="34" charset="0"/>
              </a:rPr>
              <a:t>index.html.twig</a:t>
            </a:r>
            <a:endParaRPr lang="en-US" sz="20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dirty="0" smtClean="0">
                <a:latin typeface="Lucida Sans" panose="020B0602030504020204" pitchFamily="34" charset="0"/>
              </a:rPr>
              <a:t>Resources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dirty="0">
                <a:latin typeface="Lucida Sans" panose="020B0602030504020204" pitchFamily="34" charset="0"/>
                <a:sym typeface="Wingdings"/>
              </a:rPr>
              <a:t> </a:t>
            </a:r>
            <a:r>
              <a:rPr lang="en-US" dirty="0" smtClean="0">
                <a:latin typeface="Lucida Sans" panose="020B0602030504020204" pitchFamily="34" charset="0"/>
              </a:rPr>
              <a:t>public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 </a:t>
            </a:r>
            <a:r>
              <a:rPr lang="en-US" dirty="0" err="1" smtClean="0">
                <a:latin typeface="Lucida Sans" panose="020B0602030504020204" pitchFamily="34" charset="0"/>
              </a:rPr>
              <a:t>css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>
                <a:latin typeface="Lucida Sans" panose="020B0602030504020204" pitchFamily="34" charset="0"/>
                <a:sym typeface="Wingdings"/>
              </a:rPr>
              <a:t>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 </a:t>
            </a:r>
            <a:r>
              <a:rPr lang="en-US" dirty="0" smtClean="0">
                <a:latin typeface="Lucida Sans" panose="020B0602030504020204" pitchFamily="34" charset="0"/>
              </a:rPr>
              <a:t>images 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 smtClean="0">
                <a:latin typeface="Lucida Sans" panose="020B0602030504020204" pitchFamily="34" charset="0"/>
                <a:sym typeface="Wingdings 3"/>
              </a:rPr>
              <a:t> </a:t>
            </a:r>
            <a:r>
              <a:rPr lang="en-US" dirty="0">
                <a:latin typeface="Lucida Sans" panose="020B0602030504020204" pitchFamily="34" charset="0"/>
                <a:sym typeface="Wingdings"/>
              </a:rPr>
              <a:t></a:t>
            </a:r>
            <a:r>
              <a:rPr lang="en-US" dirty="0" smtClean="0">
                <a:latin typeface="Lucida Sans" panose="020B0602030504020204" pitchFamily="34" charset="0"/>
                <a:sym typeface="Wingdings"/>
              </a:rPr>
              <a:t> </a:t>
            </a:r>
            <a:r>
              <a:rPr lang="en-US" dirty="0" err="1" smtClean="0">
                <a:latin typeface="Lucida Sans" panose="020B0602030504020204" pitchFamily="34" charset="0"/>
              </a:rPr>
              <a:t>js</a:t>
            </a:r>
            <a:endParaRPr lang="en-US" dirty="0" smtClean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</a:t>
            </a:r>
            <a:r>
              <a:rPr lang="en-US" dirty="0">
                <a:latin typeface="Lucida Sans" panose="020B0602030504020204" pitchFamily="34" charset="0"/>
                <a:sym typeface="Wingdings 3"/>
              </a:rPr>
              <a:t> </a:t>
            </a:r>
            <a:r>
              <a:rPr lang="en-US" dirty="0" err="1">
                <a:latin typeface="Lucida Sans" panose="020B0602030504020204" pitchFamily="34" charset="0"/>
              </a:rPr>
              <a:t>config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dirty="0" err="1">
                <a:latin typeface="Lucida Sans" panose="020B0602030504020204" pitchFamily="34" charset="0"/>
              </a:rPr>
              <a:t>routing.yml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dirty="0">
                <a:latin typeface="Lucida Sans" panose="020B0602030504020204" pitchFamily="34" charset="0"/>
              </a:rPr>
              <a:t>services.xml 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	</a:t>
            </a:r>
            <a:r>
              <a:rPr lang="en-US" dirty="0">
                <a:latin typeface="Lucida Sans" panose="020B0602030504020204" pitchFamily="34" charset="0"/>
                <a:sym typeface="Wingdings 2"/>
              </a:rPr>
              <a:t> </a:t>
            </a:r>
            <a:r>
              <a:rPr lang="en-US" dirty="0" err="1">
                <a:latin typeface="Lucida Sans" panose="020B0602030504020204" pitchFamily="34" charset="0"/>
              </a:rPr>
              <a:t>validation.yml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3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 - </a:t>
            </a:r>
            <a:r>
              <a:rPr lang="en-US" b="1" dirty="0" smtClean="0"/>
              <a:t>The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Edit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the parameters file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;app/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config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parameters.yml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parameters</a:t>
            </a:r>
            <a:r>
              <a:rPr kumimoji="0" lang="en-US" sz="1800" dirty="0">
                <a:effectLst/>
                <a:latin typeface="Lucida Console" panose="020B0609040504020204" pitchFamily="49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database_driver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 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pdo_mysql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database_host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   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localhost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database_name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    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symfony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database_user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     user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database_password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password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hangingPunct="0">
              <a:spcBef>
                <a:spcPct val="0"/>
              </a:spcBef>
            </a:pPr>
            <a:r>
              <a:rPr lang="en-US" dirty="0" smtClean="0">
                <a:latin typeface="Arial Unicode MS" panose="020B0604020202020204" pitchFamily="34" charset="-128"/>
              </a:rPr>
              <a:t>Use doctrine in command line to auto-create the database in </a:t>
            </a:r>
            <a:r>
              <a:rPr lang="en-US" dirty="0" err="1" smtClean="0">
                <a:latin typeface="Arial Unicode MS" panose="020B0604020202020204" pitchFamily="34" charset="-128"/>
              </a:rPr>
              <a:t>mySql</a:t>
            </a:r>
            <a:r>
              <a:rPr lang="en-US" dirty="0" smtClean="0">
                <a:latin typeface="Arial Unicode MS" panose="020B0604020202020204" pitchFamily="34" charset="-128"/>
              </a:rPr>
              <a:t>:</a:t>
            </a: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1800" dirty="0" smtClean="0">
                <a:effectLst/>
                <a:latin typeface="Lucida Sans" panose="020B0602030504020204" pitchFamily="34" charset="0"/>
              </a:rPr>
              <a:t>bin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/console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doctrine:database:create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5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 - The Data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2888" y="1672683"/>
            <a:ext cx="8162692" cy="488423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smtClean="0"/>
              <a:t>Person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/** </a:t>
            </a:r>
            <a:r>
              <a:rPr lang="en-US" sz="2000" dirty="0">
                <a:solidFill>
                  <a:srgbClr val="FF0000"/>
                </a:solidFill>
              </a:rPr>
              <a:t>@ORM\Column(name="id", type="integer")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* @ORM\Id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* @ORM\</a:t>
            </a:r>
            <a:r>
              <a:rPr lang="en-US" sz="2000" dirty="0" err="1">
                <a:solidFill>
                  <a:srgbClr val="FF0000"/>
                </a:solidFill>
              </a:rPr>
              <a:t>GeneratedValue</a:t>
            </a:r>
            <a:r>
              <a:rPr lang="en-US" sz="2000" dirty="0">
                <a:solidFill>
                  <a:srgbClr val="FF0000"/>
                </a:solidFill>
              </a:rPr>
              <a:t>(strategy="AUTO")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*/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private $id;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/** @</a:t>
            </a:r>
            <a:r>
              <a:rPr lang="en-US" sz="2000" dirty="0">
                <a:solidFill>
                  <a:srgbClr val="FF0000"/>
                </a:solidFill>
              </a:rPr>
              <a:t>ORM\Column(name</a:t>
            </a:r>
            <a:r>
              <a:rPr lang="en-US" sz="2000" dirty="0" smtClean="0">
                <a:solidFill>
                  <a:srgbClr val="FF0000"/>
                </a:solidFill>
              </a:rPr>
              <a:t>="Name</a:t>
            </a:r>
            <a:r>
              <a:rPr lang="en-US" sz="2000" dirty="0">
                <a:solidFill>
                  <a:srgbClr val="FF0000"/>
                </a:solidFill>
              </a:rPr>
              <a:t>", type="string", length=30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2000" dirty="0"/>
              <a:t>    public </a:t>
            </a:r>
            <a:r>
              <a:rPr lang="en-US" sz="2000" dirty="0" smtClean="0"/>
              <a:t>$</a:t>
            </a:r>
            <a:r>
              <a:rPr lang="en-US" sz="2000" dirty="0"/>
              <a:t>n</a:t>
            </a:r>
            <a:r>
              <a:rPr lang="en-US" sz="2000" dirty="0" smtClean="0"/>
              <a:t>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/** </a:t>
            </a:r>
            <a:r>
              <a:rPr lang="en-US" sz="2000" dirty="0">
                <a:solidFill>
                  <a:srgbClr val="FF0000"/>
                </a:solidFill>
              </a:rPr>
              <a:t>@ORM\Column(name="room", type="string", </a:t>
            </a:r>
            <a:r>
              <a:rPr lang="en-US" sz="2000" dirty="0" smtClean="0">
                <a:solidFill>
                  <a:srgbClr val="FF0000"/>
                </a:solidFill>
              </a:rPr>
              <a:t>length=30) </a:t>
            </a:r>
            <a:r>
              <a:rPr lang="en-US" sz="2000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2000" dirty="0"/>
              <a:t>    public $room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31726" y="1014761"/>
            <a:ext cx="1795346" cy="903249"/>
          </a:xfrm>
          <a:prstGeom prst="wedgeRoundRectCallout">
            <a:avLst>
              <a:gd name="adj1" fmla="val -46920"/>
              <a:gd name="adj2" fmla="val 6620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 to column</a:t>
            </a:r>
          </a:p>
        </p:txBody>
      </p:sp>
    </p:spTree>
    <p:extLst>
      <p:ext uri="{BB962C8B-B14F-4D97-AF65-F5344CB8AC3E}">
        <p14:creationId xmlns:p14="http://schemas.microsoft.com/office/powerpoint/2010/main" val="396737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 - The Data </a:t>
            </a:r>
            <a:r>
              <a:rPr lang="en-US" dirty="0" smtClean="0"/>
              <a:t>Model -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310" y="1698627"/>
            <a:ext cx="7772400" cy="4835525"/>
          </a:xfr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class </a:t>
            </a:r>
            <a:r>
              <a:rPr lang="en-US" sz="2400" dirty="0" err="1">
                <a:latin typeface="Lucida Sans" panose="020B0602030504020204" pitchFamily="34" charset="0"/>
              </a:rPr>
              <a:t>PersonRepository</a:t>
            </a:r>
            <a:r>
              <a:rPr lang="en-US" sz="2400" dirty="0">
                <a:latin typeface="Lucida Sans" panose="020B0602030504020204" pitchFamily="34" charset="0"/>
              </a:rPr>
              <a:t> extends </a:t>
            </a:r>
            <a:r>
              <a:rPr lang="en-US" sz="2400" dirty="0" err="1" smtClean="0">
                <a:latin typeface="Lucida Sans" panose="020B0602030504020204" pitchFamily="34" charset="0"/>
              </a:rPr>
              <a:t>EntityRepository</a:t>
            </a:r>
            <a:r>
              <a:rPr lang="en-US" sz="2400" dirty="0" smtClean="0">
                <a:latin typeface="Lucida Sans" panose="020B0602030504020204" pitchFamily="34" charset="0"/>
              </a:rPr>
              <a:t> {</a:t>
            </a: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   public function </a:t>
            </a:r>
            <a:r>
              <a:rPr lang="en-US" sz="2400" dirty="0" err="1">
                <a:latin typeface="Lucida Sans" panose="020B0602030504020204" pitchFamily="34" charset="0"/>
              </a:rPr>
              <a:t>findAllOrderedByName</a:t>
            </a:r>
            <a:r>
              <a:rPr lang="en-US" sz="2400" dirty="0" smtClean="0">
                <a:latin typeface="Lucida Sans" panose="020B0602030504020204" pitchFamily="34" charset="0"/>
              </a:rPr>
              <a:t>() </a:t>
            </a:r>
            <a:r>
              <a:rPr lang="en-US" sz="2400" dirty="0">
                <a:latin typeface="Lucida Sans" panose="020B0602030504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       return $this-&gt;</a:t>
            </a:r>
            <a:r>
              <a:rPr lang="en-US" sz="2400" dirty="0" err="1">
                <a:latin typeface="Lucida Sans" panose="020B0602030504020204" pitchFamily="34" charset="0"/>
              </a:rPr>
              <a:t>getEntityManager</a:t>
            </a:r>
            <a:r>
              <a:rPr lang="en-US" sz="2400" dirty="0">
                <a:latin typeface="Lucida Sans" panose="020B06020305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           -&gt;</a:t>
            </a:r>
            <a:r>
              <a:rPr lang="en-US" sz="2400" dirty="0" err="1">
                <a:latin typeface="Lucida Sans" panose="020B0602030504020204" pitchFamily="34" charset="0"/>
              </a:rPr>
              <a:t>createQuery</a:t>
            </a:r>
            <a:r>
              <a:rPr lang="en-US" sz="2400" dirty="0">
                <a:latin typeface="Lucida Sans" panose="020B0602030504020204" pitchFamily="34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               'SELECT p FROM Person </a:t>
            </a:r>
            <a:r>
              <a:rPr lang="en-US" sz="2400" dirty="0" smtClean="0">
                <a:latin typeface="Lucida Sans" panose="020B0602030504020204" pitchFamily="34" charset="0"/>
              </a:rPr>
              <a:t>p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	</a:t>
            </a:r>
            <a:r>
              <a:rPr lang="en-US" sz="2400" dirty="0" smtClean="0">
                <a:latin typeface="Lucida Sans" panose="020B0602030504020204" pitchFamily="34" charset="0"/>
              </a:rPr>
              <a:t>	ORDER BY </a:t>
            </a:r>
            <a:r>
              <a:rPr lang="en-US" sz="2400" dirty="0" err="1" smtClean="0">
                <a:latin typeface="Lucida Sans" panose="020B0602030504020204" pitchFamily="34" charset="0"/>
              </a:rPr>
              <a:t>p.Name</a:t>
            </a:r>
            <a:r>
              <a:rPr lang="en-US" sz="2400" dirty="0" smtClean="0">
                <a:latin typeface="Lucida Sans" panose="020B0602030504020204" pitchFamily="34" charset="0"/>
              </a:rPr>
              <a:t> ASC‘)</a:t>
            </a: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           </a:t>
            </a:r>
            <a:r>
              <a:rPr lang="en-US" sz="2400" dirty="0" smtClean="0">
                <a:latin typeface="Lucida Sans" panose="020B0602030504020204" pitchFamily="34" charset="0"/>
              </a:rPr>
              <a:t>-&gt;</a:t>
            </a:r>
            <a:r>
              <a:rPr lang="en-US" sz="2400" dirty="0" err="1">
                <a:latin typeface="Lucida Sans" panose="020B0602030504020204" pitchFamily="34" charset="0"/>
              </a:rPr>
              <a:t>getResult</a:t>
            </a:r>
            <a:r>
              <a:rPr lang="en-US" sz="2400" dirty="0">
                <a:latin typeface="Lucida Sans" panose="020B0602030504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   }</a:t>
            </a: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7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 – Data Model -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02" y="1698627"/>
            <a:ext cx="7772400" cy="4835525"/>
          </a:xfr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 Delete person with id $id.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public </a:t>
            </a:r>
            <a:r>
              <a:rPr lang="en-US" dirty="0"/>
              <a:t>function remove($id)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$this-&gt;</a:t>
            </a:r>
            <a:r>
              <a:rPr lang="en-US" dirty="0" err="1"/>
              <a:t>createQueryBuilder</a:t>
            </a:r>
            <a:r>
              <a:rPr lang="en-US" dirty="0"/>
              <a:t>('p')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-&gt;delete</a:t>
            </a:r>
            <a:r>
              <a:rPr lang="en-US" dirty="0" smtClean="0"/>
              <a:t>(‘PA16PeopleBundle:Person</a:t>
            </a:r>
            <a:r>
              <a:rPr lang="en-US" dirty="0"/>
              <a:t>', 'p')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-&gt;where('p.id = :id')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-&gt;</a:t>
            </a:r>
            <a:r>
              <a:rPr lang="en-US" dirty="0" err="1"/>
              <a:t>setParameter</a:t>
            </a:r>
            <a:r>
              <a:rPr lang="en-US" dirty="0"/>
              <a:t>('id', $id)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-&gt;</a:t>
            </a:r>
            <a:r>
              <a:rPr lang="en-US" dirty="0" err="1"/>
              <a:t>getQuery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-&gt;execute();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8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 - The Data Model </a:t>
            </a:r>
            <a:r>
              <a:rPr lang="en-US" dirty="0" smtClean="0"/>
              <a:t>-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62" y="1698627"/>
            <a:ext cx="8168271" cy="4835525"/>
          </a:xfr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/**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* @ORM\</a:t>
            </a:r>
            <a:r>
              <a:rPr lang="en-US" sz="1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ManyToOne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targetEntity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="Category", </a:t>
            </a:r>
            <a:r>
              <a:rPr lang="en-US" sz="1800" dirty="0" err="1">
                <a:solidFill>
                  <a:srgbClr val="FF0000"/>
                </a:solidFill>
                <a:latin typeface="Lucida Sans" panose="020B0602030504020204" pitchFamily="34" charset="0"/>
              </a:rPr>
              <a:t>inversedBy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="members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 * @ORM\</a:t>
            </a:r>
            <a:r>
              <a:rPr lang="en-US" sz="1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JoinColumn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(name="</a:t>
            </a:r>
            <a:r>
              <a:rPr lang="en-US" sz="1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category_id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",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			</a:t>
            </a:r>
            <a:r>
              <a:rPr lang="en-US" sz="1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referencedColumnName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="id")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*/</a:t>
            </a:r>
          </a:p>
          <a:p>
            <a:pPr marL="0" indent="0">
              <a:buNone/>
            </a:pPr>
            <a:r>
              <a:rPr lang="en-US" sz="1800" dirty="0" smtClean="0">
                <a:latin typeface="Lucida Sans" panose="020B0602030504020204" pitchFamily="34" charset="0"/>
              </a:rPr>
              <a:t> public </a:t>
            </a:r>
            <a:r>
              <a:rPr lang="en-US" sz="1800" dirty="0">
                <a:latin typeface="Lucida Sans" panose="020B0602030504020204" pitchFamily="34" charset="0"/>
              </a:rPr>
              <a:t>$category;</a:t>
            </a:r>
          </a:p>
          <a:p>
            <a:pPr marL="0" indent="0">
              <a:buNone/>
            </a:pPr>
            <a:endParaRPr lang="en-US" sz="18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Sans" panose="020B0602030504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/** @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ORM\</a:t>
            </a:r>
            <a:r>
              <a:rPr lang="en-US" sz="1800" dirty="0" err="1">
                <a:solidFill>
                  <a:srgbClr val="FF0000"/>
                </a:solidFill>
                <a:latin typeface="Lucida Sans" panose="020B0602030504020204" pitchFamily="34" charset="0"/>
              </a:rPr>
              <a:t>ManyToOne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Lucida Sans" panose="020B0602030504020204" pitchFamily="34" charset="0"/>
              </a:rPr>
              <a:t>targetEntity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="Department", </a:t>
            </a:r>
            <a:endParaRPr lang="en-US" sz="18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			</a:t>
            </a:r>
            <a:r>
              <a:rPr lang="en-US" sz="1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inversedBy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="members")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* @ORM\</a:t>
            </a:r>
            <a:r>
              <a:rPr lang="en-US" sz="1800" dirty="0" err="1">
                <a:solidFill>
                  <a:srgbClr val="FF0000"/>
                </a:solidFill>
                <a:latin typeface="Lucida Sans" panose="020B0602030504020204" pitchFamily="34" charset="0"/>
              </a:rPr>
              <a:t>JoinColumn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(name="</a:t>
            </a:r>
            <a:r>
              <a:rPr lang="en-US" sz="1800" dirty="0" err="1">
                <a:solidFill>
                  <a:srgbClr val="FF0000"/>
                </a:solidFill>
                <a:latin typeface="Lucida Sans" panose="020B0602030504020204" pitchFamily="34" charset="0"/>
              </a:rPr>
              <a:t>department_id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referencedColumnName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="id")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" panose="020B0602030504020204" pitchFamily="34" charset="0"/>
              </a:rPr>
              <a:t>*/</a:t>
            </a:r>
          </a:p>
          <a:p>
            <a:pPr marL="0" indent="0">
              <a:buNone/>
            </a:pPr>
            <a:r>
              <a:rPr lang="en-US" sz="1800" dirty="0">
                <a:latin typeface="Lucida Sans" panose="020B0602030504020204" pitchFamily="34" charset="0"/>
              </a:rPr>
              <a:t>  </a:t>
            </a:r>
            <a:r>
              <a:rPr lang="en-US" sz="1800" dirty="0" smtClean="0">
                <a:latin typeface="Lucida Sans" panose="020B0602030504020204" pitchFamily="34" charset="0"/>
              </a:rPr>
              <a:t>public </a:t>
            </a:r>
            <a:r>
              <a:rPr lang="en-US" sz="1800" dirty="0">
                <a:latin typeface="Lucida Sans" panose="020B0602030504020204" pitchFamily="34" charset="0"/>
              </a:rPr>
              <a:t>$department;</a:t>
            </a:r>
          </a:p>
        </p:txBody>
      </p:sp>
    </p:spTree>
    <p:extLst>
      <p:ext uri="{BB962C8B-B14F-4D97-AF65-F5344CB8AC3E}">
        <p14:creationId xmlns:p14="http://schemas.microsoft.com/office/powerpoint/2010/main" val="419306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 - The Data Model -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c</a:t>
            </a:r>
            <a:r>
              <a:rPr lang="en-US" sz="2400" dirty="0" smtClean="0">
                <a:latin typeface="Lucida Sans" panose="020B0602030504020204" pitchFamily="34" charset="0"/>
              </a:rPr>
              <a:t>lass Department {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</a:t>
            </a:r>
            <a:r>
              <a:rPr lang="en-US" sz="2400" dirty="0" smtClean="0">
                <a:latin typeface="Lucida Sans" panose="020B0602030504020204" pitchFamily="34" charset="0"/>
              </a:rPr>
              <a:t>  …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/**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 * </a:t>
            </a: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@ORM\</a:t>
            </a:r>
            <a:r>
              <a:rPr lang="en-US" sz="2400" dirty="0" err="1">
                <a:solidFill>
                  <a:srgbClr val="FF0000"/>
                </a:solidFill>
                <a:latin typeface="Lucida Sans" panose="020B0602030504020204" pitchFamily="34" charset="0"/>
              </a:rPr>
              <a:t>OneToMany</a:t>
            </a: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Lucida Sans" panose="020B0602030504020204" pitchFamily="34" charset="0"/>
              </a:rPr>
              <a:t>targetEntity</a:t>
            </a: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="Person</a:t>
            </a:r>
            <a:r>
              <a:rPr lang="en-US" sz="24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mappedBy</a:t>
            </a: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="department")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" panose="020B0602030504020204" pitchFamily="34" charset="0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   private $members;</a:t>
            </a:r>
          </a:p>
        </p:txBody>
      </p:sp>
    </p:spTree>
    <p:extLst>
      <p:ext uri="{BB962C8B-B14F-4D97-AF65-F5344CB8AC3E}">
        <p14:creationId xmlns:p14="http://schemas.microsoft.com/office/powerpoint/2010/main" val="149925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</a:t>
            </a:r>
            <a:r>
              <a:rPr lang="en-US" dirty="0" err="1" smtClean="0"/>
              <a:t>rd</a:t>
            </a:r>
            <a:r>
              <a:rPr lang="en-US" dirty="0" smtClean="0"/>
              <a:t> step - The Data Model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685800" y="1698627"/>
            <a:ext cx="8290932" cy="4835525"/>
          </a:xfrm>
        </p:spPr>
        <p:txBody>
          <a:bodyPr/>
          <a:lstStyle/>
          <a:p>
            <a:r>
              <a:rPr lang="en-US" dirty="0" smtClean="0"/>
              <a:t>Doctrine generates the </a:t>
            </a:r>
            <a:r>
              <a:rPr lang="en-US" dirty="0" err="1" smtClean="0"/>
              <a:t>accessor</a:t>
            </a:r>
            <a:r>
              <a:rPr lang="en-US" dirty="0" smtClean="0"/>
              <a:t> methods: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8283" y="2319454"/>
            <a:ext cx="7627434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dirty="0">
                <a:latin typeface="Lucida Sans" panose="020B0602030504020204" pitchFamily="34" charset="0"/>
              </a:rPr>
              <a:t>&gt; </a:t>
            </a:r>
            <a:r>
              <a:rPr lang="en-US" sz="2000" dirty="0" smtClean="0">
                <a:latin typeface="Lucida Sans" panose="020B0602030504020204" pitchFamily="34" charset="0"/>
              </a:rPr>
              <a:t>bin/console </a:t>
            </a:r>
            <a:r>
              <a:rPr lang="en-US" sz="2000" dirty="0" err="1">
                <a:latin typeface="Lucida Sans" panose="020B0602030504020204" pitchFamily="34" charset="0"/>
              </a:rPr>
              <a:t>doctrine:generate:entities</a:t>
            </a:r>
            <a:r>
              <a:rPr lang="en-US" sz="2000" dirty="0">
                <a:latin typeface="Lucida Sans" panose="020B0602030504020204" pitchFamily="34" charset="0"/>
              </a:rPr>
              <a:t> </a:t>
            </a:r>
            <a:r>
              <a:rPr lang="en-US" sz="2000" dirty="0" err="1" smtClean="0">
                <a:latin typeface="Lucida Sans" panose="020B0602030504020204" pitchFamily="34" charset="0"/>
              </a:rPr>
              <a:t>RosiPeopleBundle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283" y="3977269"/>
            <a:ext cx="7627434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dirty="0"/>
              <a:t>public function </a:t>
            </a:r>
            <a:r>
              <a:rPr lang="en-US" sz="2000" dirty="0" err="1" smtClean="0"/>
              <a:t>getName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  return $this-</a:t>
            </a:r>
            <a:r>
              <a:rPr lang="en-US" sz="2000" dirty="0" smtClean="0"/>
              <a:t>&gt;name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74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</a:t>
            </a:r>
            <a:r>
              <a:rPr lang="en-US" baseline="30000" dirty="0" err="1" smtClean="0"/>
              <a:t>rd</a:t>
            </a:r>
            <a:r>
              <a:rPr lang="en-US" dirty="0" smtClean="0"/>
              <a:t> step - </a:t>
            </a:r>
            <a:r>
              <a:rPr lang="en-US" b="1" dirty="0" smtClean="0"/>
              <a:t>The 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8"/>
            <a:ext cx="7772400" cy="137911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dirty="0" smtClean="0"/>
              <a:t>We can ask Doctrine to create our database tables (or to update them to reflect our setup) with the command: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493" y="3757960"/>
            <a:ext cx="7627434" cy="14496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Sans" panose="020B0602030504020204" pitchFamily="34" charset="0"/>
              </a:rPr>
              <a:t>&gt; </a:t>
            </a:r>
            <a:r>
              <a:rPr lang="en-US" dirty="0" smtClean="0">
                <a:latin typeface="Lucida Sans" panose="020B0602030504020204" pitchFamily="34" charset="0"/>
              </a:rPr>
              <a:t>bin/console </a:t>
            </a:r>
            <a:r>
              <a:rPr lang="en-US" dirty="0" err="1">
                <a:latin typeface="Lucida Sans" panose="020B0602030504020204" pitchFamily="34" charset="0"/>
              </a:rPr>
              <a:t>doctrine:schema:update</a:t>
            </a:r>
            <a:r>
              <a:rPr lang="en-US" dirty="0">
                <a:latin typeface="Lucida Sans" panose="020B0602030504020204" pitchFamily="34" charset="0"/>
              </a:rPr>
              <a:t> --force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Sans" panose="020B0602030504020204" pitchFamily="34" charset="0"/>
              </a:rPr>
              <a:t>Updating database schema...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Sans" panose="020B0602030504020204" pitchFamily="34" charset="0"/>
              </a:rPr>
              <a:t>Database schema updated successfully! "7" queries were executed</a:t>
            </a:r>
          </a:p>
        </p:txBody>
      </p:sp>
    </p:spTree>
    <p:extLst>
      <p:ext uri="{BB962C8B-B14F-4D97-AF65-F5344CB8AC3E}">
        <p14:creationId xmlns:p14="http://schemas.microsoft.com/office/powerpoint/2010/main" val="407938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Web Framework and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web (application) framework </a:t>
            </a:r>
            <a:r>
              <a:rPr lang="en-US" dirty="0"/>
              <a:t>is a lower level, generic toolkit for the development of web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web application </a:t>
            </a:r>
            <a:r>
              <a:rPr lang="en-US" dirty="0" smtClean="0"/>
              <a:t>exposes its </a:t>
            </a:r>
            <a:r>
              <a:rPr lang="en-US" dirty="0"/>
              <a:t>data and services to </a:t>
            </a:r>
            <a:r>
              <a:rPr lang="en-US" dirty="0" smtClean="0"/>
              <a:t>users and machines </a:t>
            </a:r>
            <a:r>
              <a:rPr lang="en-US" dirty="0"/>
              <a:t>via the http </a:t>
            </a:r>
            <a:r>
              <a:rPr lang="en-US" dirty="0" smtClean="0"/>
              <a:t>protocol</a:t>
            </a:r>
          </a:p>
          <a:p>
            <a:r>
              <a:rPr lang="en-US" dirty="0"/>
              <a:t>A </a:t>
            </a:r>
            <a:r>
              <a:rPr lang="en-US" i="1" dirty="0"/>
              <a:t>CMS</a:t>
            </a:r>
            <a:r>
              <a:rPr lang="en-US" dirty="0"/>
              <a:t> is one type of such applications: a system to manage content shown in </a:t>
            </a:r>
            <a:r>
              <a:rPr lang="en-US" dirty="0" smtClean="0"/>
              <a:t>websites</a:t>
            </a:r>
          </a:p>
          <a:p>
            <a:r>
              <a:rPr lang="en-US" dirty="0" smtClean="0"/>
              <a:t>CMS are built on top of a WAF</a:t>
            </a:r>
          </a:p>
          <a:p>
            <a:r>
              <a:rPr lang="en-US" dirty="0" smtClean="0"/>
              <a:t>Drupal 7 has its own CMS, Drupal 8 uses </a:t>
            </a:r>
            <a:r>
              <a:rPr lang="en-US" dirty="0" err="1" smtClean="0"/>
              <a:t>Symfony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9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step - </a:t>
            </a:r>
            <a:r>
              <a:rPr lang="en-US" b="1" dirty="0" smtClean="0"/>
              <a:t>Initial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310" y="1698627"/>
            <a:ext cx="7772400" cy="483552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Sans" panose="020B0602030504020204" pitchFamily="34" charset="0"/>
              </a:rPr>
              <a:t>&gt; </a:t>
            </a:r>
            <a:r>
              <a:rPr lang="en-US" sz="2000" dirty="0" err="1" smtClean="0">
                <a:latin typeface="Lucida Sans" panose="020B0602030504020204" pitchFamily="34" charset="0"/>
              </a:rPr>
              <a:t>mysql</a:t>
            </a:r>
            <a:r>
              <a:rPr lang="en-US" sz="2000" dirty="0" smtClean="0">
                <a:latin typeface="Lucida Sans" panose="020B0602030504020204" pitchFamily="34" charset="0"/>
              </a:rPr>
              <a:t> –u root -p</a:t>
            </a:r>
          </a:p>
          <a:p>
            <a:pPr marL="0" indent="0">
              <a:buNone/>
            </a:pPr>
            <a:r>
              <a:rPr lang="en-US" sz="2000" dirty="0" smtClean="0">
                <a:latin typeface="Lucida Sans" panose="020B0602030504020204" pitchFamily="34" charset="0"/>
              </a:rPr>
              <a:t>use </a:t>
            </a:r>
            <a:r>
              <a:rPr lang="en-US" sz="2000" dirty="0" err="1" smtClean="0">
                <a:latin typeface="Lucida Sans" panose="020B0602030504020204" pitchFamily="34" charset="0"/>
              </a:rPr>
              <a:t>symfony</a:t>
            </a:r>
            <a:r>
              <a:rPr lang="en-US" sz="2000" dirty="0" smtClean="0">
                <a:latin typeface="Lucida Sans" panose="020B0602030504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Sans" panose="020B0602030504020204" pitchFamily="34" charset="0"/>
              </a:rPr>
              <a:t>INSERT into Category </a:t>
            </a:r>
            <a:r>
              <a:rPr lang="en-US" sz="2000" dirty="0">
                <a:latin typeface="Lucida Sans" panose="020B0602030504020204" pitchFamily="34" charset="0"/>
              </a:rPr>
              <a:t>VALUES ("</a:t>
            </a:r>
            <a:r>
              <a:rPr lang="en-US" sz="2000" dirty="0" smtClean="0">
                <a:latin typeface="Lucida Sans" panose="020B0602030504020204" pitchFamily="34" charset="0"/>
              </a:rPr>
              <a:t>PO</a:t>
            </a:r>
            <a:r>
              <a:rPr lang="en-US" sz="2000" dirty="0">
                <a:latin typeface="Lucida Sans" panose="020B06020305040202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INSERT into Category </a:t>
            </a:r>
            <a:r>
              <a:rPr lang="en-US" sz="2000" dirty="0" smtClean="0">
                <a:latin typeface="Lucida Sans" panose="020B0602030504020204" pitchFamily="34" charset="0"/>
              </a:rPr>
              <a:t>VAUES (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PA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Sans" panose="020B0602030504020204" pitchFamily="34" charset="0"/>
              </a:rPr>
              <a:t>INSERT into Person </a:t>
            </a:r>
            <a:r>
              <a:rPr lang="en-US" sz="2000" dirty="0" smtClean="0">
                <a:latin typeface="Lucida Sans" panose="020B0602030504020204" pitchFamily="34" charset="0"/>
              </a:rPr>
              <a:t>VALUES (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Albano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, 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2743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);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Sans" panose="020B0602030504020204" pitchFamily="34" charset="0"/>
              </a:rPr>
              <a:t>INSERT </a:t>
            </a:r>
            <a:r>
              <a:rPr lang="en-US" sz="2000" dirty="0">
                <a:latin typeface="Lucida Sans" panose="020B0602030504020204" pitchFamily="34" charset="0"/>
              </a:rPr>
              <a:t>into </a:t>
            </a:r>
            <a:r>
              <a:rPr lang="en-US" sz="2000" dirty="0" smtClean="0">
                <a:latin typeface="Lucida Sans" panose="020B0602030504020204" pitchFamily="34" charset="0"/>
              </a:rPr>
              <a:t>Person VALUES ("Attardi”, 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2744</a:t>
            </a:r>
            <a:r>
              <a:rPr lang="en-US" sz="2000" dirty="0">
                <a:latin typeface="Lucida Sans" panose="020B0602030504020204" pitchFamily="34" charset="0"/>
              </a:rPr>
              <a:t>"</a:t>
            </a:r>
            <a:r>
              <a:rPr lang="en-US" sz="2000" dirty="0" smtClean="0">
                <a:latin typeface="Lucida Sans" panose="020B0602030504020204" pitchFamily="34" charset="0"/>
              </a:rPr>
              <a:t>);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 bwMode="auto">
          <a:xfrm>
            <a:off x="1594085" y="2147963"/>
            <a:ext cx="1527718" cy="1594625"/>
          </a:xfrm>
          <a:prstGeom prst="rightArrow">
            <a:avLst>
              <a:gd name="adj1" fmla="val 65385"/>
              <a:gd name="adj2" fmla="val 47811"/>
            </a:avLst>
          </a:prstGeom>
          <a:solidFill>
            <a:srgbClr val="CC0066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Request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866713" y="2162327"/>
            <a:ext cx="1527718" cy="1594625"/>
          </a:xfrm>
          <a:prstGeom prst="rightArrow">
            <a:avLst>
              <a:gd name="adj1" fmla="val 65385"/>
              <a:gd name="adj2" fmla="val 47811"/>
            </a:avLst>
          </a:prstGeom>
          <a:solidFill>
            <a:srgbClr val="FFC000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Bootstrap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Processing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139341" y="2147962"/>
            <a:ext cx="1527718" cy="1594625"/>
          </a:xfrm>
          <a:prstGeom prst="rightArrow">
            <a:avLst>
              <a:gd name="adj1" fmla="val 65385"/>
              <a:gd name="adj2" fmla="val 47811"/>
            </a:avLst>
          </a:prstGeom>
          <a:solidFill>
            <a:schemeClr val="bg1">
              <a:lumMod val="65000"/>
            </a:schemeClr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Kernel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411969" y="2173479"/>
            <a:ext cx="1527718" cy="1594625"/>
          </a:xfrm>
          <a:prstGeom prst="rightArrow">
            <a:avLst>
              <a:gd name="adj1" fmla="val 65385"/>
              <a:gd name="adj2" fmla="val 47811"/>
            </a:avLst>
          </a:prstGeom>
          <a:solidFill>
            <a:srgbClr val="00B050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Controller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684598" y="2147964"/>
            <a:ext cx="1527718" cy="1594625"/>
          </a:xfrm>
          <a:prstGeom prst="rightArrow">
            <a:avLst>
              <a:gd name="adj1" fmla="val 65385"/>
              <a:gd name="adj2" fmla="val 47811"/>
            </a:avLst>
          </a:prstGeom>
          <a:solidFill>
            <a:schemeClr val="accent1">
              <a:lumMod val="60000"/>
              <a:lumOff val="40000"/>
            </a:schemeClr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4085" y="4315522"/>
            <a:ext cx="66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4125" algn="l"/>
                <a:tab pos="2508250" algn="l"/>
                <a:tab pos="3857625" algn="l"/>
                <a:tab pos="5111750" algn="l"/>
              </a:tabLst>
            </a:pPr>
            <a:r>
              <a:rPr lang="en-US" sz="1200" dirty="0" smtClean="0"/>
              <a:t>/blog/life		/blog/{title}	</a:t>
            </a:r>
            <a:r>
              <a:rPr lang="en-US" sz="1200" dirty="0" err="1" smtClean="0"/>
              <a:t>BlogController</a:t>
            </a:r>
            <a:r>
              <a:rPr lang="en-US" sz="1200" dirty="0" smtClean="0"/>
              <a:t>:	Rendered view</a:t>
            </a:r>
          </a:p>
          <a:p>
            <a:pPr>
              <a:tabLst>
                <a:tab pos="1254125" algn="l"/>
                <a:tab pos="2508250" algn="l"/>
                <a:tab pos="3857625" algn="l"/>
              </a:tabLst>
            </a:pPr>
            <a:r>
              <a:rPr lang="en-US" sz="1200" dirty="0" smtClean="0"/>
              <a:t>/blog/friends		</a:t>
            </a:r>
            <a:r>
              <a:rPr lang="en-US" sz="1200" dirty="0" err="1" smtClean="0"/>
              <a:t>showAction</a:t>
            </a:r>
            <a:r>
              <a:rPr lang="en-US" sz="1200" dirty="0" smtClean="0"/>
              <a:t>($title)</a:t>
            </a:r>
          </a:p>
          <a:p>
            <a:pPr>
              <a:tabLst>
                <a:tab pos="1254125" algn="l"/>
                <a:tab pos="2601913" algn="l"/>
                <a:tab pos="3857625" algn="l"/>
              </a:tabLst>
            </a:pPr>
            <a:r>
              <a:rPr lang="en-US" sz="1200" dirty="0" smtClean="0"/>
              <a:t>/blog/about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762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Step – Generate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971" y="1698628"/>
            <a:ext cx="7772400" cy="1457168"/>
          </a:xfr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 bin/console </a:t>
            </a:r>
            <a:r>
              <a:rPr lang="en-US" dirty="0" err="1" smtClean="0"/>
              <a:t>doctrine:generate:crud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--</a:t>
            </a:r>
            <a:r>
              <a:rPr lang="en-US" dirty="0"/>
              <a:t>entity</a:t>
            </a:r>
            <a:r>
              <a:rPr lang="en-US" dirty="0" smtClean="0"/>
              <a:t>=“PA16PeopleBundle:Person“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--with-write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3401123"/>
            <a:ext cx="7772400" cy="307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Generates controller </a:t>
            </a:r>
            <a:r>
              <a:rPr lang="en-US" b="1" kern="0" dirty="0" err="1" smtClean="0">
                <a:solidFill>
                  <a:srgbClr val="FF0000"/>
                </a:solidFill>
              </a:rPr>
              <a:t>PersonController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kern="0" dirty="0" smtClean="0"/>
              <a:t>that provides methods:</a:t>
            </a:r>
          </a:p>
          <a:p>
            <a:pPr lvl="1"/>
            <a:r>
              <a:rPr lang="en-US" kern="0" dirty="0" err="1" smtClean="0"/>
              <a:t>indexAction</a:t>
            </a:r>
            <a:endParaRPr lang="en-US" kern="0" dirty="0" smtClean="0"/>
          </a:p>
          <a:p>
            <a:pPr lvl="1"/>
            <a:r>
              <a:rPr lang="en-US" kern="0" dirty="0" err="1" smtClean="0"/>
              <a:t>newAction</a:t>
            </a:r>
            <a:endParaRPr lang="en-US" kern="0" dirty="0" smtClean="0"/>
          </a:p>
          <a:p>
            <a:pPr lvl="1"/>
            <a:r>
              <a:rPr lang="en-US" kern="0" dirty="0" err="1" smtClean="0"/>
              <a:t>showAction</a:t>
            </a:r>
            <a:endParaRPr lang="en-US" kern="0" dirty="0" smtClean="0"/>
          </a:p>
          <a:p>
            <a:pPr lvl="1"/>
            <a:r>
              <a:rPr lang="en-US" kern="0" dirty="0" err="1" smtClean="0"/>
              <a:t>editAction</a:t>
            </a:r>
            <a:endParaRPr lang="en-US" kern="0" dirty="0" smtClean="0"/>
          </a:p>
          <a:p>
            <a:pPr lvl="1"/>
            <a:r>
              <a:rPr lang="en-US" kern="0" dirty="0" err="1" smtClean="0"/>
              <a:t>deleteAction</a:t>
            </a:r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3510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</a:t>
            </a:r>
            <a:r>
              <a:rPr lang="en-US" dirty="0" err="1" smtClean="0"/>
              <a:t>PersonController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23" y="1698627"/>
            <a:ext cx="8463777" cy="4835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 smtClean="0"/>
              <a:t>PersonController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smtClean="0"/>
              <a:t>Controller {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/** </a:t>
            </a:r>
            <a:r>
              <a:rPr lang="en-US" dirty="0">
                <a:solidFill>
                  <a:srgbClr val="FF0000"/>
                </a:solidFill>
              </a:rPr>
              <a:t>@Route("/", name="</a:t>
            </a:r>
            <a:r>
              <a:rPr lang="en-US" dirty="0" err="1">
                <a:solidFill>
                  <a:srgbClr val="FF0000"/>
                </a:solidFill>
              </a:rPr>
              <a:t>dept_persona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 @Method("GET")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 @Template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public function </a:t>
            </a:r>
            <a:r>
              <a:rPr lang="en-US" dirty="0" err="1"/>
              <a:t>indexAction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$</a:t>
            </a:r>
            <a:r>
              <a:rPr lang="en-US" dirty="0" err="1"/>
              <a:t>em</a:t>
            </a:r>
            <a:r>
              <a:rPr lang="en-US" dirty="0"/>
              <a:t> = $this-&gt;</a:t>
            </a:r>
            <a:r>
              <a:rPr lang="en-US" dirty="0" err="1"/>
              <a:t>getDoctrine</a:t>
            </a:r>
            <a:r>
              <a:rPr lang="en-US" dirty="0"/>
              <a:t>()-&gt;</a:t>
            </a:r>
            <a:r>
              <a:rPr lang="en-US" dirty="0" err="1"/>
              <a:t>getManager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$repo = </a:t>
            </a:r>
            <a:r>
              <a:rPr lang="en-US" dirty="0"/>
              <a:t>$</a:t>
            </a:r>
            <a:r>
              <a:rPr lang="en-US" dirty="0" err="1"/>
              <a:t>em</a:t>
            </a:r>
            <a:r>
              <a:rPr lang="en-US" dirty="0"/>
              <a:t>-&gt;</a:t>
            </a:r>
            <a:r>
              <a:rPr lang="en-US" dirty="0" err="1"/>
              <a:t>getRepository</a:t>
            </a:r>
            <a:r>
              <a:rPr lang="en-US" dirty="0" smtClean="0"/>
              <a:t>(‘</a:t>
            </a:r>
            <a:r>
              <a:rPr lang="en-US" dirty="0" err="1" smtClean="0"/>
              <a:t>RosiBundle:Person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$</a:t>
            </a:r>
            <a:r>
              <a:rPr lang="en-US" dirty="0"/>
              <a:t>entities = </a:t>
            </a:r>
            <a:r>
              <a:rPr lang="en-US" dirty="0" smtClean="0"/>
              <a:t>$repo-&gt;</a:t>
            </a:r>
            <a:r>
              <a:rPr lang="en-US" dirty="0" err="1"/>
              <a:t>findAll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return array('entities' =&gt; $</a:t>
            </a:r>
            <a:r>
              <a:rPr lang="en-US" dirty="0" smtClean="0"/>
              <a:t>entities);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73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846" y="0"/>
            <a:ext cx="916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2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ens.ro/wp-content/uploads/2012/03/jobeet_job_edit-1024x68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7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2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step - </a:t>
            </a:r>
            <a:r>
              <a:rPr lang="en-US" b="1" dirty="0" smtClean="0"/>
              <a:t>The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98627"/>
            <a:ext cx="8101361" cy="4835525"/>
          </a:xfrm>
        </p:spPr>
        <p:txBody>
          <a:bodyPr>
            <a:normAutofit/>
          </a:bodyPr>
          <a:lstStyle/>
          <a:p>
            <a:r>
              <a:rPr lang="en-US" dirty="0" smtClean="0"/>
              <a:t>Associates URLs to controller methods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symfony</a:t>
            </a:r>
            <a:r>
              <a:rPr lang="en-US" dirty="0" smtClean="0"/>
              <a:t>/</a:t>
            </a:r>
            <a:r>
              <a:rPr lang="en-US" dirty="0" err="1" smtClean="0"/>
              <a:t>app.php</a:t>
            </a:r>
            <a:r>
              <a:rPr lang="en-US" dirty="0" smtClean="0"/>
              <a:t>/person/123/edit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644" y="2955073"/>
            <a:ext cx="7292898" cy="1938992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; 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Rosi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PeopleBundle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/Resource/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routing.yml</a:t>
            </a:r>
            <a:endParaRPr lang="en-US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endParaRPr lang="en-US" sz="2000" dirty="0">
              <a:latin typeface="Lucida Sans" panose="020B0602030504020204" pitchFamily="34" charset="0"/>
            </a:endParaRPr>
          </a:p>
          <a:p>
            <a:r>
              <a:rPr lang="en-US" sz="2000" dirty="0" err="1" smtClean="0">
                <a:latin typeface="Lucida Sans" panose="020B0602030504020204" pitchFamily="34" charset="0"/>
              </a:rPr>
              <a:t>rosi_person_edit</a:t>
            </a:r>
            <a:r>
              <a:rPr lang="en-US" sz="2000" dirty="0">
                <a:latin typeface="Lucida Sans" panose="020B0602030504020204" pitchFamily="34" charset="0"/>
              </a:rPr>
              <a:t>:</a:t>
            </a:r>
          </a:p>
          <a:p>
            <a:r>
              <a:rPr lang="en-US" sz="2000" dirty="0">
                <a:latin typeface="Lucida Sans" panose="020B0602030504020204" pitchFamily="34" charset="0"/>
              </a:rPr>
              <a:t>    pattern:  </a:t>
            </a:r>
            <a:r>
              <a:rPr lang="en-US" sz="2000" dirty="0" smtClean="0">
                <a:latin typeface="Lucida Sans" panose="020B0602030504020204" pitchFamily="34" charset="0"/>
              </a:rPr>
              <a:t>/person</a:t>
            </a:r>
            <a:r>
              <a:rPr lang="en-US" sz="2000" dirty="0">
                <a:latin typeface="Lucida Sans" panose="020B0602030504020204" pitchFamily="34" charset="0"/>
              </a:rPr>
              <a:t>/{id}/edit</a:t>
            </a:r>
          </a:p>
          <a:p>
            <a:r>
              <a:rPr lang="en-US" sz="2000" dirty="0">
                <a:latin typeface="Lucida Sans" panose="020B0602030504020204" pitchFamily="34" charset="0"/>
              </a:rPr>
              <a:t>    defaults: { _controller: </a:t>
            </a:r>
            <a:r>
              <a:rPr lang="en-US" sz="2000" dirty="0" err="1" smtClean="0">
                <a:latin typeface="Lucida Sans" panose="020B0602030504020204" pitchFamily="34" charset="0"/>
              </a:rPr>
              <a:t>RosiPeopleBundle:Person:edit</a:t>
            </a:r>
            <a:r>
              <a:rPr lang="en-US" sz="2000" dirty="0" smtClean="0">
                <a:latin typeface="Lucida Sans" panose="020B0602030504020204" pitchFamily="34" charset="0"/>
              </a:rPr>
              <a:t> </a:t>
            </a:r>
            <a:r>
              <a:rPr lang="en-US" sz="2000" dirty="0">
                <a:latin typeface="Lucida Sans" panose="020B0602030504020204" pitchFamily="34" charset="0"/>
              </a:rPr>
              <a:t>}</a:t>
            </a:r>
          </a:p>
          <a:p>
            <a:endParaRPr lang="en-US" sz="20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Application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1" y="2192337"/>
            <a:ext cx="8454049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53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7772400" cy="4891744"/>
          </a:xfrm>
        </p:spPr>
        <p:txBody>
          <a:bodyPr/>
          <a:lstStyle/>
          <a:p>
            <a:r>
              <a:rPr lang="en-US" dirty="0" smtClean="0"/>
              <a:t>Can be provided in annotation to the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Modifying app/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routing.yml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0871" y="2196815"/>
            <a:ext cx="7738946" cy="2554545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Sans" panose="020B0602030504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/**</a:t>
            </a:r>
          </a:p>
          <a:p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* Displays a form to edit an existing 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Person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entity.</a:t>
            </a:r>
          </a:p>
          <a:p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</a:p>
          <a:p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* @Route("/{id}/edit", name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=“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rosi_person_edit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")</a:t>
            </a:r>
          </a:p>
          <a:p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* @Method("GET")</a:t>
            </a:r>
          </a:p>
          <a:p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* @Template()</a:t>
            </a:r>
          </a:p>
          <a:p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*/</a:t>
            </a:r>
          </a:p>
          <a:p>
            <a:r>
              <a:rPr lang="en-US" sz="2000" dirty="0">
                <a:latin typeface="Lucida Sans" panose="020B0602030504020204" pitchFamily="34" charset="0"/>
              </a:rPr>
              <a:t>  </a:t>
            </a:r>
            <a:r>
              <a:rPr lang="en-US" sz="2000" dirty="0" smtClean="0">
                <a:latin typeface="Lucida Sans" panose="020B0602030504020204" pitchFamily="34" charset="0"/>
              </a:rPr>
              <a:t>public </a:t>
            </a:r>
            <a:r>
              <a:rPr lang="en-US" sz="2000" dirty="0">
                <a:latin typeface="Lucida Sans" panose="020B0602030504020204" pitchFamily="34" charset="0"/>
              </a:rPr>
              <a:t>function </a:t>
            </a:r>
            <a:r>
              <a:rPr lang="en-US" sz="2000" dirty="0" err="1">
                <a:latin typeface="Lucida Sans" panose="020B0602030504020204" pitchFamily="34" charset="0"/>
              </a:rPr>
              <a:t>editAction</a:t>
            </a:r>
            <a:r>
              <a:rPr lang="en-US" sz="2000" dirty="0">
                <a:latin typeface="Lucida Sans" panose="020B0602030504020204" pitchFamily="34" charset="0"/>
              </a:rPr>
              <a:t>($id</a:t>
            </a:r>
            <a:r>
              <a:rPr lang="en-US" sz="2000" dirty="0" smtClean="0">
                <a:latin typeface="Lucida Sans" panose="020B0602030504020204" pitchFamily="34" charset="0"/>
              </a:rPr>
              <a:t>) {  }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0871" y="5452947"/>
            <a:ext cx="7738946" cy="1200329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Sans" panose="020B0602030504020204" pitchFamily="34" charset="0"/>
              </a:rPr>
              <a:t>rosi_persona</a:t>
            </a:r>
            <a:r>
              <a:rPr lang="en-US" dirty="0" smtClean="0">
                <a:latin typeface="Lucida Sans" panose="020B0602030504020204" pitchFamily="34" charset="0"/>
              </a:rPr>
              <a:t>:</a:t>
            </a:r>
            <a:endParaRPr lang="en-US" dirty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	resource</a:t>
            </a:r>
            <a:r>
              <a:rPr lang="en-US" dirty="0">
                <a:latin typeface="Lucida Sans" panose="020B0602030504020204" pitchFamily="34" charset="0"/>
              </a:rPr>
              <a:t>: </a:t>
            </a:r>
            <a:r>
              <a:rPr lang="en-US" dirty="0" smtClean="0">
                <a:latin typeface="Lucida Sans" panose="020B0602030504020204" pitchFamily="34" charset="0"/>
              </a:rPr>
              <a:t>"@</a:t>
            </a:r>
            <a:r>
              <a:rPr lang="en-US" dirty="0" err="1" smtClean="0">
                <a:latin typeface="Lucida Sans" panose="020B0602030504020204" pitchFamily="34" charset="0"/>
              </a:rPr>
              <a:t>RosiPeopleBundle</a:t>
            </a:r>
            <a:r>
              <a:rPr lang="en-US" dirty="0" smtClean="0">
                <a:latin typeface="Lucida Sans" panose="020B0602030504020204" pitchFamily="34" charset="0"/>
              </a:rPr>
              <a:t>/Controller/</a:t>
            </a:r>
            <a:r>
              <a:rPr lang="en-US" dirty="0" err="1" smtClean="0">
                <a:latin typeface="Lucida Sans" panose="020B0602030504020204" pitchFamily="34" charset="0"/>
              </a:rPr>
              <a:t>PersonController.php</a:t>
            </a:r>
            <a:r>
              <a:rPr lang="en-US" dirty="0">
                <a:latin typeface="Lucida Sans" panose="020B0602030504020204" pitchFamily="34" charset="0"/>
              </a:rPr>
              <a:t>"</a:t>
            </a:r>
          </a:p>
          <a:p>
            <a:r>
              <a:rPr lang="en-US" dirty="0" smtClean="0">
                <a:latin typeface="Lucida Sans" panose="020B0602030504020204" pitchFamily="34" charset="0"/>
              </a:rPr>
              <a:t>	type</a:t>
            </a:r>
            <a:r>
              <a:rPr lang="en-US" dirty="0">
                <a:latin typeface="Lucida Sans" panose="020B0602030504020204" pitchFamily="34" charset="0"/>
              </a:rPr>
              <a:t>: annotation</a:t>
            </a:r>
          </a:p>
        </p:txBody>
      </p:sp>
    </p:spTree>
    <p:extLst>
      <p:ext uri="{BB962C8B-B14F-4D97-AF65-F5344CB8AC3E}">
        <p14:creationId xmlns:p14="http://schemas.microsoft.com/office/powerpoint/2010/main" val="221288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step - </a:t>
            </a:r>
            <a:r>
              <a:rPr lang="en-US" b="1" dirty="0" smtClean="0"/>
              <a:t>The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8458200" cy="4835525"/>
          </a:xfrm>
        </p:spPr>
        <p:txBody>
          <a:bodyPr/>
          <a:lstStyle/>
          <a:p>
            <a:r>
              <a:rPr lang="en-US" dirty="0" smtClean="0"/>
              <a:t>Edit the </a:t>
            </a:r>
            <a:r>
              <a:rPr lang="en-US" dirty="0" err="1" smtClean="0"/>
              <a:t>rosi_person_show</a:t>
            </a:r>
            <a:r>
              <a:rPr lang="en-US" dirty="0" smtClean="0"/>
              <a:t> route from the </a:t>
            </a:r>
            <a:r>
              <a:rPr lang="en-US" dirty="0" err="1" smtClean="0"/>
              <a:t>rosi.yml</a:t>
            </a:r>
            <a:r>
              <a:rPr lang="en-US" dirty="0" smtClean="0"/>
              <a:t> file: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Sans" panose="020B0602030504020204" pitchFamily="34" charset="0"/>
              </a:rPr>
              <a:t>#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src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RosiPeopleBundle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/Resources/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/routing/</a:t>
            </a:r>
            <a:r>
              <a:rPr lang="en-US" sz="20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rosi.yml</a:t>
            </a:r>
            <a:endParaRPr lang="en-US" sz="24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" panose="020B0602030504020204" pitchFamily="34" charset="0"/>
              </a:rPr>
              <a:t/>
            </a:r>
            <a:br>
              <a:rPr lang="en-US" sz="2400" dirty="0" smtClean="0">
                <a:latin typeface="Lucida Sans" panose="020B0602030504020204" pitchFamily="34" charset="0"/>
              </a:rPr>
            </a:br>
            <a:r>
              <a:rPr lang="en-US" sz="2400" dirty="0" err="1" smtClean="0">
                <a:latin typeface="Lucida Sans" panose="020B0602030504020204" pitchFamily="34" charset="0"/>
              </a:rPr>
              <a:t>rosi_person_show</a:t>
            </a:r>
            <a:r>
              <a:rPr lang="en-US" sz="2400" dirty="0" smtClean="0">
                <a:latin typeface="Lucida Sans" panose="020B0602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Lucida Sans" panose="020B0602030504020204" pitchFamily="34" charset="0"/>
              </a:rPr>
              <a:t>  pattern:  /</a:t>
            </a:r>
            <a:r>
              <a:rPr lang="en-US" sz="2400" dirty="0" err="1" smtClean="0">
                <a:latin typeface="Lucida Sans" panose="020B0602030504020204" pitchFamily="34" charset="0"/>
              </a:rPr>
              <a:t>rosi</a:t>
            </a:r>
            <a:r>
              <a:rPr lang="en-US" sz="2400" dirty="0" smtClean="0">
                <a:latin typeface="Lucida Sans" panose="020B0602030504020204" pitchFamily="34" charset="0"/>
              </a:rPr>
              <a:t>/person/{id}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 </a:t>
            </a:r>
            <a:r>
              <a:rPr lang="en-US" sz="2400" dirty="0" smtClean="0">
                <a:latin typeface="Lucida Sans" panose="020B0602030504020204" pitchFamily="34" charset="0"/>
              </a:rPr>
              <a:t> defaults: { _controller: </a:t>
            </a:r>
          </a:p>
          <a:p>
            <a:pPr marL="0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	</a:t>
            </a:r>
            <a:r>
              <a:rPr lang="en-US" sz="2400" dirty="0" smtClean="0">
                <a:latin typeface="Lucida Sans" panose="020B0602030504020204" pitchFamily="34" charset="0"/>
              </a:rPr>
              <a:t>	"</a:t>
            </a:r>
            <a:r>
              <a:rPr lang="en-US" sz="2400" dirty="0" err="1" smtClean="0">
                <a:latin typeface="Lucida Sans" panose="020B0602030504020204" pitchFamily="34" charset="0"/>
              </a:rPr>
              <a:t>RosiPeopleBundle:Person:show</a:t>
            </a:r>
            <a:r>
              <a:rPr lang="en-US" sz="2400" dirty="0" smtClean="0">
                <a:latin typeface="Lucida Sans" panose="020B0602030504020204" pitchFamily="34" charset="0"/>
              </a:rPr>
              <a:t>" }</a:t>
            </a: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Solved by </a:t>
            </a:r>
            <a:r>
              <a:rPr lang="en-US" dirty="0" err="1" smtClean="0"/>
              <a:t>Symfony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persistence (via </a:t>
            </a:r>
            <a:r>
              <a:rPr lang="en-US" dirty="0"/>
              <a:t>Doctrine)</a:t>
            </a:r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Forms</a:t>
            </a:r>
            <a:endParaRPr lang="en-US" dirty="0"/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err="1" smtClean="0"/>
              <a:t>Templating</a:t>
            </a:r>
            <a:endParaRPr lang="en-US" dirty="0"/>
          </a:p>
          <a:p>
            <a:r>
              <a:rPr lang="en-US" dirty="0" err="1"/>
              <a:t>Autoloading</a:t>
            </a:r>
            <a:endParaRPr lang="en-US" dirty="0"/>
          </a:p>
          <a:p>
            <a:r>
              <a:rPr lang="en-US" dirty="0"/>
              <a:t>Logging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Asset </a:t>
            </a:r>
            <a:r>
              <a:rPr lang="en-US" dirty="0"/>
              <a:t>Management</a:t>
            </a:r>
          </a:p>
          <a:p>
            <a:r>
              <a:rPr lang="en-US" dirty="0"/>
              <a:t>Routing</a:t>
            </a:r>
          </a:p>
          <a:p>
            <a:r>
              <a:rPr lang="en-US" dirty="0" err="1"/>
              <a:t>File+Dir</a:t>
            </a:r>
            <a:r>
              <a:rPr lang="en-US" dirty="0"/>
              <a:t> Traversing</a:t>
            </a:r>
          </a:p>
          <a:p>
            <a:r>
              <a:rPr lang="en-US" dirty="0"/>
              <a:t>Translation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Image Manipulation</a:t>
            </a:r>
          </a:p>
          <a:p>
            <a:r>
              <a:rPr lang="en-US" dirty="0"/>
              <a:t>Console Tasks</a:t>
            </a:r>
          </a:p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26353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step - Route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98627"/>
            <a:ext cx="8302083" cy="4835525"/>
          </a:xfrm>
        </p:spPr>
        <p:txBody>
          <a:bodyPr/>
          <a:lstStyle/>
          <a:p>
            <a:r>
              <a:rPr lang="en-US" dirty="0" smtClean="0"/>
              <a:t>See every route in your application: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Lucida Sans" panose="020B0602030504020204" pitchFamily="34" charset="0"/>
            </a:endParaRPr>
          </a:p>
          <a:p>
            <a:r>
              <a:rPr lang="en-US" dirty="0" smtClean="0"/>
              <a:t>Or a single route: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90" y="2492972"/>
            <a:ext cx="7560524" cy="461665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Sans" panose="020B0602030504020204" pitchFamily="34" charset="0"/>
              </a:rPr>
              <a:t>&gt; </a:t>
            </a:r>
            <a:r>
              <a:rPr lang="en-US" sz="2400" dirty="0" smtClean="0">
                <a:latin typeface="Lucida Sans" panose="020B0602030504020204" pitchFamily="34" charset="0"/>
              </a:rPr>
              <a:t>bin/console </a:t>
            </a:r>
            <a:r>
              <a:rPr lang="en-US" sz="2400" dirty="0" err="1">
                <a:latin typeface="Lucida Sans" panose="020B0602030504020204" pitchFamily="34" charset="0"/>
              </a:rPr>
              <a:t>router:debug</a:t>
            </a: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89" y="4284601"/>
            <a:ext cx="7560525" cy="461665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Sans" panose="020B0602030504020204" pitchFamily="34" charset="0"/>
              </a:rPr>
              <a:t>&gt; </a:t>
            </a:r>
            <a:r>
              <a:rPr lang="en-US" sz="2400" dirty="0" smtClean="0">
                <a:latin typeface="Lucida Sans" panose="020B0602030504020204" pitchFamily="34" charset="0"/>
              </a:rPr>
              <a:t>bin/console </a:t>
            </a:r>
            <a:r>
              <a:rPr lang="en-US" sz="2400" dirty="0" err="1">
                <a:latin typeface="Lucida Sans" panose="020B0602030504020204" pitchFamily="34" charset="0"/>
              </a:rPr>
              <a:t>router:debug</a:t>
            </a:r>
            <a:r>
              <a:rPr lang="en-US" sz="2400" dirty="0">
                <a:latin typeface="Lucida Sans" panose="020B0602030504020204" pitchFamily="34" charset="0"/>
              </a:rPr>
              <a:t> </a:t>
            </a:r>
            <a:r>
              <a:rPr lang="en-US" sz="2400" dirty="0" err="1" smtClean="0">
                <a:latin typeface="Lucida Sans" panose="020B0602030504020204" pitchFamily="34" charset="0"/>
              </a:rPr>
              <a:t>rosi_person_show</a:t>
            </a: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2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924" y="1709106"/>
            <a:ext cx="8140390" cy="4379180"/>
          </a:xfrm>
          <a:prstGeom prst="rect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&gt; bin/console </a:t>
            </a:r>
            <a:r>
              <a:rPr lang="en-US" dirty="0" err="1">
                <a:latin typeface="Lucida Console" panose="020B0609040504020204" pitchFamily="49" charset="0"/>
              </a:rPr>
              <a:t>router:debug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[router] Current routes</a:t>
            </a:r>
          </a:p>
          <a:p>
            <a:r>
              <a:rPr lang="en-US" dirty="0">
                <a:latin typeface="Lucida Console" panose="020B0609040504020204" pitchFamily="49" charset="0"/>
              </a:rPr>
              <a:t>Name              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Method Scheme Host Path</a:t>
            </a:r>
          </a:p>
          <a:p>
            <a:r>
              <a:rPr lang="en-US" dirty="0">
                <a:latin typeface="Lucida Console" panose="020B0609040504020204" pitchFamily="49" charset="0"/>
              </a:rPr>
              <a:t>_</a:t>
            </a:r>
            <a:r>
              <a:rPr lang="en-US" dirty="0" err="1">
                <a:latin typeface="Lucida Console" panose="020B0609040504020204" pitchFamily="49" charset="0"/>
              </a:rPr>
              <a:t>wdt</a:t>
            </a:r>
            <a:r>
              <a:rPr lang="en-US" dirty="0">
                <a:latin typeface="Lucida Console" panose="020B0609040504020204" pitchFamily="49" charset="0"/>
              </a:rPr>
              <a:t>              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ANY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/_</a:t>
            </a:r>
            <a:r>
              <a:rPr lang="en-US" dirty="0" err="1">
                <a:latin typeface="Lucida Console" panose="020B0609040504020204" pitchFamily="49" charset="0"/>
              </a:rPr>
              <a:t>wdt</a:t>
            </a:r>
            <a:r>
              <a:rPr lang="en-US" dirty="0">
                <a:latin typeface="Lucida Console" panose="020B0609040504020204" pitchFamily="49" charset="0"/>
              </a:rPr>
              <a:t>/{token}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rosi_people</a:t>
            </a:r>
            <a:r>
              <a:rPr lang="en-US" dirty="0" smtClean="0">
                <a:latin typeface="Lucida Console" panose="020B0609040504020204" pitchFamily="49" charset="0"/>
              </a:rPr>
              <a:t>           </a:t>
            </a:r>
            <a:r>
              <a:rPr lang="en-US" dirty="0">
                <a:latin typeface="Lucida Console" panose="020B0609040504020204" pitchFamily="49" charset="0"/>
              </a:rPr>
              <a:t>ANY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/people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people_add_person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ANY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/person/add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people_person_delete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ANY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/person/delete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people_person_edit</a:t>
            </a: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ANY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/person/edit/{id}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people_person_grid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ANY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/person/grid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people_person_main</a:t>
            </a: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ANY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ANY</a:t>
            </a:r>
            <a:r>
              <a:rPr lang="en-US" dirty="0">
                <a:latin typeface="Lucida Console" panose="020B0609040504020204" pitchFamily="49" charset="0"/>
              </a:rPr>
              <a:t>  /person/main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outer:debug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7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arely written PHP code</a:t>
            </a:r>
          </a:p>
          <a:p>
            <a:r>
              <a:rPr lang="en-US" dirty="0"/>
              <a:t>W</a:t>
            </a:r>
            <a:r>
              <a:rPr lang="en-US" dirty="0" smtClean="0"/>
              <a:t>orking web module for the job model</a:t>
            </a:r>
          </a:p>
          <a:p>
            <a:r>
              <a:rPr lang="en-US" dirty="0"/>
              <a:t>R</a:t>
            </a:r>
            <a:r>
              <a:rPr lang="en-US" dirty="0" smtClean="0"/>
              <a:t>eady to be tweaked and customized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Remember, no PHP code also means no bugs!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step - </a:t>
            </a:r>
            <a:r>
              <a:rPr lang="en-US" b="1" dirty="0" smtClean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51" y="2477226"/>
            <a:ext cx="7886700" cy="3032978"/>
          </a:xfrm>
        </p:spPr>
        <p:txBody>
          <a:bodyPr/>
          <a:lstStyle/>
          <a:p>
            <a:r>
              <a:rPr lang="en-US" dirty="0" smtClean="0"/>
              <a:t>Create the file </a:t>
            </a:r>
            <a:r>
              <a:rPr lang="en-US" dirty="0" err="1" smtClean="0"/>
              <a:t>layout.html.twig</a:t>
            </a:r>
            <a:r>
              <a:rPr lang="en-US" dirty="0" smtClean="0"/>
              <a:t> in the directory: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latin typeface="Lucida Sans" panose="020B0602030504020204" pitchFamily="34" charset="0"/>
              </a:rPr>
              <a:t>src</a:t>
            </a:r>
            <a:r>
              <a:rPr lang="en-US" dirty="0" smtClean="0">
                <a:latin typeface="Lucida Sans" panose="020B0602030504020204" pitchFamily="34" charset="0"/>
              </a:rPr>
              <a:t>/</a:t>
            </a:r>
            <a:r>
              <a:rPr lang="en-US" dirty="0" err="1" smtClean="0">
                <a:latin typeface="Lucida Sans" panose="020B0602030504020204" pitchFamily="34" charset="0"/>
              </a:rPr>
              <a:t>Rosi</a:t>
            </a:r>
            <a:r>
              <a:rPr lang="en-US" dirty="0" smtClean="0">
                <a:latin typeface="Lucida Sans" panose="020B0602030504020204" pitchFamily="34" charset="0"/>
              </a:rPr>
              <a:t>/</a:t>
            </a:r>
            <a:r>
              <a:rPr lang="en-US" dirty="0" err="1" smtClean="0">
                <a:latin typeface="Lucida Sans" panose="020B0602030504020204" pitchFamily="34" charset="0"/>
              </a:rPr>
              <a:t>PeopleBundle</a:t>
            </a:r>
            <a:r>
              <a:rPr lang="en-US" dirty="0" smtClean="0">
                <a:latin typeface="Lucida Sans" panose="020B0602030504020204" pitchFamily="34" charset="0"/>
              </a:rPr>
              <a:t>/Resources/views/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9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Step – Twig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Blocks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878" y="2263698"/>
            <a:ext cx="4728118" cy="1477328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var</a:t>
            </a:r>
            <a:r>
              <a:rPr lang="en-US" dirty="0"/>
              <a:t> }}</a:t>
            </a:r>
          </a:p>
          <a:p>
            <a:r>
              <a:rPr lang="en-US" dirty="0"/>
              <a:t>{{ </a:t>
            </a:r>
            <a:r>
              <a:rPr lang="en-US" dirty="0" err="1"/>
              <a:t>var</a:t>
            </a:r>
            <a:r>
              <a:rPr lang="en-US" dirty="0"/>
              <a:t> | upper }}</a:t>
            </a:r>
          </a:p>
          <a:p>
            <a:r>
              <a:rPr lang="en-US" dirty="0"/>
              <a:t>{{ </a:t>
            </a:r>
            <a:r>
              <a:rPr lang="en-US" dirty="0" err="1"/>
              <a:t>var</a:t>
            </a:r>
            <a:r>
              <a:rPr lang="en-US" dirty="0"/>
              <a:t> | raw }}</a:t>
            </a:r>
          </a:p>
          <a:p>
            <a:r>
              <a:rPr lang="en-US" dirty="0"/>
              <a:t>{{ </a:t>
            </a:r>
            <a:r>
              <a:rPr lang="en-US" dirty="0" err="1"/>
              <a:t>object.property</a:t>
            </a:r>
            <a:r>
              <a:rPr lang="en-US" dirty="0"/>
              <a:t> }}</a:t>
            </a:r>
          </a:p>
          <a:p>
            <a:r>
              <a:rPr lang="en-US" dirty="0"/>
              <a:t>{{ true ? ‘yes’ : ‘no’ 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878" y="4493941"/>
            <a:ext cx="4728118" cy="1477328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{% if foo is ‘bar’ %}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{% else %}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{% </a:t>
            </a:r>
            <a:r>
              <a:rPr lang="en-US" dirty="0" err="1"/>
              <a:t>endif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222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Notice: there is </a:t>
            </a:r>
            <a:r>
              <a:rPr lang="en-US" b="1" dirty="0" smtClean="0"/>
              <a:t>no PHP code in Twig</a:t>
            </a:r>
          </a:p>
          <a:p>
            <a:r>
              <a:rPr lang="en-US" dirty="0" smtClean="0"/>
              <a:t>Full separation between logic and 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2820" y="2319454"/>
            <a:ext cx="5754030" cy="369332"/>
          </a:xfrm>
          <a:prstGeom prst="rect">
            <a:avLst/>
          </a:prstGeom>
          <a:solidFill>
            <a:schemeClr val="bg1"/>
          </a:solidFill>
          <a:ln>
            <a:solidFill>
              <a:srgbClr val="A7B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{% extends "Bundle::</a:t>
            </a:r>
            <a:r>
              <a:rPr lang="en-US" dirty="0" err="1"/>
              <a:t>layout.html.twig</a:t>
            </a:r>
            <a:r>
              <a:rPr lang="en-US" dirty="0"/>
              <a:t>" %}</a:t>
            </a:r>
          </a:p>
        </p:txBody>
      </p:sp>
    </p:spTree>
    <p:extLst>
      <p:ext uri="{BB962C8B-B14F-4D97-AF65-F5344CB8AC3E}">
        <p14:creationId xmlns:p14="http://schemas.microsoft.com/office/powerpoint/2010/main" val="202126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Twig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8627"/>
            <a:ext cx="3941956" cy="4835525"/>
          </a:xfrm>
        </p:spPr>
        <p:txBody>
          <a:bodyPr/>
          <a:lstStyle/>
          <a:p>
            <a:r>
              <a:rPr lang="en-US" dirty="0" smtClean="0"/>
              <a:t>A base layout defines blocks</a:t>
            </a:r>
          </a:p>
          <a:p>
            <a:r>
              <a:rPr lang="en-US" dirty="0" smtClean="0"/>
              <a:t>Each block can have a default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{% block header %}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/>
              <a:t>h1&gt;Welcome!&lt;/h1&gt;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939990" y="1728439"/>
            <a:ext cx="3813717" cy="4772722"/>
          </a:xfrm>
          <a:prstGeom prst="roundRect">
            <a:avLst>
              <a:gd name="adj" fmla="val 2047"/>
            </a:avLst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092391" y="1880839"/>
            <a:ext cx="3505200" cy="750849"/>
          </a:xfrm>
          <a:prstGeom prst="roundRect">
            <a:avLst>
              <a:gd name="adj" fmla="val 2047"/>
            </a:avLst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92391" y="2791522"/>
            <a:ext cx="1107687" cy="3493530"/>
          </a:xfrm>
          <a:prstGeom prst="roundRect">
            <a:avLst>
              <a:gd name="adj" fmla="val 2047"/>
            </a:avLst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side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bar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59913" y="2791521"/>
            <a:ext cx="2237678" cy="3493531"/>
          </a:xfrm>
          <a:prstGeom prst="roundRect">
            <a:avLst>
              <a:gd name="adj" fmla="val 2047"/>
            </a:avLst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content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23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Twig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8627"/>
            <a:ext cx="3941956" cy="4835525"/>
          </a:xfrm>
        </p:spPr>
        <p:txBody>
          <a:bodyPr/>
          <a:lstStyle/>
          <a:p>
            <a:r>
              <a:rPr lang="en-US" dirty="0" smtClean="0"/>
              <a:t>A child layout extends the parent</a:t>
            </a:r>
          </a:p>
          <a:p>
            <a:r>
              <a:rPr lang="en-US" dirty="0" smtClean="0"/>
              <a:t>And overrides its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{% block header %}</a:t>
            </a:r>
          </a:p>
          <a:p>
            <a:pPr marL="0" indent="0">
              <a:buNone/>
            </a:pPr>
            <a:r>
              <a:rPr lang="en-US" dirty="0" smtClean="0"/>
              <a:t>    {{ parent() }} 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939990" y="1728439"/>
            <a:ext cx="3813717" cy="4772722"/>
          </a:xfrm>
          <a:prstGeom prst="roundRect">
            <a:avLst>
              <a:gd name="adj" fmla="val 2047"/>
            </a:avLst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092391" y="1880839"/>
            <a:ext cx="3505200" cy="750849"/>
          </a:xfrm>
          <a:prstGeom prst="roundRect">
            <a:avLst>
              <a:gd name="adj" fmla="val 2047"/>
            </a:avLst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92391" y="2791522"/>
            <a:ext cx="1107687" cy="3493530"/>
          </a:xfrm>
          <a:prstGeom prst="roundRect">
            <a:avLst>
              <a:gd name="adj" fmla="val 2047"/>
            </a:avLst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side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bar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59913" y="2791521"/>
            <a:ext cx="2237678" cy="3493531"/>
          </a:xfrm>
          <a:prstGeom prst="roundRect">
            <a:avLst>
              <a:gd name="adj" fmla="val 2047"/>
            </a:avLst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content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182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7182" y="-228600"/>
            <a:ext cx="97583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step - </a:t>
            </a:r>
            <a:r>
              <a:rPr lang="en-US" b="1" dirty="0" smtClean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ell </a:t>
            </a:r>
            <a:r>
              <a:rPr lang="en-US" dirty="0" err="1" smtClean="0"/>
              <a:t>Symfony</a:t>
            </a:r>
            <a:r>
              <a:rPr lang="en-US" dirty="0" smtClean="0"/>
              <a:t> to make them publicly available: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/>
              <a:t>symlink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493" y="2899333"/>
            <a:ext cx="7627434" cy="724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r>
              <a:rPr lang="en-US" i="1" dirty="0"/>
              <a:t>&gt; </a:t>
            </a:r>
            <a:r>
              <a:rPr lang="en-US" dirty="0" smtClean="0">
                <a:latin typeface="Lucida Sans" panose="020B0602030504020204" pitchFamily="34" charset="0"/>
              </a:rPr>
              <a:t>bin/console </a:t>
            </a:r>
            <a:r>
              <a:rPr lang="en-US" dirty="0" err="1">
                <a:latin typeface="Lucida Sans" panose="020B0602030504020204" pitchFamily="34" charset="0"/>
              </a:rPr>
              <a:t>assets:install</a:t>
            </a:r>
            <a:r>
              <a:rPr lang="en-US" dirty="0">
                <a:latin typeface="Lucida Sans" panose="020B0602030504020204" pitchFamily="34" charset="0"/>
              </a:rPr>
              <a:t> </a:t>
            </a:r>
            <a:r>
              <a:rPr lang="en-US" dirty="0" smtClean="0">
                <a:latin typeface="Lucida Sans" panose="020B0602030504020204" pitchFamily="34" charset="0"/>
              </a:rPr>
              <a:t>web --</a:t>
            </a:r>
            <a:r>
              <a:rPr lang="en-US" dirty="0" err="1" smtClean="0">
                <a:latin typeface="Lucida Sans" panose="020B0602030504020204" pitchFamily="34" charset="0"/>
              </a:rPr>
              <a:t>symlink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493" y="4780172"/>
            <a:ext cx="7627434" cy="724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r>
              <a:rPr lang="en-US" dirty="0" smtClean="0"/>
              <a:t>web/bundles/</a:t>
            </a:r>
            <a:r>
              <a:rPr lang="en-US" dirty="0" err="1" smtClean="0"/>
              <a:t>rosi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Rosi</a:t>
            </a:r>
            <a:r>
              <a:rPr lang="en-US" dirty="0" smtClean="0"/>
              <a:t>/</a:t>
            </a:r>
            <a:r>
              <a:rPr lang="en-US" dirty="0" err="1" smtClean="0"/>
              <a:t>PeopleBundle</a:t>
            </a:r>
            <a:r>
              <a:rPr lang="en-US" dirty="0" smtClean="0"/>
              <a:t>/Resources/public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1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Performance</a:t>
            </a:r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about 3 times faster than </a:t>
            </a:r>
            <a:r>
              <a:rPr lang="en-US" dirty="0" err="1" smtClean="0"/>
              <a:t>Zend</a:t>
            </a:r>
            <a:r>
              <a:rPr lang="en-US" dirty="0" smtClean="0"/>
              <a:t> </a:t>
            </a:r>
            <a:r>
              <a:rPr lang="en-US" dirty="0"/>
              <a:t>Framework </a:t>
            </a:r>
            <a:r>
              <a:rPr lang="en-US" dirty="0" smtClean="0"/>
              <a:t>1.10, while </a:t>
            </a:r>
            <a:r>
              <a:rPr lang="en-US" dirty="0"/>
              <a:t>taking up 2 times less </a:t>
            </a:r>
            <a:r>
              <a:rPr lang="en-US" dirty="0" smtClean="0"/>
              <a:t>memory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step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methods:</a:t>
            </a:r>
            <a:br>
              <a:rPr lang="en-US" dirty="0" smtClean="0"/>
            </a:br>
            <a:r>
              <a:rPr lang="en-US" dirty="0" smtClean="0"/>
              <a:t>Unit tests and Functional tests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Unit tests verify that each method and function is working </a:t>
            </a:r>
            <a:r>
              <a:rPr lang="en-US" dirty="0" smtClean="0"/>
              <a:t>properly</a:t>
            </a:r>
          </a:p>
          <a:p>
            <a:r>
              <a:rPr lang="en-US" dirty="0" smtClean="0"/>
              <a:t>Functional </a:t>
            </a:r>
            <a:r>
              <a:rPr lang="en-US" dirty="0"/>
              <a:t>tests verify that the resulting application behaves correctly as a whole</a:t>
            </a:r>
          </a:p>
        </p:txBody>
      </p:sp>
    </p:spTree>
    <p:extLst>
      <p:ext uri="{BB962C8B-B14F-4D97-AF65-F5344CB8AC3E}">
        <p14:creationId xmlns:p14="http://schemas.microsoft.com/office/powerpoint/2010/main" val="391029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and last step -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Bundles are like modules in Drupal</a:t>
            </a:r>
          </a:p>
          <a:p>
            <a:r>
              <a:rPr lang="en-US" dirty="0" smtClean="0"/>
              <a:t>Even symfony3 is a bundle itself</a:t>
            </a:r>
          </a:p>
          <a:p>
            <a:r>
              <a:rPr lang="en-US" dirty="0" smtClean="0"/>
              <a:t>Many useful bundles such as</a:t>
            </a:r>
          </a:p>
          <a:p>
            <a:pPr lvl="1"/>
            <a:r>
              <a:rPr lang="en-US" dirty="0" err="1" smtClean="0"/>
              <a:t>FOSUserBundle</a:t>
            </a:r>
            <a:r>
              <a:rPr lang="en-US" dirty="0" smtClean="0"/>
              <a:t> (user management)</a:t>
            </a:r>
            <a:endParaRPr lang="en-US" dirty="0"/>
          </a:p>
          <a:p>
            <a:pPr lvl="1"/>
            <a:r>
              <a:rPr lang="en-US" dirty="0" err="1" smtClean="0"/>
              <a:t>SonataAdminBundle</a:t>
            </a:r>
            <a:r>
              <a:rPr lang="en-US" dirty="0" smtClean="0"/>
              <a:t> (Admin Generator)</a:t>
            </a:r>
          </a:p>
          <a:p>
            <a:pPr lvl="1"/>
            <a:r>
              <a:rPr lang="en-US" dirty="0" err="1" smtClean="0"/>
              <a:t>FOSFacebookBundle</a:t>
            </a:r>
            <a:r>
              <a:rPr lang="en-US" dirty="0" smtClean="0"/>
              <a:t> </a:t>
            </a:r>
            <a:r>
              <a:rPr lang="en-US" dirty="0"/>
              <a:t>(Integrate the </a:t>
            </a:r>
            <a:r>
              <a:rPr lang="en-US" dirty="0" smtClean="0"/>
              <a:t>Facebook)</a:t>
            </a:r>
          </a:p>
          <a:p>
            <a:pPr lvl="1"/>
            <a:r>
              <a:rPr lang="en-US" dirty="0" err="1" smtClean="0"/>
              <a:t>PagefantaBundle</a:t>
            </a:r>
            <a:r>
              <a:rPr lang="en-US" dirty="0" smtClean="0"/>
              <a:t> (paginate)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8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 and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composer:</a:t>
            </a:r>
          </a:p>
          <a:p>
            <a:pPr lvl="1"/>
            <a:r>
              <a:rPr lang="en-US" dirty="0"/>
              <a:t>https://symfony.com/doc/master/cookbook/composer.html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20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DataGrid</a:t>
            </a:r>
            <a:r>
              <a:rPr lang="en-US" dirty="0" smtClean="0"/>
              <a:t> with </a:t>
            </a:r>
            <a:r>
              <a:rPr lang="en-US" dirty="0" err="1" smtClean="0"/>
              <a:t>PagerFanta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6" y="1193180"/>
            <a:ext cx="7775407" cy="566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8458200" cy="4835525"/>
          </a:xfrm>
        </p:spPr>
        <p:txBody>
          <a:bodyPr/>
          <a:lstStyle/>
          <a:p>
            <a:r>
              <a:rPr lang="en-US" dirty="0" smtClean="0"/>
              <a:t>Manage bundle installation and update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Include bundle in </a:t>
            </a:r>
            <a:r>
              <a:rPr lang="en-US" dirty="0" err="1" smtClean="0"/>
              <a:t>composer.json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"</a:t>
            </a:r>
            <a:r>
              <a:rPr lang="en-US" sz="2400" dirty="0">
                <a:latin typeface="Lucida Console" panose="020B0609040504020204" pitchFamily="49" charset="0"/>
              </a:rPr>
              <a:t>require": </a:t>
            </a:r>
            <a:r>
              <a:rPr lang="en-US" sz="24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	"</a:t>
            </a:r>
            <a:r>
              <a:rPr lang="en-US" sz="2400" dirty="0" err="1">
                <a:latin typeface="Lucida Console" panose="020B0609040504020204" pitchFamily="49" charset="0"/>
              </a:rPr>
              <a:t>apy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datagrid</a:t>
            </a:r>
            <a:r>
              <a:rPr lang="en-US" sz="2400" dirty="0">
                <a:latin typeface="Lucida Console" panose="020B0609040504020204" pitchFamily="49" charset="0"/>
              </a:rPr>
              <a:t>-bundle": "</a:t>
            </a:r>
            <a:r>
              <a:rPr lang="en-US" sz="2400" dirty="0" err="1" smtClean="0">
                <a:latin typeface="Lucida Console" panose="020B0609040504020204" pitchFamily="49" charset="0"/>
              </a:rPr>
              <a:t>dev</a:t>
            </a:r>
            <a:r>
              <a:rPr lang="en-US" sz="2400" dirty="0" smtClean="0">
                <a:latin typeface="Lucida Console" panose="020B0609040504020204" pitchFamily="49" charset="0"/>
              </a:rPr>
              <a:t>-master“</a:t>
            </a:r>
          </a:p>
          <a:p>
            <a:pPr marL="0" indent="0">
              <a:buNone/>
            </a:pPr>
            <a:endParaRPr lang="en-US" sz="2400" dirty="0" smtClean="0">
              <a:latin typeface="Lucida Sans" panose="020B0602030504020204" pitchFamily="34" charset="0"/>
            </a:endParaRPr>
          </a:p>
          <a:p>
            <a:pPr lvl="1"/>
            <a:r>
              <a:rPr lang="en-US" sz="2000" dirty="0" smtClean="0">
                <a:latin typeface="Lucida Sans" panose="020B0602030504020204" pitchFamily="34" charset="0"/>
              </a:rPr>
              <a:t>Invoke composer:</a:t>
            </a:r>
          </a:p>
          <a:p>
            <a:pPr marL="457200" lvl="1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&gt; composer require </a:t>
            </a:r>
            <a:r>
              <a:rPr lang="en-US" sz="2000" dirty="0" err="1" smtClean="0">
                <a:latin typeface="Lucida Console" panose="020B0609040504020204" pitchFamily="49" charset="0"/>
              </a:rPr>
              <a:t>apy</a:t>
            </a:r>
            <a:r>
              <a:rPr lang="en-US" sz="2000" dirty="0" smtClean="0">
                <a:latin typeface="Lucida Console" panose="020B0609040504020204" pitchFamily="49" charset="0"/>
              </a:rPr>
              <a:t>/</a:t>
            </a:r>
            <a:r>
              <a:rPr lang="en-US" sz="2000" dirty="0" err="1" smtClean="0">
                <a:latin typeface="Lucida Console" panose="020B0609040504020204" pitchFamily="49" charset="0"/>
              </a:rPr>
              <a:t>datagrid</a:t>
            </a:r>
            <a:r>
              <a:rPr lang="en-US" sz="2000" dirty="0" smtClean="0">
                <a:latin typeface="Lucida Console" panose="020B0609040504020204" pitchFamily="49" charset="0"/>
              </a:rPr>
              <a:t>-bundle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77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Control Inversion</a:t>
            </a:r>
          </a:p>
          <a:p>
            <a:r>
              <a:rPr lang="en-US" dirty="0" smtClean="0"/>
              <a:t>Quite simply:</a:t>
            </a:r>
          </a:p>
          <a:p>
            <a:pPr lvl="1"/>
            <a:r>
              <a:rPr lang="en-US" dirty="0" smtClean="0"/>
              <a:t>Pass an object to a class instead of letting class create its own instance</a:t>
            </a:r>
          </a:p>
          <a:p>
            <a:r>
              <a:rPr lang="en-US" dirty="0" smtClean="0"/>
              <a:t>Typically used for services. An instance of the service is supplied to an application</a:t>
            </a:r>
          </a:p>
          <a:p>
            <a:r>
              <a:rPr lang="en-US" dirty="0" smtClean="0"/>
              <a:t>Allows customization</a:t>
            </a:r>
          </a:p>
          <a:p>
            <a:r>
              <a:rPr lang="en-US" dirty="0" smtClean="0"/>
              <a:t>Typically from configuration files</a:t>
            </a:r>
          </a:p>
          <a:p>
            <a:r>
              <a:rPr lang="en-US" dirty="0" smtClean="0"/>
              <a:t>Increases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1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7772400" cy="50367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objects that provide particular functions, e.g.</a:t>
            </a:r>
          </a:p>
          <a:p>
            <a:pPr lvl="1"/>
            <a:r>
              <a:rPr lang="en-US" dirty="0" smtClean="0"/>
              <a:t>DB, mailer</a:t>
            </a:r>
          </a:p>
          <a:p>
            <a:r>
              <a:rPr lang="en-US" dirty="0" smtClean="0"/>
              <a:t>Configuration file:</a:t>
            </a:r>
          </a:p>
          <a:p>
            <a:pPr lvl="1"/>
            <a:r>
              <a:rPr lang="en-US" dirty="0" smtClean="0"/>
              <a:t>Resources/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services.yml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200" dirty="0" smtClean="0">
                <a:latin typeface="Lucida Console" panose="020B0609040504020204" pitchFamily="49" charset="0"/>
              </a:rPr>
              <a:t>doctrine</a:t>
            </a:r>
            <a:r>
              <a:rPr lang="en-US" sz="22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   </a:t>
            </a:r>
            <a:r>
              <a:rPr lang="en-US" sz="2200" dirty="0" smtClean="0">
                <a:latin typeface="Lucida Console" panose="020B0609040504020204" pitchFamily="49" charset="0"/>
              </a:rPr>
              <a:t> </a:t>
            </a:r>
            <a:r>
              <a:rPr lang="en-US" sz="2200" dirty="0" err="1" smtClean="0">
                <a:latin typeface="Lucida Console" panose="020B0609040504020204" pitchFamily="49" charset="0"/>
              </a:rPr>
              <a:t>dbal</a:t>
            </a:r>
            <a:r>
              <a:rPr lang="en-US" sz="22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latin typeface="Lucida Console" panose="020B0609040504020204" pitchFamily="49" charset="0"/>
              </a:rPr>
              <a:t>	driver</a:t>
            </a:r>
            <a:r>
              <a:rPr lang="en-US" sz="2200" dirty="0">
                <a:latin typeface="Lucida Console" panose="020B0609040504020204" pitchFamily="49" charset="0"/>
              </a:rPr>
              <a:t>: </a:t>
            </a:r>
            <a:r>
              <a:rPr lang="en-US" sz="2200" dirty="0" smtClean="0">
                <a:latin typeface="Lucida Console" panose="020B0609040504020204" pitchFamily="49" charset="0"/>
              </a:rPr>
              <a:t>  </a:t>
            </a:r>
            <a:r>
              <a:rPr kumimoji="0" lang="en-US" sz="2400" dirty="0" err="1" smtClean="0">
                <a:effectLst/>
                <a:latin typeface="Lucida Console" panose="020B0609040504020204" pitchFamily="49" charset="0"/>
              </a:rPr>
              <a:t>pdo_mysql</a:t>
            </a: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   </a:t>
            </a:r>
            <a:r>
              <a:rPr lang="en-US" sz="2200" dirty="0" smtClean="0">
                <a:latin typeface="Lucida Console" panose="020B0609040504020204" pitchFamily="49" charset="0"/>
              </a:rPr>
              <a:t>   host</a:t>
            </a:r>
            <a:r>
              <a:rPr lang="en-US" sz="2200" dirty="0">
                <a:latin typeface="Lucida Console" panose="020B0609040504020204" pitchFamily="49" charset="0"/>
              </a:rPr>
              <a:t>:     </a:t>
            </a:r>
            <a:r>
              <a:rPr lang="en-US" sz="2200" dirty="0" err="1" smtClean="0">
                <a:latin typeface="Lucida Console" panose="020B0609040504020204" pitchFamily="49" charset="0"/>
              </a:rPr>
              <a:t>localhost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Use: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latin typeface="Lucida Console" panose="020B0609040504020204" pitchFamily="49" charset="0"/>
              </a:rPr>
              <a:t>db</a:t>
            </a:r>
            <a:r>
              <a:rPr lang="en-US" dirty="0" smtClean="0">
                <a:latin typeface="Lucida Console" panose="020B0609040504020204" pitchFamily="49" charset="0"/>
              </a:rPr>
              <a:t> = $this-&gt;get('doctrine');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52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6000" dirty="0" smtClean="0"/>
              <a:t>Import from DB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8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SqlServer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app/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config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parameters.yml</a:t>
            </a:r>
            <a:endParaRPr lang="en-US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parameters: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database_driver</a:t>
            </a:r>
            <a:r>
              <a:rPr lang="en-US" dirty="0" smtClean="0">
                <a:latin typeface="Lucida Console" panose="020B0609040504020204" pitchFamily="49" charset="0"/>
              </a:rPr>
              <a:t>:   </a:t>
            </a:r>
            <a:r>
              <a:rPr lang="en-US" dirty="0" err="1" smtClean="0">
                <a:latin typeface="Lucida Console" panose="020B0609040504020204" pitchFamily="49" charset="0"/>
              </a:rPr>
              <a:t>pdo_dblib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database_host</a:t>
            </a:r>
            <a:r>
              <a:rPr lang="en-US" dirty="0" smtClean="0">
                <a:latin typeface="Lucida Console" panose="020B0609040504020204" pitchFamily="49" charset="0"/>
              </a:rPr>
              <a:t>:     131.114.3.27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database_port</a:t>
            </a:r>
            <a:r>
              <a:rPr lang="en-US" dirty="0" smtClean="0">
                <a:latin typeface="Lucida Console" panose="020B0609040504020204" pitchFamily="49" charset="0"/>
              </a:rPr>
              <a:t>:     null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database_name</a:t>
            </a:r>
            <a:r>
              <a:rPr lang="en-US" dirty="0" smtClean="0">
                <a:latin typeface="Lucida Console" panose="020B0609040504020204" pitchFamily="49" charset="0"/>
              </a:rPr>
              <a:t>:     </a:t>
            </a:r>
            <a:r>
              <a:rPr lang="en-US" dirty="0" err="1" smtClean="0">
                <a:latin typeface="Lucida Console" panose="020B0609040504020204" pitchFamily="49" charset="0"/>
              </a:rPr>
              <a:t>Dipartimento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database_user</a:t>
            </a:r>
            <a:r>
              <a:rPr lang="en-US" dirty="0" smtClean="0">
                <a:latin typeface="Lucida Console" panose="020B0609040504020204" pitchFamily="49" charset="0"/>
              </a:rPr>
              <a:t>:     username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database_password</a:t>
            </a:r>
            <a:r>
              <a:rPr lang="en-US" dirty="0" smtClean="0">
                <a:latin typeface="Lucida Console" panose="020B0609040504020204" pitchFamily="49" charset="0"/>
              </a:rPr>
              <a:t>: password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45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Install driver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98627"/>
            <a:ext cx="8357839" cy="4835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https</a:t>
            </a:r>
            <a:r>
              <a:rPr lang="en-US" dirty="0"/>
              <a:t>://github.com/intellectsoft-uk/MssqlBundle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/>
              <a:t>composer.phar</a:t>
            </a:r>
            <a:r>
              <a:rPr lang="en-US" dirty="0"/>
              <a:t> require "</a:t>
            </a:r>
            <a:r>
              <a:rPr lang="en-US" dirty="0" err="1"/>
              <a:t>isoft</a:t>
            </a:r>
            <a:r>
              <a:rPr lang="en-US" dirty="0"/>
              <a:t>/</a:t>
            </a:r>
            <a:r>
              <a:rPr lang="en-US" dirty="0" err="1"/>
              <a:t>mssql-bundle:master-dev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php5-sybase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to vendor/doctrine/</a:t>
            </a:r>
            <a:r>
              <a:rPr lang="en-US" dirty="0" err="1"/>
              <a:t>dbal</a:t>
            </a:r>
            <a:r>
              <a:rPr lang="en-US" dirty="0"/>
              <a:t>/lib/Doctrine/DBAL/</a:t>
            </a:r>
            <a:r>
              <a:rPr lang="en-US" dirty="0" err="1"/>
              <a:t>DriverManager.php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pdo_dblib</a:t>
            </a:r>
            <a:r>
              <a:rPr lang="en-US" dirty="0"/>
              <a:t>' =&gt; 	</a:t>
            </a:r>
            <a:r>
              <a:rPr lang="en-US" dirty="0" smtClean="0"/>
              <a:t>'</a:t>
            </a:r>
            <a:r>
              <a:rPr lang="en-US" dirty="0" err="1" smtClean="0"/>
              <a:t>Realestate</a:t>
            </a:r>
            <a:r>
              <a:rPr lang="en-US" dirty="0" smtClean="0"/>
              <a:t>\DBAL\Driver\</a:t>
            </a:r>
            <a:r>
              <a:rPr lang="en-US" dirty="0" err="1" smtClean="0"/>
              <a:t>PDODblib</a:t>
            </a:r>
            <a:r>
              <a:rPr lang="en-US" dirty="0" smtClean="0"/>
              <a:t>\Driver</a:t>
            </a:r>
            <a:r>
              <a:rPr lang="en-US" dirty="0"/>
              <a:t>',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76972"/>
            <a:ext cx="9144000" cy="568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Symfony</a:t>
            </a:r>
            <a:r>
              <a:rPr lang="en-US" sz="4800" dirty="0" smtClean="0"/>
              <a:t> Bundles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497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&gt; app/console </a:t>
            </a:r>
            <a:r>
              <a:rPr lang="en-US" dirty="0" err="1" smtClean="0"/>
              <a:t>generate:bundle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--namespace=Compass/</a:t>
            </a:r>
            <a:r>
              <a:rPr lang="en-US" dirty="0" err="1" smtClean="0"/>
              <a:t>DipBundle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--bundle-name=Compass\</a:t>
            </a:r>
            <a:r>
              <a:rPr lang="en-US" dirty="0" err="1" smtClean="0"/>
              <a:t>DipBundle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Fixes </a:t>
            </a:r>
            <a:r>
              <a:rPr lang="en-US" dirty="0"/>
              <a:t>to </a:t>
            </a:r>
            <a:r>
              <a:rPr lang="en-US" dirty="0" err="1"/>
              <a:t>MssqlBundle</a:t>
            </a:r>
            <a:endParaRPr lang="en-US" dirty="0"/>
          </a:p>
          <a:p>
            <a:r>
              <a:rPr lang="en-US" dirty="0"/>
              <a:t>Rename </a:t>
            </a:r>
            <a:r>
              <a:rPr lang="en-US" dirty="0" err="1"/>
              <a:t>uniqueidentifier</a:t>
            </a:r>
            <a:r>
              <a:rPr lang="en-US" dirty="0"/>
              <a:t> -&gt; timestamp </a:t>
            </a:r>
            <a:r>
              <a:rPr lang="en-US" dirty="0" smtClean="0"/>
              <a:t>in:</a:t>
            </a:r>
          </a:p>
          <a:p>
            <a:pPr lvl="1"/>
            <a:r>
              <a:rPr lang="en-US" dirty="0" smtClean="0"/>
              <a:t>vendor/</a:t>
            </a:r>
            <a:r>
              <a:rPr lang="en-US" dirty="0" err="1" smtClean="0"/>
              <a:t>isoft</a:t>
            </a:r>
            <a:r>
              <a:rPr lang="en-US" dirty="0" smtClean="0"/>
              <a:t>/</a:t>
            </a:r>
            <a:r>
              <a:rPr lang="en-US" dirty="0" err="1" smtClean="0"/>
              <a:t>mssql</a:t>
            </a:r>
            <a:r>
              <a:rPr lang="en-US" dirty="0" smtClean="0"/>
              <a:t>-bundle/</a:t>
            </a:r>
            <a:r>
              <a:rPr lang="en-US" dirty="0" err="1" smtClean="0"/>
              <a:t>Realestate</a:t>
            </a:r>
            <a:r>
              <a:rPr lang="en-US" dirty="0" smtClean="0"/>
              <a:t>/</a:t>
            </a:r>
            <a:r>
              <a:rPr lang="en-US" dirty="0" err="1" smtClean="0"/>
              <a:t>MssqlBundle</a:t>
            </a:r>
            <a:r>
              <a:rPr lang="en-US" dirty="0" smtClean="0"/>
              <a:t>/</a:t>
            </a:r>
            <a:r>
              <a:rPr lang="en-US" dirty="0" err="1" smtClean="0"/>
              <a:t>RealestateMssqlBundle.php</a:t>
            </a:r>
            <a:endParaRPr lang="en-US" dirty="0" smtClean="0"/>
          </a:p>
          <a:p>
            <a:pPr lvl="1"/>
            <a:r>
              <a:rPr lang="en-US" dirty="0" smtClean="0"/>
              <a:t>vendor/</a:t>
            </a:r>
            <a:r>
              <a:rPr lang="en-US" dirty="0" err="1" smtClean="0"/>
              <a:t>isoft</a:t>
            </a:r>
            <a:r>
              <a:rPr lang="en-US" dirty="0" smtClean="0"/>
              <a:t>/</a:t>
            </a:r>
            <a:r>
              <a:rPr lang="en-US" dirty="0" err="1" smtClean="0"/>
              <a:t>mssql</a:t>
            </a:r>
            <a:r>
              <a:rPr lang="en-US" dirty="0" smtClean="0"/>
              <a:t>-bundle/</a:t>
            </a:r>
            <a:r>
              <a:rPr lang="en-US" dirty="0" err="1" smtClean="0"/>
              <a:t>Realestate</a:t>
            </a:r>
            <a:r>
              <a:rPr lang="en-US" dirty="0" smtClean="0"/>
              <a:t>/</a:t>
            </a:r>
            <a:r>
              <a:rPr lang="en-US" dirty="0" err="1" smtClean="0"/>
              <a:t>MssqlBundle</a:t>
            </a:r>
            <a:r>
              <a:rPr lang="en-US" dirty="0" smtClean="0"/>
              <a:t>/Types/</a:t>
            </a:r>
            <a:r>
              <a:rPr lang="en-US" dirty="0" err="1" smtClean="0"/>
              <a:t>UniqueidentifierType.php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Generate Classes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</a:rPr>
              <a:t>&gt; app/console </a:t>
            </a:r>
            <a:r>
              <a:rPr lang="en-US" dirty="0" err="1" smtClean="0">
                <a:latin typeface="Lucida Sans" panose="020B0602030504020204" pitchFamily="34" charset="0"/>
              </a:rPr>
              <a:t>doctrine:mapping:import</a:t>
            </a:r>
            <a:r>
              <a:rPr lang="en-US" dirty="0" smtClean="0">
                <a:latin typeface="Lucida Sans" panose="020B0602030504020204" pitchFamily="34" charset="0"/>
              </a:rPr>
              <a:t/>
            </a:r>
            <a:br>
              <a:rPr lang="en-US" dirty="0" smtClean="0">
                <a:latin typeface="Lucida Sans" panose="020B0602030504020204" pitchFamily="34" charset="0"/>
              </a:rPr>
            </a:br>
            <a:r>
              <a:rPr lang="en-US" dirty="0" smtClean="0">
                <a:latin typeface="Lucida Sans" panose="020B0602030504020204" pitchFamily="34" charset="0"/>
              </a:rPr>
              <a:t>	--</a:t>
            </a:r>
            <a:r>
              <a:rPr lang="en-US" dirty="0" err="1">
                <a:latin typeface="Lucida Sans" panose="020B0602030504020204" pitchFamily="34" charset="0"/>
              </a:rPr>
              <a:t>em</a:t>
            </a:r>
            <a:r>
              <a:rPr lang="en-US" dirty="0">
                <a:latin typeface="Lucida Sans" panose="020B0602030504020204" pitchFamily="34" charset="0"/>
              </a:rPr>
              <a:t>=compass2 </a:t>
            </a:r>
            <a:r>
              <a:rPr lang="en-US" dirty="0" smtClean="0">
                <a:latin typeface="Lucida Sans" panose="020B0602030504020204" pitchFamily="34" charset="0"/>
              </a:rPr>
              <a:t>–force</a:t>
            </a:r>
            <a:br>
              <a:rPr lang="en-US" dirty="0" smtClean="0">
                <a:latin typeface="Lucida Sans" panose="020B0602030504020204" pitchFamily="34" charset="0"/>
              </a:rPr>
            </a:br>
            <a:r>
              <a:rPr lang="en-US" dirty="0" smtClean="0">
                <a:latin typeface="Lucida Sans" panose="020B0602030504020204" pitchFamily="34" charset="0"/>
              </a:rPr>
              <a:t>	</a:t>
            </a:r>
            <a:r>
              <a:rPr lang="en-US" dirty="0" err="1" smtClean="0">
                <a:latin typeface="Lucida Sans" panose="020B0602030504020204" pitchFamily="34" charset="0"/>
              </a:rPr>
              <a:t>CompassDipBundle</a:t>
            </a:r>
            <a:r>
              <a:rPr lang="en-US" dirty="0" smtClean="0">
                <a:latin typeface="Lucida Sans" panose="020B0602030504020204" pitchFamily="34" charset="0"/>
              </a:rPr>
              <a:t> annotation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Step 2</a:t>
            </a:r>
          </a:p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</a:rPr>
              <a:t>&gt; app/console </a:t>
            </a:r>
            <a:r>
              <a:rPr lang="en-US" dirty="0" err="1">
                <a:latin typeface="Lucida Sans" panose="020B0602030504020204" pitchFamily="34" charset="0"/>
              </a:rPr>
              <a:t>doctrine:generate:entities</a:t>
            </a:r>
            <a:r>
              <a:rPr lang="en-US" dirty="0">
                <a:latin typeface="Lucida Sans" panose="020B0602030504020204" pitchFamily="34" charset="0"/>
              </a:rPr>
              <a:t> </a:t>
            </a:r>
            <a:r>
              <a:rPr lang="en-US" dirty="0" smtClean="0">
                <a:latin typeface="Lucida Sans" panose="020B0602030504020204" pitchFamily="34" charset="0"/>
              </a:rPr>
              <a:t>	</a:t>
            </a:r>
            <a:r>
              <a:rPr lang="en-US" dirty="0" err="1" smtClean="0">
                <a:latin typeface="Lucida Sans" panose="020B0602030504020204" pitchFamily="34" charset="0"/>
              </a:rPr>
              <a:t>CompassDipBundle</a:t>
            </a:r>
            <a:endParaRPr lang="en-US" dirty="0">
              <a:latin typeface="Lucida Sans" panose="020B0602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18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for imported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8458200" cy="4835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&gt; app/console </a:t>
            </a:r>
            <a:r>
              <a:rPr lang="en-US" sz="2400" dirty="0" err="1" smtClean="0"/>
              <a:t>doctrine:generate:crud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--</a:t>
            </a:r>
            <a:r>
              <a:rPr lang="en-US" sz="2400" dirty="0"/>
              <a:t>entity="</a:t>
            </a:r>
            <a:r>
              <a:rPr lang="en-US" sz="2400" dirty="0" err="1" smtClean="0"/>
              <a:t>CompassDipBundle:GenPersone</a:t>
            </a:r>
            <a:r>
              <a:rPr lang="en-US" sz="2400" dirty="0" smtClean="0"/>
              <a:t>“</a:t>
            </a:r>
            <a:br>
              <a:rPr lang="en-US" sz="2400" dirty="0" smtClean="0"/>
            </a:br>
            <a:r>
              <a:rPr lang="en-US" sz="2400" dirty="0" smtClean="0"/>
              <a:t>	--with-write </a:t>
            </a:r>
            <a:r>
              <a:rPr lang="en-US" sz="2400" dirty="0"/>
              <a:t>--route-prefix=/</a:t>
            </a:r>
            <a:r>
              <a:rPr lang="en-US" sz="2400" dirty="0" err="1"/>
              <a:t>dept</a:t>
            </a:r>
            <a:r>
              <a:rPr lang="en-US" sz="2400" dirty="0"/>
              <a:t>/person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&gt; app/console </a:t>
            </a:r>
            <a:r>
              <a:rPr lang="en-US" sz="2400" dirty="0" err="1" smtClean="0"/>
              <a:t>doctrine:generate:crud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--entity</a:t>
            </a:r>
            <a:r>
              <a:rPr lang="en-US" sz="2400" dirty="0"/>
              <a:t>="</a:t>
            </a:r>
            <a:r>
              <a:rPr lang="en-US" sz="2400" dirty="0" err="1" smtClean="0"/>
              <a:t>CompassDipBundle:GenOrganizzazione</a:t>
            </a:r>
            <a:r>
              <a:rPr lang="en-US" sz="2400" dirty="0" smtClean="0"/>
              <a:t>“</a:t>
            </a:r>
            <a:br>
              <a:rPr lang="en-US" sz="2400" dirty="0" smtClean="0"/>
            </a:br>
            <a:r>
              <a:rPr lang="en-US" sz="2400" dirty="0" smtClean="0"/>
              <a:t>	--</a:t>
            </a:r>
            <a:r>
              <a:rPr lang="en-US" sz="2400" dirty="0"/>
              <a:t>with-write --route-prefix=/</a:t>
            </a:r>
            <a:r>
              <a:rPr lang="en-US" sz="2400" dirty="0" err="1"/>
              <a:t>dept</a:t>
            </a:r>
            <a:r>
              <a:rPr lang="en-US" sz="2400" dirty="0"/>
              <a:t>/organization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615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Entity for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are not imported</a:t>
            </a:r>
          </a:p>
          <a:p>
            <a:r>
              <a:rPr lang="en-US" dirty="0" smtClean="0"/>
              <a:t>Write class Person, corresponding to view</a:t>
            </a:r>
            <a:br>
              <a:rPr lang="en-US" dirty="0" smtClean="0"/>
            </a:br>
            <a:r>
              <a:rPr lang="en-US" dirty="0" err="1" smtClean="0"/>
              <a:t>PTS_V_PersoneDipartimento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64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5400" dirty="0" smtClean="0"/>
              <a:t>Doctrine ORM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97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8458200" cy="4835525"/>
          </a:xfrm>
        </p:spPr>
        <p:txBody>
          <a:bodyPr/>
          <a:lstStyle/>
          <a:p>
            <a:r>
              <a:rPr lang="en-US" dirty="0" smtClean="0"/>
              <a:t>By Primary Key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$user = $repo-&gt;find($id);</a:t>
            </a:r>
          </a:p>
          <a:p>
            <a:r>
              <a:rPr lang="en-US" dirty="0" smtClean="0"/>
              <a:t>By Simple Conditions</a:t>
            </a:r>
          </a:p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</a:rPr>
              <a:t>     </a:t>
            </a:r>
            <a:r>
              <a:rPr lang="en-US" sz="2400" dirty="0" smtClean="0">
                <a:latin typeface="Lucida Console" panose="020B0609040504020204" pitchFamily="49" charset="0"/>
              </a:rPr>
              <a:t>$users </a:t>
            </a:r>
            <a:r>
              <a:rPr lang="en-US" sz="2400" dirty="0">
                <a:latin typeface="Lucida Console" panose="020B0609040504020204" pitchFamily="49" charset="0"/>
              </a:rPr>
              <a:t>= $repo-&gt;find(array(</a:t>
            </a:r>
            <a:r>
              <a:rPr lang="en-US" sz="2400" dirty="0" smtClean="0">
                <a:latin typeface="Lucida Console" panose="020B0609040504020204" pitchFamily="49" charset="0"/>
              </a:rPr>
              <a:t>'id</a:t>
            </a:r>
            <a:r>
              <a:rPr lang="en-US" sz="2400" dirty="0">
                <a:latin typeface="Lucida Console" panose="020B0609040504020204" pitchFamily="49" charset="0"/>
              </a:rPr>
              <a:t>' </a:t>
            </a:r>
            <a:r>
              <a:rPr lang="en-US" sz="2400" dirty="0" smtClean="0">
                <a:latin typeface="Lucida Console" panose="020B0609040504020204" pitchFamily="49" charset="0"/>
              </a:rPr>
              <a:t>=&gt; $id));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   $</a:t>
            </a:r>
            <a:r>
              <a:rPr lang="en-US" sz="2400" dirty="0">
                <a:latin typeface="Lucida Console" panose="020B0609040504020204" pitchFamily="49" charset="0"/>
              </a:rPr>
              <a:t>users = $repo-&gt;</a:t>
            </a:r>
            <a:r>
              <a:rPr lang="en-US" sz="2400" dirty="0" err="1" smtClean="0">
                <a:latin typeface="Lucida Console" panose="020B0609040504020204" pitchFamily="49" charset="0"/>
              </a:rPr>
              <a:t>findBy</a:t>
            </a:r>
            <a:r>
              <a:rPr lang="en-US" sz="2400" dirty="0" smtClean="0">
                <a:latin typeface="Lucida Console" panose="020B0609040504020204" pitchFamily="49" charset="0"/>
              </a:rPr>
              <a:t>(array(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'name' =&gt; $name));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Find all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$users </a:t>
            </a:r>
            <a:r>
              <a:rPr lang="en-US" dirty="0">
                <a:latin typeface="Lucida Console" panose="020B0609040504020204" pitchFamily="49" charset="0"/>
              </a:rPr>
              <a:t>= $repo-&gt;</a:t>
            </a:r>
            <a:r>
              <a:rPr lang="en-US" dirty="0" err="1" smtClean="0">
                <a:latin typeface="Lucida Console" panose="020B0609040504020204" pitchFamily="49" charset="0"/>
              </a:rPr>
              <a:t>findAll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138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98627"/>
            <a:ext cx="8357839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latin typeface="Lucida Console" panose="020B0609040504020204" pitchFamily="49" charset="0"/>
              </a:rPr>
              <a:t>qb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em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 err="1">
                <a:latin typeface="Lucida Console" panose="020B0609040504020204" pitchFamily="49" charset="0"/>
              </a:rPr>
              <a:t>createQueryBuilder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qb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>
                <a:latin typeface="Lucida Console" panose="020B0609040504020204" pitchFamily="49" charset="0"/>
              </a:rPr>
              <a:t>select('u</a:t>
            </a:r>
            <a:r>
              <a:rPr lang="en-US" dirty="0" smtClean="0">
                <a:latin typeface="Lucida Console" panose="020B06090405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>
                <a:latin typeface="Lucida Console" panose="020B0609040504020204" pitchFamily="49" charset="0"/>
              </a:rPr>
              <a:t>from('User', 'u</a:t>
            </a:r>
            <a:r>
              <a:rPr lang="en-US" dirty="0" smtClean="0">
                <a:latin typeface="Lucida Console" panose="020B06090405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>
                <a:latin typeface="Lucida Console" panose="020B0609040504020204" pitchFamily="49" charset="0"/>
              </a:rPr>
              <a:t>where('u.id = </a:t>
            </a:r>
            <a:r>
              <a:rPr lang="en-US" dirty="0" smtClean="0">
                <a:latin typeface="Lucida Console" panose="020B0609040504020204" pitchFamily="49" charset="0"/>
              </a:rPr>
              <a:t>:id)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 err="1">
                <a:latin typeface="Lucida Console" panose="020B0609040504020204" pitchFamily="49" charset="0"/>
              </a:rPr>
              <a:t>orderBy</a:t>
            </a:r>
            <a:r>
              <a:rPr lang="en-US" dirty="0">
                <a:latin typeface="Lucida Console" panose="020B0609040504020204" pitchFamily="49" charset="0"/>
              </a:rPr>
              <a:t>('u.name', 'ASC</a:t>
            </a:r>
            <a:r>
              <a:rPr lang="en-US" dirty="0" smtClean="0">
                <a:latin typeface="Lucida Console" panose="020B060904050402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$query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qb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 err="1">
                <a:latin typeface="Lucida Console" panose="020B0609040504020204" pitchFamily="49" charset="0"/>
              </a:rPr>
              <a:t>getQuery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$result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 $query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 err="1">
                <a:latin typeface="Lucida Console" panose="020B0609040504020204" pitchFamily="49" charset="0"/>
              </a:rPr>
              <a:t>getResult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>
                <a:latin typeface="Lucida Console" panose="020B0609040504020204" pitchFamily="49" charset="0"/>
              </a:rPr>
              <a:t>single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 $query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-&gt;</a:t>
            </a:r>
            <a:r>
              <a:rPr lang="en-US" dirty="0" err="1">
                <a:latin typeface="Lucida Console" panose="020B0609040504020204" pitchFamily="49" charset="0"/>
              </a:rPr>
              <a:t>getSingleResult</a:t>
            </a:r>
            <a:r>
              <a:rPr lang="en-US" dirty="0">
                <a:latin typeface="Lucida Console" panose="020B06090405040202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086223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7945244" cy="48355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$query = $</a:t>
            </a:r>
            <a:r>
              <a:rPr lang="en-US" sz="2400" dirty="0" err="1">
                <a:latin typeface="Lucida Console" panose="020B0609040504020204" pitchFamily="49" charset="0"/>
              </a:rPr>
              <a:t>em</a:t>
            </a:r>
            <a:r>
              <a:rPr lang="en-US" sz="2400" dirty="0">
                <a:latin typeface="Lucida Console" panose="020B0609040504020204" pitchFamily="49" charset="0"/>
              </a:rPr>
              <a:t>-&gt;</a:t>
            </a:r>
            <a:r>
              <a:rPr lang="en-US" sz="2400" dirty="0" err="1">
                <a:latin typeface="Lucida Console" panose="020B0609040504020204" pitchFamily="49" charset="0"/>
              </a:rPr>
              <a:t>createQuery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   "</a:t>
            </a:r>
            <a:r>
              <a:rPr lang="en-US" sz="2400" dirty="0">
                <a:latin typeface="Lucida Console" panose="020B0609040504020204" pitchFamily="49" charset="0"/>
              </a:rPr>
              <a:t>SELECT u FROM User u JOIN </a:t>
            </a:r>
            <a:r>
              <a:rPr lang="en-US" sz="2400" dirty="0" err="1">
                <a:latin typeface="Lucida Console" panose="020B0609040504020204" pitchFamily="49" charset="0"/>
              </a:rPr>
              <a:t>u.address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WHERE </a:t>
            </a:r>
            <a:r>
              <a:rPr lang="en-US" sz="2400" dirty="0" err="1">
                <a:latin typeface="Lucida Console" panose="020B0609040504020204" pitchFamily="49" charset="0"/>
              </a:rPr>
              <a:t>a.city</a:t>
            </a:r>
            <a:r>
              <a:rPr lang="en-US" sz="2400" dirty="0">
                <a:latin typeface="Lucida Console" panose="020B0609040504020204" pitchFamily="49" charset="0"/>
              </a:rPr>
              <a:t> = 'Berlin</a:t>
            </a:r>
            <a:r>
              <a:rPr lang="en-US" sz="2400" dirty="0" smtClean="0">
                <a:latin typeface="Lucida Console" panose="020B0609040504020204" pitchFamily="49" charset="0"/>
              </a:rPr>
              <a:t>'");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$query = $</a:t>
            </a:r>
            <a:r>
              <a:rPr lang="en-US" sz="2400" dirty="0" err="1">
                <a:latin typeface="Lucida Console" panose="020B0609040504020204" pitchFamily="49" charset="0"/>
              </a:rPr>
              <a:t>em</a:t>
            </a:r>
            <a:r>
              <a:rPr lang="en-US" sz="2400" dirty="0">
                <a:latin typeface="Lucida Console" panose="020B0609040504020204" pitchFamily="49" charset="0"/>
              </a:rPr>
              <a:t>-&gt;</a:t>
            </a:r>
            <a:r>
              <a:rPr lang="en-US" sz="2400" dirty="0" err="1">
                <a:latin typeface="Lucida Console" panose="020B0609040504020204" pitchFamily="49" charset="0"/>
              </a:rPr>
              <a:t>createQuery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'SELECT </a:t>
            </a:r>
            <a:r>
              <a:rPr lang="en-US" sz="2400" dirty="0">
                <a:latin typeface="Lucida Console" panose="020B0609040504020204" pitchFamily="49" charset="0"/>
              </a:rPr>
              <a:t>u FROM </a:t>
            </a:r>
            <a:r>
              <a:rPr lang="en-US" sz="2400" dirty="0" err="1">
                <a:latin typeface="Lucida Console" panose="020B0609040504020204" pitchFamily="49" charset="0"/>
              </a:rPr>
              <a:t>ForumUser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u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 WHERE </a:t>
            </a:r>
            <a:r>
              <a:rPr lang="en-US" sz="2400" dirty="0" err="1">
                <a:latin typeface="Lucida Console" panose="020B0609040504020204" pitchFamily="49" charset="0"/>
              </a:rPr>
              <a:t>u.username</a:t>
            </a:r>
            <a:r>
              <a:rPr lang="en-US" sz="2400" dirty="0">
                <a:latin typeface="Lucida Console" panose="020B0609040504020204" pitchFamily="49" charset="0"/>
              </a:rPr>
              <a:t> = :name</a:t>
            </a:r>
            <a:r>
              <a:rPr lang="en-US" sz="2400" dirty="0" smtClean="0">
                <a:latin typeface="Lucida Console" panose="020B060904050402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$</a:t>
            </a:r>
            <a:r>
              <a:rPr lang="en-US" sz="2400" dirty="0">
                <a:latin typeface="Lucida Console" panose="020B0609040504020204" pitchFamily="49" charset="0"/>
              </a:rPr>
              <a:t>query-&gt;</a:t>
            </a:r>
            <a:r>
              <a:rPr lang="en-US" sz="2400" dirty="0" err="1">
                <a:latin typeface="Lucida Console" panose="020B0609040504020204" pitchFamily="49" charset="0"/>
              </a:rPr>
              <a:t>setParameter</a:t>
            </a:r>
            <a:r>
              <a:rPr lang="en-US" sz="2400" dirty="0">
                <a:latin typeface="Lucida Console" panose="020B0609040504020204" pitchFamily="49" charset="0"/>
              </a:rPr>
              <a:t>('name', 'Bob</a:t>
            </a:r>
            <a:r>
              <a:rPr lang="en-US" sz="2400" dirty="0" smtClean="0">
                <a:latin typeface="Lucida Console" panose="020B060904050402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$</a:t>
            </a:r>
            <a:r>
              <a:rPr lang="en-US" sz="2400" dirty="0">
                <a:latin typeface="Lucida Console" panose="020B0609040504020204" pitchFamily="49" charset="0"/>
              </a:rPr>
              <a:t>users = $query-&gt;</a:t>
            </a:r>
            <a:r>
              <a:rPr lang="en-US" sz="2400" dirty="0" err="1">
                <a:latin typeface="Lucida Console" panose="020B0609040504020204" pitchFamily="49" charset="0"/>
              </a:rPr>
              <a:t>getResult</a:t>
            </a:r>
            <a:r>
              <a:rPr lang="en-US" sz="2400" dirty="0">
                <a:latin typeface="Lucida Console" panose="020B06090405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68549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transforming a SQL result set into objects</a:t>
            </a:r>
          </a:p>
          <a:p>
            <a:r>
              <a:rPr lang="en-US" dirty="0" smtClean="0"/>
              <a:t>Hydration modes:</a:t>
            </a:r>
          </a:p>
          <a:p>
            <a:pPr lvl="1"/>
            <a:r>
              <a:rPr lang="en-US" dirty="0" smtClean="0"/>
              <a:t>Collection of objects</a:t>
            </a:r>
          </a:p>
          <a:p>
            <a:pPr lvl="1"/>
            <a:r>
              <a:rPr lang="en-US" dirty="0" smtClean="0"/>
              <a:t>Single object</a:t>
            </a:r>
          </a:p>
          <a:p>
            <a:pPr lvl="1"/>
            <a:r>
              <a:rPr lang="en-US" dirty="0" smtClean="0"/>
              <a:t>Nested array</a:t>
            </a:r>
          </a:p>
          <a:p>
            <a:pPr lvl="1"/>
            <a:r>
              <a:rPr lang="en-US" dirty="0" smtClean="0"/>
              <a:t>Set of scalar values</a:t>
            </a:r>
          </a:p>
        </p:txBody>
      </p:sp>
    </p:spTree>
    <p:extLst>
      <p:ext uri="{BB962C8B-B14F-4D97-AF65-F5344CB8AC3E}">
        <p14:creationId xmlns:p14="http://schemas.microsoft.com/office/powerpoint/2010/main" val="3428085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8458200" cy="4835525"/>
          </a:xfrm>
        </p:spPr>
        <p:txBody>
          <a:bodyPr/>
          <a:lstStyle/>
          <a:p>
            <a:r>
              <a:rPr lang="en-US" dirty="0" smtClean="0"/>
              <a:t>Avoid hydration of a large result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$q = $</a:t>
            </a:r>
            <a:r>
              <a:rPr lang="en-US" dirty="0" err="1">
                <a:latin typeface="Lucida Console" panose="020B0609040504020204" pitchFamily="49" charset="0"/>
              </a:rPr>
              <a:t>em</a:t>
            </a:r>
            <a:r>
              <a:rPr lang="en-US" dirty="0">
                <a:latin typeface="Lucida Console" panose="020B0609040504020204" pitchFamily="49" charset="0"/>
              </a:rPr>
              <a:t>-&gt;</a:t>
            </a:r>
            <a:r>
              <a:rPr lang="en-US" dirty="0" err="1">
                <a:latin typeface="Lucida Console" panose="020B0609040504020204" pitchFamily="49" charset="0"/>
              </a:rPr>
              <a:t>createQuery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'select </a:t>
            </a:r>
            <a:r>
              <a:rPr lang="en-US" dirty="0">
                <a:latin typeface="Lucida Console" panose="020B0609040504020204" pitchFamily="49" charset="0"/>
              </a:rPr>
              <a:t>u from </a:t>
            </a:r>
            <a:r>
              <a:rPr lang="en-US" dirty="0" smtClean="0">
                <a:latin typeface="Lucida Console" panose="020B0609040504020204" pitchFamily="49" charset="0"/>
              </a:rPr>
              <a:t>Model\User </a:t>
            </a:r>
            <a:r>
              <a:rPr lang="en-US" dirty="0">
                <a:latin typeface="Lucida Console" panose="020B0609040504020204" pitchFamily="49" charset="0"/>
              </a:rPr>
              <a:t>u</a:t>
            </a:r>
            <a:r>
              <a:rPr lang="en-US" dirty="0" smtClean="0">
                <a:latin typeface="Lucida Console" panose="020B060904050402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latin typeface="Lucida Console" panose="020B0609040504020204" pitchFamily="49" charset="0"/>
              </a:rPr>
              <a:t>iterable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$q-&gt;iterate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foreach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($</a:t>
            </a:r>
            <a:r>
              <a:rPr lang="en-US" dirty="0" err="1" smtClean="0">
                <a:latin typeface="Lucida Console" panose="020B0609040504020204" pitchFamily="49" charset="0"/>
              </a:rPr>
              <a:t>iterable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as $row)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$</a:t>
            </a:r>
            <a:r>
              <a:rPr lang="en-US" dirty="0">
                <a:latin typeface="Lucida Console" panose="020B0609040504020204" pitchFamily="49" charset="0"/>
              </a:rPr>
              <a:t>user = $row[0</a:t>
            </a:r>
            <a:r>
              <a:rPr lang="en-US" dirty="0" smtClean="0">
                <a:latin typeface="Lucida Console" panose="020B060904050402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$</a:t>
            </a:r>
            <a:r>
              <a:rPr lang="en-US" dirty="0">
                <a:latin typeface="Lucida Console" panose="020B0609040504020204" pitchFamily="49" charset="0"/>
              </a:rPr>
              <a:t>user-&gt;</a:t>
            </a:r>
            <a:r>
              <a:rPr lang="en-US" dirty="0" err="1">
                <a:latin typeface="Lucida Console" panose="020B0609040504020204" pitchFamily="49" charset="0"/>
              </a:rPr>
              <a:t>increaseCredit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24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is Model-View-Controller?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MVC is a software architecture that separates the representation of information from the user’s interaction with it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b="1" dirty="0" smtClean="0"/>
              <a:t>model</a:t>
            </a:r>
            <a:r>
              <a:rPr lang="en-US" sz="3200" dirty="0" smtClean="0"/>
              <a:t> represents the state of the application</a:t>
            </a:r>
          </a:p>
          <a:p>
            <a:pPr lvl="1"/>
            <a:r>
              <a:rPr lang="en-US" sz="3200" dirty="0" smtClean="0"/>
              <a:t>a </a:t>
            </a:r>
            <a:r>
              <a:rPr lang="en-US" sz="3200" b="1" dirty="0" smtClean="0"/>
              <a:t>view</a:t>
            </a:r>
            <a:r>
              <a:rPr lang="en-US" sz="3200" dirty="0" smtClean="0"/>
              <a:t> displays a representation of the model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b="1" dirty="0" smtClean="0"/>
              <a:t>controller</a:t>
            </a:r>
            <a:r>
              <a:rPr lang="en-US" sz="3200" dirty="0" smtClean="0"/>
              <a:t> mediates input, converting it to commands for the model or 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974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6600" dirty="0" smtClean="0"/>
              <a:t>Annotations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 @</a:t>
            </a:r>
            <a:r>
              <a:rPr lang="en-US" dirty="0" err="1">
                <a:solidFill>
                  <a:srgbClr val="FF0000"/>
                </a:solidFill>
              </a:rPr>
              <a:t>extra:Route</a:t>
            </a:r>
            <a:r>
              <a:rPr lang="en-US" dirty="0">
                <a:solidFill>
                  <a:srgbClr val="FF0000"/>
                </a:solidFill>
              </a:rPr>
              <a:t>("/hello/admin/{name}")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 @</a:t>
            </a:r>
            <a:r>
              <a:rPr lang="en-US" dirty="0" err="1">
                <a:solidFill>
                  <a:srgbClr val="FF0000"/>
                </a:solidFill>
              </a:rPr>
              <a:t>extra:Secure</a:t>
            </a:r>
            <a:r>
              <a:rPr lang="en-US" dirty="0">
                <a:solidFill>
                  <a:srgbClr val="FF0000"/>
                </a:solidFill>
              </a:rPr>
              <a:t>(roles="ROLE_ADMIN")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 @</a:t>
            </a:r>
            <a:r>
              <a:rPr lang="en-US" dirty="0" err="1">
                <a:solidFill>
                  <a:srgbClr val="FF0000"/>
                </a:solidFill>
              </a:rPr>
              <a:t>extra:Template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public function </a:t>
            </a:r>
            <a:r>
              <a:rPr lang="en-US" dirty="0" err="1"/>
              <a:t>helloadminAction</a:t>
            </a:r>
            <a:r>
              <a:rPr lang="en-US" dirty="0"/>
              <a:t>($name)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array('name' =&gt; $name);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9820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/**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extra:Route</a:t>
            </a:r>
            <a:r>
              <a:rPr lang="en-US" dirty="0">
                <a:solidFill>
                  <a:srgbClr val="FF0000"/>
                </a:solidFill>
              </a:rPr>
              <a:t>("/hello/{</a:t>
            </a:r>
            <a:r>
              <a:rPr lang="en-US" dirty="0" smtClean="0">
                <a:solidFill>
                  <a:srgbClr val="FF0000"/>
                </a:solidFill>
              </a:rPr>
              <a:t>name}“)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extra:Template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extra:Cache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maxage</a:t>
            </a:r>
            <a:r>
              <a:rPr lang="en-US" dirty="0">
                <a:solidFill>
                  <a:srgbClr val="FF0000"/>
                </a:solidFill>
              </a:rPr>
              <a:t>="86400")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*/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public function </a:t>
            </a:r>
            <a:r>
              <a:rPr lang="en-US" dirty="0" err="1"/>
              <a:t>helloAction</a:t>
            </a:r>
            <a:r>
              <a:rPr lang="en-US" dirty="0"/>
              <a:t>($name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array('name' =&gt; $name);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954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627"/>
            <a:ext cx="8458200" cy="483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RosiPeopleBundle</a:t>
            </a:r>
            <a:r>
              <a:rPr lang="en-US" dirty="0"/>
              <a:t>\Entity\Person:</a:t>
            </a:r>
          </a:p>
          <a:p>
            <a:pPr marL="0" indent="0">
              <a:buNone/>
            </a:pPr>
            <a:r>
              <a:rPr lang="en-US" dirty="0"/>
              <a:t>  properties: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- </a:t>
            </a:r>
            <a:r>
              <a:rPr lang="en-US" dirty="0"/>
              <a:t>Length: {max:30, </a:t>
            </a:r>
            <a:r>
              <a:rPr lang="en-US" dirty="0" err="1"/>
              <a:t>maxMessage</a:t>
            </a:r>
            <a:r>
              <a:rPr lang="en-US" dirty="0"/>
              <a:t>: </a:t>
            </a:r>
            <a:r>
              <a:rPr lang="en-US" dirty="0" smtClean="0"/>
              <a:t>“Il </a:t>
            </a:r>
            <a:r>
              <a:rPr lang="en-US" dirty="0" err="1" smtClean="0"/>
              <a:t>nome</a:t>
            </a:r>
            <a:r>
              <a:rPr lang="en-US" dirty="0" smtClean="0"/>
              <a:t> non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superare</a:t>
            </a:r>
            <a:r>
              <a:rPr lang="en-US" dirty="0" smtClean="0"/>
              <a:t> 30 </a:t>
            </a:r>
            <a:r>
              <a:rPr lang="en-US" dirty="0" err="1" smtClean="0"/>
              <a:t>caratteri</a:t>
            </a:r>
            <a:r>
              <a:rPr lang="en-US" dirty="0" smtClean="0"/>
              <a:t>."}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</a:t>
            </a:r>
            <a:r>
              <a:rPr lang="en-US" dirty="0"/>
              <a:t>- </a:t>
            </a:r>
            <a:r>
              <a:rPr lang="en-US" dirty="0" err="1"/>
              <a:t>NotBlank</a:t>
            </a:r>
            <a:r>
              <a:rPr lang="en-US" dirty="0"/>
              <a:t>: {message: "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."}</a:t>
            </a:r>
          </a:p>
          <a:p>
            <a:pPr marL="0" indent="0">
              <a:buNone/>
            </a:pPr>
            <a:r>
              <a:rPr lang="en-US" dirty="0" smtClean="0"/>
              <a:t>category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</a:t>
            </a:r>
            <a:r>
              <a:rPr lang="en-US" dirty="0"/>
              <a:t>- </a:t>
            </a:r>
            <a:r>
              <a:rPr lang="en-US" dirty="0" err="1"/>
              <a:t>NotBlank</a:t>
            </a:r>
            <a:r>
              <a:rPr lang="en-US" dirty="0"/>
              <a:t>: {message: "</a:t>
            </a:r>
            <a:r>
              <a:rPr lang="en-US" dirty="0" err="1"/>
              <a:t>Indicare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."}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01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bundle</a:t>
            </a:r>
          </a:p>
          <a:p>
            <a:r>
              <a:rPr lang="en-US" dirty="0" smtClean="0"/>
              <a:t>Register bundle</a:t>
            </a:r>
          </a:p>
          <a:p>
            <a:r>
              <a:rPr lang="en-US" dirty="0"/>
              <a:t>Create </a:t>
            </a:r>
            <a:r>
              <a:rPr lang="en-US" dirty="0" smtClean="0"/>
              <a:t>model (entities, ORM)</a:t>
            </a:r>
            <a:endParaRPr lang="en-US" dirty="0"/>
          </a:p>
          <a:p>
            <a:r>
              <a:rPr lang="en-US" dirty="0" smtClean="0"/>
              <a:t>Establish routing</a:t>
            </a:r>
          </a:p>
          <a:p>
            <a:r>
              <a:rPr lang="en-US" dirty="0" smtClean="0"/>
              <a:t>Implement actions in controller</a:t>
            </a:r>
          </a:p>
          <a:p>
            <a:r>
              <a:rPr lang="en-US" dirty="0" smtClean="0"/>
              <a:t>Use Forms for interaction</a:t>
            </a:r>
          </a:p>
          <a:p>
            <a:r>
              <a:rPr lang="en-US" dirty="0" smtClean="0"/>
              <a:t>Use Twig for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0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 plugin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download.netbeans.org/netbeans/7.4/final/bundles/netbeans-7.4-php-windows.exe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66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Embedded Forms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Handle a collection objects</a:t>
            </a:r>
          </a:p>
        </p:txBody>
      </p:sp>
    </p:spTree>
    <p:extLst>
      <p:ext uri="{BB962C8B-B14F-4D97-AF65-F5344CB8AC3E}">
        <p14:creationId xmlns:p14="http://schemas.microsoft.com/office/powerpoint/2010/main" val="9468721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Bagdes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4" y="1694624"/>
            <a:ext cx="87725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119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Bagde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private $id;</a:t>
            </a:r>
          </a:p>
          <a:p>
            <a:pPr marL="0" indent="0">
              <a:buNone/>
            </a:pPr>
            <a:r>
              <a:rPr lang="en-US" sz="2400" dirty="0" smtClean="0"/>
              <a:t>   private $code;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private $person;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it-IT" sz="2400" dirty="0" smtClean="0">
                <a:solidFill>
                  <a:srgbClr val="FF0000"/>
                </a:solidFill>
              </a:rPr>
              <a:t>/* @ORM\</a:t>
            </a:r>
            <a:r>
              <a:rPr lang="it-IT" sz="2400" dirty="0" err="1" smtClean="0">
                <a:solidFill>
                  <a:srgbClr val="FF0000"/>
                </a:solidFill>
              </a:rPr>
              <a:t>OneToMany</a:t>
            </a:r>
            <a:r>
              <a:rPr lang="it-IT" sz="2400" dirty="0" smtClean="0">
                <a:solidFill>
                  <a:srgbClr val="FF0000"/>
                </a:solidFill>
              </a:rPr>
              <a:t>(</a:t>
            </a:r>
            <a:r>
              <a:rPr lang="it-IT" sz="2400" dirty="0" err="1" smtClean="0">
                <a:solidFill>
                  <a:srgbClr val="FF0000"/>
                </a:solidFill>
              </a:rPr>
              <a:t>targetEntity</a:t>
            </a:r>
            <a:r>
              <a:rPr lang="it-IT" sz="2400" dirty="0" smtClean="0">
                <a:solidFill>
                  <a:srgbClr val="FF0000"/>
                </a:solidFill>
              </a:rPr>
              <a:t>="</a:t>
            </a:r>
            <a:r>
              <a:rPr lang="it-IT" sz="2400" dirty="0" err="1" smtClean="0">
                <a:solidFill>
                  <a:srgbClr val="FF0000"/>
                </a:solidFill>
              </a:rPr>
              <a:t>AccessPermit</a:t>
            </a:r>
            <a:r>
              <a:rPr lang="it-IT" sz="2400" dirty="0" smtClean="0">
                <a:solidFill>
                  <a:srgbClr val="FF0000"/>
                </a:solidFill>
              </a:rPr>
              <a:t>",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FF0000"/>
                </a:solidFill>
              </a:rPr>
              <a:t>	</a:t>
            </a:r>
            <a:r>
              <a:rPr lang="it-IT" sz="2400" dirty="0" err="1" smtClean="0">
                <a:solidFill>
                  <a:srgbClr val="FF0000"/>
                </a:solidFill>
              </a:rPr>
              <a:t>mappedBy</a:t>
            </a:r>
            <a:r>
              <a:rPr lang="it-IT" sz="2400" dirty="0" smtClean="0">
                <a:solidFill>
                  <a:srgbClr val="FF0000"/>
                </a:solidFill>
              </a:rPr>
              <a:t>="badge",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</a:rPr>
              <a:t>	</a:t>
            </a:r>
            <a:r>
              <a:rPr lang="it-IT" sz="2400" dirty="0" err="1" smtClean="0">
                <a:solidFill>
                  <a:srgbClr val="FF0000"/>
                </a:solidFill>
              </a:rPr>
              <a:t>cascade</a:t>
            </a:r>
            <a:r>
              <a:rPr lang="it-IT" sz="2400" dirty="0">
                <a:solidFill>
                  <a:srgbClr val="FF0000"/>
                </a:solidFill>
              </a:rPr>
              <a:t>={"</a:t>
            </a:r>
            <a:r>
              <a:rPr lang="it-IT" sz="2400" dirty="0" err="1">
                <a:solidFill>
                  <a:srgbClr val="FF0000"/>
                </a:solidFill>
              </a:rPr>
              <a:t>persist</a:t>
            </a:r>
            <a:r>
              <a:rPr lang="it-IT" sz="2400" dirty="0">
                <a:solidFill>
                  <a:srgbClr val="FF0000"/>
                </a:solidFill>
              </a:rPr>
              <a:t>", "</a:t>
            </a:r>
            <a:r>
              <a:rPr lang="it-IT" sz="2400" dirty="0" err="1">
                <a:solidFill>
                  <a:srgbClr val="FF0000"/>
                </a:solidFill>
              </a:rPr>
              <a:t>remove</a:t>
            </a:r>
            <a:r>
              <a:rPr lang="it-IT" sz="2400" dirty="0" smtClean="0">
                <a:solidFill>
                  <a:srgbClr val="FF0000"/>
                </a:solidFill>
              </a:rPr>
              <a:t>"}) */</a:t>
            </a:r>
            <a:endParaRPr lang="it-IT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400" dirty="0"/>
              <a:t>  </a:t>
            </a:r>
            <a:r>
              <a:rPr lang="it-IT" sz="2400" dirty="0" smtClean="0"/>
              <a:t> </a:t>
            </a:r>
            <a:r>
              <a:rPr lang="it-IT" sz="2400" dirty="0" err="1" smtClean="0"/>
              <a:t>protected</a:t>
            </a:r>
            <a:r>
              <a:rPr lang="it-IT" sz="2400" dirty="0" smtClean="0"/>
              <a:t> $</a:t>
            </a:r>
            <a:r>
              <a:rPr lang="it-IT" sz="2400" dirty="0" err="1" smtClean="0"/>
              <a:t>permits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6384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 Permit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BadgePermit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private $id;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smtClean="0">
                <a:solidFill>
                  <a:srgbClr val="FF0000"/>
                </a:solidFill>
              </a:rPr>
              <a:t>/* </a:t>
            </a:r>
            <a:r>
              <a:rPr lang="it-IT" dirty="0">
                <a:solidFill>
                  <a:srgbClr val="FF0000"/>
                </a:solidFill>
              </a:rPr>
              <a:t>@</a:t>
            </a:r>
            <a:r>
              <a:rPr lang="it-IT" dirty="0" smtClean="0">
                <a:solidFill>
                  <a:srgbClr val="FF0000"/>
                </a:solidFill>
              </a:rPr>
              <a:t>ORM\</a:t>
            </a:r>
            <a:r>
              <a:rPr lang="it-IT" dirty="0" err="1" smtClean="0">
                <a:solidFill>
                  <a:srgbClr val="FF0000"/>
                </a:solidFill>
              </a:rPr>
              <a:t>ManyToOne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targetEntity</a:t>
            </a:r>
            <a:r>
              <a:rPr lang="it-IT" dirty="0" smtClean="0">
                <a:solidFill>
                  <a:srgbClr val="FF0000"/>
                </a:solidFill>
              </a:rPr>
              <a:t>="Badge",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	</a:t>
            </a:r>
            <a:r>
              <a:rPr lang="it-IT" dirty="0" err="1" smtClean="0">
                <a:solidFill>
                  <a:srgbClr val="FF0000"/>
                </a:solidFill>
              </a:rPr>
              <a:t>inversedBy</a:t>
            </a:r>
            <a:r>
              <a:rPr lang="it-IT" dirty="0" smtClean="0">
                <a:solidFill>
                  <a:srgbClr val="FF0000"/>
                </a:solidFill>
              </a:rPr>
              <a:t>="</a:t>
            </a:r>
            <a:r>
              <a:rPr lang="it-IT" dirty="0" err="1" smtClean="0">
                <a:solidFill>
                  <a:srgbClr val="FF0000"/>
                </a:solidFill>
              </a:rPr>
              <a:t>permits</a:t>
            </a:r>
            <a:r>
              <a:rPr lang="it-IT" dirty="0" smtClean="0">
                <a:solidFill>
                  <a:srgbClr val="FF0000"/>
                </a:solidFill>
              </a:rPr>
              <a:t>")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     </a:t>
            </a: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@</a:t>
            </a:r>
            <a:r>
              <a:rPr lang="it-IT" dirty="0" smtClean="0">
                <a:solidFill>
                  <a:srgbClr val="FF0000"/>
                </a:solidFill>
              </a:rPr>
              <a:t>ORM\</a:t>
            </a:r>
            <a:r>
              <a:rPr lang="it-IT" dirty="0" err="1" smtClean="0">
                <a:solidFill>
                  <a:srgbClr val="FF0000"/>
                </a:solidFill>
              </a:rPr>
              <a:t>JoinColumn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name</a:t>
            </a:r>
            <a:r>
              <a:rPr lang="it-IT" dirty="0" smtClean="0">
                <a:solidFill>
                  <a:srgbClr val="FF0000"/>
                </a:solidFill>
              </a:rPr>
              <a:t>="badge", 	</a:t>
            </a:r>
            <a:r>
              <a:rPr lang="it-IT" dirty="0" err="1" smtClean="0">
                <a:solidFill>
                  <a:srgbClr val="FF0000"/>
                </a:solidFill>
              </a:rPr>
              <a:t>referencedColumnName</a:t>
            </a:r>
            <a:r>
              <a:rPr lang="it-IT" dirty="0">
                <a:solidFill>
                  <a:srgbClr val="FF0000"/>
                </a:solidFill>
              </a:rPr>
              <a:t>="ID</a:t>
            </a:r>
            <a:r>
              <a:rPr lang="it-IT" dirty="0" smtClean="0">
                <a:solidFill>
                  <a:srgbClr val="FF0000"/>
                </a:solidFill>
              </a:rPr>
              <a:t>") */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    private </a:t>
            </a:r>
            <a:r>
              <a:rPr lang="it-IT" dirty="0" smtClean="0"/>
              <a:t>$badge;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smtClean="0">
                <a:solidFill>
                  <a:srgbClr val="FF0000"/>
                </a:solidFill>
              </a:rPr>
              <a:t>/* </a:t>
            </a:r>
            <a:r>
              <a:rPr lang="it-IT" dirty="0">
                <a:solidFill>
                  <a:srgbClr val="FF0000"/>
                </a:solidFill>
              </a:rPr>
              <a:t>@ORM\</a:t>
            </a:r>
            <a:r>
              <a:rPr lang="it-IT" dirty="0" err="1">
                <a:solidFill>
                  <a:srgbClr val="FF0000"/>
                </a:solidFill>
              </a:rPr>
              <a:t>OneToOne</a:t>
            </a:r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targetEntity</a:t>
            </a:r>
            <a:r>
              <a:rPr lang="it-IT" dirty="0" smtClean="0">
                <a:solidFill>
                  <a:srgbClr val="FF0000"/>
                </a:solidFill>
              </a:rPr>
              <a:t>="Access")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     </a:t>
            </a: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@ORM\</a:t>
            </a:r>
            <a:r>
              <a:rPr lang="it-IT" dirty="0" err="1">
                <a:solidFill>
                  <a:srgbClr val="FF0000"/>
                </a:solidFill>
              </a:rPr>
              <a:t>JoinColumn</a:t>
            </a:r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name</a:t>
            </a:r>
            <a:r>
              <a:rPr lang="it-IT" dirty="0" smtClean="0">
                <a:solidFill>
                  <a:srgbClr val="FF0000"/>
                </a:solidFill>
              </a:rPr>
              <a:t>="</a:t>
            </a:r>
            <a:r>
              <a:rPr lang="it-IT" dirty="0" err="1" smtClean="0">
                <a:solidFill>
                  <a:srgbClr val="FF0000"/>
                </a:solidFill>
              </a:rPr>
              <a:t>access</a:t>
            </a:r>
            <a:r>
              <a:rPr lang="it-IT" dirty="0" smtClean="0">
                <a:solidFill>
                  <a:srgbClr val="FF0000"/>
                </a:solidFill>
              </a:rPr>
              <a:t>", 	</a:t>
            </a:r>
            <a:r>
              <a:rPr lang="it-IT" dirty="0" err="1" smtClean="0">
                <a:solidFill>
                  <a:srgbClr val="FF0000"/>
                </a:solidFill>
              </a:rPr>
              <a:t>referencedColumnName</a:t>
            </a:r>
            <a:r>
              <a:rPr lang="it-IT" dirty="0">
                <a:solidFill>
                  <a:srgbClr val="FF0000"/>
                </a:solidFill>
              </a:rPr>
              <a:t>="ID</a:t>
            </a:r>
            <a:r>
              <a:rPr lang="it-IT" dirty="0" smtClean="0">
                <a:solidFill>
                  <a:srgbClr val="FF0000"/>
                </a:solidFill>
              </a:rPr>
              <a:t>") */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    private $</a:t>
            </a:r>
            <a:r>
              <a:rPr lang="it-IT" dirty="0" err="1" smtClean="0"/>
              <a:t>access</a:t>
            </a:r>
            <a:r>
              <a:rPr lang="it-IT" dirty="0" smtClean="0"/>
              <a:t>;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private $start;</a:t>
            </a:r>
          </a:p>
          <a:p>
            <a:pPr marL="0" indent="0">
              <a:buNone/>
            </a:pPr>
            <a:r>
              <a:rPr lang="it-IT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4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Interactions</a:t>
            </a:r>
            <a:endParaRPr lang="en-US" sz="4800" dirty="0"/>
          </a:p>
        </p:txBody>
      </p:sp>
      <p:pic>
        <p:nvPicPr>
          <p:cNvPr id="1026" name="Picture 2" descr="File:MVC-Process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05" y="1619250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7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editing 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User submits form, </a:t>
            </a:r>
            <a:r>
              <a:rPr lang="en-US" dirty="0" err="1" smtClean="0"/>
              <a:t>Symfony</a:t>
            </a:r>
            <a:r>
              <a:rPr lang="en-US" dirty="0" smtClean="0"/>
              <a:t> turns form data into an object</a:t>
            </a:r>
          </a:p>
          <a:p>
            <a:pPr lvl="1"/>
            <a:r>
              <a:rPr lang="en-US" dirty="0" smtClean="0"/>
              <a:t>Controller action deals with the object</a:t>
            </a:r>
          </a:p>
          <a:p>
            <a:pPr lvl="1"/>
            <a:r>
              <a:rPr lang="en-US" dirty="0" smtClean="0"/>
              <a:t>Easy when form corresponds to a single Entity</a:t>
            </a:r>
          </a:p>
          <a:p>
            <a:pPr lvl="1"/>
            <a:r>
              <a:rPr lang="en-US" dirty="0" smtClean="0"/>
              <a:t>Fairly easy if number of items is fixed</a:t>
            </a:r>
          </a:p>
          <a:p>
            <a:pPr lvl="1"/>
            <a:r>
              <a:rPr lang="en-US" dirty="0" smtClean="0"/>
              <a:t>Complicated if user is allow to add/remove items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Modify DOM in the client adding new fields to the form</a:t>
            </a:r>
          </a:p>
          <a:p>
            <a:pPr lvl="1"/>
            <a:r>
              <a:rPr lang="en-US" dirty="0" smtClean="0"/>
              <a:t>New fields must have proper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626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select</a:t>
            </a:r>
            <a:r>
              <a:rPr lang="it-IT" dirty="0"/>
              <a:t> </a:t>
            </a:r>
            <a:r>
              <a:rPr lang="it-IT" dirty="0" smtClean="0"/>
              <a:t>id="badge_permits_1_access"</a:t>
            </a:r>
          </a:p>
          <a:p>
            <a:pPr marL="0" indent="0">
              <a:buNone/>
            </a:pPr>
            <a:r>
              <a:rPr lang="it-IT" dirty="0"/>
              <a:t> </a:t>
            </a:r>
            <a:r>
              <a:rPr lang="it-IT" dirty="0" err="1" smtClean="0"/>
              <a:t>name</a:t>
            </a:r>
            <a:r>
              <a:rPr lang="it-IT" dirty="0" smtClean="0"/>
              <a:t>="badge[</a:t>
            </a:r>
            <a:r>
              <a:rPr lang="it-IT" dirty="0" err="1" smtClean="0"/>
              <a:t>permits</a:t>
            </a:r>
            <a:r>
              <a:rPr lang="it-IT" dirty="0" smtClean="0"/>
              <a:t>][</a:t>
            </a:r>
            <a:r>
              <a:rPr lang="it-IT" dirty="0"/>
              <a:t>1</a:t>
            </a:r>
            <a:r>
              <a:rPr lang="it-IT" dirty="0" smtClean="0"/>
              <a:t>][</a:t>
            </a:r>
            <a:r>
              <a:rPr lang="it-IT" dirty="0" err="1" smtClean="0"/>
              <a:t>permit</a:t>
            </a:r>
            <a:r>
              <a:rPr lang="it-IT" dirty="0" smtClean="0"/>
              <a:t>]"&gt; …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select</a:t>
            </a:r>
            <a:r>
              <a:rPr lang="it-IT" dirty="0"/>
              <a:t> id="</a:t>
            </a:r>
            <a:r>
              <a:rPr lang="it-IT" dirty="0" smtClean="0"/>
              <a:t>badge_permits_2_access</a:t>
            </a:r>
            <a:r>
              <a:rPr lang="it-IT" dirty="0"/>
              <a:t>"</a:t>
            </a:r>
          </a:p>
          <a:p>
            <a:pPr marL="0" indent="0">
              <a:buNone/>
            </a:pPr>
            <a:r>
              <a:rPr lang="it-IT" dirty="0"/>
              <a:t> </a:t>
            </a:r>
            <a:r>
              <a:rPr lang="it-IT" dirty="0" err="1"/>
              <a:t>name</a:t>
            </a:r>
            <a:r>
              <a:rPr lang="it-IT" dirty="0"/>
              <a:t>="badge[</a:t>
            </a:r>
            <a:r>
              <a:rPr lang="it-IT" dirty="0" err="1"/>
              <a:t>permits</a:t>
            </a:r>
            <a:r>
              <a:rPr lang="it-IT" dirty="0" smtClean="0"/>
              <a:t>][2][</a:t>
            </a:r>
            <a:r>
              <a:rPr lang="it-IT" dirty="0" err="1"/>
              <a:t>permit</a:t>
            </a:r>
            <a:r>
              <a:rPr lang="it-IT" dirty="0"/>
              <a:t>]"&gt; 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157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jQuery(document).ready(function()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collectionHolder</a:t>
            </a:r>
            <a:r>
              <a:rPr lang="en-US" dirty="0" smtClean="0"/>
              <a:t> </a:t>
            </a:r>
            <a:r>
              <a:rPr lang="en-US" dirty="0"/>
              <a:t>= $(</a:t>
            </a:r>
            <a:r>
              <a:rPr lang="en-US" dirty="0" smtClean="0"/>
              <a:t>'</a:t>
            </a:r>
            <a:r>
              <a:rPr lang="en-US" dirty="0" err="1" smtClean="0"/>
              <a:t>tbody.permits:first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// Save the last row, so that it can be replicated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lastRow</a:t>
            </a:r>
            <a:r>
              <a:rPr lang="en-US" dirty="0"/>
              <a:t> = </a:t>
            </a:r>
            <a:r>
              <a:rPr lang="en-US" dirty="0" err="1"/>
              <a:t>collectionHolder.children</a:t>
            </a:r>
            <a:r>
              <a:rPr lang="en-US" dirty="0"/>
              <a:t>().last();</a:t>
            </a:r>
          </a:p>
          <a:p>
            <a:pPr marL="0" indent="0">
              <a:buNone/>
            </a:pPr>
            <a:r>
              <a:rPr lang="en-US" dirty="0"/>
              <a:t>  prototype = </a:t>
            </a:r>
            <a:r>
              <a:rPr lang="en-US" dirty="0" err="1"/>
              <a:t>lastRow</a:t>
            </a:r>
            <a:r>
              <a:rPr lang="en-US" dirty="0"/>
              <a:t>[0].</a:t>
            </a:r>
            <a:r>
              <a:rPr lang="en-US" dirty="0" err="1"/>
              <a:t>outerHTML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// clear fields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lastRow.find</a:t>
            </a:r>
            <a:r>
              <a:rPr lang="en-US" dirty="0"/>
              <a:t>('td').not('.actions').each(function() { </a:t>
            </a:r>
            <a:r>
              <a:rPr lang="en-US" dirty="0" smtClean="0"/>
              <a:t>	$(</a:t>
            </a:r>
            <a:r>
              <a:rPr lang="en-US" dirty="0"/>
              <a:t>this).html(''); });</a:t>
            </a:r>
          </a:p>
          <a:p>
            <a:pPr marL="0" indent="0">
              <a:buNone/>
            </a:pPr>
            <a:r>
              <a:rPr lang="en-US" dirty="0" smtClean="0"/>
              <a:t>  rows </a:t>
            </a:r>
            <a:r>
              <a:rPr lang="en-US" dirty="0"/>
              <a:t>= </a:t>
            </a:r>
            <a:r>
              <a:rPr lang="en-US" dirty="0" err="1"/>
              <a:t>collectionHolder.find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tr.permit</a:t>
            </a:r>
            <a:r>
              <a:rPr lang="en-US" dirty="0" smtClean="0"/>
              <a:t>').</a:t>
            </a:r>
            <a:r>
              <a:rPr lang="en-US" dirty="0"/>
              <a:t>length;</a:t>
            </a:r>
          </a:p>
          <a:p>
            <a:pPr marL="0" indent="0">
              <a:buNone/>
            </a:pPr>
            <a:r>
              <a:rPr lang="en-US" dirty="0"/>
              <a:t>  if (rows == 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addRow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22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addRow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// Replace '__name__' in the prototype's HTML with a progressive number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newRow</a:t>
            </a:r>
            <a:r>
              <a:rPr lang="en-US" sz="1800" dirty="0"/>
              <a:t> = </a:t>
            </a:r>
            <a:r>
              <a:rPr lang="en-US" sz="1800" dirty="0" err="1"/>
              <a:t>prototype.replace</a:t>
            </a:r>
            <a:r>
              <a:rPr lang="en-US" sz="1800" dirty="0"/>
              <a:t>(/__name__/g, rows);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lastRow</a:t>
            </a:r>
            <a:r>
              <a:rPr lang="en-US" sz="1800" dirty="0"/>
              <a:t> = </a:t>
            </a:r>
            <a:r>
              <a:rPr lang="en-US" sz="1800" dirty="0" err="1"/>
              <a:t>collectionHolder.children</a:t>
            </a:r>
            <a:r>
              <a:rPr lang="en-US" sz="1800" dirty="0"/>
              <a:t>().last();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lastRow.before</a:t>
            </a:r>
            <a:r>
              <a:rPr lang="en-US" sz="1800" dirty="0"/>
              <a:t>(</a:t>
            </a:r>
            <a:r>
              <a:rPr lang="en-US" sz="1800" dirty="0" err="1"/>
              <a:t>newRow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newRow</a:t>
            </a:r>
            <a:r>
              <a:rPr lang="en-US" sz="1800" dirty="0"/>
              <a:t> = </a:t>
            </a:r>
            <a:r>
              <a:rPr lang="en-US" sz="1800" dirty="0" err="1"/>
              <a:t>lastRow.prev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// set an id</a:t>
            </a:r>
          </a:p>
          <a:p>
            <a:pPr marL="0" indent="0">
              <a:buNone/>
            </a:pPr>
            <a:r>
              <a:rPr lang="en-US" sz="1800" dirty="0"/>
              <a:t>  id = '__</a:t>
            </a:r>
            <a:r>
              <a:rPr lang="en-US" sz="1800" dirty="0" err="1"/>
              <a:t>accesso_row</a:t>
            </a:r>
            <a:r>
              <a:rPr lang="en-US" sz="1800" dirty="0"/>
              <a:t>_' + rows + '__';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newRow.attr</a:t>
            </a:r>
            <a:r>
              <a:rPr lang="en-US" sz="1800" dirty="0"/>
              <a:t>('id', id);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// change action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action = </a:t>
            </a:r>
            <a:r>
              <a:rPr lang="en-US" sz="1800" dirty="0" err="1"/>
              <a:t>newRow.find</a:t>
            </a:r>
            <a:r>
              <a:rPr lang="en-US" sz="1800" dirty="0"/>
              <a:t>('.</a:t>
            </a:r>
            <a:r>
              <a:rPr lang="en-US" sz="1800" dirty="0" err="1"/>
              <a:t>actions:first</a:t>
            </a:r>
            <a:r>
              <a:rPr lang="en-US" sz="1800" dirty="0"/>
              <a:t>');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a = </a:t>
            </a:r>
            <a:r>
              <a:rPr lang="en-US" sz="1800" dirty="0" err="1"/>
              <a:t>action.find</a:t>
            </a:r>
            <a:r>
              <a:rPr lang="en-US" sz="1800" dirty="0"/>
              <a:t>('</a:t>
            </a:r>
            <a:r>
              <a:rPr lang="en-US" sz="1800" dirty="0" err="1"/>
              <a:t>a:first</a:t>
            </a:r>
            <a:r>
              <a:rPr lang="en-US" sz="1800" dirty="0"/>
              <a:t>');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a.attr</a:t>
            </a:r>
            <a:r>
              <a:rPr lang="en-US" sz="1800" dirty="0"/>
              <a:t>('</a:t>
            </a:r>
            <a:r>
              <a:rPr lang="en-US" sz="1800" dirty="0" err="1"/>
              <a:t>onclick</a:t>
            </a:r>
            <a:r>
              <a:rPr lang="en-US" sz="1800" dirty="0"/>
              <a:t>', '</a:t>
            </a:r>
            <a:r>
              <a:rPr lang="en-US" sz="1800" dirty="0" err="1"/>
              <a:t>delRow</a:t>
            </a:r>
            <a:r>
              <a:rPr lang="en-US" sz="1800" dirty="0"/>
              <a:t>("#' + id + '"); return false;');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// replace </a:t>
            </a:r>
            <a:r>
              <a:rPr lang="en-US" sz="1800" dirty="0" smtClean="0">
                <a:solidFill>
                  <a:srgbClr val="FF0000"/>
                </a:solidFill>
              </a:rPr>
              <a:t>icon, title, etc.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rows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6774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5780"/>
            <a:ext cx="8610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3391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data by user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8" y="1829613"/>
            <a:ext cx="88201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2898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reduction:</a:t>
            </a:r>
          </a:p>
          <a:p>
            <a:pPr lvl="1"/>
            <a:r>
              <a:rPr lang="en-US" dirty="0" smtClean="0"/>
              <a:t>From 200 lines of ASP to 30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398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symfony.com/doc/current/book/index.html</a:t>
            </a:r>
            <a:endParaRPr lang="en-US" dirty="0" smtClean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>
                <a:hlinkClick r:id="rId3"/>
              </a:rPr>
              <a:t>http://tutorial.symblog.co.uk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://www.ens.ro/2012/03/21/jobeet-tutorial-with-symfony2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http://juandarodriguez.es/tutoriales/inyeccion-de-dependencias-en-symfony2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6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A</a:t>
            </a:r>
            <a:r>
              <a:rPr lang="en-US" sz="3200" b="1" dirty="0" smtClean="0"/>
              <a:t> controller</a:t>
            </a:r>
            <a:r>
              <a:rPr lang="en-US" sz="3200" dirty="0" smtClean="0"/>
              <a:t> </a:t>
            </a:r>
            <a:r>
              <a:rPr lang="en-US" sz="3200" b="1" dirty="0" smtClean="0"/>
              <a:t>sends commands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to the </a:t>
            </a:r>
            <a:r>
              <a:rPr lang="en-US" sz="2800" b="1" dirty="0" smtClean="0"/>
              <a:t>model</a:t>
            </a:r>
            <a:r>
              <a:rPr lang="en-US" sz="2800" dirty="0" smtClean="0"/>
              <a:t> to perform actions that may update the model state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o the </a:t>
            </a:r>
            <a:r>
              <a:rPr lang="en-US" sz="2800" b="1" dirty="0" smtClean="0"/>
              <a:t>view</a:t>
            </a:r>
            <a:r>
              <a:rPr lang="en-US" sz="2800" dirty="0" smtClean="0"/>
              <a:t> </a:t>
            </a:r>
            <a:r>
              <a:rPr lang="en-US" sz="2800" dirty="0"/>
              <a:t>to change the </a:t>
            </a:r>
            <a:r>
              <a:rPr lang="en-US" sz="2800" dirty="0" smtClean="0"/>
              <a:t>view’s </a:t>
            </a:r>
            <a:r>
              <a:rPr lang="en-US" sz="2800" dirty="0"/>
              <a:t>presentation of the model (e.g., by scrolling through a document).</a:t>
            </a:r>
          </a:p>
          <a:p>
            <a:r>
              <a:rPr lang="en-US" sz="3200" dirty="0" smtClean="0"/>
              <a:t>After a model update the</a:t>
            </a:r>
            <a:r>
              <a:rPr lang="en-US" sz="3200" b="1" dirty="0" smtClean="0"/>
              <a:t> model notifies</a:t>
            </a:r>
            <a:r>
              <a:rPr lang="en-US" sz="3200" dirty="0" smtClean="0"/>
              <a:t> </a:t>
            </a:r>
            <a:r>
              <a:rPr lang="en-US" sz="3200" dirty="0"/>
              <a:t>its associated views and </a:t>
            </a:r>
            <a:r>
              <a:rPr lang="en-US" sz="3200" dirty="0" smtClean="0"/>
              <a:t>controllers, so that the </a:t>
            </a:r>
            <a:r>
              <a:rPr lang="en-US" sz="3200" dirty="0"/>
              <a:t>views </a:t>
            </a:r>
            <a:r>
              <a:rPr lang="en-US" sz="3200" dirty="0" smtClean="0"/>
              <a:t>can </a:t>
            </a:r>
            <a:r>
              <a:rPr lang="en-US" sz="3200" dirty="0"/>
              <a:t>produce updated output, and the controllers to change the available set of </a:t>
            </a:r>
            <a:r>
              <a:rPr lang="en-US" sz="3200" dirty="0" smtClean="0"/>
              <a:t>commands</a:t>
            </a:r>
            <a:endParaRPr lang="en-US" sz="3200" dirty="0"/>
          </a:p>
          <a:p>
            <a:r>
              <a:rPr lang="en-US" sz="3200" dirty="0" smtClean="0"/>
              <a:t>A</a:t>
            </a:r>
            <a:r>
              <a:rPr lang="en-US" sz="3200" b="1" dirty="0" smtClean="0"/>
              <a:t> view requests</a:t>
            </a:r>
            <a:r>
              <a:rPr lang="en-US" sz="3200" dirty="0" smtClean="0"/>
              <a:t> </a:t>
            </a:r>
            <a:r>
              <a:rPr lang="en-US" sz="3200" dirty="0"/>
              <a:t>from the model </a:t>
            </a:r>
            <a:r>
              <a:rPr lang="en-US" sz="3200" b="1" dirty="0" smtClean="0"/>
              <a:t>information</a:t>
            </a:r>
            <a:r>
              <a:rPr lang="en-US" sz="3200" dirty="0" smtClean="0"/>
              <a:t>  needed </a:t>
            </a:r>
            <a:r>
              <a:rPr lang="en-US" sz="3200" dirty="0"/>
              <a:t>to generate an output </a:t>
            </a:r>
            <a:r>
              <a:rPr lang="en-US" sz="3200" dirty="0" smtClean="0"/>
              <a:t>representation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732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ppe">
  <a:themeElements>
    <a:clrScheme name="1_AIIA00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1_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3114</Words>
  <Application>Microsoft Macintosh PowerPoint</Application>
  <PresentationFormat>Overhead</PresentationFormat>
  <Paragraphs>636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Beppe</vt:lpstr>
      <vt:lpstr>Title Hot</vt:lpstr>
      <vt:lpstr>Symfony Tutorial</vt:lpstr>
      <vt:lpstr>What is Symfony?</vt:lpstr>
      <vt:lpstr>Difference between Web Framework and CMS</vt:lpstr>
      <vt:lpstr>Problems Solved by Symfony</vt:lpstr>
      <vt:lpstr>Performance</vt:lpstr>
      <vt:lpstr>Symfony Bundles</vt:lpstr>
      <vt:lpstr>What is Model-View-Controller?</vt:lpstr>
      <vt:lpstr>Interactions</vt:lpstr>
      <vt:lpstr>Component Interactions</vt:lpstr>
      <vt:lpstr>ORM (Object Relational Mapping)</vt:lpstr>
      <vt:lpstr>Symfony Benefits</vt:lpstr>
      <vt:lpstr>Cons</vt:lpstr>
      <vt:lpstr>Flat PHP (blog posts page)</vt:lpstr>
      <vt:lpstr>Result?</vt:lpstr>
      <vt:lpstr>Hands on Symfony</vt:lpstr>
      <vt:lpstr>1st step - Installation</vt:lpstr>
      <vt:lpstr>PowerPoint Presentation</vt:lpstr>
      <vt:lpstr>Folder Structure</vt:lpstr>
      <vt:lpstr>2nd step - Create Application Bundle</vt:lpstr>
      <vt:lpstr>Folder Structure</vt:lpstr>
      <vt:lpstr>Folder Structure</vt:lpstr>
      <vt:lpstr>3rd step - The Data Model</vt:lpstr>
      <vt:lpstr>3rd step - The Data Model</vt:lpstr>
      <vt:lpstr>3rd step - The Data Model - Repository</vt:lpstr>
      <vt:lpstr>3rd Step – Data Model - Query</vt:lpstr>
      <vt:lpstr>3rd step - The Data Model - Associations</vt:lpstr>
      <vt:lpstr>3rd step - The Data Model - Associations</vt:lpstr>
      <vt:lpstr>3rd step - The Data Model </vt:lpstr>
      <vt:lpstr>3rd step - The ORM </vt:lpstr>
      <vt:lpstr>4th step - Initial Data</vt:lpstr>
      <vt:lpstr>Request Processing</vt:lpstr>
      <vt:lpstr>5th Step – Generate CRUD</vt:lpstr>
      <vt:lpstr>Generated PersonController</vt:lpstr>
      <vt:lpstr>PowerPoint Presentation</vt:lpstr>
      <vt:lpstr>PowerPoint Presentation</vt:lpstr>
      <vt:lpstr>6th step - The Routing</vt:lpstr>
      <vt:lpstr>Symfony Application Flow</vt:lpstr>
      <vt:lpstr>Routing Annotation</vt:lpstr>
      <vt:lpstr>5th step - The Routing</vt:lpstr>
      <vt:lpstr>6th step - Route Debugging</vt:lpstr>
      <vt:lpstr>router:debug</vt:lpstr>
      <vt:lpstr>So far?</vt:lpstr>
      <vt:lpstr>7th step - The View</vt:lpstr>
      <vt:lpstr>7th Step – Twig Templates</vt:lpstr>
      <vt:lpstr>Twig Templates</vt:lpstr>
      <vt:lpstr>Twig Layouts</vt:lpstr>
      <vt:lpstr>Twig Layouts</vt:lpstr>
      <vt:lpstr>PowerPoint Presentation</vt:lpstr>
      <vt:lpstr>7th step - The View</vt:lpstr>
      <vt:lpstr>8th step - Testing</vt:lpstr>
      <vt:lpstr>9th and last step - Bundles</vt:lpstr>
      <vt:lpstr>Composer and Bundles</vt:lpstr>
      <vt:lpstr>DataGrid with PagerFanta</vt:lpstr>
      <vt:lpstr>Composer</vt:lpstr>
      <vt:lpstr>Dependency Injection</vt:lpstr>
      <vt:lpstr>Services</vt:lpstr>
      <vt:lpstr>Import from DB</vt:lpstr>
      <vt:lpstr>SqlServer driver</vt:lpstr>
      <vt:lpstr>Install driver</vt:lpstr>
      <vt:lpstr>Generate Bundle</vt:lpstr>
      <vt:lpstr>Generate Classes</vt:lpstr>
      <vt:lpstr>CRUD for imported tables</vt:lpstr>
      <vt:lpstr>Write Entity for Views</vt:lpstr>
      <vt:lpstr>Doctrine ORM</vt:lpstr>
      <vt:lpstr>Querying</vt:lpstr>
      <vt:lpstr>Query Builder</vt:lpstr>
      <vt:lpstr>Joins</vt:lpstr>
      <vt:lpstr>Hydration</vt:lpstr>
      <vt:lpstr>Result iterator</vt:lpstr>
      <vt:lpstr>Annotations</vt:lpstr>
      <vt:lpstr>Security</vt:lpstr>
      <vt:lpstr>Caching</vt:lpstr>
      <vt:lpstr>Validation</vt:lpstr>
      <vt:lpstr>Summary</vt:lpstr>
      <vt:lpstr>IDE</vt:lpstr>
      <vt:lpstr>Embedded Forms</vt:lpstr>
      <vt:lpstr>Bagdes</vt:lpstr>
      <vt:lpstr>Example: Badges</vt:lpstr>
      <vt:lpstr>Badge Permit</vt:lpstr>
      <vt:lpstr>Form for editing Badges</vt:lpstr>
      <vt:lpstr>Fields</vt:lpstr>
      <vt:lpstr>Details</vt:lpstr>
      <vt:lpstr>Prototype trick</vt:lpstr>
      <vt:lpstr>Appointments</vt:lpstr>
      <vt:lpstr>Filter data by user</vt:lpstr>
      <vt:lpstr>Benefits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Symfony2 Tutorial</dc:title>
  <dc:creator>Alexios Tzanetopoulos</dc:creator>
  <cp:lastModifiedBy>Giuseppe Attardi</cp:lastModifiedBy>
  <cp:revision>261</cp:revision>
  <dcterms:created xsi:type="dcterms:W3CDTF">2013-01-04T09:40:31Z</dcterms:created>
  <dcterms:modified xsi:type="dcterms:W3CDTF">2016-04-25T23:12:31Z</dcterms:modified>
</cp:coreProperties>
</file>