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256" r:id="rId2"/>
    <p:sldId id="328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58" r:id="rId11"/>
    <p:sldId id="279" r:id="rId12"/>
    <p:sldId id="281" r:id="rId13"/>
    <p:sldId id="322" r:id="rId14"/>
    <p:sldId id="329" r:id="rId15"/>
    <p:sldId id="330" r:id="rId16"/>
    <p:sldId id="331" r:id="rId17"/>
    <p:sldId id="325" r:id="rId18"/>
    <p:sldId id="324" r:id="rId19"/>
    <p:sldId id="327" r:id="rId20"/>
    <p:sldId id="268" r:id="rId21"/>
    <p:sldId id="272" r:id="rId22"/>
    <p:sldId id="266" r:id="rId23"/>
    <p:sldId id="259" r:id="rId24"/>
    <p:sldId id="275" r:id="rId25"/>
    <p:sldId id="269" r:id="rId26"/>
    <p:sldId id="315" r:id="rId27"/>
    <p:sldId id="271" r:id="rId28"/>
    <p:sldId id="298" r:id="rId29"/>
    <p:sldId id="299" r:id="rId30"/>
    <p:sldId id="300" r:id="rId31"/>
    <p:sldId id="301" r:id="rId32"/>
    <p:sldId id="302" r:id="rId33"/>
    <p:sldId id="280" r:id="rId34"/>
    <p:sldId id="296" r:id="rId35"/>
    <p:sldId id="303" r:id="rId36"/>
    <p:sldId id="304" r:id="rId37"/>
    <p:sldId id="305" r:id="rId38"/>
    <p:sldId id="270" r:id="rId39"/>
    <p:sldId id="282" r:id="rId40"/>
    <p:sldId id="283" r:id="rId41"/>
    <p:sldId id="284" r:id="rId42"/>
    <p:sldId id="285" r:id="rId43"/>
    <p:sldId id="273" r:id="rId44"/>
    <p:sldId id="274" r:id="rId45"/>
    <p:sldId id="286" r:id="rId46"/>
    <p:sldId id="276" r:id="rId47"/>
    <p:sldId id="287" r:id="rId48"/>
    <p:sldId id="288" r:id="rId49"/>
    <p:sldId id="289" r:id="rId50"/>
    <p:sldId id="291" r:id="rId51"/>
    <p:sldId id="292" r:id="rId52"/>
    <p:sldId id="293" r:id="rId53"/>
    <p:sldId id="294" r:id="rId54"/>
    <p:sldId id="295" r:id="rId55"/>
    <p:sldId id="306" r:id="rId56"/>
    <p:sldId id="307" r:id="rId57"/>
    <p:sldId id="308" r:id="rId58"/>
    <p:sldId id="309" r:id="rId59"/>
    <p:sldId id="321" r:id="rId60"/>
    <p:sldId id="310" r:id="rId61"/>
    <p:sldId id="311" r:id="rId62"/>
    <p:sldId id="312" r:id="rId63"/>
    <p:sldId id="313" r:id="rId64"/>
    <p:sldId id="314" r:id="rId65"/>
    <p:sldId id="316" r:id="rId66"/>
    <p:sldId id="317" r:id="rId67"/>
    <p:sldId id="318" r:id="rId68"/>
    <p:sldId id="319" r:id="rId69"/>
    <p:sldId id="278" r:id="rId70"/>
    <p:sldId id="297" r:id="rId71"/>
    <p:sldId id="290" r:id="rId72"/>
    <p:sldId id="320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135" autoAdjust="0"/>
  </p:normalViewPr>
  <p:slideViewPr>
    <p:cSldViewPr snapToGrid="0" snapToObjects="1">
      <p:cViewPr varScale="1">
        <p:scale>
          <a:sx n="85" d="100"/>
          <a:sy n="85" d="100"/>
        </p:scale>
        <p:origin x="133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2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71F33-81EE-E94F-B694-012342161BD7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8CE0B-0D0D-0C46-857B-6D263A20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http://www.quackit.com/javascript/tutorial/javascript_cookies.cfm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553B2C-A768-FD48-8360-70B1ADECCD0D}" type="slidenum">
              <a:rPr lang="en-US" altLang="x-none"/>
              <a:pPr eaLnBrk="1" hangingPunct="1"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10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"/>
            <a:ext cx="1447800" cy="6856413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5000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" y="1447800"/>
            <a:ext cx="9142413" cy="1752600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w Cen MT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68761"/>
            <a:ext cx="3810000" cy="5265392"/>
          </a:xfrm>
        </p:spPr>
        <p:txBody>
          <a:bodyPr/>
          <a:lstStyle>
            <a:lvl1pPr>
              <a:defRPr sz="2800" b="0">
                <a:latin typeface="Tw Cen MT" pitchFamily="34" charset="0"/>
              </a:defRPr>
            </a:lvl1pPr>
            <a:lvl2pPr>
              <a:defRPr sz="2400" b="0">
                <a:latin typeface="Tw Cen MT" pitchFamily="34" charset="0"/>
              </a:defRPr>
            </a:lvl2pPr>
            <a:lvl3pPr>
              <a:defRPr sz="2000" b="0">
                <a:latin typeface="Tw Cen MT" pitchFamily="34" charset="0"/>
              </a:defRPr>
            </a:lvl3pPr>
            <a:lvl4pPr>
              <a:defRPr sz="1800" b="0">
                <a:latin typeface="Tw Cen MT" pitchFamily="34" charset="0"/>
              </a:defRPr>
            </a:lvl4pPr>
            <a:lvl5pPr>
              <a:defRPr sz="1800" b="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3810000" cy="5265393"/>
          </a:xfrm>
        </p:spPr>
        <p:txBody>
          <a:bodyPr/>
          <a:lstStyle>
            <a:lvl1pPr>
              <a:defRPr sz="2800" b="0">
                <a:latin typeface="Tw Cen MT" pitchFamily="34" charset="0"/>
              </a:defRPr>
            </a:lvl1pPr>
            <a:lvl2pPr>
              <a:defRPr sz="2400" b="0">
                <a:latin typeface="Tw Cen MT" pitchFamily="34" charset="0"/>
              </a:defRPr>
            </a:lvl2pPr>
            <a:lvl3pPr>
              <a:defRPr sz="2000" b="0">
                <a:latin typeface="Tw Cen MT" pitchFamily="34" charset="0"/>
              </a:defRPr>
            </a:lvl3pPr>
            <a:lvl4pPr>
              <a:defRPr sz="1800" b="0">
                <a:latin typeface="Tw Cen MT" pitchFamily="34" charset="0"/>
              </a:defRPr>
            </a:lvl4pPr>
            <a:lvl5pPr>
              <a:defRPr sz="1800" b="0">
                <a:latin typeface="Tw Cen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0" y="2"/>
            <a:ext cx="685800" cy="6856413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0" y="90872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685800" y="6629402"/>
            <a:ext cx="3505200" cy="22701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63137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313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800100" y="2704"/>
            <a:ext cx="8380412" cy="762000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74688" y="-27384"/>
            <a:ext cx="80017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1"/>
            <a:ext cx="7772400" cy="526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nuplot.respawned.com" TargetMode="External"/><Relationship Id="rId4" Type="http://schemas.openxmlformats.org/officeDocument/2006/relationships/hyperlink" Target="http://asmj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ripken/emscripten/wik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454046" y="1616509"/>
            <a:ext cx="7648730" cy="1371600"/>
          </a:xfrm>
        </p:spPr>
        <p:txBody>
          <a:bodyPr/>
          <a:lstStyle/>
          <a:p>
            <a:r>
              <a:rPr lang="en-US" sz="6000" dirty="0" smtClean="0"/>
              <a:t>JavaScript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avide</a:t>
            </a:r>
            <a:r>
              <a:rPr lang="en-US" dirty="0" smtClean="0"/>
              <a:t> </a:t>
            </a:r>
            <a:r>
              <a:rPr lang="en-US" dirty="0" err="1" smtClean="0"/>
              <a:t>Morelli</a:t>
            </a:r>
            <a:endParaRPr lang="en-US" dirty="0" smtClean="0"/>
          </a:p>
          <a:p>
            <a:r>
              <a:rPr lang="en-US" dirty="0" smtClean="0"/>
              <a:t>Giuseppe Attardi</a:t>
            </a:r>
          </a:p>
          <a:p>
            <a:r>
              <a:rPr lang="en-US" dirty="0" err="1" smtClean="0"/>
              <a:t>Dipartimento</a:t>
            </a:r>
            <a:r>
              <a:rPr lang="en-US" dirty="0" smtClean="0"/>
              <a:t> di </a:t>
            </a:r>
            <a:r>
              <a:rPr lang="en-US" dirty="0" err="1" smtClean="0"/>
              <a:t>Informatica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596188" y="115888"/>
            <a:ext cx="1081087" cy="1254125"/>
            <a:chOff x="423" y="2976"/>
            <a:chExt cx="951" cy="1055"/>
          </a:xfrm>
        </p:grpSpPr>
        <p:pic>
          <p:nvPicPr>
            <p:cNvPr id="5" name="Picture 7" descr="cherubin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0" y="2976"/>
              <a:ext cx="822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23" y="3839"/>
              <a:ext cx="9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900">
                  <a:solidFill>
                    <a:srgbClr val="006699"/>
                  </a:solidFill>
                  <a:latin typeface="Palatino Linotype" pitchFamily="18" charset="0"/>
                </a:rPr>
                <a:t>Università di Pisa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7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if, loops, etc..</a:t>
            </a:r>
          </a:p>
          <a:p>
            <a:r>
              <a:rPr lang="en-US" dirty="0" smtClean="0"/>
              <a:t>loosely typed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everything is an object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functions are objects</a:t>
            </a:r>
          </a:p>
          <a:p>
            <a:r>
              <a:rPr lang="en-US" dirty="0" smtClean="0"/>
              <a:t>prototype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two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1"/>
            <a:ext cx="8458200" cy="5265392"/>
          </a:xfrm>
        </p:spPr>
        <p:txBody>
          <a:bodyPr>
            <a:normAutofit/>
          </a:bodyPr>
          <a:lstStyle/>
          <a:p>
            <a:r>
              <a:rPr lang="en-US" sz="3200" dirty="0"/>
              <a:t>Objects map strings to values (properties):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var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obj</a:t>
            </a:r>
            <a:r>
              <a:rPr lang="en-US" dirty="0">
                <a:latin typeface="Lucida Console" charset="0"/>
              </a:rPr>
              <a:t> = new Object;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obj</a:t>
            </a:r>
            <a:r>
              <a:rPr lang="en-US" dirty="0" smtClean="0">
                <a:latin typeface="Lucida Console" charset="0"/>
              </a:rPr>
              <a:t>["prop"] </a:t>
            </a:r>
            <a:r>
              <a:rPr lang="en-US" dirty="0">
                <a:latin typeface="Lucida Console" charset="0"/>
              </a:rPr>
              <a:t>= 42;	</a:t>
            </a:r>
            <a:r>
              <a:rPr lang="en-US" dirty="0" smtClean="0">
                <a:latin typeface="Lucida Console" charset="0"/>
              </a:rPr>
              <a:t>	</a:t>
            </a:r>
            <a:r>
              <a:rPr lang="en-US" i="1" dirty="0" smtClean="0">
                <a:latin typeface="Lucida Console" charset="0"/>
              </a:rPr>
              <a:t>=</a:t>
            </a:r>
            <a:r>
              <a:rPr lang="en-US" i="1" dirty="0">
                <a:latin typeface="Lucida Console" charset="0"/>
              </a:rPr>
              <a:t>&gt; </a:t>
            </a:r>
            <a:r>
              <a:rPr lang="en-US" dirty="0" err="1">
                <a:latin typeface="Lucida Console" charset="0"/>
              </a:rPr>
              <a:t>obj.prop</a:t>
            </a:r>
            <a:endParaRPr lang="en-US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obj</a:t>
            </a:r>
            <a:r>
              <a:rPr lang="en-US" dirty="0" smtClean="0">
                <a:latin typeface="Lucida Console" charset="0"/>
              </a:rPr>
              <a:t>[</a:t>
            </a:r>
            <a:r>
              <a:rPr lang="en-US" dirty="0">
                <a:latin typeface="Lucida Console" charset="0"/>
              </a:rPr>
              <a:t>"</a:t>
            </a:r>
            <a:r>
              <a:rPr lang="en-US" dirty="0" smtClean="0">
                <a:latin typeface="Lucida Console" charset="0"/>
              </a:rPr>
              <a:t>0</a:t>
            </a:r>
            <a:r>
              <a:rPr lang="en-US" dirty="0">
                <a:latin typeface="Lucida Console" charset="0"/>
              </a:rPr>
              <a:t>"</a:t>
            </a:r>
            <a:r>
              <a:rPr lang="en-US" dirty="0" smtClean="0">
                <a:latin typeface="Lucida Console" charset="0"/>
              </a:rPr>
              <a:t>] </a:t>
            </a:r>
            <a:r>
              <a:rPr lang="en-US" dirty="0">
                <a:latin typeface="Lucida Console" charset="0"/>
              </a:rPr>
              <a:t>= “hello”;	</a:t>
            </a:r>
            <a:r>
              <a:rPr lang="en-US" i="1" dirty="0" smtClean="0">
                <a:latin typeface="Lucida Console" charset="0"/>
              </a:rPr>
              <a:t>=</a:t>
            </a:r>
            <a:r>
              <a:rPr lang="en-US" i="1" dirty="0">
                <a:latin typeface="Lucida Console" charset="0"/>
              </a:rPr>
              <a:t>&gt;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obj</a:t>
            </a:r>
            <a:r>
              <a:rPr lang="en-US" dirty="0">
                <a:latin typeface="Lucida Console" charset="0"/>
              </a:rPr>
              <a:t>[0]</a:t>
            </a:r>
          </a:p>
          <a:p>
            <a:r>
              <a:rPr lang="en-US" sz="3200" dirty="0"/>
              <a:t>Functions are first-class objects: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function fact(n)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  return (n </a:t>
            </a:r>
            <a:r>
              <a:rPr lang="en-US" dirty="0" smtClean="0">
                <a:latin typeface="Lucida Console" charset="0"/>
              </a:rPr>
              <a:t>== </a:t>
            </a:r>
            <a:r>
              <a:rPr lang="en-US" dirty="0">
                <a:latin typeface="Lucida Console" charset="0"/>
              </a:rPr>
              <a:t>0</a:t>
            </a:r>
            <a:r>
              <a:rPr lang="en-US" dirty="0" smtClean="0">
                <a:latin typeface="Lucida Console" charset="0"/>
              </a:rPr>
              <a:t>) </a:t>
            </a:r>
            <a:r>
              <a:rPr lang="en-US" dirty="0">
                <a:latin typeface="Lucida Console" charset="0"/>
              </a:rPr>
              <a:t>? </a:t>
            </a:r>
            <a:r>
              <a:rPr lang="en-US" dirty="0" smtClean="0">
                <a:latin typeface="Lucida Console" charset="0"/>
              </a:rPr>
              <a:t>1 </a:t>
            </a:r>
            <a:r>
              <a:rPr lang="en-US" dirty="0">
                <a:latin typeface="Lucida Console" charset="0"/>
              </a:rPr>
              <a:t>: n </a:t>
            </a:r>
            <a:r>
              <a:rPr lang="en-US" dirty="0" smtClean="0">
                <a:latin typeface="Lucida Console" charset="0"/>
              </a:rPr>
              <a:t>* fact</a:t>
            </a:r>
            <a:r>
              <a:rPr lang="en-US" dirty="0">
                <a:latin typeface="Lucida Console" charset="0"/>
              </a:rPr>
              <a:t>(n-1);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}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fact.desc</a:t>
            </a:r>
            <a:r>
              <a:rPr lang="en-US" dirty="0">
                <a:latin typeface="Lucida Console" charset="0"/>
              </a:rPr>
              <a:t> = "</a:t>
            </a:r>
            <a:r>
              <a:rPr lang="en-US" dirty="0" smtClean="0">
                <a:latin typeface="Lucida Console" charset="0"/>
              </a:rPr>
              <a:t>Factorial function</a:t>
            </a:r>
            <a:r>
              <a:rPr lang="en-US" dirty="0">
                <a:latin typeface="Lucida Console" charset="0"/>
              </a:rPr>
              <a:t>"</a:t>
            </a:r>
            <a:r>
              <a:rPr lang="en-US" dirty="0" smtClean="0">
                <a:latin typeface="Lucida Console" charset="0"/>
              </a:rPr>
              <a:t>;</a:t>
            </a:r>
            <a:endParaRPr lang="en-US" dirty="0">
              <a:latin typeface="Lucida Console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30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in two slides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1"/>
            <a:ext cx="8204200" cy="526539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So methods are function-valued properties: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obj.frob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smtClean="0">
                <a:latin typeface="Lucida Console" charset="0"/>
              </a:rPr>
              <a:t>function(n</a:t>
            </a:r>
            <a:r>
              <a:rPr lang="en-US" dirty="0">
                <a:latin typeface="Lucida Console" charset="0"/>
              </a:rPr>
              <a:t>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    </a:t>
            </a:r>
            <a:r>
              <a:rPr lang="en-US" dirty="0" err="1">
                <a:latin typeface="Lucida Console" charset="0"/>
              </a:rPr>
              <a:t>this.prop</a:t>
            </a:r>
            <a:r>
              <a:rPr lang="en-US" dirty="0">
                <a:latin typeface="Lucida Console" charset="0"/>
              </a:rPr>
              <a:t> += n;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};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obj.frob</a:t>
            </a:r>
            <a:r>
              <a:rPr lang="en-US" dirty="0">
                <a:latin typeface="Lucida Console" charset="0"/>
              </a:rPr>
              <a:t>(6);		</a:t>
            </a:r>
            <a:r>
              <a:rPr lang="en-US" i="1" dirty="0">
                <a:latin typeface="Lucida Console" charset="0"/>
              </a:rPr>
              <a:t>=&gt;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obj.prop</a:t>
            </a:r>
            <a:r>
              <a:rPr lang="en-US" dirty="0">
                <a:latin typeface="Lucida Console" charset="0"/>
              </a:rPr>
              <a:t> == 48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Permissiveness throughout.  Oops.</a:t>
            </a:r>
            <a:endParaRPr lang="en-US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grob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err="1">
                <a:latin typeface="Lucida Console" charset="0"/>
              </a:rPr>
              <a:t>obj.frob</a:t>
            </a:r>
            <a:r>
              <a:rPr lang="en-US" dirty="0">
                <a:latin typeface="Lucida Console" charset="0"/>
              </a:rPr>
              <a:t>;	</a:t>
            </a:r>
            <a:r>
              <a:rPr lang="en-US" i="1" dirty="0">
                <a:latin typeface="Lucida Console" charset="0"/>
              </a:rPr>
              <a:t>=&gt;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var</a:t>
            </a:r>
            <a:r>
              <a:rPr lang="en-US" dirty="0">
                <a:latin typeface="Lucida Console" charset="0"/>
              </a:rPr>
              <a:t> not necessary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grob</a:t>
            </a:r>
            <a:r>
              <a:rPr lang="en-US" dirty="0">
                <a:latin typeface="Lucida Console" charset="0"/>
              </a:rPr>
              <a:t>(6);			</a:t>
            </a:r>
            <a:r>
              <a:rPr lang="en-US" i="1" dirty="0" smtClean="0">
                <a:latin typeface="Lucida Console" charset="0"/>
              </a:rPr>
              <a:t>=</a:t>
            </a:r>
            <a:r>
              <a:rPr lang="en-US" i="1" dirty="0">
                <a:latin typeface="Lucida Console" charset="0"/>
              </a:rPr>
              <a:t>&gt;</a:t>
            </a:r>
            <a:r>
              <a:rPr lang="en-US" dirty="0">
                <a:latin typeface="Lucida Console" charset="0"/>
              </a:rPr>
              <a:t> undefined + 6 == </a:t>
            </a:r>
            <a:r>
              <a:rPr lang="en-US" dirty="0" err="1">
                <a:latin typeface="Lucida Console" charset="0"/>
              </a:rPr>
              <a:t>NaN</a:t>
            </a:r>
            <a:endParaRPr lang="en-US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>
                <a:latin typeface="Lucida Console" charset="0"/>
              </a:rPr>
              <a:t>prop = “hello”;	</a:t>
            </a:r>
            <a:r>
              <a:rPr lang="en-US" i="1" dirty="0">
                <a:latin typeface="Lucida Console" charset="0"/>
              </a:rPr>
              <a:t>=&gt;</a:t>
            </a:r>
            <a:r>
              <a:rPr lang="en-US" dirty="0">
                <a:latin typeface="Lucida Console" charset="0"/>
              </a:rPr>
              <a:t> reset global prop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dirty="0" err="1">
                <a:latin typeface="Lucida Console" charset="0"/>
              </a:rPr>
              <a:t>grob</a:t>
            </a:r>
            <a:r>
              <a:rPr lang="en-US" dirty="0">
                <a:latin typeface="Lucida Console" charset="0"/>
              </a:rPr>
              <a:t>(6);			</a:t>
            </a:r>
            <a:r>
              <a:rPr lang="en-US" i="1" dirty="0" smtClean="0">
                <a:latin typeface="Lucida Console" charset="0"/>
              </a:rPr>
              <a:t>=</a:t>
            </a:r>
            <a:r>
              <a:rPr lang="en-US" i="1" dirty="0">
                <a:latin typeface="Lucida Console" charset="0"/>
              </a:rPr>
              <a:t>&gt;</a:t>
            </a:r>
            <a:r>
              <a:rPr lang="en-US" dirty="0">
                <a:latin typeface="Lucida Console" charset="0"/>
              </a:rPr>
              <a:t> prop == “hello6</a:t>
            </a:r>
            <a:r>
              <a:rPr lang="en-US" dirty="0" smtClean="0">
                <a:latin typeface="Lucida Console" charset="0"/>
              </a:rPr>
              <a:t>”</a:t>
            </a:r>
            <a:endParaRPr lang="en-US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4" y="0"/>
            <a:ext cx="8531225" cy="764498"/>
          </a:xfrm>
        </p:spPr>
        <p:txBody>
          <a:bodyPr/>
          <a:lstStyle/>
          <a:p>
            <a:pPr eaLnBrk="1" hangingPunct="1"/>
            <a:r>
              <a:rPr lang="en-US" altLang="x-none" dirty="0"/>
              <a:t>Example 1: Browser Events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4" y="1199213"/>
            <a:ext cx="8153401" cy="56587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&lt;script type="text/JavaScript"&gt;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     function </a:t>
            </a:r>
            <a:r>
              <a:rPr lang="en-US" altLang="x-none" sz="2200" dirty="0" err="1"/>
              <a:t>o</a:t>
            </a:r>
            <a:r>
              <a:rPr lang="en-US" altLang="x-none" sz="2200" dirty="0" err="1" smtClean="0"/>
              <a:t>nMouseDown</a:t>
            </a:r>
            <a:r>
              <a:rPr lang="en-US" altLang="x-none" sz="2200" dirty="0" smtClean="0"/>
              <a:t>(event</a:t>
            </a:r>
            <a:r>
              <a:rPr lang="en-US" altLang="x-none" sz="2200" dirty="0"/>
              <a:t>) {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		if (</a:t>
            </a:r>
            <a:r>
              <a:rPr lang="en-US" altLang="x-none" sz="2200" dirty="0" err="1"/>
              <a:t>event.button</a:t>
            </a:r>
            <a:r>
              <a:rPr lang="en-US" altLang="x-none" sz="2200" dirty="0"/>
              <a:t>==1) {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			alert("You clicked the right mouse button!") }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		else {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			alert("You clicked the left mouse button!")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 		}}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&lt;/script&gt;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…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&lt;body </a:t>
            </a:r>
            <a:r>
              <a:rPr lang="en-US" altLang="x-none" sz="2200" dirty="0" err="1"/>
              <a:t>onmousedown</a:t>
            </a:r>
            <a:r>
              <a:rPr lang="en-US" altLang="x-none" sz="2200" dirty="0" smtClean="0"/>
              <a:t>="</a:t>
            </a:r>
            <a:r>
              <a:rPr lang="en-US" altLang="x-none" sz="2200" dirty="0" err="1" smtClean="0"/>
              <a:t>onMouseDown</a:t>
            </a:r>
            <a:r>
              <a:rPr lang="en-US" altLang="x-none" sz="2200" dirty="0" smtClean="0"/>
              <a:t>(event</a:t>
            </a:r>
            <a:r>
              <a:rPr lang="en-US" altLang="x-none" sz="2200" dirty="0"/>
              <a:t>)"&gt;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…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 sz="2200" dirty="0"/>
              <a:t>&lt;/body&gt;</a:t>
            </a:r>
          </a:p>
          <a:p>
            <a:pPr eaLnBrk="1" hangingPunct="1"/>
            <a:endParaRPr lang="en-US" altLang="x-none" sz="22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x-none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5000" y="1199213"/>
            <a:ext cx="2819400" cy="1015663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  <a:ea typeface="+mn-ea"/>
              </a:rPr>
              <a:t>Mouse event causes  </a:t>
            </a:r>
            <a:r>
              <a:rPr lang="en-US" sz="2000" dirty="0" smtClean="0">
                <a:latin typeface="+mn-lt"/>
                <a:ea typeface="+mn-ea"/>
              </a:rPr>
              <a:t>handler function </a:t>
            </a:r>
            <a:r>
              <a:rPr lang="en-US" sz="2000" dirty="0">
                <a:latin typeface="+mn-lt"/>
                <a:ea typeface="+mn-ea"/>
              </a:rPr>
              <a:t>to be called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0100" y="6081009"/>
            <a:ext cx="7264608" cy="400050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  <a:ea typeface="+mn-ea"/>
              </a:rPr>
              <a:t>Other events: </a:t>
            </a:r>
            <a:r>
              <a:rPr lang="en-US" sz="2000" dirty="0" err="1">
                <a:latin typeface="+mn-lt"/>
                <a:ea typeface="+mn-ea"/>
              </a:rPr>
              <a:t>onLoad</a:t>
            </a:r>
            <a:r>
              <a:rPr lang="en-US" sz="2000" dirty="0">
                <a:latin typeface="+mn-lt"/>
                <a:ea typeface="+mn-ea"/>
              </a:rPr>
              <a:t>, </a:t>
            </a:r>
            <a:r>
              <a:rPr lang="en-US" sz="2000" dirty="0" err="1">
                <a:latin typeface="+mn-lt"/>
                <a:ea typeface="+mn-ea"/>
              </a:rPr>
              <a:t>onMouseMove</a:t>
            </a:r>
            <a:r>
              <a:rPr lang="en-US" sz="2000" dirty="0">
                <a:latin typeface="+mn-lt"/>
                <a:ea typeface="+mn-ea"/>
              </a:rPr>
              <a:t>, </a:t>
            </a:r>
            <a:r>
              <a:rPr lang="en-US" sz="2000" dirty="0" err="1">
                <a:latin typeface="+mn-lt"/>
                <a:ea typeface="+mn-ea"/>
              </a:rPr>
              <a:t>onKeyPress</a:t>
            </a:r>
            <a:r>
              <a:rPr lang="en-US" sz="2000" dirty="0">
                <a:latin typeface="+mn-lt"/>
                <a:ea typeface="+mn-ea"/>
              </a:rPr>
              <a:t>, </a:t>
            </a:r>
            <a:r>
              <a:rPr lang="en-US" sz="2000" dirty="0" err="1">
                <a:latin typeface="+mn-lt"/>
                <a:ea typeface="+mn-ea"/>
              </a:rPr>
              <a:t>onUnLoad</a:t>
            </a:r>
            <a:endParaRPr lang="en-US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0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Document Object Model (DOM)</a:t>
            </a:r>
          </a:p>
        </p:txBody>
      </p:sp>
      <p:sp>
        <p:nvSpPr>
          <p:cNvPr id="12291" name="Rectangle 9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4688" y="1169233"/>
            <a:ext cx="8164512" cy="5536367"/>
          </a:xfrm>
        </p:spPr>
        <p:txBody>
          <a:bodyPr/>
          <a:lstStyle/>
          <a:p>
            <a:r>
              <a:rPr lang="en-US" altLang="x-none" dirty="0"/>
              <a:t>HTML page is structured data</a:t>
            </a:r>
          </a:p>
          <a:p>
            <a:r>
              <a:rPr lang="en-US" altLang="x-none" dirty="0"/>
              <a:t>DOM provides representation of this hierarchy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Properties:  </a:t>
            </a:r>
            <a:r>
              <a:rPr lang="en-US" altLang="x-none" dirty="0" err="1">
                <a:solidFill>
                  <a:srgbClr val="7030A0"/>
                </a:solidFill>
              </a:rPr>
              <a:t>document.alinkColor</a:t>
            </a:r>
            <a:r>
              <a:rPr lang="en-US" altLang="x-none" dirty="0">
                <a:solidFill>
                  <a:srgbClr val="7030A0"/>
                </a:solidFill>
              </a:rPr>
              <a:t>, </a:t>
            </a:r>
            <a:r>
              <a:rPr lang="en-US" altLang="x-none" dirty="0" err="1">
                <a:solidFill>
                  <a:srgbClr val="7030A0"/>
                </a:solidFill>
              </a:rPr>
              <a:t>document.URL</a:t>
            </a:r>
            <a:r>
              <a:rPr lang="en-US" altLang="x-none" dirty="0">
                <a:solidFill>
                  <a:srgbClr val="7030A0"/>
                </a:solidFill>
              </a:rPr>
              <a:t>, </a:t>
            </a:r>
            <a:r>
              <a:rPr lang="en-US" altLang="x-none" dirty="0" err="1">
                <a:solidFill>
                  <a:srgbClr val="7030A0"/>
                </a:solidFill>
              </a:rPr>
              <a:t>document.forms</a:t>
            </a:r>
            <a:r>
              <a:rPr lang="en-US" altLang="x-none" dirty="0">
                <a:solidFill>
                  <a:srgbClr val="7030A0"/>
                </a:solidFill>
              </a:rPr>
              <a:t>[ ], </a:t>
            </a:r>
            <a:r>
              <a:rPr lang="en-US" altLang="x-none" dirty="0" err="1">
                <a:solidFill>
                  <a:srgbClr val="7030A0"/>
                </a:solidFill>
              </a:rPr>
              <a:t>document.links</a:t>
            </a:r>
            <a:r>
              <a:rPr lang="en-US" altLang="x-none" dirty="0">
                <a:solidFill>
                  <a:srgbClr val="7030A0"/>
                </a:solidFill>
              </a:rPr>
              <a:t>[ ], </a:t>
            </a:r>
            <a:r>
              <a:rPr lang="en-US" altLang="x-none" dirty="0" err="1">
                <a:solidFill>
                  <a:srgbClr val="7030A0"/>
                </a:solidFill>
              </a:rPr>
              <a:t>document.anchors</a:t>
            </a:r>
            <a:r>
              <a:rPr lang="en-US" altLang="x-none" dirty="0">
                <a:solidFill>
                  <a:srgbClr val="7030A0"/>
                </a:solidFill>
              </a:rPr>
              <a:t>[ ], …</a:t>
            </a:r>
            <a:endParaRPr lang="en-US" altLang="x-none" dirty="0"/>
          </a:p>
          <a:p>
            <a:pPr lvl="1"/>
            <a:r>
              <a:rPr lang="en-US" altLang="x-none" dirty="0"/>
              <a:t>Methods:  </a:t>
            </a:r>
            <a:r>
              <a:rPr lang="en-US" altLang="x-none" dirty="0" err="1">
                <a:solidFill>
                  <a:srgbClr val="7030A0"/>
                </a:solidFill>
              </a:rPr>
              <a:t>document.write</a:t>
            </a:r>
            <a:r>
              <a:rPr lang="en-US" altLang="x-none" dirty="0">
                <a:solidFill>
                  <a:srgbClr val="7030A0"/>
                </a:solidFill>
              </a:rPr>
              <a:t>(</a:t>
            </a:r>
            <a:r>
              <a:rPr lang="en-US" altLang="x-none" dirty="0" err="1">
                <a:solidFill>
                  <a:srgbClr val="7030A0"/>
                </a:solidFill>
              </a:rPr>
              <a:t>document.referrer</a:t>
            </a:r>
            <a:r>
              <a:rPr lang="en-US" altLang="x-none" dirty="0">
                <a:solidFill>
                  <a:srgbClr val="7030A0"/>
                </a:solidFill>
              </a:rPr>
              <a:t>)</a:t>
            </a:r>
          </a:p>
          <a:p>
            <a:pPr lvl="2"/>
            <a:r>
              <a:rPr lang="en-US" altLang="x-none" dirty="0"/>
              <a:t>These change the content of the page!</a:t>
            </a:r>
          </a:p>
          <a:p>
            <a:r>
              <a:rPr lang="en-US" altLang="x-none" dirty="0"/>
              <a:t>Also Browser Object Model (BOM)</a:t>
            </a:r>
          </a:p>
          <a:p>
            <a:pPr lvl="1"/>
            <a:r>
              <a:rPr lang="en-US" altLang="x-none" dirty="0"/>
              <a:t>Window, Document, Frames[], History, Location, Navigator (type and version of browser)</a:t>
            </a:r>
          </a:p>
        </p:txBody>
      </p:sp>
    </p:spTree>
    <p:extLst>
      <p:ext uri="{BB962C8B-B14F-4D97-AF65-F5344CB8AC3E}">
        <p14:creationId xmlns:p14="http://schemas.microsoft.com/office/powerpoint/2010/main" val="134745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Browser and Document Structure </a:t>
            </a:r>
          </a:p>
        </p:txBody>
      </p:sp>
      <p:pic>
        <p:nvPicPr>
          <p:cNvPr id="13315" name="Picture 2" descr="http://msconline.maconstate.edu/Tutorials/JSDHTML/JSDHTML01/Fig1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888828"/>
            <a:ext cx="5967334" cy="4892847"/>
          </a:xfr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42020" y="6021518"/>
            <a:ext cx="3810000" cy="64611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sz="1800" dirty="0">
                <a:solidFill>
                  <a:srgbClr val="808000"/>
                </a:solidFill>
                <a:latin typeface="+mn-lt"/>
              </a:rPr>
              <a:t>W3C standard differs from models supported in existing browsers</a:t>
            </a:r>
          </a:p>
        </p:txBody>
      </p:sp>
    </p:spTree>
    <p:extLst>
      <p:ext uri="{BB962C8B-B14F-4D97-AF65-F5344CB8AC3E}">
        <p14:creationId xmlns:p14="http://schemas.microsoft.com/office/powerpoint/2010/main" val="152716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15540888-6169-F941-B462-0C2CE6A1E067}" type="slidenum">
              <a:rPr lang="en-US" altLang="x-none" sz="1200">
                <a:latin typeface="Arial" charset="0"/>
              </a:rPr>
              <a:pPr/>
              <a:t>16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8432800" cy="730250"/>
          </a:xfrm>
        </p:spPr>
        <p:txBody>
          <a:bodyPr/>
          <a:lstStyle/>
          <a:p>
            <a:r>
              <a:rPr lang="en-US" altLang="x-none"/>
              <a:t>Reading Properties with JavaScript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22300" y="1219200"/>
            <a:ext cx="86106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x-none" dirty="0"/>
              <a:t>Sample script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sz="2000" dirty="0"/>
              <a:t>Example 1 returns "</a:t>
            </a:r>
            <a:r>
              <a:rPr lang="en-US" altLang="x-none" sz="2000" dirty="0" err="1"/>
              <a:t>ul</a:t>
            </a:r>
            <a:r>
              <a:rPr lang="en-US" altLang="x-none" sz="2000" dirty="0"/>
              <a:t>"</a:t>
            </a:r>
          </a:p>
          <a:p>
            <a:pPr lvl="1"/>
            <a:r>
              <a:rPr lang="en-US" altLang="x-none" sz="2000" dirty="0"/>
              <a:t>Example 2 returns "null"</a:t>
            </a:r>
          </a:p>
          <a:p>
            <a:pPr lvl="1"/>
            <a:r>
              <a:rPr lang="en-US" altLang="x-none" sz="2000" dirty="0"/>
              <a:t>Example 3 returns "li"</a:t>
            </a:r>
          </a:p>
          <a:p>
            <a:pPr lvl="1"/>
            <a:r>
              <a:rPr lang="en-US" altLang="x-none" sz="2000" dirty="0"/>
              <a:t>Example 4 returns "text"</a:t>
            </a:r>
          </a:p>
          <a:p>
            <a:pPr lvl="2"/>
            <a:r>
              <a:rPr lang="en-US" altLang="x-none" sz="1800" dirty="0"/>
              <a:t>A text node below the "li" which holds the actual text data as its value</a:t>
            </a:r>
          </a:p>
          <a:p>
            <a:pPr lvl="1"/>
            <a:r>
              <a:rPr lang="en-US" altLang="x-none" sz="2000" dirty="0"/>
              <a:t>Example 5 returns " Item 1 "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36525" y="1698000"/>
            <a:ext cx="667385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nodeName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nodeValue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3.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firstChild.nodeName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4.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firstChild.firstChild.nodeName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5. 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firstChild.firstChild.nodeValue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324600" y="1873250"/>
            <a:ext cx="2514600" cy="14478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ul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id="t1"&gt;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&gt; Item 1 &lt;/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&lt;/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ul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6527800" y="1447800"/>
            <a:ext cx="2235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x-none">
                <a:solidFill>
                  <a:schemeClr val="tx1"/>
                </a:solidFill>
              </a:rPr>
              <a:t>Sample HTML</a:t>
            </a:r>
          </a:p>
        </p:txBody>
      </p:sp>
    </p:spTree>
    <p:extLst>
      <p:ext uri="{BB962C8B-B14F-4D97-AF65-F5344CB8AC3E}">
        <p14:creationId xmlns:p14="http://schemas.microsoft.com/office/powerpoint/2010/main" val="28866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 2: Page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on the browser Document Object Model (DOM)</a:t>
            </a:r>
          </a:p>
          <a:p>
            <a:pPr lvl="1"/>
            <a:r>
              <a:rPr lang="en-US" dirty="0" err="1"/>
              <a:t>createElement</a:t>
            </a:r>
            <a:r>
              <a:rPr lang="en-US" dirty="0"/>
              <a:t>(</a:t>
            </a:r>
            <a:r>
              <a:rPr lang="en-US" dirty="0" err="1"/>
              <a:t>elementName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createTextNode</a:t>
            </a:r>
            <a:r>
              <a:rPr lang="en-US" dirty="0"/>
              <a:t>(text)</a:t>
            </a:r>
          </a:p>
          <a:p>
            <a:pPr lvl="1"/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newChild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removeChild</a:t>
            </a:r>
            <a:r>
              <a:rPr lang="en-US" dirty="0"/>
              <a:t>(node)</a:t>
            </a:r>
          </a:p>
          <a:p>
            <a:r>
              <a:rPr lang="en-US" dirty="0"/>
              <a:t>Example: add a new list item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61738" y="4552953"/>
            <a:ext cx="5581650" cy="1981200"/>
          </a:xfrm>
          <a:prstGeom prst="rect">
            <a:avLst/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kumimoji="1" lang="en-US" altLang="x-none">
                <a:latin typeface="Times New Roman" charset="0"/>
              </a:rPr>
              <a:t> </a:t>
            </a:r>
            <a:r>
              <a:rPr lang="en-US" altLang="x-none" sz="2000"/>
              <a:t>var list = document.getElementById('list1')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x-none" sz="2000"/>
              <a:t> var newitem = document.createElement('li')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x-none" sz="2000"/>
              <a:t> var newtext = document.createTextNode(text)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x-none" sz="2000"/>
              <a:t> list.appendChild(newitem)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x-none" sz="2000"/>
              <a:t> newitem.appendChild(newtext)</a:t>
            </a:r>
          </a:p>
        </p:txBody>
      </p:sp>
    </p:spTree>
    <p:extLst>
      <p:ext uri="{BB962C8B-B14F-4D97-AF65-F5344CB8AC3E}">
        <p14:creationId xmlns:p14="http://schemas.microsoft.com/office/powerpoint/2010/main" val="81382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4" y="0"/>
            <a:ext cx="8531225" cy="719528"/>
          </a:xfrm>
        </p:spPr>
        <p:txBody>
          <a:bodyPr/>
          <a:lstStyle/>
          <a:p>
            <a:r>
              <a:rPr lang="en-US" altLang="x-none"/>
              <a:t>Example 3: Using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4" y="1244184"/>
            <a:ext cx="8153401" cy="5156616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Create cookies:</a:t>
            </a:r>
          </a:p>
          <a:p>
            <a:pPr marL="400050" lvl="1" indent="0">
              <a:buNone/>
              <a:defRPr/>
            </a:pPr>
            <a:r>
              <a:rPr lang="en-US" sz="2400" dirty="0" err="1" smtClean="0"/>
              <a:t>document.cookie</a:t>
            </a:r>
            <a:r>
              <a:rPr lang="en-US" sz="2400" dirty="0" smtClean="0"/>
              <a:t> </a:t>
            </a:r>
            <a:r>
              <a:rPr lang="en-US" sz="2400" dirty="0" smtClean="0"/>
              <a:t>= "</a:t>
            </a:r>
            <a:r>
              <a:rPr lang="en-US" sz="2400" dirty="0" err="1" smtClean="0"/>
              <a:t>myContents</a:t>
            </a:r>
            <a:r>
              <a:rPr lang="en-US" sz="2400" dirty="0" smtClean="0"/>
              <a:t>=</a:t>
            </a:r>
            <a:r>
              <a:rPr lang="en-US" sz="2400" dirty="0" err="1" smtClean="0"/>
              <a:t>Quackit</a:t>
            </a:r>
            <a:r>
              <a:rPr lang="en-US" sz="2400" dirty="0" smtClean="0"/>
              <a:t> JavaScript cookie experiment; expires=Fri, 19 Oct 2007 12:00:00 UTC; path=/"; </a:t>
            </a:r>
          </a:p>
          <a:p>
            <a:pPr>
              <a:defRPr/>
            </a:pPr>
            <a:r>
              <a:rPr lang="en-US" sz="2800" dirty="0" smtClean="0"/>
              <a:t>Reading cookies:</a:t>
            </a:r>
          </a:p>
          <a:p>
            <a:pPr marL="400050" lvl="1" indent="0"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document.cookie</a:t>
            </a:r>
            <a:r>
              <a:rPr lang="en-US" sz="2400" dirty="0" smtClean="0"/>
              <a:t>); </a:t>
            </a:r>
          </a:p>
          <a:p>
            <a:pPr>
              <a:defRPr/>
            </a:pPr>
            <a:r>
              <a:rPr lang="en-US" sz="2800" dirty="0" smtClean="0"/>
              <a:t>Deleting cookies:</a:t>
            </a:r>
          </a:p>
          <a:p>
            <a:pPr marL="400050" lvl="1" indent="0">
              <a:buNone/>
              <a:defRPr/>
            </a:pPr>
            <a:r>
              <a:rPr lang="en-US" sz="2400" dirty="0" err="1" smtClean="0"/>
              <a:t>document.cookie</a:t>
            </a:r>
            <a:r>
              <a:rPr lang="en-US" sz="2400" dirty="0" smtClean="0"/>
              <a:t> = "</a:t>
            </a:r>
            <a:r>
              <a:rPr lang="en-US" sz="2400" dirty="0" err="1" smtClean="0"/>
              <a:t>myContents</a:t>
            </a:r>
            <a:r>
              <a:rPr lang="en-US" sz="2400" dirty="0" smtClean="0"/>
              <a:t>=</a:t>
            </a:r>
            <a:r>
              <a:rPr lang="en-US" sz="2400" dirty="0" err="1" smtClean="0"/>
              <a:t>Quackit</a:t>
            </a:r>
            <a:r>
              <a:rPr lang="en-US" sz="2400" dirty="0" smtClean="0"/>
              <a:t> JavaScript cookie experiment; expires=Fri, 14 Oct 2005 12:00:00 UTC; path=/";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35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371600" y="1631430"/>
            <a:ext cx="7772400" cy="1371600"/>
          </a:xfrm>
        </p:spPr>
        <p:txBody>
          <a:bodyPr/>
          <a:lstStyle/>
          <a:p>
            <a:r>
              <a:rPr lang="en-US" dirty="0" smtClean="0"/>
              <a:t>Language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D82CC738-F3B8-AB45-A9AE-11D8F8A89753}" type="slidenum">
              <a:rPr lang="en-US" altLang="x-none" sz="1200">
                <a:latin typeface="Arial" charset="0"/>
              </a:rPr>
              <a:pPr/>
              <a:t>2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Motivation for JavaScript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4688" y="1600200"/>
            <a:ext cx="8240712" cy="5029200"/>
          </a:xfrm>
        </p:spPr>
        <p:txBody>
          <a:bodyPr/>
          <a:lstStyle/>
          <a:p>
            <a:r>
              <a:rPr lang="en-US" altLang="x-none" dirty="0"/>
              <a:t>Netscape, 1995 </a:t>
            </a:r>
          </a:p>
          <a:p>
            <a:pPr lvl="1"/>
            <a:r>
              <a:rPr lang="en-GB" altLang="x-none" dirty="0"/>
              <a:t>&gt; 90% browser market share</a:t>
            </a:r>
          </a:p>
          <a:p>
            <a:pPr lvl="2"/>
            <a:r>
              <a:rPr lang="en-GB" altLang="x-none" dirty="0"/>
              <a:t>“I hacked the JS prototype in ~1 week in May and it showed! Mistakes were frozen early. Rest of year spent embedding in browser”         	-- Brendan </a:t>
            </a:r>
            <a:r>
              <a:rPr lang="en-GB" altLang="x-none" dirty="0" err="1"/>
              <a:t>Eich</a:t>
            </a:r>
            <a:r>
              <a:rPr lang="en-GB" altLang="x-none" dirty="0"/>
              <a:t>, ICFP talk, 2006</a:t>
            </a:r>
          </a:p>
          <a:p>
            <a:r>
              <a:rPr lang="en-US" altLang="x-none" dirty="0"/>
              <a:t>Design goals</a:t>
            </a:r>
          </a:p>
          <a:p>
            <a:pPr lvl="1" eaLnBrk="1" hangingPunct="1"/>
            <a:r>
              <a:rPr lang="en-GB" altLang="x-none" dirty="0"/>
              <a:t>Make it easy to copy/paste snippets of code</a:t>
            </a:r>
          </a:p>
          <a:p>
            <a:pPr lvl="1" eaLnBrk="1" hangingPunct="1"/>
            <a:r>
              <a:rPr lang="en-GB" altLang="x-none" dirty="0"/>
              <a:t>Tolerate “minor” errors (missing semicolons)</a:t>
            </a:r>
          </a:p>
          <a:p>
            <a:pPr lvl="1" eaLnBrk="1" hangingPunct="1"/>
            <a:r>
              <a:rPr lang="en-GB" altLang="x-none" dirty="0"/>
              <a:t>Simplified </a:t>
            </a:r>
            <a:r>
              <a:rPr lang="en-GB" altLang="x-none" dirty="0" err="1"/>
              <a:t>onclick</a:t>
            </a:r>
            <a:r>
              <a:rPr lang="en-GB" altLang="x-none" dirty="0"/>
              <a:t>, </a:t>
            </a:r>
            <a:r>
              <a:rPr lang="en-GB" altLang="x-none" dirty="0" err="1"/>
              <a:t>onmousedown</a:t>
            </a:r>
            <a:r>
              <a:rPr lang="en-GB" altLang="x-none" dirty="0"/>
              <a:t>, etc., event handling </a:t>
            </a:r>
          </a:p>
          <a:p>
            <a:pPr lvl="1" eaLnBrk="1" hangingPunct="1"/>
            <a:r>
              <a:rPr lang="en-GB" altLang="x-none" dirty="0"/>
              <a:t>Pick a few hard-working, powerful primitives</a:t>
            </a:r>
          </a:p>
          <a:p>
            <a:pPr lvl="2" eaLnBrk="1" hangingPunct="1"/>
            <a:r>
              <a:rPr lang="en-GB" altLang="x-none" dirty="0"/>
              <a:t>First-class functions, objects everywhere, prototype-based</a:t>
            </a:r>
          </a:p>
          <a:p>
            <a:pPr lvl="1" eaLnBrk="1" hangingPunct="1"/>
            <a:r>
              <a:rPr lang="en-GB" altLang="x-none" dirty="0"/>
              <a:t>Leave all else out!</a:t>
            </a:r>
            <a:endParaRPr lang="en-US" altLang="x-none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447675"/>
            <a:ext cx="15779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0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err="1" smtClean="0"/>
              <a:t>booelan</a:t>
            </a:r>
            <a:endParaRPr lang="en-US" dirty="0" smtClean="0"/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err="1" smtClean="0"/>
              <a:t>RegExp</a:t>
            </a:r>
            <a:r>
              <a:rPr lang="en-US" dirty="0" smtClean="0"/>
              <a:t>, Math,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==, !=</a:t>
            </a:r>
          </a:p>
          <a:p>
            <a:r>
              <a:rPr lang="en-US" dirty="0" smtClean="0"/>
              <a:t>===, !==</a:t>
            </a:r>
          </a:p>
          <a:p>
            <a:r>
              <a:rPr lang="en-US" dirty="0" smtClean="0"/>
              <a:t>&gt;, &gt;=, &lt;, &lt;=</a:t>
            </a:r>
          </a:p>
          <a:p>
            <a:r>
              <a:rPr lang="en-US" dirty="0" smtClean="0"/>
              <a:t>&amp;&amp;, ||, !</a:t>
            </a:r>
          </a:p>
          <a:p>
            <a:r>
              <a:rPr lang="en-US" dirty="0" smtClean="0"/>
              <a:t>?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types associated with </a:t>
            </a:r>
            <a:r>
              <a:rPr lang="en-US" b="1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, not variables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1;</a:t>
            </a:r>
          </a:p>
          <a:p>
            <a:pPr marL="800100" lvl="2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(a);</a:t>
            </a:r>
          </a:p>
          <a:p>
            <a:pPr marL="800100" lvl="2" indent="0">
              <a:buNone/>
            </a:pPr>
            <a:r>
              <a:rPr lang="en-US" dirty="0" smtClean="0"/>
              <a:t>a = "ciao";</a:t>
            </a:r>
          </a:p>
          <a:p>
            <a:pPr marL="800100" lvl="2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(a);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</a:p>
          <a:p>
            <a:r>
              <a:rPr lang="en-US" dirty="0" smtClean="0"/>
              <a:t>scoping: </a:t>
            </a:r>
            <a:r>
              <a:rPr lang="en-US" dirty="0" err="1" smtClean="0"/>
              <a:t>javascript</a:t>
            </a:r>
            <a:r>
              <a:rPr lang="en-US" dirty="0" smtClean="0"/>
              <a:t> does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have block scope</a:t>
            </a:r>
          </a:p>
          <a:p>
            <a:pPr marL="857250" lvl="2" indent="0">
              <a:buNone/>
            </a:pPr>
            <a:r>
              <a:rPr lang="pt-BR" dirty="0" smtClean="0"/>
              <a:t>var a = 1;</a:t>
            </a:r>
          </a:p>
          <a:p>
            <a:pPr marL="857250" lvl="2" indent="0">
              <a:buNone/>
            </a:pPr>
            <a:r>
              <a:rPr lang="pt-BR" dirty="0" smtClean="0"/>
              <a:t>{</a:t>
            </a:r>
          </a:p>
          <a:p>
            <a:pPr marL="857250" lvl="2" indent="0">
              <a:buNone/>
            </a:pPr>
            <a:r>
              <a:rPr lang="pt-BR" dirty="0" smtClean="0"/>
              <a:t>	 var a = 2;</a:t>
            </a:r>
          </a:p>
          <a:p>
            <a:pPr marL="857250" lvl="2" indent="0">
              <a:buNone/>
            </a:pPr>
            <a:r>
              <a:rPr lang="pt-BR" dirty="0" smtClean="0"/>
              <a:t>}</a:t>
            </a:r>
          </a:p>
          <a:p>
            <a:pPr marL="857250" lvl="2" indent="0">
              <a:buNone/>
            </a:pPr>
            <a:r>
              <a:rPr lang="pt-BR" dirty="0" err="1" smtClean="0"/>
              <a:t>console.log</a:t>
            </a:r>
            <a:r>
              <a:rPr lang="pt-BR" dirty="0" smtClean="0"/>
              <a:t>(a);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arrayname.length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{}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itemkey</a:t>
            </a:r>
            <a:r>
              <a:rPr lang="en-US" dirty="0" smtClean="0"/>
              <a:t> in </a:t>
            </a:r>
            <a:r>
              <a:rPr lang="en-US" dirty="0" err="1" smtClean="0"/>
              <a:t>obj</a:t>
            </a:r>
            <a:r>
              <a:rPr lang="en-US" dirty="0" smtClean="0"/>
              <a:t>) {}</a:t>
            </a:r>
          </a:p>
          <a:p>
            <a:pPr lvl="1"/>
            <a:r>
              <a:rPr lang="en-US" dirty="0" smtClean="0"/>
              <a:t>for each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itemvalue</a:t>
            </a:r>
            <a:r>
              <a:rPr lang="en-US" dirty="0" smtClean="0"/>
              <a:t> in </a:t>
            </a:r>
            <a:r>
              <a:rPr lang="en-US" dirty="0" err="1" smtClean="0"/>
              <a:t>obj</a:t>
            </a:r>
            <a:r>
              <a:rPr lang="en-US" dirty="0" smtClean="0"/>
              <a:t>) {}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34987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… catch</a:t>
            </a:r>
          </a:p>
          <a:p>
            <a:r>
              <a:rPr lang="en-US" dirty="0" smtClean="0"/>
              <a:t>throw</a:t>
            </a:r>
          </a:p>
          <a:p>
            <a:r>
              <a:rPr lang="en-US" dirty="0" smtClean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Exceptions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74688" y="1169233"/>
            <a:ext cx="8164512" cy="488866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Throw an expression of any type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throw "Error2";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throw 42;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throw {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: function() { return "I'm an object!"; } }; 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Catch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try {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 catch (e if e == “</a:t>
            </a:r>
            <a:r>
              <a:rPr lang="en-US" sz="2000" dirty="0" err="1" smtClean="0"/>
              <a:t>FirstException</a:t>
            </a:r>
            <a:r>
              <a:rPr lang="en-US" sz="2000" dirty="0" smtClean="0"/>
              <a:t>") {    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do something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 catch (e if e == “</a:t>
            </a:r>
            <a:r>
              <a:rPr lang="en-US" sz="2000" dirty="0" err="1" smtClean="0"/>
              <a:t>SecondException</a:t>
            </a:r>
            <a:r>
              <a:rPr lang="en-US" sz="2000" dirty="0" smtClean="0"/>
              <a:t>") {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do something else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 catch (e){                           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executed if no match above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 </a:t>
            </a:r>
          </a:p>
          <a:p>
            <a:pPr lvl="1">
              <a:buFontTx/>
              <a:buNone/>
              <a:defRPr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9429" y="5760754"/>
            <a:ext cx="7553325" cy="701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5"/>
                </a:solidFill>
                <a:latin typeface="Tahoma" panose="020B0604030504040204" pitchFamily="34" charset="0"/>
              </a:rPr>
              <a:t>Reference: http://developer.mozilla.org/en/docs/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5"/>
                </a:solidFill>
                <a:latin typeface="Tahoma" panose="020B0604030504040204" pitchFamily="34" charset="0"/>
              </a:rPr>
              <a:t>                Core_JavaScript_1.5_Guide :</a:t>
            </a:r>
            <a:r>
              <a:rPr lang="en-US" sz="1800" dirty="0" err="1">
                <a:solidFill>
                  <a:schemeClr val="accent5"/>
                </a:solidFill>
                <a:latin typeface="Tahoma" panose="020B0604030504040204" pitchFamily="34" charset="0"/>
              </a:rPr>
              <a:t>Exception_Handling_Statements</a:t>
            </a:r>
            <a:endParaRPr lang="en-US" sz="1800" dirty="0">
              <a:solidFill>
                <a:schemeClr val="accent5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</a:p>
          <a:p>
            <a:r>
              <a:rPr lang="en-US" dirty="0" smtClean="0"/>
              <a:t>functions are objects</a:t>
            </a:r>
          </a:p>
          <a:p>
            <a:pPr marL="45720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foo = function(a) { return a + 1; }</a:t>
            </a:r>
          </a:p>
          <a:p>
            <a:pPr marL="45720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a = foo;</a:t>
            </a:r>
          </a:p>
          <a:p>
            <a:pPr marL="457200" lvl="1" indent="0">
              <a:buNone/>
            </a:pPr>
            <a:r>
              <a:rPr lang="en-US" b="1" dirty="0" err="1" smtClean="0"/>
              <a:t>console.log</a:t>
            </a:r>
            <a:r>
              <a:rPr lang="en-US" b="1" dirty="0" smtClean="0"/>
              <a:t>(a(1));</a:t>
            </a:r>
          </a:p>
          <a:p>
            <a:r>
              <a:rPr lang="en-US" dirty="0" smtClean="0"/>
              <a:t>closures</a:t>
            </a:r>
          </a:p>
          <a:p>
            <a:pPr marL="40005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a = 1;</a:t>
            </a:r>
          </a:p>
          <a:p>
            <a:pPr marL="400050" lvl="1" indent="0">
              <a:buNone/>
            </a:pPr>
            <a:r>
              <a:rPr lang="en-US" b="1" dirty="0" smtClean="0"/>
              <a:t>function foo() { return a; }</a:t>
            </a:r>
          </a:p>
          <a:p>
            <a:pPr marL="400050" lvl="1" indent="0">
              <a:buNone/>
            </a:pPr>
            <a:r>
              <a:rPr lang="en-US" b="1" dirty="0" err="1" smtClean="0"/>
              <a:t>console.log</a:t>
            </a:r>
            <a:r>
              <a:rPr lang="en-US" b="1" dirty="0" smtClean="0"/>
              <a:t>(foo());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about functions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74688" y="1219200"/>
            <a:ext cx="8154519" cy="4838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Declarations can appear in function body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Local variables, “inner” functions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Parameter passing</a:t>
            </a:r>
          </a:p>
          <a:p>
            <a:pPr lvl="1">
              <a:defRPr/>
            </a:pPr>
            <a:r>
              <a:rPr lang="en-US" sz="2000" dirty="0"/>
              <a:t>By value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Value model for basic types, reference model for objects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Call can supply any number of arguments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err="1" smtClean="0"/>
              <a:t>functionname.length</a:t>
            </a:r>
            <a:r>
              <a:rPr lang="en-US" sz="2000" dirty="0" smtClean="0"/>
              <a:t> : # of arguments in definition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err="1" smtClean="0"/>
              <a:t>functionname.arguments.length</a:t>
            </a:r>
            <a:r>
              <a:rPr lang="en-US" sz="2000" dirty="0" smtClean="0"/>
              <a:t> : # </a:t>
            </a:r>
            <a:r>
              <a:rPr lang="en-US" sz="2000" dirty="0" err="1" smtClean="0"/>
              <a:t>args</a:t>
            </a:r>
            <a:r>
              <a:rPr lang="en-US" sz="2000" dirty="0" smtClean="0"/>
              <a:t> in call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“Anonymous” functions (expressions for functions)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(function (</a:t>
            </a:r>
            <a:r>
              <a:rPr lang="en-US" sz="2000" dirty="0" err="1" smtClean="0"/>
              <a:t>x,y</a:t>
            </a:r>
            <a:r>
              <a:rPr lang="en-US" sz="2000" dirty="0" smtClean="0"/>
              <a:t>) { return </a:t>
            </a:r>
            <a:r>
              <a:rPr lang="en-US" sz="2000" dirty="0" err="1" smtClean="0"/>
              <a:t>x+y</a:t>
            </a:r>
            <a:r>
              <a:rPr lang="en-US" sz="2000" dirty="0" smtClean="0"/>
              <a:t> }) (2,3);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Closures and Curried functions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function </a:t>
            </a:r>
            <a:r>
              <a:rPr lang="en-US" sz="2000" dirty="0" err="1" smtClean="0"/>
              <a:t>CurAdd</a:t>
            </a:r>
            <a:r>
              <a:rPr lang="en-US" sz="2000" dirty="0" smtClean="0"/>
              <a:t>(x){ return function(y) { return </a:t>
            </a:r>
            <a:r>
              <a:rPr lang="en-US" sz="2000" dirty="0" err="1" smtClean="0"/>
              <a:t>x+y</a:t>
            </a:r>
            <a:r>
              <a:rPr lang="en-US" sz="2000" dirty="0" smtClean="0"/>
              <a:t> } };</a:t>
            </a:r>
          </a:p>
        </p:txBody>
      </p:sp>
    </p:spTree>
    <p:extLst>
      <p:ext uri="{BB962C8B-B14F-4D97-AF65-F5344CB8AC3E}">
        <p14:creationId xmlns:p14="http://schemas.microsoft.com/office/powerpoint/2010/main" val="15794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 Examples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Anonymous functions </a:t>
            </a:r>
            <a:r>
              <a:rPr lang="en-US" sz="2400" dirty="0" smtClean="0"/>
              <a:t>in callbacks</a:t>
            </a:r>
            <a:endParaRPr lang="en-US" sz="2400" dirty="0" smtClean="0"/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setTimeout</a:t>
            </a:r>
            <a:r>
              <a:rPr lang="en-US" sz="2000" dirty="0" smtClean="0"/>
              <a:t>(function() { alert("done"); }, 10000)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Curried function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function </a:t>
            </a:r>
            <a:r>
              <a:rPr lang="en-US" sz="2000" dirty="0" err="1" smtClean="0"/>
              <a:t>CurriedAdd</a:t>
            </a:r>
            <a:r>
              <a:rPr lang="en-US" sz="2000" dirty="0" smtClean="0"/>
              <a:t>(x) { return function(y) { return </a:t>
            </a:r>
            <a:r>
              <a:rPr lang="en-US" sz="2000" dirty="0" err="1" smtClean="0"/>
              <a:t>x+y</a:t>
            </a:r>
            <a:r>
              <a:rPr lang="en-US" sz="2000" dirty="0" smtClean="0"/>
              <a:t>} };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g = </a:t>
            </a:r>
            <a:r>
              <a:rPr lang="en-US" sz="2000" dirty="0" err="1" smtClean="0"/>
              <a:t>CurriedAdd</a:t>
            </a:r>
            <a:r>
              <a:rPr lang="en-US" sz="2000" dirty="0" smtClean="0"/>
              <a:t>(2);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g(3)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Variable number of arguments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function </a:t>
            </a:r>
            <a:r>
              <a:rPr lang="en-US" sz="2000" dirty="0" err="1" smtClean="0"/>
              <a:t>sumAll</a:t>
            </a:r>
            <a:r>
              <a:rPr lang="en-US" sz="2000" dirty="0" smtClean="0"/>
              <a:t>() {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</a:t>
            </a:r>
            <a:r>
              <a:rPr lang="en-US" sz="2000" dirty="0" err="1" smtClean="0"/>
              <a:t>var</a:t>
            </a:r>
            <a:r>
              <a:rPr lang="en-US" sz="2000" dirty="0" smtClean="0"/>
              <a:t> total=0;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for (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 </a:t>
            </a:r>
            <a:r>
              <a:rPr lang="en-US" sz="2000" dirty="0" err="1" smtClean="0"/>
              <a:t>sumAll.arguments.length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        total+=</a:t>
            </a:r>
            <a:r>
              <a:rPr lang="en-US" sz="2000" dirty="0" err="1" smtClean="0"/>
              <a:t>sumAll.arguments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return(total); }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sumAll</a:t>
            </a:r>
            <a:r>
              <a:rPr lang="en-US" sz="2000" dirty="0" smtClean="0"/>
              <a:t>(3,5,3,5,3,2,6)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635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LiveScript</a:t>
            </a:r>
            <a:r>
              <a:rPr lang="en-US" dirty="0" smtClean="0"/>
              <a:t> (1995) in Netscape</a:t>
            </a:r>
          </a:p>
          <a:p>
            <a:r>
              <a:rPr lang="en-US" sz="4000" b="1" dirty="0" err="1" smtClean="0"/>
              <a:t>java</a:t>
            </a:r>
            <a:r>
              <a:rPr lang="en-US" dirty="0" err="1" smtClean="0"/>
              <a:t>script</a:t>
            </a:r>
            <a:r>
              <a:rPr lang="en-US" dirty="0" smtClean="0"/>
              <a:t> is a misleading name</a:t>
            </a:r>
          </a:p>
          <a:p>
            <a:r>
              <a:rPr lang="en-US" dirty="0" smtClean="0"/>
              <a:t>started as a scripting counterpart for java in </a:t>
            </a:r>
            <a:r>
              <a:rPr lang="en-US" dirty="0"/>
              <a:t>N</a:t>
            </a:r>
            <a:r>
              <a:rPr lang="en-US" dirty="0" smtClean="0"/>
              <a:t>etscape</a:t>
            </a:r>
          </a:p>
          <a:p>
            <a:r>
              <a:rPr lang="en-US" dirty="0" smtClean="0"/>
              <a:t>battle </a:t>
            </a:r>
            <a:r>
              <a:rPr lang="en-US" dirty="0" err="1" smtClean="0"/>
              <a:t>vs</a:t>
            </a:r>
            <a:r>
              <a:rPr lang="en-US" dirty="0" smtClean="0"/>
              <a:t> Microsoft</a:t>
            </a:r>
          </a:p>
          <a:p>
            <a:r>
              <a:rPr lang="en-US" dirty="0" err="1" smtClean="0"/>
              <a:t>ECMAscript</a:t>
            </a:r>
            <a:endParaRPr lang="en-US" dirty="0" smtClean="0"/>
          </a:p>
          <a:p>
            <a:pPr lvl="1"/>
            <a:r>
              <a:rPr lang="en-US" dirty="0" smtClean="0"/>
              <a:t>current is 7, aka ES2016</a:t>
            </a:r>
          </a:p>
          <a:p>
            <a:pPr lvl="1"/>
            <a:r>
              <a:rPr lang="en-US" dirty="0" smtClean="0"/>
              <a:t>coming ES 2017</a:t>
            </a:r>
          </a:p>
          <a:p>
            <a:r>
              <a:rPr lang="en-US" dirty="0" smtClean="0"/>
              <a:t>server side (already present in 1994, now usable)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917" y="6567311"/>
            <a:ext cx="182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Use of anonymous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88" y="1274164"/>
            <a:ext cx="7961312" cy="512663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Anonymous functions very useful for callbacks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setTimeout</a:t>
            </a:r>
            <a:r>
              <a:rPr lang="en-US" sz="2000" dirty="0" smtClean="0"/>
              <a:t>(function() { alert("done"); }, 10000)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00B0F0"/>
                </a:solidFill>
              </a:rPr>
              <a:t>// putting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alert("done") </a:t>
            </a:r>
            <a:r>
              <a:rPr lang="en-US" sz="2000" dirty="0" smtClean="0">
                <a:solidFill>
                  <a:srgbClr val="00B0F0"/>
                </a:solidFill>
              </a:rPr>
              <a:t>in function delays evaluation until call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 smtClean="0"/>
              <a:t>Simulate blocks by function definition and call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var</a:t>
            </a:r>
            <a:r>
              <a:rPr lang="en-US" sz="2000" dirty="0" smtClean="0"/>
              <a:t> u = { a:1, b:2 }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/>
              <a:t>var</a:t>
            </a:r>
            <a:r>
              <a:rPr lang="en-US" sz="2000" dirty="0" smtClean="0"/>
              <a:t> v = { a:3, b:4 }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(function (</a:t>
            </a:r>
            <a:r>
              <a:rPr lang="en-US" sz="2000" dirty="0" err="1" smtClean="0"/>
              <a:t>x,y</a:t>
            </a:r>
            <a:r>
              <a:rPr lang="en-US" sz="2000" dirty="0" smtClean="0"/>
              <a:t>) {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tempA</a:t>
            </a:r>
            <a:r>
              <a:rPr lang="en-US" sz="2000" dirty="0" smtClean="0"/>
              <a:t> = </a:t>
            </a:r>
            <a:r>
              <a:rPr lang="en-US" sz="2000" dirty="0" err="1" smtClean="0"/>
              <a:t>x.a</a:t>
            </a:r>
            <a:r>
              <a:rPr lang="en-US" sz="2000" dirty="0" smtClean="0"/>
              <a:t>;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tempB</a:t>
            </a:r>
            <a:r>
              <a:rPr lang="en-US" sz="2000" dirty="0" smtClean="0"/>
              <a:t> = </a:t>
            </a:r>
            <a:r>
              <a:rPr lang="en-US" sz="2000" dirty="0" err="1" smtClean="0"/>
              <a:t>x.b</a:t>
            </a:r>
            <a:r>
              <a:rPr lang="en-US" sz="2000" dirty="0" smtClean="0"/>
              <a:t>;  </a:t>
            </a:r>
            <a:r>
              <a:rPr lang="en-US" sz="2000" dirty="0" smtClean="0">
                <a:solidFill>
                  <a:srgbClr val="00B0F0"/>
                </a:solidFill>
              </a:rPr>
              <a:t>// local variables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   </a:t>
            </a:r>
            <a:r>
              <a:rPr lang="en-US" sz="2000" dirty="0" err="1" smtClean="0"/>
              <a:t>x.a</a:t>
            </a:r>
            <a:r>
              <a:rPr lang="en-US" sz="2000" dirty="0" smtClean="0"/>
              <a:t> = </a:t>
            </a:r>
            <a:r>
              <a:rPr lang="en-US" sz="2000" dirty="0" err="1" smtClean="0"/>
              <a:t>y.a</a:t>
            </a:r>
            <a:r>
              <a:rPr lang="en-US" sz="2000" dirty="0" smtClean="0"/>
              <a:t>; </a:t>
            </a:r>
            <a:r>
              <a:rPr lang="en-US" sz="2000" dirty="0" err="1" smtClean="0"/>
              <a:t>x.b</a:t>
            </a:r>
            <a:r>
              <a:rPr lang="en-US" sz="2000" dirty="0" smtClean="0"/>
              <a:t> = </a:t>
            </a:r>
            <a:r>
              <a:rPr lang="en-US" sz="2000" dirty="0" err="1" smtClean="0"/>
              <a:t>y.b</a:t>
            </a:r>
            <a:r>
              <a:rPr lang="en-US" sz="2000" dirty="0" smtClean="0"/>
              <a:t>;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      </a:t>
            </a:r>
            <a:r>
              <a:rPr lang="en-US" sz="2000" dirty="0" err="1" smtClean="0"/>
              <a:t>y.a</a:t>
            </a:r>
            <a:r>
              <a:rPr lang="en-US" sz="2000" dirty="0" smtClean="0"/>
              <a:t> = </a:t>
            </a:r>
            <a:r>
              <a:rPr lang="en-US" sz="2000" dirty="0" err="1" smtClean="0"/>
              <a:t>tempA</a:t>
            </a:r>
            <a:r>
              <a:rPr lang="en-US" sz="2000" dirty="0" smtClean="0"/>
              <a:t>; </a:t>
            </a:r>
            <a:r>
              <a:rPr lang="en-US" sz="2000" dirty="0" err="1" smtClean="0"/>
              <a:t>y.b</a:t>
            </a:r>
            <a:r>
              <a:rPr lang="en-US" sz="2000" dirty="0" smtClean="0"/>
              <a:t> = </a:t>
            </a:r>
            <a:r>
              <a:rPr lang="en-US" sz="2000" dirty="0" err="1" smtClean="0"/>
              <a:t>tempB</a:t>
            </a:r>
            <a:r>
              <a:rPr lang="en-US" sz="2000" dirty="0" smtClean="0"/>
              <a:t>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}) 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00B0F0"/>
                </a:solidFill>
              </a:rPr>
              <a:t>// This works because objects are represented by references</a:t>
            </a:r>
          </a:p>
        </p:txBody>
      </p:sp>
    </p:spTree>
    <p:extLst>
      <p:ext uri="{BB962C8B-B14F-4D97-AF65-F5344CB8AC3E}">
        <p14:creationId xmlns:p14="http://schemas.microsoft.com/office/powerpoint/2010/main" val="21231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Detour: lambda calculus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mtClean="0"/>
              <a:t>Expressions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/>
              <a:t>x + y             x + 2*y + z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mtClean="0"/>
              <a:t>Functions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>
                <a:sym typeface="Symbol" panose="05050102010706020507" pitchFamily="18" charset="2"/>
              </a:rPr>
              <a:t>x. (x+y)         z. (</a:t>
            </a:r>
            <a:r>
              <a:rPr lang="en-US" smtClean="0"/>
              <a:t>x + 2*y + z)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mtClean="0"/>
              <a:t>Application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>
                <a:sym typeface="Symbol" panose="05050102010706020507" pitchFamily="18" charset="2"/>
              </a:rPr>
              <a:t>(x. (x+y)) (3)               =  3 + y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>
                <a:sym typeface="Symbol" panose="05050102010706020507" pitchFamily="18" charset="2"/>
              </a:rPr>
              <a:t>(z. (</a:t>
            </a:r>
            <a:r>
              <a:rPr lang="en-US" smtClean="0"/>
              <a:t>x + 2*y + z))(5)     =  x + 2*y + 5</a:t>
            </a:r>
          </a:p>
          <a:p>
            <a:pPr lvl="1" eaLnBrk="1" hangingPunct="1">
              <a:buFontTx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93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Higher-Order Functions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sym typeface="Symbol" panose="05050102010706020507" pitchFamily="18" charset="2"/>
              </a:rPr>
              <a:t>Given function f, return function f </a:t>
            </a:r>
            <a:r>
              <a:rPr lang="en-US" sz="2400" dirty="0" smtClean="0">
                <a:sym typeface="Symbol" panose="05050102010706020507" pitchFamily="18" charset="2"/>
              </a:rPr>
              <a:t></a:t>
            </a:r>
            <a:r>
              <a:rPr lang="en-US" dirty="0" smtClean="0">
                <a:sym typeface="Symbol" panose="05050102010706020507" pitchFamily="18" charset="2"/>
              </a:rPr>
              <a:t> f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f.  x. f (f x)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sym typeface="Symbol" panose="05050102010706020507" pitchFamily="18" charset="2"/>
              </a:rPr>
              <a:t>How does this work?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(f.  x. f (f x))  (y. y+1)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 x. (y. y+1) ((y. y+1)  x)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 x. (y. y+1) (x+1)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 x. (x+1)+1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470025" y="2674655"/>
            <a:ext cx="3254375" cy="790575"/>
            <a:chOff x="926" y="1902"/>
            <a:chExt cx="2050" cy="498"/>
          </a:xfrm>
        </p:grpSpPr>
        <p:sp>
          <p:nvSpPr>
            <p:cNvPr id="23564" name="Oval 1029"/>
            <p:cNvSpPr>
              <a:spLocks noChangeArrowheads="1"/>
            </p:cNvSpPr>
            <p:nvPr/>
          </p:nvSpPr>
          <p:spPr bwMode="auto">
            <a:xfrm>
              <a:off x="1968" y="2064"/>
              <a:ext cx="1008" cy="336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l"/>
                <a:defRPr kumimoji="1"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SzTx/>
                <a:buFontTx/>
                <a:buChar char="•"/>
              </a:pPr>
              <a:endParaRPr kumimoji="0" lang="en-US" alt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23565" name="Freeform 1030"/>
            <p:cNvSpPr>
              <a:spLocks/>
            </p:cNvSpPr>
            <p:nvPr/>
          </p:nvSpPr>
          <p:spPr bwMode="auto">
            <a:xfrm>
              <a:off x="926" y="1902"/>
              <a:ext cx="1296" cy="224"/>
            </a:xfrm>
            <a:custGeom>
              <a:avLst/>
              <a:gdLst>
                <a:gd name="T0" fmla="*/ 1296 w 1296"/>
                <a:gd name="T1" fmla="*/ 180 h 224"/>
                <a:gd name="T2" fmla="*/ 551 w 1296"/>
                <a:gd name="T3" fmla="*/ 7 h 224"/>
                <a:gd name="T4" fmla="*/ 0 w 1296"/>
                <a:gd name="T5" fmla="*/ 224 h 224"/>
                <a:gd name="T6" fmla="*/ 0 60000 65536"/>
                <a:gd name="T7" fmla="*/ 0 60000 65536"/>
                <a:gd name="T8" fmla="*/ 0 60000 65536"/>
                <a:gd name="T9" fmla="*/ 0 w 1296"/>
                <a:gd name="T10" fmla="*/ 0 h 224"/>
                <a:gd name="T11" fmla="*/ 1296 w 1296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224">
                  <a:moveTo>
                    <a:pt x="1296" y="180"/>
                  </a:moveTo>
                  <a:cubicBezTo>
                    <a:pt x="1172" y="153"/>
                    <a:pt x="767" y="0"/>
                    <a:pt x="551" y="7"/>
                  </a:cubicBezTo>
                  <a:cubicBezTo>
                    <a:pt x="335" y="14"/>
                    <a:pt x="115" y="179"/>
                    <a:pt x="0" y="224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3813723" y="3540728"/>
            <a:ext cx="1201737" cy="595312"/>
            <a:chOff x="2459" y="2457"/>
            <a:chExt cx="757" cy="375"/>
          </a:xfrm>
        </p:grpSpPr>
        <p:sp>
          <p:nvSpPr>
            <p:cNvPr id="23562" name="Oval 1032"/>
            <p:cNvSpPr>
              <a:spLocks noChangeArrowheads="1"/>
            </p:cNvSpPr>
            <p:nvPr/>
          </p:nvSpPr>
          <p:spPr bwMode="auto">
            <a:xfrm>
              <a:off x="3024" y="2541"/>
              <a:ext cx="192" cy="291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l"/>
                <a:defRPr kumimoji="1"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SzTx/>
                <a:buFontTx/>
                <a:buChar char="•"/>
              </a:pPr>
              <a:endParaRPr kumimoji="0" lang="en-US" alt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23563" name="Freeform 1033"/>
            <p:cNvSpPr>
              <a:spLocks/>
            </p:cNvSpPr>
            <p:nvPr/>
          </p:nvSpPr>
          <p:spPr bwMode="auto">
            <a:xfrm>
              <a:off x="2459" y="2457"/>
              <a:ext cx="609" cy="158"/>
            </a:xfrm>
            <a:custGeom>
              <a:avLst/>
              <a:gdLst>
                <a:gd name="T0" fmla="*/ 609 w 609"/>
                <a:gd name="T1" fmla="*/ 99 h 158"/>
                <a:gd name="T2" fmla="*/ 274 w 609"/>
                <a:gd name="T3" fmla="*/ 10 h 158"/>
                <a:gd name="T4" fmla="*/ 0 w 609"/>
                <a:gd name="T5" fmla="*/ 158 h 158"/>
                <a:gd name="T6" fmla="*/ 0 60000 65536"/>
                <a:gd name="T7" fmla="*/ 0 60000 65536"/>
                <a:gd name="T8" fmla="*/ 0 60000 65536"/>
                <a:gd name="T9" fmla="*/ 0 w 609"/>
                <a:gd name="T10" fmla="*/ 0 h 158"/>
                <a:gd name="T11" fmla="*/ 609 w 609"/>
                <a:gd name="T12" fmla="*/ 158 h 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9" h="158">
                  <a:moveTo>
                    <a:pt x="609" y="99"/>
                  </a:moveTo>
                  <a:cubicBezTo>
                    <a:pt x="553" y="84"/>
                    <a:pt x="375" y="0"/>
                    <a:pt x="274" y="10"/>
                  </a:cubicBezTo>
                  <a:cubicBezTo>
                    <a:pt x="173" y="20"/>
                    <a:pt x="57" y="127"/>
                    <a:pt x="0" y="158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2409825" y="4283495"/>
            <a:ext cx="1704975" cy="644525"/>
            <a:chOff x="1518" y="2906"/>
            <a:chExt cx="1074" cy="406"/>
          </a:xfrm>
        </p:grpSpPr>
        <p:sp>
          <p:nvSpPr>
            <p:cNvPr id="23560" name="Oval 1035"/>
            <p:cNvSpPr>
              <a:spLocks noChangeArrowheads="1"/>
            </p:cNvSpPr>
            <p:nvPr/>
          </p:nvSpPr>
          <p:spPr bwMode="auto">
            <a:xfrm>
              <a:off x="2064" y="2976"/>
              <a:ext cx="528" cy="336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l"/>
                <a:defRPr kumimoji="1"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SzTx/>
                <a:buFontTx/>
                <a:buChar char="•"/>
              </a:pPr>
              <a:endParaRPr kumimoji="0" lang="en-US" alt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23561" name="Freeform 1036"/>
            <p:cNvSpPr>
              <a:spLocks/>
            </p:cNvSpPr>
            <p:nvPr/>
          </p:nvSpPr>
          <p:spPr bwMode="auto">
            <a:xfrm>
              <a:off x="1518" y="2906"/>
              <a:ext cx="623" cy="153"/>
            </a:xfrm>
            <a:custGeom>
              <a:avLst/>
              <a:gdLst>
                <a:gd name="T0" fmla="*/ 623 w 623"/>
                <a:gd name="T1" fmla="*/ 124 h 153"/>
                <a:gd name="T2" fmla="*/ 267 w 623"/>
                <a:gd name="T3" fmla="*/ 5 h 153"/>
                <a:gd name="T4" fmla="*/ 0 w 623"/>
                <a:gd name="T5" fmla="*/ 153 h 153"/>
                <a:gd name="T6" fmla="*/ 0 60000 65536"/>
                <a:gd name="T7" fmla="*/ 0 60000 65536"/>
                <a:gd name="T8" fmla="*/ 0 60000 65536"/>
                <a:gd name="T9" fmla="*/ 0 w 623"/>
                <a:gd name="T10" fmla="*/ 0 h 153"/>
                <a:gd name="T11" fmla="*/ 623 w 623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153">
                  <a:moveTo>
                    <a:pt x="623" y="124"/>
                  </a:moveTo>
                  <a:cubicBezTo>
                    <a:pt x="564" y="104"/>
                    <a:pt x="371" y="0"/>
                    <a:pt x="267" y="5"/>
                  </a:cubicBezTo>
                  <a:cubicBezTo>
                    <a:pt x="163" y="10"/>
                    <a:pt x="56" y="122"/>
                    <a:pt x="0" y="153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8877" name="Text Box 1037"/>
          <p:cNvSpPr txBox="1">
            <a:spLocks noChangeArrowheads="1"/>
          </p:cNvSpPr>
          <p:nvPr/>
        </p:nvSpPr>
        <p:spPr bwMode="auto">
          <a:xfrm>
            <a:off x="762000" y="611346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  <a:defRPr kumimoji="1"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0">
                <a:solidFill>
                  <a:schemeClr val="accent2"/>
                </a:solidFill>
                <a:latin typeface="Tahoma" charset="0"/>
              </a:rPr>
              <a:t>In pure lambda calculus, same result if step 2 is altered.</a:t>
            </a:r>
            <a:endParaRPr kumimoji="0" lang="en-US" altLang="en-US" sz="2400" b="0">
              <a:solidFill>
                <a:schemeClr val="accent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Lexical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4342"/>
            <a:ext cx="7772400" cy="5529812"/>
          </a:xfrm>
        </p:spPr>
        <p:txBody>
          <a:bodyPr/>
          <a:lstStyle/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800" b="1" dirty="0" smtClean="0"/>
              <a:t>Lambda calculus Y </a:t>
            </a:r>
            <a:r>
              <a:rPr lang="en-US" sz="2800" b="1" dirty="0" err="1" smtClean="0"/>
              <a:t>combinator</a:t>
            </a:r>
            <a:endParaRPr lang="en-US" sz="1800" b="1" dirty="0" smtClean="0"/>
          </a:p>
          <a:p>
            <a:pPr lvl="1">
              <a:lnSpc>
                <a:spcPct val="100000"/>
              </a:lnSpc>
              <a:buFont typeface="Times" charset="0"/>
              <a:buNone/>
            </a:pPr>
            <a:endParaRPr lang="en-US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endParaRPr lang="en-US" sz="1800" dirty="0" smtClean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 smtClean="0">
                <a:latin typeface="Lucida Console" charset="0"/>
              </a:rPr>
              <a:t>function </a:t>
            </a:r>
            <a:r>
              <a:rPr lang="en-US" sz="1800" dirty="0">
                <a:latin typeface="Lucida Console" charset="0"/>
              </a:rPr>
              <a:t>Y</a:t>
            </a:r>
            <a:r>
              <a:rPr lang="en-US" sz="1800" dirty="0" smtClean="0">
                <a:latin typeface="Lucida Console" charset="0"/>
              </a:rPr>
              <a:t>(f) </a:t>
            </a:r>
            <a:r>
              <a:rPr lang="en-US" sz="1800" dirty="0">
                <a:latin typeface="Lucida Console" charset="0"/>
              </a:rPr>
              <a:t>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return </a:t>
            </a:r>
            <a:r>
              <a:rPr lang="en-US" sz="1800" dirty="0" smtClean="0">
                <a:latin typeface="Lucida Console" charset="0"/>
              </a:rPr>
              <a:t>function(x) { return x(x); }</a:t>
            </a:r>
            <a:r>
              <a:rPr lang="en-US" sz="1800" dirty="0">
                <a:latin typeface="Lucida Console" charset="0"/>
              </a:rPr>
              <a:t>(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  </a:t>
            </a:r>
            <a:r>
              <a:rPr lang="en-US" sz="1800" dirty="0" smtClean="0">
                <a:latin typeface="Lucida Console" charset="0"/>
              </a:rPr>
              <a:t>function(x) </a:t>
            </a:r>
            <a:r>
              <a:rPr lang="en-US" sz="1800" dirty="0">
                <a:latin typeface="Lucida Console" charset="0"/>
              </a:rPr>
              <a:t>{return </a:t>
            </a:r>
            <a:r>
              <a:rPr lang="en-US" sz="1800" dirty="0" smtClean="0">
                <a:latin typeface="Lucida Console" charset="0"/>
              </a:rPr>
              <a:t>f(function(v) </a:t>
            </a:r>
            <a:r>
              <a:rPr lang="en-US" sz="1800" dirty="0">
                <a:latin typeface="Lucida Console" charset="0"/>
              </a:rPr>
              <a:t>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    return </a:t>
            </a:r>
            <a:r>
              <a:rPr lang="en-US" sz="1800" dirty="0" smtClean="0">
                <a:latin typeface="Lucida Console" charset="0"/>
              </a:rPr>
              <a:t>x(x)(v)</a:t>
            </a:r>
            <a:r>
              <a:rPr lang="en-US" sz="1800" dirty="0">
                <a:latin typeface="Lucida Console" charset="0"/>
              </a:rPr>
              <a:t>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  });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});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}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 smtClean="0">
                <a:latin typeface="Lucida Console" charset="0"/>
              </a:rPr>
              <a:t>fact </a:t>
            </a:r>
            <a:r>
              <a:rPr lang="en-US" sz="1800" dirty="0">
                <a:latin typeface="Lucida Console" charset="0"/>
              </a:rPr>
              <a:t>= </a:t>
            </a:r>
            <a:r>
              <a:rPr lang="en-US" sz="1800" dirty="0" smtClean="0">
                <a:latin typeface="Lucida Console" charset="0"/>
              </a:rPr>
              <a:t>Y(function(f) </a:t>
            </a:r>
            <a:r>
              <a:rPr lang="en-US" sz="1800" dirty="0">
                <a:latin typeface="Lucida Console" charset="0"/>
              </a:rPr>
              <a:t>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return </a:t>
            </a:r>
            <a:r>
              <a:rPr lang="en-US" sz="1800" dirty="0" smtClean="0">
                <a:latin typeface="Lucida Console" charset="0"/>
              </a:rPr>
              <a:t>function(n</a:t>
            </a:r>
            <a:r>
              <a:rPr lang="en-US" sz="1800" dirty="0">
                <a:latin typeface="Lucida Console" charset="0"/>
              </a:rPr>
              <a:t>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  return (n </a:t>
            </a:r>
            <a:r>
              <a:rPr lang="en-US" sz="1800" dirty="0" smtClean="0">
                <a:latin typeface="Lucida Console" charset="0"/>
              </a:rPr>
              <a:t>== 0) </a:t>
            </a:r>
            <a:r>
              <a:rPr lang="en-US" sz="1800" dirty="0">
                <a:latin typeface="Lucida Console" charset="0"/>
              </a:rPr>
              <a:t>? </a:t>
            </a:r>
            <a:r>
              <a:rPr lang="en-US" sz="1800" dirty="0" smtClean="0">
                <a:latin typeface="Lucida Console" charset="0"/>
              </a:rPr>
              <a:t>1 </a:t>
            </a:r>
            <a:r>
              <a:rPr lang="en-US" sz="1800" dirty="0">
                <a:latin typeface="Lucida Console" charset="0"/>
              </a:rPr>
              <a:t>: n * </a:t>
            </a:r>
            <a:r>
              <a:rPr lang="en-US" sz="1800" dirty="0" smtClean="0">
                <a:latin typeface="Lucida Console" charset="0"/>
              </a:rPr>
              <a:t>f(n-1</a:t>
            </a:r>
            <a:r>
              <a:rPr lang="en-US" sz="1800" dirty="0">
                <a:latin typeface="Lucida Console" charset="0"/>
              </a:rPr>
              <a:t>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  }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>
                <a:latin typeface="Lucida Console" charset="0"/>
              </a:rPr>
              <a:t>});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1800" dirty="0" smtClean="0">
                <a:latin typeface="Lucida Console" charset="0"/>
              </a:rPr>
              <a:t>fact</a:t>
            </a:r>
            <a:r>
              <a:rPr lang="en-US" sz="1800" dirty="0">
                <a:latin typeface="Lucida Console" charset="0"/>
              </a:rPr>
              <a:t>(5</a:t>
            </a:r>
            <a:r>
              <a:rPr lang="en-US" sz="1800" dirty="0" smtClean="0">
                <a:latin typeface="Lucida Console" charset="0"/>
              </a:rPr>
              <a:t>);</a:t>
            </a:r>
            <a:r>
              <a:rPr lang="en-US" sz="1800" dirty="0">
                <a:latin typeface="Lucida Console" charset="0"/>
              </a:rPr>
              <a:t>	</a:t>
            </a:r>
            <a:r>
              <a:rPr lang="en-US" sz="1800" i="1" dirty="0">
                <a:latin typeface="Lucida Console" charset="0"/>
              </a:rPr>
              <a:t>=&gt;</a:t>
            </a:r>
            <a:r>
              <a:rPr lang="en-US" sz="1800" dirty="0">
                <a:latin typeface="Lucida Console" charset="0"/>
              </a:rPr>
              <a:t> 120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102490" y="1467719"/>
            <a:ext cx="4705684" cy="1069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400" i="1" dirty="0">
                <a:latin typeface="+mj-lt"/>
              </a:rPr>
              <a:t>Y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>
                <a:latin typeface="Symbol" charset="2"/>
                <a:cs typeface="Symbol" charset="2"/>
              </a:rPr>
              <a:t>l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. (</a:t>
            </a:r>
            <a:r>
              <a:rPr lang="en-US" sz="2400" dirty="0">
                <a:latin typeface="Symbol" charset="2"/>
                <a:cs typeface="Symbol" charset="2"/>
              </a:rPr>
              <a:t>l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.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) (</a:t>
            </a:r>
            <a:r>
              <a:rPr lang="en-US" sz="2400" dirty="0">
                <a:latin typeface="Symbol" charset="2"/>
                <a:cs typeface="Symbol" charset="2"/>
              </a:rPr>
              <a:t>l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.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l</a:t>
            </a:r>
            <a:r>
              <a:rPr lang="en-US" sz="2400" i="1" dirty="0">
                <a:latin typeface="+mj-lt"/>
              </a:rPr>
              <a:t>v</a:t>
            </a:r>
            <a:r>
              <a:rPr lang="en-US" sz="2400" dirty="0">
                <a:latin typeface="+mj-lt"/>
              </a:rPr>
              <a:t>. (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) </a:t>
            </a:r>
            <a:r>
              <a:rPr lang="en-US" sz="2400" i="1" dirty="0">
                <a:latin typeface="+mj-lt"/>
              </a:rPr>
              <a:t>v</a:t>
            </a:r>
            <a:r>
              <a:rPr lang="en-US" sz="2400" dirty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400" i="1" dirty="0">
                <a:latin typeface="+mj-lt"/>
              </a:rPr>
              <a:t>Y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v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Y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) </a:t>
            </a:r>
            <a:r>
              <a:rPr lang="en-US" sz="2400" i="1" dirty="0">
                <a:latin typeface="+mj-lt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272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68761"/>
            <a:ext cx="8563132" cy="5265392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dirty="0" smtClean="0"/>
              <a:t>f = </a:t>
            </a:r>
            <a:r>
              <a:rPr lang="en-US" sz="2200" dirty="0" smtClean="0">
                <a:latin typeface="Lucida Console" charset="0"/>
              </a:rPr>
              <a:t>function(y) </a:t>
            </a:r>
            <a:r>
              <a:rPr lang="en-US" sz="2200" dirty="0">
                <a:latin typeface="Lucida Console" charset="0"/>
              </a:rPr>
              <a:t>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Console" charset="0"/>
                <a:ea typeface="+mn-ea"/>
                <a:cs typeface="+mn-cs"/>
              </a:rPr>
              <a:t>  return function(n)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Console" charset="0"/>
                <a:ea typeface="+mn-ea"/>
                <a:cs typeface="+mn-cs"/>
              </a:rPr>
              <a:t>    return (n == 0) ? 1 : n * y(n-1</a:t>
            </a: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Console" charset="0"/>
                <a:ea typeface="+mn-ea"/>
                <a:cs typeface="+mn-cs"/>
              </a:rPr>
              <a:t>); }</a:t>
            </a:r>
          </a:p>
          <a:p>
            <a:pPr>
              <a:buFont typeface="Times" charset="0"/>
              <a:buNone/>
            </a:pPr>
            <a:endParaRPr lang="en-US" sz="2600" dirty="0">
              <a:effectLst>
                <a:outerShdw blurRad="38100" dist="38100" dir="2700000" algn="tl">
                  <a:srgbClr val="C0C0C0"/>
                </a:outerShdw>
              </a:effectLst>
              <a:latin typeface="Lucida Console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 smtClean="0"/>
              <a:t>Y(f(x))(2) = f(Y(f(x))(2) =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</a:rPr>
              <a:t>(2 </a:t>
            </a:r>
            <a:r>
              <a:rPr lang="en-US" dirty="0">
                <a:latin typeface="Lucida Console" charset="0"/>
              </a:rPr>
              <a:t>== 0) ? 1 : </a:t>
            </a:r>
            <a:r>
              <a:rPr lang="en-US" dirty="0" smtClean="0">
                <a:latin typeface="Lucida Console" charset="0"/>
              </a:rPr>
              <a:t>2 </a:t>
            </a:r>
            <a:r>
              <a:rPr lang="en-US" dirty="0">
                <a:latin typeface="Lucida Console" charset="0"/>
              </a:rPr>
              <a:t>* </a:t>
            </a:r>
            <a:r>
              <a:rPr lang="en-US" dirty="0" smtClean="0">
                <a:latin typeface="Lucida Console" charset="0"/>
              </a:rPr>
              <a:t>Y(f(x))(2-1) =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</a:rPr>
              <a:t>2 * (1 </a:t>
            </a:r>
            <a:r>
              <a:rPr lang="en-US" dirty="0">
                <a:latin typeface="Lucida Console" charset="0"/>
              </a:rPr>
              <a:t>== 0) ? 1 : </a:t>
            </a:r>
            <a:r>
              <a:rPr lang="en-US" dirty="0" smtClean="0">
                <a:latin typeface="Lucida Console" charset="0"/>
              </a:rPr>
              <a:t>1 </a:t>
            </a:r>
            <a:r>
              <a:rPr lang="en-US" dirty="0">
                <a:latin typeface="Lucida Console" charset="0"/>
              </a:rPr>
              <a:t>* Y(f(x</a:t>
            </a:r>
            <a:r>
              <a:rPr lang="en-US" dirty="0" smtClean="0">
                <a:latin typeface="Lucida Console" charset="0"/>
              </a:rPr>
              <a:t>))(1-1) =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</a:rPr>
              <a:t>2 * 1 * (0 </a:t>
            </a:r>
            <a:r>
              <a:rPr lang="en-US" dirty="0">
                <a:latin typeface="Lucida Console" charset="0"/>
              </a:rPr>
              <a:t>== 0) ? 1 : </a:t>
            </a:r>
            <a:r>
              <a:rPr lang="en-US" dirty="0" smtClean="0">
                <a:latin typeface="Lucida Console" charset="0"/>
              </a:rPr>
              <a:t>0 </a:t>
            </a:r>
            <a:r>
              <a:rPr lang="en-US" dirty="0">
                <a:latin typeface="Lucida Console" charset="0"/>
              </a:rPr>
              <a:t>* Y(f(x</a:t>
            </a:r>
            <a:r>
              <a:rPr lang="en-US" dirty="0" smtClean="0">
                <a:latin typeface="Lucida Console" charset="0"/>
              </a:rPr>
              <a:t>))(0-1)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</a:rPr>
              <a:t>2 * 1 * 1 =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</a:rPr>
              <a:t>2</a:t>
            </a:r>
            <a:r>
              <a:rPr lang="en-US" dirty="0" smtClean="0">
                <a:latin typeface="Lucida Console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-27384"/>
            <a:ext cx="8001768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Same procedure, Lisp syntax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74688" y="1244184"/>
            <a:ext cx="8088312" cy="538521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smtClean="0">
                <a:sym typeface="Symbol" panose="05050102010706020507" pitchFamily="18" charset="2"/>
              </a:rPr>
              <a:t>Given function f, return function f </a:t>
            </a:r>
            <a:r>
              <a:rPr lang="en-US" sz="2400" smtClean="0">
                <a:sym typeface="Symbol" panose="05050102010706020507" pitchFamily="18" charset="2"/>
              </a:rPr>
              <a:t></a:t>
            </a:r>
            <a:r>
              <a:rPr lang="en-US" smtClean="0">
                <a:sym typeface="Symbol" panose="05050102010706020507" pitchFamily="18" charset="2"/>
              </a:rPr>
              <a:t> f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(lambda (f) (lambda (x) (f (f x))))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sym typeface="Symbol" panose="05050102010706020507" pitchFamily="18" charset="2"/>
              </a:rPr>
              <a:t>How does this work?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((lambda (f) (lambda (x) (f (f x))))  (lambda (y) (+ y 1))</a:t>
            </a:r>
          </a:p>
          <a:p>
            <a:pPr lvl="1" eaLnBrk="1" hangingPunct="1">
              <a:lnSpc>
                <a:spcPct val="20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(lambda (x) ((lambda (y) (+ y 1))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                     ((lambda (y) (+ y 1)) x)))) </a:t>
            </a:r>
          </a:p>
          <a:p>
            <a:pPr lvl="1" eaLnBrk="1" hangingPunct="1">
              <a:lnSpc>
                <a:spcPct val="21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 (lambda (x) ((lambda (y) (+ y 1)) (+ x 1)))) </a:t>
            </a:r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= (lambda (x) (+ (+ x 1) 1))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6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Same procedure, JavaScript syntax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268761"/>
            <a:ext cx="8203367" cy="52653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Given function f, return function f </a:t>
            </a:r>
            <a:r>
              <a:rPr lang="en-US" altLang="en-US" sz="2400" dirty="0" smtClean="0">
                <a:sym typeface="Symbol" panose="05050102010706020507" pitchFamily="18" charset="2"/>
              </a:rPr>
              <a:t></a:t>
            </a:r>
            <a:r>
              <a:rPr lang="en-US" altLang="en-US" dirty="0" smtClean="0">
                <a:sym typeface="Symbol" panose="05050102010706020507" pitchFamily="18" charset="2"/>
              </a:rPr>
              <a:t> f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function (f) { return </a:t>
            </a:r>
            <a:r>
              <a:rPr lang="en-US" altLang="en-US" dirty="0" smtClean="0">
                <a:solidFill>
                  <a:schemeClr val="hlink"/>
                </a:solidFill>
                <a:sym typeface="Symbol" panose="05050102010706020507" pitchFamily="18" charset="2"/>
              </a:rPr>
              <a:t>function (x) { return f(f(x)); }</a:t>
            </a:r>
            <a:r>
              <a:rPr lang="en-US" altLang="en-US" dirty="0" smtClean="0">
                <a:sym typeface="Symbol" panose="05050102010706020507" pitchFamily="18" charset="2"/>
              </a:rPr>
              <a:t>; }</a:t>
            </a:r>
            <a:endParaRPr lang="en-US" altLang="en-US" sz="2000" dirty="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How does this work?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function (x) { return f(f(x)); }</a:t>
            </a: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; )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   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(function (y) { return y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;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})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function (x) { return</a:t>
            </a: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(function (y) { return y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; })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33CCCC"/>
                </a:solidFill>
                <a:sym typeface="Symbol" panose="05050102010706020507" pitchFamily="18" charset="2"/>
              </a:rPr>
              <a:t>                                  </a:t>
            </a: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(function (y) { return y + 1; }) </a:t>
            </a: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(x)); 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function (x) { return</a:t>
            </a: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(function (y) { return y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; })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>
                <a:solidFill>
                  <a:srgbClr val="33CCCC"/>
                </a:solidFill>
                <a:sym typeface="Symbol" panose="05050102010706020507" pitchFamily="18" charset="2"/>
              </a:rPr>
              <a:t>                                  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(x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 + 1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); }</a:t>
            </a: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function </a:t>
            </a: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(x) { return 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3399FF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+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rgbClr val="FF00FF"/>
                </a:solidFill>
                <a:sym typeface="Symbol" panose="05050102010706020507" pitchFamily="18" charset="2"/>
              </a:rPr>
              <a:t>; </a:t>
            </a:r>
            <a:r>
              <a:rPr lang="en-US" altLang="en-US" dirty="0">
                <a:solidFill>
                  <a:srgbClr val="FF00FF"/>
                </a:solidFill>
                <a:sym typeface="Symbol" panose="05050102010706020507" pitchFamily="18" charset="2"/>
              </a:rPr>
              <a:t>}</a:t>
            </a:r>
            <a:endParaRPr lang="en-US" altLang="en-US" sz="2000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endParaRPr lang="en-US" altLang="en-US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rgbClr val="33CCCC"/>
              </a:buClr>
              <a:buFontTx/>
              <a:buNone/>
              <a:defRPr/>
            </a:pPr>
            <a:endParaRPr kumimoji="0" lang="en-US" altLang="en-US" sz="2000" dirty="0">
              <a:solidFill>
                <a:srgbClr val="33CCCC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0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object features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74688" y="1064302"/>
            <a:ext cx="8164512" cy="524655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/>
              <a:t>Use a function to construct an object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function car(make, model, year) {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this.make</a:t>
            </a:r>
            <a:r>
              <a:rPr lang="en-US" dirty="0" smtClean="0"/>
              <a:t> = make;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this.model</a:t>
            </a:r>
            <a:r>
              <a:rPr lang="en-US" dirty="0" smtClean="0"/>
              <a:t> = model;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this.year</a:t>
            </a:r>
            <a:r>
              <a:rPr lang="en-US" dirty="0" smtClean="0"/>
              <a:t> = year;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}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/>
              <a:t>Objects </a:t>
            </a:r>
            <a:r>
              <a:rPr lang="en-US" dirty="0" smtClean="0"/>
              <a:t>have prototypes, can be changed</a:t>
            </a:r>
          </a:p>
          <a:p>
            <a:pPr lvl="1" eaLnBrk="1" hangingPunct="1">
              <a:buFontTx/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c = new car(“Ford”,”Taurus”,1988);</a:t>
            </a:r>
          </a:p>
          <a:p>
            <a:pPr lvl="1" eaLnBrk="1" hangingPunct="1">
              <a:buFontTx/>
              <a:buNone/>
              <a:defRPr/>
            </a:pPr>
            <a:r>
              <a:rPr lang="en-US" dirty="0" err="1" smtClean="0"/>
              <a:t>car.prototype.print</a:t>
            </a:r>
            <a:r>
              <a:rPr lang="en-US" dirty="0" smtClean="0"/>
              <a:t> = function () {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    return </a:t>
            </a:r>
            <a:r>
              <a:rPr lang="en-US" dirty="0" err="1" smtClean="0"/>
              <a:t>this.year</a:t>
            </a:r>
            <a:r>
              <a:rPr lang="en-US" dirty="0" smtClean="0"/>
              <a:t> + “ “ + </a:t>
            </a:r>
            <a:r>
              <a:rPr lang="en-US" dirty="0" err="1" smtClean="0"/>
              <a:t>this.make</a:t>
            </a:r>
            <a:r>
              <a:rPr lang="en-US" dirty="0" smtClean="0"/>
              <a:t> + “ “ + </a:t>
            </a:r>
            <a:r>
              <a:rPr lang="en-US" dirty="0" err="1" smtClean="0"/>
              <a:t>this.model</a:t>
            </a:r>
            <a:r>
              <a:rPr lang="en-US" dirty="0" smtClean="0"/>
              <a:t>;}</a:t>
            </a:r>
          </a:p>
          <a:p>
            <a:pPr lvl="1" eaLnBrk="1" hangingPunct="1">
              <a:buFontTx/>
              <a:buNone/>
              <a:defRPr/>
            </a:pPr>
            <a:r>
              <a:rPr lang="en-US" dirty="0" err="1" smtClean="0"/>
              <a:t>c.print</a:t>
            </a:r>
            <a:r>
              <a:rPr lang="en-US" dirty="0" smtClean="0"/>
              <a:t>();</a:t>
            </a:r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7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ways to create objects</a:t>
            </a:r>
            <a:endParaRPr lang="en-US" dirty="0"/>
          </a:p>
          <a:p>
            <a:pPr marL="40005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a = new Object();</a:t>
            </a:r>
          </a:p>
          <a:p>
            <a:pPr marL="40005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b = {};</a:t>
            </a:r>
          </a:p>
          <a:p>
            <a:pPr marL="40005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c = {</a:t>
            </a:r>
          </a:p>
          <a:p>
            <a:pPr marL="400050" lvl="1" indent="0">
              <a:buNone/>
            </a:pPr>
            <a:r>
              <a:rPr lang="en-US" b="1" dirty="0" smtClean="0"/>
              <a:t>	foo: 1,</a:t>
            </a:r>
          </a:p>
          <a:p>
            <a:pPr marL="400050" lvl="1" indent="0">
              <a:buNone/>
            </a:pPr>
            <a:r>
              <a:rPr lang="en-US" b="1" dirty="0" smtClean="0"/>
              <a:t>	bar:2</a:t>
            </a:r>
          </a:p>
          <a:p>
            <a:pPr marL="400050" lvl="1" indent="0">
              <a:buNone/>
            </a:pPr>
            <a:r>
              <a:rPr lang="en-US" b="1" dirty="0" smtClean="0"/>
              <a:t>}</a:t>
            </a:r>
          </a:p>
          <a:p>
            <a:r>
              <a:rPr lang="en-US" dirty="0" smtClean="0"/>
              <a:t>several ways to add properties</a:t>
            </a:r>
          </a:p>
          <a:p>
            <a:pPr marL="400050" lvl="1" indent="0">
              <a:buNone/>
            </a:pPr>
            <a:r>
              <a:rPr lang="nl-NL" dirty="0" err="1" smtClean="0"/>
              <a:t>b.foo</a:t>
            </a:r>
            <a:r>
              <a:rPr lang="nl-NL" dirty="0" smtClean="0"/>
              <a:t> = 1;</a:t>
            </a:r>
          </a:p>
          <a:p>
            <a:pPr marL="400050" lvl="1" indent="0">
              <a:buNone/>
            </a:pPr>
            <a:r>
              <a:rPr lang="nl-NL" dirty="0" smtClean="0"/>
              <a:t>a['</a:t>
            </a:r>
            <a:r>
              <a:rPr lang="nl-NL" dirty="0" err="1" smtClean="0"/>
              <a:t>foo</a:t>
            </a:r>
            <a:r>
              <a:rPr lang="nl-NL" dirty="0" smtClean="0"/>
              <a:t>'] =1;</a:t>
            </a:r>
          </a:p>
          <a:p>
            <a:r>
              <a:rPr lang="nl-NL" dirty="0" err="1" smtClean="0"/>
              <a:t>properties</a:t>
            </a:r>
            <a:r>
              <a:rPr lang="nl-NL" dirty="0" smtClean="0"/>
              <a:t>: </a:t>
            </a:r>
            <a:r>
              <a:rPr lang="nl-NL" dirty="0" err="1" smtClean="0"/>
              <a:t>function</a:t>
            </a:r>
            <a:r>
              <a:rPr lang="nl-NL" dirty="0" smtClean="0"/>
              <a:t> are </a:t>
            </a:r>
            <a:r>
              <a:rPr lang="nl-NL" dirty="0" err="1" smtClean="0"/>
              <a:t>values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88" y="990464"/>
            <a:ext cx="8244305" cy="5440315"/>
          </a:xfrm>
        </p:spPr>
        <p:txBody>
          <a:bodyPr/>
          <a:lstStyle/>
          <a:p>
            <a:r>
              <a:rPr lang="en-US" dirty="0"/>
              <a:t>All functions can construct: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>
                <a:latin typeface="Lucida Console" charset="0"/>
              </a:rPr>
              <a:t>function Car(make, model) {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>
                <a:latin typeface="Lucida Console" charset="0"/>
              </a:rPr>
              <a:t>  </a:t>
            </a:r>
            <a:r>
              <a:rPr lang="en-US" sz="2000" dirty="0" err="1">
                <a:latin typeface="Lucida Console" charset="0"/>
              </a:rPr>
              <a:t>this.make</a:t>
            </a:r>
            <a:r>
              <a:rPr lang="en-US" sz="2000" dirty="0">
                <a:latin typeface="Lucida Console" charset="0"/>
              </a:rPr>
              <a:t> = make, </a:t>
            </a:r>
            <a:r>
              <a:rPr lang="en-US" sz="2000" dirty="0" err="1">
                <a:latin typeface="Lucida Console" charset="0"/>
              </a:rPr>
              <a:t>this.model</a:t>
            </a:r>
            <a:r>
              <a:rPr lang="en-US" sz="2000" dirty="0">
                <a:latin typeface="Lucida Console" charset="0"/>
              </a:rPr>
              <a:t> = model;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>
                <a:latin typeface="Lucida Console" charset="0"/>
              </a:rPr>
              <a:t>}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 err="1">
                <a:latin typeface="Lucida Console" charset="0"/>
              </a:rPr>
              <a:t>myCar</a:t>
            </a:r>
            <a:r>
              <a:rPr lang="en-US" sz="2000" dirty="0">
                <a:latin typeface="Lucida Console" charset="0"/>
              </a:rPr>
              <a:t> = new Car</a:t>
            </a:r>
            <a:r>
              <a:rPr lang="en-US" sz="2000" dirty="0" smtClean="0">
                <a:latin typeface="Lucida Console" charset="0"/>
              </a:rPr>
              <a:t>("Porsche”,</a:t>
            </a:r>
            <a:r>
              <a:rPr lang="en-US" sz="2000" dirty="0">
                <a:latin typeface="Lucida Console" charset="0"/>
              </a:rPr>
              <a:t> "</a:t>
            </a:r>
            <a:r>
              <a:rPr lang="en-US" sz="2000" dirty="0" err="1" smtClean="0">
                <a:latin typeface="Lucida Console" charset="0"/>
              </a:rPr>
              <a:t>Boxster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)</a:t>
            </a:r>
            <a:r>
              <a:rPr lang="en-US" sz="2000" dirty="0">
                <a:latin typeface="Lucida Console" charset="0"/>
              </a:rPr>
              <a:t>;</a:t>
            </a:r>
          </a:p>
          <a:p>
            <a:r>
              <a:rPr lang="en-US" dirty="0"/>
              <a:t>All functions have a prototype property: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 err="1">
                <a:latin typeface="Lucida Console" charset="0"/>
              </a:rPr>
              <a:t>Car.prototype.color</a:t>
            </a:r>
            <a:r>
              <a:rPr lang="en-US" sz="2000" dirty="0">
                <a:latin typeface="Lucida Console" charset="0"/>
              </a:rPr>
              <a:t> = "</a:t>
            </a:r>
            <a:r>
              <a:rPr lang="en-US" sz="2000" dirty="0" smtClean="0">
                <a:latin typeface="Lucida Console" charset="0"/>
              </a:rPr>
              <a:t>black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;</a:t>
            </a:r>
            <a:r>
              <a:rPr lang="en-US" sz="2000" dirty="0">
                <a:latin typeface="Lucida Console" charset="0"/>
              </a:rPr>
              <a:t>	</a:t>
            </a:r>
            <a:r>
              <a:rPr lang="en-US" sz="2000" i="1" dirty="0">
                <a:latin typeface="Lucida Console" charset="0"/>
              </a:rPr>
              <a:t>=&gt;</a:t>
            </a:r>
            <a:r>
              <a:rPr lang="en-US" sz="2000" dirty="0">
                <a:latin typeface="Lucida Console" charset="0"/>
              </a:rPr>
              <a:t> default </a:t>
            </a:r>
            <a:r>
              <a:rPr lang="en-US" sz="2000" dirty="0" smtClean="0">
                <a:latin typeface="Lucida Console" charset="0"/>
              </a:rPr>
              <a:t>color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 err="1" smtClean="0">
                <a:latin typeface="Lucida Console" charset="0"/>
              </a:rPr>
              <a:t>myCar.color</a:t>
            </a:r>
            <a:r>
              <a:rPr lang="en-US" sz="2000" dirty="0" smtClean="0">
                <a:latin typeface="Lucida Console" charset="0"/>
              </a:rPr>
              <a:t>;				=&gt; black</a:t>
            </a:r>
            <a:endParaRPr lang="en-US" sz="2000" dirty="0">
              <a:latin typeface="Lucida Console" charset="0"/>
            </a:endParaRP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>
                <a:latin typeface="Lucida Console" charset="0"/>
              </a:rPr>
              <a:t>old = new Car</a:t>
            </a:r>
            <a:r>
              <a:rPr lang="en-US" sz="2000" dirty="0" smtClean="0">
                <a:latin typeface="Lucida Console" charset="0"/>
              </a:rPr>
              <a:t>(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Ford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, ”T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)</a:t>
            </a:r>
            <a:r>
              <a:rPr lang="en-US" sz="2000" dirty="0">
                <a:latin typeface="Lucida Console" charset="0"/>
              </a:rPr>
              <a:t>;	</a:t>
            </a:r>
            <a:r>
              <a:rPr lang="en-US" sz="2000" i="1" dirty="0" smtClean="0">
                <a:latin typeface="Lucida Console" charset="0"/>
              </a:rPr>
              <a:t>=</a:t>
            </a:r>
            <a:r>
              <a:rPr lang="en-US" sz="2000" i="1" dirty="0">
                <a:latin typeface="Lucida Console" charset="0"/>
              </a:rPr>
              <a:t>&gt;</a:t>
            </a:r>
            <a:r>
              <a:rPr lang="en-US" sz="2000" dirty="0">
                <a:latin typeface="Lucida Console" charset="0"/>
              </a:rPr>
              <a:t> black Model T</a:t>
            </a:r>
          </a:p>
          <a:p>
            <a:pPr lvl="1">
              <a:lnSpc>
                <a:spcPct val="100000"/>
              </a:lnSpc>
              <a:buFont typeface="Times" charset="0"/>
              <a:buNone/>
            </a:pPr>
            <a:r>
              <a:rPr lang="en-US" sz="2000" dirty="0" err="1" smtClean="0">
                <a:latin typeface="Lucida Console" charset="0"/>
              </a:rPr>
              <a:t>old.color</a:t>
            </a:r>
            <a:r>
              <a:rPr lang="en-US" sz="2000" dirty="0" smtClean="0">
                <a:latin typeface="Lucida Console" charset="0"/>
              </a:rPr>
              <a:t> </a:t>
            </a:r>
            <a:r>
              <a:rPr lang="en-US" sz="2000" dirty="0">
                <a:latin typeface="Lucida Console" charset="0"/>
              </a:rPr>
              <a:t>= "</a:t>
            </a:r>
            <a:r>
              <a:rPr lang="en-US" sz="2000" dirty="0" smtClean="0">
                <a:latin typeface="Lucida Console" charset="0"/>
              </a:rPr>
              <a:t>silver</a:t>
            </a:r>
            <a:r>
              <a:rPr lang="en-US" sz="2000" dirty="0">
                <a:latin typeface="Lucida Console" charset="0"/>
              </a:rPr>
              <a:t>"</a:t>
            </a:r>
            <a:r>
              <a:rPr lang="en-US" sz="2000" dirty="0" smtClean="0">
                <a:latin typeface="Lucida Console" charset="0"/>
              </a:rPr>
              <a:t>;</a:t>
            </a:r>
            <a:r>
              <a:rPr lang="en-US" sz="2000" dirty="0">
                <a:latin typeface="Lucida Console" charset="0"/>
              </a:rPr>
              <a:t>		</a:t>
            </a:r>
            <a:r>
              <a:rPr lang="en-US" sz="2000" i="1" dirty="0" smtClean="0">
                <a:latin typeface="Lucida Console" charset="0"/>
              </a:rPr>
              <a:t>=</a:t>
            </a:r>
            <a:r>
              <a:rPr lang="en-US" sz="2000" i="1" dirty="0">
                <a:latin typeface="Lucida Console" charset="0"/>
              </a:rPr>
              <a:t>&gt;</a:t>
            </a:r>
            <a:r>
              <a:rPr lang="en-US" sz="2000" dirty="0">
                <a:latin typeface="Lucida Console" charset="0"/>
              </a:rPr>
              <a:t> my override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constructor</a:t>
            </a:r>
            <a:r>
              <a:rPr lang="en-US" dirty="0"/>
              <a:t> function </a:t>
            </a:r>
            <a:r>
              <a:rPr lang="en-US" i="1" dirty="0"/>
              <a:t>sets a prototype object</a:t>
            </a:r>
            <a:r>
              <a:rPr lang="en-US" dirty="0"/>
              <a:t> for newly created objects, from its prototype </a:t>
            </a:r>
            <a:r>
              <a:rPr lang="en-US" dirty="0" smtClean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4233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5492" y="63485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vs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4243"/>
            <a:ext cx="7772400" cy="5379910"/>
          </a:xfrm>
        </p:spPr>
        <p:txBody>
          <a:bodyPr/>
          <a:lstStyle/>
          <a:p>
            <a:r>
              <a:rPr lang="en-US" dirty="0" smtClean="0"/>
              <a:t>Class instances are all similar:</a:t>
            </a:r>
          </a:p>
          <a:p>
            <a:pPr lvl="1"/>
            <a:r>
              <a:rPr lang="en-US" dirty="0" smtClean="0"/>
              <a:t>same attributes from class definition</a:t>
            </a:r>
          </a:p>
          <a:p>
            <a:pPr lvl="1"/>
            <a:r>
              <a:rPr lang="en-US" dirty="0" smtClean="0"/>
              <a:t>if class changes, old objects will not change</a:t>
            </a:r>
          </a:p>
          <a:p>
            <a:r>
              <a:rPr lang="en-US" dirty="0" smtClean="0"/>
              <a:t>Prototype:</a:t>
            </a:r>
          </a:p>
          <a:p>
            <a:pPr lvl="1"/>
            <a:r>
              <a:rPr lang="en-US" dirty="0" smtClean="0"/>
              <a:t>each object is independent</a:t>
            </a:r>
          </a:p>
          <a:p>
            <a:pPr lvl="1"/>
            <a:r>
              <a:rPr lang="en-US" dirty="0" smtClean="0"/>
              <a:t>has its own properties</a:t>
            </a:r>
          </a:p>
          <a:p>
            <a:pPr lvl="1"/>
            <a:r>
              <a:rPr lang="en-US" dirty="0" smtClean="0"/>
              <a:t>properties can be added/deleted</a:t>
            </a:r>
          </a:p>
          <a:p>
            <a:pPr lvl="1"/>
            <a:r>
              <a:rPr lang="en-US" dirty="0" smtClean="0"/>
              <a:t>if prototype changes, old objects will see new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68761"/>
            <a:ext cx="8351254" cy="526539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effectLst/>
                <a:latin typeface="Lucida Console"/>
                <a:cs typeface="Lucida Console"/>
              </a:rPr>
              <a:t>var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>
                <a:effectLst/>
                <a:latin typeface="Lucida Console"/>
                <a:cs typeface="Lucida Console"/>
              </a:rPr>
              <a:t>Color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function </a:t>
            </a:r>
            <a:r>
              <a:rPr lang="en-US" sz="2400" dirty="0">
                <a:effectLst/>
                <a:latin typeface="Lucida Console"/>
                <a:cs typeface="Lucida Console"/>
              </a:rPr>
              <a:t>(r, g, b) {</a:t>
            </a:r>
            <a:br>
              <a:rPr lang="en-US" sz="2400" dirty="0">
                <a:effectLst/>
                <a:latin typeface="Lucida Console"/>
                <a:cs typeface="Lucida Console"/>
              </a:rPr>
            </a:b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effectLst/>
                <a:latin typeface="Lucida Console"/>
                <a:cs typeface="Lucida Console"/>
              </a:rPr>
              <a:t>this.red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r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this.green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g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this.blue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b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 </a:t>
            </a:r>
            <a:endParaRPr lang="en-US" sz="2400" dirty="0">
              <a:effectLst/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effectLst/>
                <a:latin typeface="Lucida Console"/>
                <a:cs typeface="Lucida Console"/>
              </a:rPr>
              <a:t>this.toCSS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function </a:t>
            </a:r>
            <a:r>
              <a:rPr lang="en-US" sz="2400" dirty="0">
                <a:effectLst/>
                <a:latin typeface="Lucida Console"/>
                <a:cs typeface="Lucida Console"/>
              </a:rPr>
              <a:t>() {</a:t>
            </a:r>
            <a:br>
              <a:rPr lang="en-US" sz="2400" dirty="0">
                <a:effectLst/>
                <a:latin typeface="Lucida Console"/>
                <a:cs typeface="Lucida Console"/>
              </a:rPr>
            </a:br>
            <a:r>
              <a:rPr lang="en-US" sz="2400" dirty="0" smtClean="0">
                <a:effectLst/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return </a:t>
            </a:r>
            <a:r>
              <a:rPr lang="en-US" sz="2400" dirty="0">
                <a:effectLst/>
                <a:latin typeface="Lucida Console"/>
                <a:cs typeface="Lucida Console"/>
              </a:rPr>
              <a:t>"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rgb</a:t>
            </a:r>
            <a:r>
              <a:rPr lang="en-US" sz="2400" dirty="0">
                <a:effectLst/>
                <a:latin typeface="Lucida Console"/>
                <a:cs typeface="Lucida Console"/>
              </a:rPr>
              <a:t>("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this.red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>
                <a:effectLst/>
                <a:latin typeface="Lucida Console"/>
                <a:cs typeface="Lucida Console"/>
              </a:rPr>
              <a:t>"," 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+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this.green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>
                <a:effectLst/>
                <a:latin typeface="Lucida Console"/>
                <a:cs typeface="Lucida Console"/>
              </a:rPr>
              <a:t>","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this.blue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+ </a:t>
            </a:r>
            <a:r>
              <a:rPr lang="en-US" sz="2400" dirty="0">
                <a:effectLst/>
                <a:latin typeface="Lucida Console"/>
                <a:cs typeface="Lucida Console"/>
              </a:rPr>
              <a:t>"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)”;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}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</a:t>
            </a:r>
            <a:endParaRPr lang="en-US" sz="2400" dirty="0">
              <a:effectLst/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green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new </a:t>
            </a:r>
            <a:r>
              <a:rPr lang="en-US" sz="2400" dirty="0">
                <a:effectLst/>
                <a:latin typeface="Lucida Console"/>
                <a:cs typeface="Lucida Console"/>
              </a:rPr>
              <a:t>Color(0, 255, 0)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effectLst/>
                <a:latin typeface="Lucida Console"/>
                <a:cs typeface="Lucida Console"/>
              </a:rPr>
              <a:t>green.toCSS</a:t>
            </a:r>
            <a:r>
              <a:rPr lang="en-US" sz="2400" dirty="0">
                <a:effectLst/>
                <a:latin typeface="Lucida Console"/>
                <a:cs typeface="Lucida Console"/>
              </a:rPr>
              <a:t>()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effectLst/>
              </a:rPr>
              <a:t>each color has its own copy of method </a:t>
            </a:r>
            <a:r>
              <a:rPr lang="en-US" dirty="0" err="1" smtClean="0">
                <a:effectLst/>
              </a:rPr>
              <a:t>toCSS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68761"/>
            <a:ext cx="8123989" cy="526539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effectLst/>
                <a:latin typeface="Lucida Console"/>
                <a:cs typeface="Lucida Console"/>
              </a:rPr>
              <a:t>var</a:t>
            </a:r>
            <a:r>
              <a:rPr lang="en-US" b="1" dirty="0">
                <a:effectLst/>
                <a:latin typeface="Lucida Console"/>
                <a:cs typeface="Lucida Console"/>
              </a:rPr>
              <a:t> </a:t>
            </a:r>
            <a:r>
              <a:rPr lang="en-US" dirty="0">
                <a:effectLst/>
                <a:latin typeface="Lucida Console"/>
                <a:cs typeface="Lucida Console"/>
              </a:rPr>
              <a:t>Color </a:t>
            </a:r>
            <a:r>
              <a:rPr lang="en-US" b="1" dirty="0">
                <a:effectLst/>
                <a:latin typeface="Lucida Console"/>
                <a:cs typeface="Lucida Console"/>
              </a:rPr>
              <a:t>= function </a:t>
            </a:r>
            <a:r>
              <a:rPr lang="en-US" dirty="0">
                <a:effectLst/>
                <a:latin typeface="Lucida Console"/>
                <a:cs typeface="Lucida Console"/>
              </a:rPr>
              <a:t>(r, g, b) {</a:t>
            </a:r>
            <a:br>
              <a:rPr lang="en-US" dirty="0">
                <a:effectLst/>
                <a:latin typeface="Lucida Console"/>
                <a:cs typeface="Lucida Console"/>
              </a:rPr>
            </a:br>
            <a:r>
              <a:rPr lang="en-US" dirty="0" smtClean="0">
                <a:effectLst/>
                <a:latin typeface="Lucida Console"/>
                <a:cs typeface="Lucida Console"/>
              </a:rPr>
              <a:t>	</a:t>
            </a:r>
            <a:r>
              <a:rPr lang="en-US" dirty="0" err="1" smtClean="0">
                <a:effectLst/>
                <a:latin typeface="Lucida Console"/>
                <a:cs typeface="Lucida Console"/>
              </a:rPr>
              <a:t>this.red</a:t>
            </a:r>
            <a:r>
              <a:rPr lang="en-US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= </a:t>
            </a:r>
            <a:r>
              <a:rPr lang="en-US" dirty="0">
                <a:effectLst/>
                <a:latin typeface="Lucida Console"/>
                <a:cs typeface="Lucida Console"/>
              </a:rPr>
              <a:t>r</a:t>
            </a:r>
            <a:r>
              <a:rPr lang="en-US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effectLst/>
                <a:latin typeface="Lucida Console"/>
                <a:cs typeface="Lucida Console"/>
              </a:rPr>
              <a:t>	</a:t>
            </a:r>
            <a:r>
              <a:rPr lang="en-US" dirty="0" err="1" smtClean="0">
                <a:effectLst/>
                <a:latin typeface="Lucida Console"/>
                <a:cs typeface="Lucida Console"/>
              </a:rPr>
              <a:t>this.green</a:t>
            </a:r>
            <a:r>
              <a:rPr lang="en-US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= </a:t>
            </a:r>
            <a:r>
              <a:rPr lang="en-US" dirty="0">
                <a:effectLst/>
                <a:latin typeface="Lucida Console"/>
                <a:cs typeface="Lucida Console"/>
              </a:rPr>
              <a:t>g</a:t>
            </a:r>
            <a:r>
              <a:rPr lang="en-US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effectLst/>
                <a:latin typeface="Lucida Console"/>
                <a:cs typeface="Lucida Console"/>
              </a:rPr>
              <a:t>	</a:t>
            </a:r>
            <a:r>
              <a:rPr lang="en-US" dirty="0" err="1" smtClean="0">
                <a:effectLst/>
                <a:latin typeface="Lucida Console"/>
                <a:cs typeface="Lucida Console"/>
              </a:rPr>
              <a:t>this.blue</a:t>
            </a:r>
            <a:r>
              <a:rPr lang="en-US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= </a:t>
            </a:r>
            <a:r>
              <a:rPr lang="en-US" dirty="0">
                <a:effectLst/>
                <a:latin typeface="Lucida Console"/>
                <a:cs typeface="Lucida Console"/>
              </a:rPr>
              <a:t>b; } 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Lucida Console"/>
                <a:cs typeface="Lucida Console"/>
              </a:rPr>
              <a:t>Color</a:t>
            </a:r>
            <a:r>
              <a:rPr lang="en-US" dirty="0" err="1">
                <a:effectLst/>
                <a:latin typeface="Lucida Console"/>
                <a:cs typeface="Lucida Console"/>
              </a:rPr>
              <a:t>.</a:t>
            </a:r>
            <a:r>
              <a:rPr lang="en-US" b="1" dirty="0" err="1">
                <a:effectLst/>
                <a:latin typeface="Lucida Console"/>
                <a:cs typeface="Lucida Console"/>
              </a:rPr>
              <a:t>prototype</a:t>
            </a:r>
            <a:r>
              <a:rPr lang="en-US" dirty="0" err="1">
                <a:effectLst/>
                <a:latin typeface="Lucida Console"/>
                <a:cs typeface="Lucida Console"/>
              </a:rPr>
              <a:t>.toCSS</a:t>
            </a:r>
            <a:r>
              <a:rPr lang="en-US" dirty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= function </a:t>
            </a:r>
            <a:r>
              <a:rPr lang="en-US" dirty="0">
                <a:effectLst/>
                <a:latin typeface="Lucida Console"/>
                <a:cs typeface="Lucida Console"/>
              </a:rPr>
              <a:t>() {</a:t>
            </a:r>
            <a:br>
              <a:rPr lang="en-US" dirty="0">
                <a:effectLst/>
                <a:latin typeface="Lucida Console"/>
                <a:cs typeface="Lucida Console"/>
              </a:rPr>
            </a:br>
            <a:r>
              <a:rPr lang="en-US" dirty="0" smtClean="0">
                <a:effectLst/>
                <a:latin typeface="Lucida Console"/>
                <a:cs typeface="Lucida Console"/>
              </a:rPr>
              <a:t>	</a:t>
            </a:r>
            <a:r>
              <a:rPr lang="en-US" b="1" dirty="0" smtClean="0">
                <a:effectLst/>
                <a:latin typeface="Lucida Console"/>
                <a:cs typeface="Lucida Console"/>
              </a:rPr>
              <a:t>return </a:t>
            </a:r>
            <a:r>
              <a:rPr lang="en-US" dirty="0">
                <a:effectLst/>
                <a:latin typeface="Lucida Console"/>
                <a:cs typeface="Lucida Console"/>
              </a:rPr>
              <a:t>"</a:t>
            </a:r>
            <a:r>
              <a:rPr lang="en-US" dirty="0" err="1">
                <a:effectLst/>
                <a:latin typeface="Lucida Console"/>
                <a:cs typeface="Lucida Console"/>
              </a:rPr>
              <a:t>rgb</a:t>
            </a:r>
            <a:r>
              <a:rPr lang="en-US" dirty="0">
                <a:effectLst/>
                <a:latin typeface="Lucida Console"/>
                <a:cs typeface="Lucida Console"/>
              </a:rPr>
              <a:t>(" </a:t>
            </a:r>
            <a:r>
              <a:rPr lang="en-US" b="1" dirty="0">
                <a:effectLst/>
                <a:latin typeface="Lucida Console"/>
                <a:cs typeface="Lucida Console"/>
              </a:rPr>
              <a:t>+ </a:t>
            </a:r>
            <a:r>
              <a:rPr lang="en-US" dirty="0" err="1">
                <a:effectLst/>
                <a:latin typeface="Lucida Console"/>
                <a:cs typeface="Lucida Console"/>
              </a:rPr>
              <a:t>this.red</a:t>
            </a:r>
            <a:r>
              <a:rPr lang="en-US" dirty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+ </a:t>
            </a:r>
            <a:r>
              <a:rPr lang="en-US" dirty="0">
                <a:effectLst/>
                <a:latin typeface="Lucida Console"/>
                <a:cs typeface="Lucida Console"/>
              </a:rPr>
              <a:t>"</a:t>
            </a:r>
            <a:r>
              <a:rPr lang="en-US" dirty="0" smtClean="0">
                <a:effectLst/>
                <a:latin typeface="Lucida Console"/>
                <a:cs typeface="Lucida Console"/>
              </a:rPr>
              <a:t>,”</a:t>
            </a:r>
          </a:p>
          <a:p>
            <a:pPr marL="0" indent="0">
              <a:buNone/>
            </a:pPr>
            <a:r>
              <a:rPr lang="en-US" dirty="0">
                <a:effectLst/>
                <a:latin typeface="Lucida Console"/>
                <a:cs typeface="Lucida Console"/>
              </a:rPr>
              <a:t>	</a:t>
            </a:r>
            <a:r>
              <a:rPr lang="en-US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b="1" dirty="0">
                <a:effectLst/>
                <a:latin typeface="Lucida Console"/>
                <a:cs typeface="Lucida Console"/>
              </a:rPr>
              <a:t>+ </a:t>
            </a:r>
            <a:r>
              <a:rPr lang="en-US" dirty="0" err="1">
                <a:effectLst/>
                <a:latin typeface="Lucida Console"/>
                <a:cs typeface="Lucida Console"/>
              </a:rPr>
              <a:t>this.green</a:t>
            </a:r>
            <a:r>
              <a:rPr lang="en-US" dirty="0">
                <a:effectLst/>
                <a:latin typeface="Lucida Console"/>
                <a:cs typeface="Lucida Console"/>
              </a:rPr>
              <a:t> </a:t>
            </a:r>
            <a:r>
              <a:rPr lang="en-US" b="1" dirty="0" smtClean="0">
                <a:effectLst/>
                <a:latin typeface="Lucida Console"/>
                <a:cs typeface="Lucida Console"/>
              </a:rPr>
              <a:t>+ </a:t>
            </a:r>
            <a:r>
              <a:rPr lang="en-US" dirty="0">
                <a:effectLst/>
                <a:latin typeface="Lucida Console"/>
                <a:cs typeface="Lucida Console"/>
              </a:rPr>
              <a:t>"," </a:t>
            </a:r>
            <a:r>
              <a:rPr lang="en-US" b="1" dirty="0">
                <a:effectLst/>
                <a:latin typeface="Lucida Console"/>
                <a:cs typeface="Lucida Console"/>
              </a:rPr>
              <a:t>+ </a:t>
            </a:r>
            <a:r>
              <a:rPr lang="en-US" dirty="0" err="1" smtClean="0">
                <a:effectLst/>
                <a:latin typeface="Lucida Console"/>
                <a:cs typeface="Lucida Console"/>
              </a:rPr>
              <a:t>this.blue</a:t>
            </a:r>
            <a:endParaRPr lang="en-US" dirty="0">
              <a:effectLst/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Lucida Console"/>
                <a:cs typeface="Lucida Console"/>
              </a:rPr>
              <a:t>	</a:t>
            </a:r>
            <a:r>
              <a:rPr lang="en-US" b="1" dirty="0" smtClean="0">
                <a:effectLst/>
                <a:latin typeface="Lucida Console"/>
                <a:cs typeface="Lucida Console"/>
              </a:rPr>
              <a:t> + </a:t>
            </a:r>
            <a:r>
              <a:rPr lang="en-US" dirty="0">
                <a:effectLst/>
                <a:latin typeface="Lucida Console"/>
                <a:cs typeface="Lucida Console"/>
              </a:rPr>
              <a:t>")"; } </a:t>
            </a:r>
          </a:p>
          <a:p>
            <a:pPr marL="0" indent="0">
              <a:buNone/>
            </a:pPr>
            <a:r>
              <a:rPr lang="en-US" dirty="0">
                <a:effectLst/>
                <a:latin typeface="Lucida Console"/>
                <a:cs typeface="Lucida Console"/>
              </a:rPr>
              <a:t>green </a:t>
            </a:r>
            <a:r>
              <a:rPr lang="en-US" b="1" dirty="0">
                <a:effectLst/>
                <a:latin typeface="Lucida Console"/>
                <a:cs typeface="Lucida Console"/>
              </a:rPr>
              <a:t>= new </a:t>
            </a:r>
            <a:r>
              <a:rPr lang="en-US" dirty="0">
                <a:effectLst/>
                <a:latin typeface="Lucida Console"/>
                <a:cs typeface="Lucida Console"/>
              </a:rPr>
              <a:t>Color(0, 255, 0)</a:t>
            </a:r>
            <a:r>
              <a:rPr lang="en-US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effectLst/>
                <a:latin typeface="Lucida Console"/>
                <a:cs typeface="Lucida Console"/>
              </a:rPr>
              <a:t>green.toCSS</a:t>
            </a:r>
            <a:r>
              <a:rPr lang="en-US" dirty="0">
                <a:effectLst/>
                <a:latin typeface="Lucida Console"/>
                <a:cs typeface="Lucida Console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9500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as object constructors.. new, this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function(name) {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this.name</a:t>
            </a:r>
            <a:r>
              <a:rPr lang="en-US" dirty="0" smtClean="0"/>
              <a:t> = name;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davide</a:t>
            </a:r>
            <a:r>
              <a:rPr lang="en-US" dirty="0" smtClean="0"/>
              <a:t> = new Person('Davide');</a:t>
            </a:r>
          </a:p>
          <a:p>
            <a:pPr marL="457200" lvl="1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davide.name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classes</a:t>
            </a:r>
            <a:r>
              <a:rPr lang="mr-IN" smtClean="0"/>
              <a:t>…</a:t>
            </a:r>
            <a:r>
              <a:rPr lang="en-US" smtClean="0"/>
              <a:t> </a:t>
            </a:r>
            <a:r>
              <a:rPr lang="en-US" dirty="0" smtClean="0"/>
              <a:t>prototype based</a:t>
            </a:r>
          </a:p>
          <a:p>
            <a:pPr marL="457200" lvl="1" indent="0">
              <a:buNone/>
            </a:pPr>
            <a:r>
              <a:rPr lang="en-US" dirty="0" err="1" smtClean="0"/>
              <a:t>Person.prototype.getName</a:t>
            </a:r>
            <a:r>
              <a:rPr lang="en-US" dirty="0" smtClean="0"/>
              <a:t> = function() {</a:t>
            </a:r>
          </a:p>
          <a:p>
            <a:pPr marL="457200" lvl="1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this.name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davide</a:t>
            </a:r>
            <a:r>
              <a:rPr lang="en-US" dirty="0" smtClean="0"/>
              <a:t> = new Person('Davide');</a:t>
            </a:r>
          </a:p>
          <a:p>
            <a:pPr marL="457200" lvl="1" indent="0">
              <a:buNone/>
            </a:pPr>
            <a:r>
              <a:rPr lang="en-US" dirty="0" err="1" smtClean="0"/>
              <a:t>davide.getName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68761"/>
            <a:ext cx="8353269" cy="5265392"/>
          </a:xfrm>
        </p:spPr>
        <p:txBody>
          <a:bodyPr>
            <a:normAutofit fontScale="77500" lnSpcReduction="20000"/>
          </a:bodyPr>
          <a:lstStyle/>
          <a:p>
            <a:pPr marL="57150" indent="0">
              <a:buNone/>
            </a:pPr>
            <a:r>
              <a:rPr lang="en-US" sz="3400" dirty="0" err="1" smtClean="0"/>
              <a:t>var</a:t>
            </a:r>
            <a:r>
              <a:rPr lang="en-US" sz="3400" dirty="0" smtClean="0"/>
              <a:t> Person = function(name) {</a:t>
            </a:r>
          </a:p>
          <a:p>
            <a:pPr marL="57150" indent="0">
              <a:buNone/>
            </a:pPr>
            <a:r>
              <a:rPr lang="en-US" sz="3400" dirty="0" smtClean="0"/>
              <a:t>    </a:t>
            </a:r>
            <a:r>
              <a:rPr lang="en-US" sz="3400" dirty="0" err="1" smtClean="0"/>
              <a:t>this.name</a:t>
            </a:r>
            <a:r>
              <a:rPr lang="en-US" sz="3400" dirty="0" smtClean="0"/>
              <a:t> = name;</a:t>
            </a:r>
          </a:p>
          <a:p>
            <a:pPr marL="57150" indent="0">
              <a:buNone/>
            </a:pPr>
            <a:r>
              <a:rPr lang="en-US" sz="3400" dirty="0" smtClean="0"/>
              <a:t>};</a:t>
            </a:r>
          </a:p>
          <a:p>
            <a:pPr marL="57150" indent="0">
              <a:buNone/>
            </a:pPr>
            <a:r>
              <a:rPr lang="en-US" sz="3400" dirty="0" err="1" smtClean="0"/>
              <a:t>Person.prototype.getName</a:t>
            </a:r>
            <a:r>
              <a:rPr lang="en-US" sz="3400" dirty="0" smtClean="0"/>
              <a:t> = function() {</a:t>
            </a:r>
          </a:p>
          <a:p>
            <a:pPr marL="57150" indent="0">
              <a:buNone/>
            </a:pPr>
            <a:r>
              <a:rPr lang="en-US" sz="3400" dirty="0" smtClean="0"/>
              <a:t>    return </a:t>
            </a:r>
            <a:r>
              <a:rPr lang="en-US" sz="3400" dirty="0" err="1" smtClean="0"/>
              <a:t>this.name</a:t>
            </a:r>
            <a:r>
              <a:rPr lang="en-US" sz="3400" dirty="0" smtClean="0"/>
              <a:t>;</a:t>
            </a:r>
          </a:p>
          <a:p>
            <a:pPr marL="57150" indent="0">
              <a:buNone/>
            </a:pPr>
            <a:r>
              <a:rPr lang="en-US" sz="3400" dirty="0" smtClean="0"/>
              <a:t>};</a:t>
            </a:r>
          </a:p>
          <a:p>
            <a:pPr marL="57150" indent="0">
              <a:buNone/>
            </a:pPr>
            <a:r>
              <a:rPr lang="en-US" sz="3400" dirty="0" err="1" smtClean="0"/>
              <a:t>var</a:t>
            </a:r>
            <a:r>
              <a:rPr lang="en-US" sz="3400" dirty="0" smtClean="0"/>
              <a:t> Student = function(name, </a:t>
            </a:r>
            <a:r>
              <a:rPr lang="en-US" sz="3400" dirty="0" err="1" smtClean="0"/>
              <a:t>matricolaID</a:t>
            </a:r>
            <a:r>
              <a:rPr lang="en-US" sz="3400" dirty="0" smtClean="0"/>
              <a:t>) {</a:t>
            </a:r>
          </a:p>
          <a:p>
            <a:pPr marL="57150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this.name</a:t>
            </a:r>
            <a:r>
              <a:rPr lang="en-US" sz="3400" dirty="0" smtClean="0"/>
              <a:t> = name;</a:t>
            </a:r>
          </a:p>
          <a:p>
            <a:pPr marL="57150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this.matricola</a:t>
            </a:r>
            <a:r>
              <a:rPr lang="en-US" sz="3400" dirty="0" smtClean="0"/>
              <a:t> = </a:t>
            </a:r>
            <a:r>
              <a:rPr lang="en-US" sz="3400" dirty="0" err="1" smtClean="0"/>
              <a:t>matricolaID</a:t>
            </a:r>
            <a:r>
              <a:rPr lang="en-US" sz="3400" dirty="0" smtClean="0"/>
              <a:t>;</a:t>
            </a:r>
          </a:p>
          <a:p>
            <a:pPr marL="57150" indent="0">
              <a:buNone/>
            </a:pPr>
            <a:r>
              <a:rPr lang="en-US" sz="3400" dirty="0" smtClean="0"/>
              <a:t>}</a:t>
            </a:r>
          </a:p>
          <a:p>
            <a:pPr marL="57150" indent="0">
              <a:buNone/>
            </a:pPr>
            <a:r>
              <a:rPr lang="en-US" sz="3400" dirty="0" err="1" smtClean="0"/>
              <a:t>Student.prototype</a:t>
            </a:r>
            <a:r>
              <a:rPr lang="en-US" sz="3400" dirty="0" smtClean="0"/>
              <a:t> = new Person();</a:t>
            </a:r>
          </a:p>
          <a:p>
            <a:pPr marL="57150" indent="0">
              <a:buNone/>
            </a:pPr>
            <a:r>
              <a:rPr lang="en-US" sz="3400" dirty="0" err="1" smtClean="0"/>
              <a:t>var</a:t>
            </a:r>
            <a:r>
              <a:rPr lang="en-US" sz="3400" dirty="0" smtClean="0"/>
              <a:t> </a:t>
            </a:r>
            <a:r>
              <a:rPr lang="en-US" sz="3400" dirty="0" err="1" smtClean="0"/>
              <a:t>davide</a:t>
            </a:r>
            <a:r>
              <a:rPr lang="en-US" sz="3400" dirty="0" smtClean="0"/>
              <a:t> = new Student('Davide', 1);</a:t>
            </a:r>
          </a:p>
          <a:p>
            <a:pPr marL="57150" indent="0">
              <a:buNone/>
            </a:pPr>
            <a:r>
              <a:rPr lang="en-US" sz="3400" dirty="0" err="1" smtClean="0"/>
              <a:t>davide.getName</a:t>
            </a:r>
            <a:r>
              <a:rPr lang="en-US" sz="3400" dirty="0" smtClean="0"/>
              <a:t>();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216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 smtClean="0">
                <a:solidFill>
                  <a:srgbClr val="0039E5"/>
                </a:solidFill>
                <a:latin typeface="Lucida Console"/>
                <a:cs typeface="Lucida Console"/>
              </a:rPr>
              <a:t>console.dir</a:t>
            </a: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(</a:t>
            </a:r>
            <a:r>
              <a:rPr lang="en-US" dirty="0" err="1" smtClean="0">
                <a:solidFill>
                  <a:srgbClr val="0039E5"/>
                </a:solidFill>
                <a:latin typeface="Lucida Console"/>
                <a:cs typeface="Lucida Console"/>
              </a:rPr>
              <a:t>davide</a:t>
            </a: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Student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 err="1" smtClean="0">
                <a:latin typeface="Lucida Console"/>
                <a:cs typeface="Lucida Console"/>
              </a:rPr>
              <a:t>matricola</a:t>
            </a:r>
            <a:r>
              <a:rPr lang="en-US" dirty="0" smtClean="0">
                <a:latin typeface="Lucida Console"/>
                <a:cs typeface="Lucida Console"/>
              </a:rPr>
              <a:t>: 1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name: "</a:t>
            </a:r>
            <a:r>
              <a:rPr lang="en-US" dirty="0" err="1">
                <a:latin typeface="Lucida Console"/>
                <a:cs typeface="Lucida Console"/>
              </a:rPr>
              <a:t>Davide</a:t>
            </a:r>
            <a:r>
              <a:rPr lang="en-US" dirty="0">
                <a:latin typeface="Lucida Console"/>
                <a:cs typeface="Lucida Console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__proto__: Person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name: undefined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__proto__: Object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constructor: function (</a:t>
            </a:r>
            <a:r>
              <a:rPr lang="en-US" dirty="0">
                <a:latin typeface="Lucida Console"/>
                <a:cs typeface="Lucida Console"/>
              </a:rPr>
              <a:t>name)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latin typeface="Lucida Console"/>
                <a:cs typeface="Lucida Console"/>
              </a:rPr>
              <a:t>getName</a:t>
            </a:r>
            <a:r>
              <a:rPr lang="en-US" dirty="0" smtClean="0">
                <a:latin typeface="Lucida Console"/>
                <a:cs typeface="Lucida Console"/>
              </a:rPr>
              <a:t>: function (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__proto__: Object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130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associative arrays</a:t>
            </a:r>
          </a:p>
          <a:p>
            <a:r>
              <a:rPr lang="en-US" dirty="0" smtClean="0"/>
              <a:t>augmented with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4282"/>
            <a:ext cx="7772400" cy="54398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red </a:t>
            </a:r>
            <a:r>
              <a:rPr lang="en-US" sz="1600" dirty="0">
                <a:solidFill>
                  <a:srgbClr val="0039E5"/>
                </a:solidFill>
                <a:latin typeface="Lucida Console"/>
                <a:cs typeface="Lucida Console"/>
              </a:rPr>
              <a:t>= {"red": 255, "green": 0, "blue": 0</a:t>
            </a: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solidFill>
                  <a:srgbClr val="0039E5"/>
                </a:solidFill>
                <a:latin typeface="Lucida Console"/>
                <a:cs typeface="Lucida Console"/>
              </a:rPr>
              <a:t>console.dir</a:t>
            </a:r>
            <a:r>
              <a:rPr lang="en-US" sz="1600" dirty="0">
                <a:solidFill>
                  <a:srgbClr val="0039E5"/>
                </a:solidFill>
                <a:latin typeface="Lucida Console"/>
                <a:cs typeface="Lucida Console"/>
              </a:rPr>
              <a:t>(red</a:t>
            </a: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Object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blue: 0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green: 0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red: 255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__proto__: Object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__</a:t>
            </a:r>
            <a:r>
              <a:rPr lang="en-US" sz="1600" dirty="0" err="1" smtClean="0">
                <a:latin typeface="Lucida Console"/>
                <a:cs typeface="Lucida Console"/>
              </a:rPr>
              <a:t>defineGetter</a:t>
            </a:r>
            <a:r>
              <a:rPr lang="en-US" sz="1600" dirty="0" smtClean="0">
                <a:latin typeface="Lucida Console"/>
                <a:cs typeface="Lucida Console"/>
              </a:rPr>
              <a:t>__: function __</a:t>
            </a:r>
            <a:r>
              <a:rPr lang="en-US" sz="1600" dirty="0" err="1" smtClean="0">
                <a:latin typeface="Lucida Console"/>
                <a:cs typeface="Lucida Console"/>
              </a:rPr>
              <a:t>defineGetter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__</a:t>
            </a:r>
            <a:r>
              <a:rPr lang="en-US" sz="1600" dirty="0" err="1" smtClean="0">
                <a:latin typeface="Lucida Console"/>
                <a:cs typeface="Lucida Console"/>
              </a:rPr>
              <a:t>defineSetter</a:t>
            </a:r>
            <a:r>
              <a:rPr lang="en-US" sz="1600" dirty="0" smtClean="0">
                <a:latin typeface="Lucida Console"/>
                <a:cs typeface="Lucida Console"/>
              </a:rPr>
              <a:t>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 err="1" smtClean="0">
                <a:latin typeface="Lucida Console"/>
                <a:cs typeface="Lucida Console"/>
              </a:rPr>
              <a:t>defineSetter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__</a:t>
            </a:r>
            <a:r>
              <a:rPr lang="en-US" sz="1600" dirty="0" err="1" smtClean="0">
                <a:latin typeface="Lucida Console"/>
                <a:cs typeface="Lucida Console"/>
              </a:rPr>
              <a:t>lookupGetter</a:t>
            </a:r>
            <a:r>
              <a:rPr lang="en-US" sz="1600" dirty="0" smtClean="0">
                <a:latin typeface="Lucida Console"/>
                <a:cs typeface="Lucida Console"/>
              </a:rPr>
              <a:t>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 err="1" smtClean="0">
                <a:latin typeface="Lucida Console"/>
                <a:cs typeface="Lucida Console"/>
              </a:rPr>
              <a:t>lookupGetter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__</a:t>
            </a:r>
            <a:r>
              <a:rPr lang="en-US" sz="1600" dirty="0" err="1" smtClean="0">
                <a:latin typeface="Lucida Console"/>
                <a:cs typeface="Lucida Console"/>
              </a:rPr>
              <a:t>lookupSetter</a:t>
            </a:r>
            <a:r>
              <a:rPr lang="en-US" sz="1600" dirty="0" smtClean="0">
                <a:latin typeface="Lucida Console"/>
                <a:cs typeface="Lucida Console"/>
              </a:rPr>
              <a:t>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 err="1" smtClean="0">
                <a:latin typeface="Lucida Console"/>
                <a:cs typeface="Lucida Console"/>
              </a:rPr>
              <a:t>lookupSetter</a:t>
            </a:r>
            <a:r>
              <a:rPr lang="en-US" sz="1600" dirty="0" smtClean="0">
                <a:latin typeface="Lucida Console"/>
                <a:cs typeface="Lucida Console"/>
              </a:rPr>
              <a:t>__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constructor: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Object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hasOwnProperty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hasOwnProperty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isPrototypeOf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isPrototypeOf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propertyIsEnumerable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propertyIsEnumerable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toLocaleString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toLocaleString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toString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toString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</a:t>
            </a:r>
            <a:r>
              <a:rPr lang="en-US" sz="1600" dirty="0" err="1" smtClean="0">
                <a:latin typeface="Lucida Console"/>
                <a:cs typeface="Lucida Console"/>
              </a:rPr>
              <a:t>valueOf</a:t>
            </a:r>
            <a:r>
              <a:rPr lang="en-US" sz="1600" dirty="0" smtClean="0">
                <a:latin typeface="Lucida Console"/>
                <a:cs typeface="Lucida Console"/>
              </a:rPr>
              <a:t>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err="1" smtClean="0">
                <a:latin typeface="Lucida Console"/>
                <a:cs typeface="Lucida Console"/>
              </a:rPr>
              <a:t>valueOf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get __proto__: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get </a:t>
            </a:r>
            <a:r>
              <a:rPr lang="en-US" sz="1600" dirty="0">
                <a:latin typeface="Lucida Console"/>
                <a:cs typeface="Lucida Console"/>
              </a:rPr>
              <a:t>__proto__()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set __proto__: </a:t>
            </a:r>
            <a:r>
              <a:rPr lang="en-US" sz="1600" dirty="0">
                <a:latin typeface="Lucida Console"/>
                <a:cs typeface="Lucida Console"/>
              </a:rPr>
              <a:t>function </a:t>
            </a:r>
            <a:r>
              <a:rPr lang="en-US" sz="1600" dirty="0" smtClean="0">
                <a:latin typeface="Lucida Console"/>
                <a:cs typeface="Lucida Console"/>
              </a:rPr>
              <a:t>set </a:t>
            </a:r>
            <a:r>
              <a:rPr lang="en-US" sz="1600" dirty="0">
                <a:latin typeface="Lucida Console"/>
                <a:cs typeface="Lucida Console"/>
              </a:rPr>
              <a:t>__proto__(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sz="1600" dirty="0" err="1" smtClean="0">
                <a:solidFill>
                  <a:srgbClr val="0039E5"/>
                </a:solidFill>
                <a:latin typeface="Lucida Console"/>
                <a:cs typeface="Lucida Console"/>
              </a:rPr>
              <a:t>red.hasOwnProperty</a:t>
            </a:r>
            <a:r>
              <a:rPr lang="en-US" sz="1600" dirty="0" smtClean="0">
                <a:solidFill>
                  <a:srgbClr val="0039E5"/>
                </a:solidFill>
                <a:latin typeface="Lucida Console"/>
                <a:cs typeface="Lucida Console"/>
              </a:rPr>
              <a:t>(“blue”)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true</a:t>
            </a:r>
            <a:endParaRPr lang="en-US" sz="1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451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get/set along prototype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1"/>
            <a:ext cx="7990656" cy="526539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effectLst/>
                <a:latin typeface="Lucida Console"/>
                <a:cs typeface="Lucida Console"/>
              </a:rPr>
              <a:t>var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>
                <a:effectLst/>
                <a:latin typeface="Lucida Console"/>
                <a:cs typeface="Lucida Console"/>
              </a:rPr>
              <a:t>Color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b="1" dirty="0" smtClean="0">
                <a:effectLst/>
                <a:latin typeface="Lucida Console"/>
                <a:cs typeface="Lucida Console"/>
              </a:rPr>
              <a:t>function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(r</a:t>
            </a:r>
            <a:r>
              <a:rPr lang="en-US" sz="2400" dirty="0">
                <a:effectLst/>
                <a:latin typeface="Lucida Console"/>
                <a:cs typeface="Lucida Console"/>
              </a:rPr>
              <a:t>, g, b) {</a:t>
            </a:r>
            <a:br>
              <a:rPr lang="en-US" sz="2400" dirty="0">
                <a:effectLst/>
                <a:latin typeface="Lucida Console"/>
                <a:cs typeface="Lucida Console"/>
              </a:rPr>
            </a:br>
            <a:r>
              <a:rPr lang="en-US" sz="2400" dirty="0" smtClean="0">
                <a:effectLst/>
                <a:latin typeface="Lucida Console"/>
                <a:cs typeface="Lucida Console"/>
              </a:rPr>
              <a:t>   </a:t>
            </a:r>
            <a:r>
              <a:rPr lang="en-US" sz="2400" dirty="0" err="1" smtClean="0">
                <a:effectLst/>
                <a:latin typeface="Lucida Console"/>
                <a:cs typeface="Lucida Console"/>
              </a:rPr>
              <a:t>this.red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r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this.green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g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  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this.blue</a:t>
            </a:r>
            <a:r>
              <a:rPr lang="en-US" sz="2400" dirty="0">
                <a:effectLst/>
                <a:latin typeface="Lucida Console"/>
                <a:cs typeface="Lucida Console"/>
              </a:rPr>
              <a:t>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</a:t>
            </a:r>
            <a:r>
              <a:rPr lang="en-US" sz="2400" dirty="0">
                <a:effectLst/>
                <a:latin typeface="Lucida Console"/>
                <a:cs typeface="Lucida Console"/>
              </a:rPr>
              <a:t>b; } </a:t>
            </a:r>
          </a:p>
          <a:p>
            <a:pPr marL="0" indent="0">
              <a:buNone/>
            </a:pPr>
            <a:r>
              <a:rPr lang="en-US" sz="2400" b="1" dirty="0" err="1">
                <a:effectLst/>
                <a:latin typeface="Lucida Console"/>
                <a:cs typeface="Lucida Console"/>
              </a:rPr>
              <a:t>Color</a:t>
            </a:r>
            <a:r>
              <a:rPr lang="en-US" sz="2400" dirty="0" err="1">
                <a:effectLst/>
                <a:latin typeface="Lucida Console"/>
                <a:cs typeface="Lucida Console"/>
              </a:rPr>
              <a:t>.</a:t>
            </a:r>
            <a:r>
              <a:rPr lang="en-US" sz="2400" b="1" dirty="0" err="1">
                <a:effectLst/>
                <a:latin typeface="Lucida Console"/>
                <a:cs typeface="Lucida Console"/>
              </a:rPr>
              <a:t>prototype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 = </a:t>
            </a:r>
            <a:r>
              <a:rPr lang="en-US" sz="2400" dirty="0">
                <a:effectLst/>
                <a:latin typeface="Lucida Console"/>
                <a:cs typeface="Lucida Console"/>
              </a:rPr>
              <a:t>{bits: 24}</a:t>
            </a:r>
            <a:r>
              <a:rPr lang="en-US" sz="2400" dirty="0" smtClean="0">
                <a:effectLst/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effectLst/>
                <a:latin typeface="Lucida Console"/>
                <a:cs typeface="Lucida Console"/>
              </a:rPr>
              <a:t>green </a:t>
            </a:r>
            <a:r>
              <a:rPr lang="en-US" sz="2400" b="1" dirty="0">
                <a:effectLst/>
                <a:latin typeface="Lucida Console"/>
                <a:cs typeface="Lucida Console"/>
              </a:rPr>
              <a:t>= new </a:t>
            </a:r>
            <a:r>
              <a:rPr lang="en-US" sz="2400" dirty="0">
                <a:effectLst/>
                <a:latin typeface="Lucida Console"/>
                <a:cs typeface="Lucida Console"/>
              </a:rPr>
              <a:t>Color(0, 255, 0); </a:t>
            </a:r>
            <a:endParaRPr lang="en-US" sz="1600" dirty="0">
              <a:effectLst/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get</a:t>
            </a:r>
            <a:r>
              <a:rPr lang="en-US" b="1" dirty="0"/>
              <a:t>: up chain until match</a:t>
            </a:r>
          </a:p>
          <a:p>
            <a:r>
              <a:rPr lang="en-US" b="1" dirty="0" smtClean="0"/>
              <a:t>set</a:t>
            </a:r>
            <a:r>
              <a:rPr lang="en-US" b="1" dirty="0"/>
              <a:t>: always immediate object</a:t>
            </a:r>
          </a:p>
          <a:p>
            <a:r>
              <a:rPr lang="en-US" b="1" dirty="0" smtClean="0"/>
              <a:t>shadowing </a:t>
            </a:r>
            <a:r>
              <a:rPr lang="en-US" b="1" dirty="0"/>
              <a:t>if names match</a:t>
            </a:r>
          </a:p>
        </p:txBody>
      </p:sp>
    </p:spTree>
    <p:extLst>
      <p:ext uri="{BB962C8B-B14F-4D97-AF65-F5344CB8AC3E}">
        <p14:creationId xmlns:p14="http://schemas.microsoft.com/office/powerpoint/2010/main" val="1816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odifying </a:t>
            </a:r>
            <a:r>
              <a:rPr lang="en-US" dirty="0" smtClean="0"/>
              <a:t>vs </a:t>
            </a:r>
            <a:r>
              <a:rPr lang="en-US" dirty="0" smtClean="0"/>
              <a:t>Setting </a:t>
            </a:r>
            <a:r>
              <a:rPr lang="en-US" dirty="0"/>
              <a:t>P</a:t>
            </a:r>
            <a:r>
              <a:rPr lang="en-US" dirty="0" smtClean="0"/>
              <a:t>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268761"/>
            <a:ext cx="4313989" cy="5265392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>
                <a:latin typeface="+mn-lt"/>
              </a:rPr>
              <a:t>how do these differ?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Color.prototype.bits</a:t>
            </a:r>
            <a:r>
              <a:rPr lang="en-US" dirty="0">
                <a:latin typeface="Lucida Console"/>
                <a:cs typeface="Lucida Console"/>
              </a:rPr>
              <a:t> = 24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/>
                <a:cs typeface="Lucida Console"/>
              </a:rPr>
              <a:t>Color.prototype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 {bits: 24};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600" dirty="0" smtClean="0">
                <a:latin typeface="+mn-lt"/>
              </a:rPr>
              <a:t>need </a:t>
            </a:r>
            <a:r>
              <a:rPr lang="en-US" sz="3600" dirty="0">
                <a:latin typeface="+mn-lt"/>
              </a:rPr>
              <a:t>to track sharing </a:t>
            </a:r>
            <a:r>
              <a:rPr lang="en-US" sz="3600" dirty="0" smtClean="0">
                <a:latin typeface="+mn-lt"/>
              </a:rPr>
              <a:t>between object </a:t>
            </a:r>
            <a:r>
              <a:rPr lang="en-US" sz="3600" dirty="0">
                <a:latin typeface="+mn-lt"/>
              </a:rPr>
              <a:t>and </a:t>
            </a:r>
            <a:r>
              <a:rPr lang="en-US" sz="3600" dirty="0" smtClean="0">
                <a:latin typeface="+mn-lt"/>
              </a:rPr>
              <a:t>constructor</a:t>
            </a:r>
            <a:endParaRPr lang="en-US" sz="36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2832" y="1268760"/>
            <a:ext cx="3810000" cy="52653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red = new </a:t>
            </a: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Color(255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, 0, 0)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Color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Color.prototype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 = {bits: 24}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green = new </a:t>
            </a:r>
            <a:r>
              <a:rPr lang="en-US" dirty="0" smtClean="0">
                <a:solidFill>
                  <a:srgbClr val="0039E5"/>
                </a:solidFill>
                <a:latin typeface="Lucida Console"/>
                <a:cs typeface="Lucida Console"/>
              </a:rPr>
              <a:t>Color(0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, 255, 0)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Color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Color.prototype.space</a:t>
            </a: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 = "RGB"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"RGB"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red.bits</a:t>
            </a:r>
            <a:endParaRPr lang="en-US" dirty="0">
              <a:solidFill>
                <a:srgbClr val="0039E5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undefined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green.bits</a:t>
            </a:r>
            <a:endParaRPr lang="en-US" dirty="0">
              <a:solidFill>
                <a:srgbClr val="0039E5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24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red.space</a:t>
            </a:r>
            <a:endParaRPr lang="en-US" dirty="0">
              <a:solidFill>
                <a:srgbClr val="0039E5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undefined</a:t>
            </a:r>
          </a:p>
          <a:p>
            <a:pPr marL="0" indent="0">
              <a:buNone/>
            </a:pPr>
            <a:r>
              <a:rPr lang="en-US" dirty="0">
                <a:solidFill>
                  <a:srgbClr val="0039E5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0039E5"/>
                </a:solidFill>
                <a:latin typeface="Lucida Console"/>
                <a:cs typeface="Lucida Console"/>
              </a:rPr>
              <a:t>green.space</a:t>
            </a:r>
            <a:endParaRPr lang="en-US" dirty="0">
              <a:solidFill>
                <a:srgbClr val="0039E5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"RGB"</a:t>
            </a:r>
          </a:p>
          <a:p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706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the platform grew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Canvas2D</a:t>
            </a:r>
          </a:p>
          <a:p>
            <a:r>
              <a:rPr lang="en-US" dirty="0" smtClean="0"/>
              <a:t>SVG</a:t>
            </a:r>
          </a:p>
          <a:p>
            <a:r>
              <a:rPr lang="en-US" dirty="0" smtClean="0"/>
              <a:t>HTML5Audio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5492" y="63485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68761"/>
            <a:ext cx="8458200" cy="52653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r-HR" dirty="0">
                <a:latin typeface="Lucida Console"/>
                <a:cs typeface="Lucida Console"/>
              </a:rPr>
              <a:t>var tim =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  name: "Tim Caswell",</a:t>
            </a:r>
          </a:p>
          <a:p>
            <a:pPr marL="0" indent="0">
              <a:buNone/>
            </a:pPr>
            <a:r>
              <a:rPr lang="de-DE" dirty="0">
                <a:latin typeface="Lucida Console"/>
                <a:cs typeface="Lucida Console"/>
              </a:rPr>
              <a:t>  </a:t>
            </a:r>
            <a:r>
              <a:rPr lang="de-DE" dirty="0" err="1">
                <a:latin typeface="Lucida Console"/>
                <a:cs typeface="Lucida Console"/>
              </a:rPr>
              <a:t>age</a:t>
            </a:r>
            <a:r>
              <a:rPr lang="de-DE" dirty="0">
                <a:latin typeface="Lucida Console"/>
                <a:cs typeface="Lucida Console"/>
              </a:rPr>
              <a:t>: 28,</a:t>
            </a:r>
          </a:p>
          <a:p>
            <a:pPr marL="0" indent="0">
              <a:buNone/>
            </a:pPr>
            <a:r>
              <a:rPr lang="de-DE" dirty="0">
                <a:latin typeface="Lucida Console"/>
                <a:cs typeface="Lucida Console"/>
              </a:rPr>
              <a:t>  </a:t>
            </a:r>
            <a:r>
              <a:rPr lang="de-DE" dirty="0" err="1">
                <a:latin typeface="Lucida Console"/>
                <a:cs typeface="Lucida Console"/>
              </a:rPr>
              <a:t>isProgrammer</a:t>
            </a:r>
            <a:r>
              <a:rPr lang="de-DE" dirty="0">
                <a:latin typeface="Lucida Console"/>
                <a:cs typeface="Lucida Console"/>
              </a:rPr>
              <a:t>: </a:t>
            </a:r>
            <a:r>
              <a:rPr lang="de-DE" dirty="0" err="1">
                <a:latin typeface="Lucida Console"/>
                <a:cs typeface="Lucida Console"/>
              </a:rPr>
              <a:t>true</a:t>
            </a:r>
            <a:r>
              <a:rPr lang="de-DE" dirty="0"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de-DE" dirty="0">
                <a:latin typeface="Lucida Console"/>
                <a:cs typeface="Lucida Console"/>
              </a:rPr>
              <a:t>  </a:t>
            </a:r>
            <a:r>
              <a:rPr lang="de-DE" dirty="0" err="1">
                <a:latin typeface="Lucida Console"/>
                <a:cs typeface="Lucida Console"/>
              </a:rPr>
              <a:t>likesJavaScript</a:t>
            </a:r>
            <a:r>
              <a:rPr lang="de-DE" dirty="0">
                <a:latin typeface="Lucida Console"/>
                <a:cs typeface="Lucida Console"/>
              </a:rPr>
              <a:t>: </a:t>
            </a:r>
            <a:r>
              <a:rPr lang="de-DE" dirty="0" err="1">
                <a:latin typeface="Lucida Console"/>
                <a:cs typeface="Lucida Console"/>
              </a:rPr>
              <a:t>true</a:t>
            </a:r>
            <a:endParaRPr lang="de-DE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dirty="0"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// Create a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child</a:t>
            </a: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object</a:t>
            </a:r>
            <a:endParaRPr lang="de-DE" dirty="0">
              <a:solidFill>
                <a:srgbClr val="00B05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dirty="0" err="1">
                <a:latin typeface="Lucida Console"/>
                <a:cs typeface="Lucida Console"/>
              </a:rPr>
              <a:t>var</a:t>
            </a:r>
            <a:r>
              <a:rPr lang="de-DE" dirty="0">
                <a:latin typeface="Lucida Console"/>
                <a:cs typeface="Lucida Console"/>
              </a:rPr>
              <a:t> </a:t>
            </a:r>
            <a:r>
              <a:rPr lang="de-DE" dirty="0" err="1">
                <a:latin typeface="Lucida Console"/>
                <a:cs typeface="Lucida Console"/>
              </a:rPr>
              <a:t>jack</a:t>
            </a:r>
            <a:r>
              <a:rPr lang="de-DE" dirty="0">
                <a:latin typeface="Lucida Console"/>
                <a:cs typeface="Lucida Console"/>
              </a:rPr>
              <a:t> = </a:t>
            </a:r>
            <a:r>
              <a:rPr lang="de-DE" dirty="0" err="1">
                <a:latin typeface="Lucida Console"/>
                <a:cs typeface="Lucida Console"/>
              </a:rPr>
              <a:t>Object.create</a:t>
            </a:r>
            <a:r>
              <a:rPr lang="de-DE" dirty="0">
                <a:latin typeface="Lucida Console"/>
                <a:cs typeface="Lucida Console"/>
              </a:rPr>
              <a:t>(tim);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//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Override</a:t>
            </a: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some</a:t>
            </a: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properties</a:t>
            </a:r>
            <a:r>
              <a:rPr lang="de-DE" dirty="0">
                <a:solidFill>
                  <a:srgbClr val="00B050"/>
                </a:solidFill>
                <a:latin typeface="Lucida Console"/>
                <a:cs typeface="Lucida Console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Lucida Console"/>
                <a:cs typeface="Lucida Console"/>
              </a:rPr>
              <a:t>locally</a:t>
            </a:r>
            <a:endParaRPr lang="de-DE" dirty="0">
              <a:solidFill>
                <a:srgbClr val="00B05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dirty="0" err="1">
                <a:latin typeface="Lucida Console"/>
                <a:cs typeface="Lucida Console"/>
              </a:rPr>
              <a:t>jack.name</a:t>
            </a:r>
            <a:r>
              <a:rPr lang="de-DE" dirty="0">
                <a:latin typeface="Lucida Console"/>
                <a:cs typeface="Lucida Console"/>
              </a:rPr>
              <a:t> = "Jack </a:t>
            </a:r>
            <a:r>
              <a:rPr lang="de-DE" dirty="0" err="1">
                <a:latin typeface="Lucida Console"/>
                <a:cs typeface="Lucida Console"/>
              </a:rPr>
              <a:t>Caswell</a:t>
            </a:r>
            <a:r>
              <a:rPr lang="de-DE" dirty="0">
                <a:latin typeface="Lucida Console"/>
                <a:cs typeface="Lucida Console"/>
              </a:rPr>
              <a:t>";</a:t>
            </a:r>
          </a:p>
          <a:p>
            <a:pPr marL="0" indent="0">
              <a:buNone/>
            </a:pPr>
            <a:r>
              <a:rPr lang="hr-HR" dirty="0">
                <a:latin typeface="Lucida Console"/>
                <a:cs typeface="Lucida Console"/>
              </a:rPr>
              <a:t>jack.age = 4;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Lucida Console"/>
                <a:cs typeface="Lucida Console"/>
              </a:rPr>
              <a:t>// Look up stuff through the prototype chain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jack.likesJavaScript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809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688" y="-27384"/>
            <a:ext cx="8469312" cy="792088"/>
          </a:xfrm>
        </p:spPr>
        <p:txBody>
          <a:bodyPr/>
          <a:lstStyle/>
          <a:p>
            <a:r>
              <a:rPr lang="en-US" dirty="0" smtClean="0"/>
              <a:t>New object’s prototype is old 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8" y="1308100"/>
            <a:ext cx="8470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7" y="1141853"/>
            <a:ext cx="6583278" cy="55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ES2015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01921"/>
            <a:ext cx="7772400" cy="536197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Sugar for prototype based OO pattern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>
                <a:latin typeface="Lucida Console"/>
                <a:cs typeface="Lucida Console"/>
              </a:rPr>
              <a:t>class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Point {</a:t>
            </a:r>
          </a:p>
          <a:p>
            <a:pPr marL="0" indent="0">
              <a:buNone/>
            </a:pPr>
            <a:r>
              <a:rPr lang="ro-RO" sz="1600" dirty="0">
                <a:latin typeface="Lucida Console"/>
                <a:cs typeface="Lucida Console"/>
              </a:rPr>
              <a:t>    </a:t>
            </a:r>
            <a:r>
              <a:rPr lang="ro-RO" sz="1600" dirty="0" smtClean="0">
                <a:latin typeface="Lucida Console"/>
                <a:cs typeface="Lucida Console"/>
              </a:rPr>
              <a:t>constructor</a:t>
            </a:r>
            <a:r>
              <a:rPr lang="ro-RO" sz="1600" dirty="0">
                <a:latin typeface="Lucida Console"/>
                <a:cs typeface="Lucida Console"/>
              </a:rPr>
              <a:t>(x, y) {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.x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smtClean="0">
                <a:latin typeface="Lucida Console"/>
                <a:cs typeface="Lucida Console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   </a:t>
            </a:r>
            <a:r>
              <a:rPr lang="en-US" sz="1600" b="1" dirty="0" err="1" smtClean="0">
                <a:latin typeface="Lucida Console"/>
                <a:cs typeface="Lucida Console"/>
              </a:rPr>
              <a:t>this</a:t>
            </a:r>
            <a:r>
              <a:rPr lang="en-US" sz="1600" dirty="0" err="1" smtClean="0">
                <a:latin typeface="Lucida Console"/>
                <a:cs typeface="Lucida Console"/>
              </a:rPr>
              <a:t>.y</a:t>
            </a:r>
            <a:r>
              <a:rPr lang="en-US" sz="1600" dirty="0" smtClean="0">
                <a:latin typeface="Lucida Console"/>
                <a:cs typeface="Lucida Console"/>
              </a:rPr>
              <a:t> = y;</a:t>
            </a:r>
          </a:p>
          <a:p>
            <a:pPr marL="0" indent="0">
              <a:buNone/>
            </a:pPr>
            <a:r>
              <a:rPr lang="de-DE" sz="1600" dirty="0" smtClean="0">
                <a:latin typeface="Lucida Console"/>
                <a:cs typeface="Lucida Console"/>
              </a:rPr>
              <a:t>     </a:t>
            </a:r>
            <a:r>
              <a:rPr lang="de-DE" sz="1600" dirty="0"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hu-HU" sz="1600" dirty="0" smtClean="0">
                <a:latin typeface="Lucida Console"/>
                <a:cs typeface="Lucida Console"/>
              </a:rPr>
              <a:t>     </a:t>
            </a:r>
            <a:r>
              <a:rPr lang="hu-HU" sz="1600" dirty="0">
                <a:latin typeface="Lucida Console"/>
                <a:cs typeface="Lucida Console"/>
              </a:rPr>
              <a:t>toString() {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         </a:t>
            </a:r>
            <a:r>
              <a:rPr lang="en-US" sz="1600" b="1" dirty="0">
                <a:latin typeface="Lucida Console"/>
                <a:cs typeface="Lucida Console"/>
              </a:rPr>
              <a:t>return</a:t>
            </a:r>
            <a:r>
              <a:rPr lang="en-US" sz="1600" dirty="0">
                <a:latin typeface="Lucida Console"/>
                <a:cs typeface="Lucida Console"/>
              </a:rPr>
              <a:t> '(' +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.x</a:t>
            </a:r>
            <a:r>
              <a:rPr lang="en-US" sz="1600" dirty="0">
                <a:latin typeface="Lucida Console"/>
                <a:cs typeface="Lucida Console"/>
              </a:rPr>
              <a:t> + ', ' +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.y</a:t>
            </a:r>
            <a:r>
              <a:rPr lang="en-US" sz="1600" dirty="0">
                <a:latin typeface="Lucida Console"/>
                <a:cs typeface="Lucida Console"/>
              </a:rPr>
              <a:t> + '</a:t>
            </a:r>
            <a:r>
              <a:rPr lang="en-US" sz="1600" dirty="0" smtClean="0">
                <a:latin typeface="Lucida Console"/>
                <a:cs typeface="Lucida Console"/>
              </a:rPr>
              <a:t>)’;</a:t>
            </a:r>
            <a:r>
              <a:rPr lang="de-DE" sz="1600" dirty="0" smtClean="0">
                <a:latin typeface="Lucida Console"/>
                <a:cs typeface="Lucida Console"/>
              </a:rPr>
              <a:t> }</a:t>
            </a:r>
            <a:endParaRPr lang="de-DE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1600" dirty="0">
                <a:latin typeface="Lucida Console"/>
                <a:cs typeface="Lucida Console"/>
              </a:rPr>
              <a:t>    </a:t>
            </a:r>
            <a:r>
              <a:rPr lang="de-DE" sz="1600" dirty="0" smtClean="0">
                <a:latin typeface="Lucida Console"/>
                <a:cs typeface="Lucida Console"/>
              </a:rPr>
              <a:t>}</a:t>
            </a:r>
            <a:endParaRPr lang="de-DE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1600" b="1" dirty="0" err="1" smtClean="0">
                <a:latin typeface="Lucida Console"/>
                <a:cs typeface="Lucida Console"/>
              </a:rPr>
              <a:t>class</a:t>
            </a:r>
            <a:r>
              <a:rPr lang="de-DE" sz="1600" dirty="0" smtClean="0">
                <a:latin typeface="Lucida Console"/>
                <a:cs typeface="Lucida Console"/>
              </a:rPr>
              <a:t> </a:t>
            </a:r>
            <a:r>
              <a:rPr lang="de-DE" sz="1600" dirty="0" err="1">
                <a:latin typeface="Lucida Console"/>
                <a:cs typeface="Lucida Console"/>
              </a:rPr>
              <a:t>ColorPoint</a:t>
            </a:r>
            <a:r>
              <a:rPr lang="de-DE" sz="1600" dirty="0">
                <a:latin typeface="Lucida Console"/>
                <a:cs typeface="Lucida Console"/>
              </a:rPr>
              <a:t> </a:t>
            </a:r>
            <a:r>
              <a:rPr lang="de-DE" sz="1600" dirty="0" err="1">
                <a:latin typeface="Lucida Console"/>
                <a:cs typeface="Lucida Console"/>
              </a:rPr>
              <a:t>extends</a:t>
            </a:r>
            <a:r>
              <a:rPr lang="de-DE" sz="1600" dirty="0">
                <a:latin typeface="Lucida Console"/>
                <a:cs typeface="Lucida Console"/>
              </a:rPr>
              <a:t> Point {</a:t>
            </a:r>
          </a:p>
          <a:p>
            <a:pPr marL="0" indent="0">
              <a:buNone/>
            </a:pPr>
            <a:r>
              <a:rPr lang="de-DE" sz="1600" dirty="0" smtClean="0">
                <a:latin typeface="Lucida Console"/>
                <a:cs typeface="Lucida Console"/>
              </a:rPr>
              <a:t>     </a:t>
            </a:r>
            <a:r>
              <a:rPr lang="de-DE" sz="1600" dirty="0" err="1">
                <a:latin typeface="Lucida Console"/>
                <a:cs typeface="Lucida Console"/>
              </a:rPr>
              <a:t>constructor</a:t>
            </a:r>
            <a:r>
              <a:rPr lang="de-DE" sz="1600" dirty="0">
                <a:latin typeface="Lucida Console"/>
                <a:cs typeface="Lucida Console"/>
              </a:rPr>
              <a:t>(x, </a:t>
            </a:r>
            <a:r>
              <a:rPr lang="de-DE" sz="1600" dirty="0" err="1">
                <a:latin typeface="Lucida Console"/>
                <a:cs typeface="Lucida Console"/>
              </a:rPr>
              <a:t>y</a:t>
            </a:r>
            <a:r>
              <a:rPr lang="de-DE" sz="1600" dirty="0">
                <a:latin typeface="Lucida Console"/>
                <a:cs typeface="Lucida Console"/>
              </a:rPr>
              <a:t>, </a:t>
            </a:r>
            <a:r>
              <a:rPr lang="de-DE" sz="1600" dirty="0" err="1">
                <a:latin typeface="Lucida Console"/>
                <a:cs typeface="Lucida Console"/>
              </a:rPr>
              <a:t>color</a:t>
            </a:r>
            <a:r>
              <a:rPr lang="de-DE" sz="1600" dirty="0"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ro-RO" sz="1600" dirty="0">
                <a:latin typeface="Lucida Console"/>
                <a:cs typeface="Lucida Console"/>
              </a:rPr>
              <a:t> </a:t>
            </a:r>
            <a:r>
              <a:rPr lang="ro-RO" sz="1600" dirty="0" smtClean="0">
                <a:latin typeface="Lucida Console"/>
                <a:cs typeface="Lucida Console"/>
              </a:rPr>
              <a:t>        </a:t>
            </a:r>
            <a:r>
              <a:rPr lang="ro-RO" sz="1600" dirty="0">
                <a:latin typeface="Lucida Console"/>
                <a:cs typeface="Lucida Console"/>
              </a:rPr>
              <a:t>super(x, y);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.color</a:t>
            </a:r>
            <a:r>
              <a:rPr lang="en-US" sz="1600" dirty="0">
                <a:latin typeface="Lucida Console"/>
                <a:cs typeface="Lucida Console"/>
              </a:rPr>
              <a:t> = color;</a:t>
            </a:r>
          </a:p>
          <a:p>
            <a:pPr marL="0" indent="0">
              <a:buNone/>
            </a:pPr>
            <a:r>
              <a:rPr lang="de-DE" sz="1600" dirty="0">
                <a:latin typeface="Lucida Console"/>
                <a:cs typeface="Lucida Console"/>
              </a:rPr>
              <a:t> </a:t>
            </a:r>
            <a:r>
              <a:rPr lang="de-DE" sz="1600" dirty="0" smtClean="0"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r>
              <a:rPr lang="hu-HU" sz="1600" dirty="0" smtClean="0">
                <a:latin typeface="Lucida Console"/>
                <a:cs typeface="Lucida Console"/>
              </a:rPr>
              <a:t>     </a:t>
            </a:r>
            <a:r>
              <a:rPr lang="hu-HU" sz="1600" dirty="0">
                <a:latin typeface="Lucida Console"/>
                <a:cs typeface="Lucida Console"/>
              </a:rPr>
              <a:t>toString() {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       </a:t>
            </a:r>
            <a:r>
              <a:rPr lang="en-US" sz="1600" b="1" dirty="0">
                <a:latin typeface="Lucida Console"/>
                <a:cs typeface="Lucida Console"/>
              </a:rPr>
              <a:t>return</a:t>
            </a: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err="1">
                <a:latin typeface="Lucida Console"/>
                <a:cs typeface="Lucida Console"/>
              </a:rPr>
              <a:t>super.toString</a:t>
            </a:r>
            <a:r>
              <a:rPr lang="en-US" sz="1600" dirty="0">
                <a:latin typeface="Lucida Console"/>
                <a:cs typeface="Lucida Console"/>
              </a:rPr>
              <a:t>() + ' in ' + </a:t>
            </a:r>
            <a:r>
              <a:rPr lang="en-US" sz="1600" b="1" dirty="0" err="1">
                <a:latin typeface="Lucida Console"/>
                <a:cs typeface="Lucida Console"/>
              </a:rPr>
              <a:t>this</a:t>
            </a:r>
            <a:r>
              <a:rPr lang="en-US" sz="1600" dirty="0" err="1">
                <a:latin typeface="Lucida Console"/>
                <a:cs typeface="Lucida Console"/>
              </a:rPr>
              <a:t>.color</a:t>
            </a:r>
            <a:r>
              <a:rPr lang="en-US" sz="1600" dirty="0" smtClean="0">
                <a:latin typeface="Lucida Console"/>
                <a:cs typeface="Lucida Console"/>
              </a:rPr>
              <a:t>;</a:t>
            </a:r>
            <a:r>
              <a:rPr lang="de-DE" sz="1600" dirty="0" smtClean="0">
                <a:latin typeface="Lucida Console"/>
                <a:cs typeface="Lucida Console"/>
              </a:rPr>
              <a:t> }</a:t>
            </a:r>
            <a:endParaRPr lang="de-DE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1600" dirty="0"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r>
              <a:rPr lang="de-DE" sz="1600" dirty="0">
                <a:latin typeface="Lucida Console"/>
                <a:cs typeface="Lucida Console"/>
              </a:rPr>
              <a:t> </a:t>
            </a:r>
            <a:r>
              <a:rPr lang="de-DE" sz="1600" dirty="0" smtClean="0">
                <a:latin typeface="Lucida Console"/>
                <a:cs typeface="Lucida Console"/>
              </a:rPr>
              <a:t>}</a:t>
            </a:r>
            <a:endParaRPr lang="en-US" sz="1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18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Kinds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68761"/>
            <a:ext cx="7772400" cy="211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Lucida Console"/>
                <a:cs typeface="Lucida Console"/>
              </a:rPr>
              <a:t>class</a:t>
            </a:r>
            <a:r>
              <a:rPr lang="en-US" sz="2000" dirty="0">
                <a:latin typeface="Lucida Console"/>
                <a:cs typeface="Lucida Console"/>
              </a:rPr>
              <a:t> Foo {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  <a:cs typeface="Lucida Console"/>
              </a:rPr>
              <a:t>    </a:t>
            </a:r>
            <a:r>
              <a:rPr lang="en-US" sz="2000" dirty="0" smtClean="0">
                <a:latin typeface="Lucida Console"/>
                <a:cs typeface="Lucida Console"/>
              </a:rPr>
              <a:t>constructor</a:t>
            </a:r>
            <a:r>
              <a:rPr lang="en-US" sz="2000" dirty="0">
                <a:latin typeface="Lucida Console"/>
                <a:cs typeface="Lucida Console"/>
              </a:rPr>
              <a:t>(prop) </a:t>
            </a:r>
            <a:r>
              <a:rPr lang="en-US" sz="2000" dirty="0" smtClean="0">
                <a:latin typeface="Lucida Console"/>
                <a:cs typeface="Lucida Console"/>
              </a:rPr>
              <a:t>{ </a:t>
            </a:r>
            <a:r>
              <a:rPr lang="en-US" sz="2000" b="1" dirty="0" err="1" smtClean="0">
                <a:latin typeface="Lucida Console"/>
                <a:cs typeface="Lucida Console"/>
              </a:rPr>
              <a:t>this</a:t>
            </a:r>
            <a:r>
              <a:rPr lang="en-US" sz="2000" dirty="0" err="1" smtClean="0">
                <a:latin typeface="Lucida Console"/>
                <a:cs typeface="Lucida Console"/>
              </a:rPr>
              <a:t>.prop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= prop</a:t>
            </a:r>
            <a:r>
              <a:rPr lang="en-US" sz="2000" dirty="0" smtClean="0">
                <a:latin typeface="Lucida Console"/>
                <a:cs typeface="Lucida Console"/>
              </a:rPr>
              <a:t>; </a:t>
            </a:r>
            <a:r>
              <a:rPr lang="de-DE" sz="2000" dirty="0" smtClean="0">
                <a:latin typeface="Lucida Console"/>
                <a:cs typeface="Lucida Console"/>
              </a:rPr>
              <a:t>}</a:t>
            </a:r>
            <a:endParaRPr lang="de-DE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2000" dirty="0">
                <a:latin typeface="Lucida Console"/>
                <a:cs typeface="Lucida Console"/>
              </a:rPr>
              <a:t>    </a:t>
            </a:r>
            <a:r>
              <a:rPr lang="de-DE" sz="2000" dirty="0" err="1" smtClean="0">
                <a:latin typeface="Lucida Console"/>
                <a:cs typeface="Lucida Console"/>
              </a:rPr>
              <a:t>static</a:t>
            </a:r>
            <a:r>
              <a:rPr lang="de-DE" sz="2000" dirty="0" smtClean="0">
                <a:latin typeface="Lucida Console"/>
                <a:cs typeface="Lucida Console"/>
              </a:rPr>
              <a:t> </a:t>
            </a:r>
            <a:r>
              <a:rPr lang="de-DE" sz="2000" dirty="0" err="1">
                <a:latin typeface="Lucida Console"/>
                <a:cs typeface="Lucida Console"/>
              </a:rPr>
              <a:t>staticMethod</a:t>
            </a:r>
            <a:r>
              <a:rPr lang="de-DE" sz="2000" dirty="0">
                <a:latin typeface="Lucida Console"/>
                <a:cs typeface="Lucida Console"/>
              </a:rPr>
              <a:t>() </a:t>
            </a:r>
            <a:r>
              <a:rPr lang="de-DE" sz="2000" dirty="0" smtClean="0">
                <a:latin typeface="Lucida Console"/>
                <a:cs typeface="Lucida Console"/>
              </a:rPr>
              <a:t>{ </a:t>
            </a:r>
            <a:r>
              <a:rPr lang="en-US" sz="2000" b="1" dirty="0" smtClean="0">
                <a:latin typeface="Lucida Console"/>
                <a:cs typeface="Lucida Console"/>
              </a:rPr>
              <a:t>return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'</a:t>
            </a:r>
            <a:r>
              <a:rPr lang="en-US" sz="2000" dirty="0" smtClean="0">
                <a:latin typeface="Lucida Console"/>
                <a:cs typeface="Lucida Console"/>
              </a:rPr>
              <a:t>classy’; </a:t>
            </a:r>
            <a:r>
              <a:rPr lang="de-DE" sz="2000" dirty="0" smtClean="0">
                <a:latin typeface="Lucida Console"/>
                <a:cs typeface="Lucida Console"/>
              </a:rPr>
              <a:t>}</a:t>
            </a:r>
            <a:endParaRPr lang="de-DE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de-DE" sz="2000" dirty="0">
                <a:latin typeface="Lucida Console"/>
                <a:cs typeface="Lucida Console"/>
              </a:rPr>
              <a:t>    </a:t>
            </a:r>
            <a:r>
              <a:rPr lang="de-DE" sz="2000" dirty="0" err="1" smtClean="0">
                <a:latin typeface="Lucida Console"/>
                <a:cs typeface="Lucida Console"/>
              </a:rPr>
              <a:t>prototypeMethod</a:t>
            </a:r>
            <a:r>
              <a:rPr lang="de-DE" sz="2000" dirty="0">
                <a:latin typeface="Lucida Console"/>
                <a:cs typeface="Lucida Console"/>
              </a:rPr>
              <a:t>() </a:t>
            </a:r>
            <a:r>
              <a:rPr lang="de-DE" sz="2000" dirty="0" smtClean="0">
                <a:latin typeface="Lucida Console"/>
                <a:cs typeface="Lucida Console"/>
              </a:rPr>
              <a:t>{ </a:t>
            </a:r>
            <a:r>
              <a:rPr lang="de-DE" sz="2000" b="1" dirty="0" err="1" smtClean="0">
                <a:latin typeface="Lucida Console"/>
                <a:cs typeface="Lucida Console"/>
              </a:rPr>
              <a:t>return</a:t>
            </a:r>
            <a:r>
              <a:rPr lang="de-DE" sz="2000" dirty="0" smtClean="0">
                <a:latin typeface="Lucida Console"/>
                <a:cs typeface="Lucida Console"/>
              </a:rPr>
              <a:t> </a:t>
            </a:r>
            <a:r>
              <a:rPr lang="de-DE" sz="2000" dirty="0">
                <a:latin typeface="Lucida Console"/>
                <a:cs typeface="Lucida Console"/>
              </a:rPr>
              <a:t>'</a:t>
            </a:r>
            <a:r>
              <a:rPr lang="de-DE" sz="2000" dirty="0" err="1" smtClean="0">
                <a:latin typeface="Lucida Console"/>
                <a:cs typeface="Lucida Console"/>
              </a:rPr>
              <a:t>prototypical</a:t>
            </a:r>
            <a:r>
              <a:rPr lang="de-DE" sz="2000" dirty="0" smtClean="0">
                <a:latin typeface="Lucida Console"/>
                <a:cs typeface="Lucida Console"/>
              </a:rPr>
              <a:t>‘; </a:t>
            </a:r>
            <a:r>
              <a:rPr lang="de-DE" sz="2000" dirty="0"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Lucida Console"/>
                <a:cs typeface="Lucida Console"/>
              </a:rPr>
              <a:t>let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foo = </a:t>
            </a:r>
            <a:r>
              <a:rPr lang="en-US" sz="2000" b="1" dirty="0">
                <a:latin typeface="Lucida Console"/>
                <a:cs typeface="Lucida Console"/>
              </a:rPr>
              <a:t>new</a:t>
            </a:r>
            <a:r>
              <a:rPr lang="en-US" sz="2000" dirty="0">
                <a:latin typeface="Lucida Console"/>
                <a:cs typeface="Lucida Console"/>
              </a:rPr>
              <a:t> Foo(123);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354148"/>
            <a:ext cx="5397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JavaScript </a:t>
            </a:r>
            <a:r>
              <a:rPr lang="en-US" dirty="0" smtClean="0"/>
              <a:t>Functions </a:t>
            </a:r>
            <a:r>
              <a:rPr lang="en-US" dirty="0" smtClean="0"/>
              <a:t>and </a:t>
            </a:r>
            <a:r>
              <a:rPr lang="en-US" i="1" dirty="0" smtClean="0"/>
              <a:t>this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x = 5; </a:t>
            </a:r>
            <a:r>
              <a:rPr lang="en-US" altLang="en-US" dirty="0" err="1"/>
              <a:t>var</a:t>
            </a:r>
            <a:r>
              <a:rPr lang="en-US" altLang="en-US" dirty="0"/>
              <a:t> y = 5;</a:t>
            </a:r>
          </a:p>
          <a:p>
            <a:pPr lvl="1">
              <a:buFontTx/>
              <a:buNone/>
            </a:pPr>
            <a:r>
              <a:rPr lang="en-US" altLang="en-US" dirty="0"/>
              <a:t>    function f() { return </a:t>
            </a:r>
            <a:r>
              <a:rPr lang="en-US" altLang="en-US" b="1" dirty="0" err="1">
                <a:solidFill>
                  <a:srgbClr val="FF0000"/>
                </a:solidFill>
              </a:rPr>
              <a:t>this.x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+ y; }</a:t>
            </a:r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o1 = {x : 10}</a:t>
            </a:r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o2 = {x : 20}</a:t>
            </a:r>
          </a:p>
          <a:p>
            <a:pPr lvl="1">
              <a:buFontTx/>
              <a:buNone/>
            </a:pPr>
            <a:r>
              <a:rPr lang="en-US" altLang="en-US" dirty="0"/>
              <a:t>    o1.g = f; o2.g = f;  </a:t>
            </a:r>
          </a:p>
          <a:p>
            <a:pPr lvl="1">
              <a:buFontTx/>
              <a:buNone/>
            </a:pPr>
            <a:r>
              <a:rPr lang="en-US" altLang="en-US" dirty="0"/>
              <a:t>    o1.g()</a:t>
            </a:r>
          </a:p>
          <a:p>
            <a:pPr lvl="1">
              <a:buFontTx/>
              <a:buNone/>
            </a:pPr>
            <a:r>
              <a:rPr lang="en-US" altLang="en-US" dirty="0"/>
              <a:t>       15</a:t>
            </a:r>
          </a:p>
          <a:p>
            <a:pPr lvl="1">
              <a:buFontTx/>
              <a:buNone/>
            </a:pPr>
            <a:r>
              <a:rPr lang="en-US" altLang="en-US" dirty="0"/>
              <a:t>    o2.g()</a:t>
            </a:r>
          </a:p>
          <a:p>
            <a:pPr lvl="1">
              <a:buFontTx/>
              <a:buNone/>
            </a:pPr>
            <a:r>
              <a:rPr lang="en-US" altLang="en-US" dirty="0"/>
              <a:t>       25</a:t>
            </a:r>
          </a:p>
          <a:p>
            <a:pPr lvl="1"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09800" y="5707063"/>
            <a:ext cx="6705600" cy="769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  <a:defRPr kumimoji="1" sz="2800" b="1">
                <a:solidFill>
                  <a:schemeClr val="tx1"/>
                </a:solidFill>
                <a:latin typeface="Arial" charset="0"/>
              </a:defRPr>
            </a:lvl1pPr>
            <a:lvl2pPr marL="112713" indent="288925">
              <a:spcBef>
                <a:spcPct val="20000"/>
              </a:spcBef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chemeClr val="accent2"/>
              </a:buClr>
              <a:buFontTx/>
              <a:buNone/>
            </a:pPr>
            <a:r>
              <a:rPr kumimoji="0" lang="en-US" altLang="en-US" sz="2000" b="0">
                <a:solidFill>
                  <a:schemeClr val="bg1"/>
                </a:solidFill>
                <a:latin typeface="Tahoma" charset="0"/>
              </a:rPr>
              <a:t>Both o1.g and o2.g refer to the same function object</a:t>
            </a:r>
          </a:p>
          <a:p>
            <a:pPr lvl="1">
              <a:buClr>
                <a:schemeClr val="accent2"/>
              </a:buClr>
              <a:buFontTx/>
              <a:buNone/>
            </a:pPr>
            <a:r>
              <a:rPr kumimoji="0" lang="en-US" altLang="en-US" sz="2000" b="0">
                <a:solidFill>
                  <a:schemeClr val="bg1"/>
                </a:solidFill>
                <a:latin typeface="Tahoma" charset="0"/>
              </a:rPr>
              <a:t> Why are the results for o1.g() and o2.g() different ?</a:t>
            </a:r>
            <a:endParaRPr kumimoji="0" lang="en-US" altLang="en-US" b="0">
              <a:solidFill>
                <a:schemeClr val="bg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about </a:t>
            </a:r>
            <a:r>
              <a:rPr lang="en-US" i="1" smtClean="0"/>
              <a:t>this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214203"/>
            <a:ext cx="8153400" cy="531994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 Property of the </a:t>
            </a:r>
            <a:r>
              <a:rPr lang="en-US" dirty="0" smtClean="0">
                <a:solidFill>
                  <a:srgbClr val="FF0000"/>
                </a:solidFill>
              </a:rPr>
              <a:t>activation object</a:t>
            </a:r>
            <a:r>
              <a:rPr lang="en-US" dirty="0" smtClean="0"/>
              <a:t> for function call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In most cases,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i="1" dirty="0" smtClean="0"/>
              <a:t> </a:t>
            </a:r>
            <a:r>
              <a:rPr lang="en-US" dirty="0" smtClean="0"/>
              <a:t>points to the object which has the function as a property (or method).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Example: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o  = {x : 10, f : function() { return </a:t>
            </a:r>
            <a:r>
              <a:rPr lang="en-US" dirty="0" err="1" smtClean="0"/>
              <a:t>this.x</a:t>
            </a:r>
            <a:r>
              <a:rPr lang="en-US" dirty="0" smtClean="0"/>
              <a:t> }}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o.f</a:t>
            </a:r>
            <a:r>
              <a:rPr lang="en-US" dirty="0" smtClean="0"/>
              <a:t>();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    10</a:t>
            </a:r>
          </a:p>
          <a:p>
            <a:pPr>
              <a:buFont typeface="Wingdings" pitchFamily="2" charset="2"/>
              <a:buChar char="l"/>
              <a:defRPr/>
            </a:pPr>
            <a:endParaRPr lang="en-US" i="1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400" i="1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this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resolved dynamically when the method is executed</a:t>
            </a:r>
          </a:p>
        </p:txBody>
      </p:sp>
    </p:spTree>
    <p:extLst>
      <p:ext uri="{BB962C8B-B14F-4D97-AF65-F5344CB8AC3E}">
        <p14:creationId xmlns:p14="http://schemas.microsoft.com/office/powerpoint/2010/main" val="1782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4213" y="20638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Special treatment for nested methods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244185"/>
            <a:ext cx="8458200" cy="5289966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altLang="en-US" dirty="0"/>
              <a:t>x</a:t>
            </a:r>
            <a:r>
              <a:rPr lang="en-US" altLang="en-US" dirty="0" smtClean="0"/>
              <a:t> = 3;</a:t>
            </a:r>
          </a:p>
          <a:p>
            <a:pPr lvl="1">
              <a:buFontTx/>
              <a:buNone/>
              <a:defRPr/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o = { x: </a:t>
            </a:r>
            <a:r>
              <a:rPr lang="en-US" altLang="en-US" dirty="0" smtClean="0"/>
              <a:t>10,</a:t>
            </a:r>
            <a:endParaRPr lang="en-US" altLang="en-US" dirty="0" smtClean="0"/>
          </a:p>
          <a:p>
            <a:pPr lvl="1">
              <a:buFontTx/>
              <a:buNone/>
              <a:defRPr/>
            </a:pPr>
            <a:r>
              <a:rPr lang="en-US" altLang="en-US" dirty="0" smtClean="0"/>
              <a:t>             f : function() { 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                                 function g() { return </a:t>
            </a:r>
            <a:r>
              <a:rPr lang="en-US" altLang="en-US" dirty="0" err="1" smtClean="0"/>
              <a:t>this.x</a:t>
            </a:r>
            <a:r>
              <a:rPr lang="en-US" altLang="en-US" dirty="0" smtClean="0"/>
              <a:t> } ; 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                                 return g();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              }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};</a:t>
            </a:r>
          </a:p>
          <a:p>
            <a:pPr lvl="1">
              <a:buFontTx/>
              <a:buNone/>
              <a:defRPr/>
            </a:pPr>
            <a:r>
              <a:rPr lang="en-US" altLang="en-US" dirty="0" err="1" smtClean="0"/>
              <a:t>o.f</a:t>
            </a:r>
            <a:r>
              <a:rPr lang="en-US" altLang="en-US" dirty="0" smtClean="0"/>
              <a:t>()</a:t>
            </a:r>
          </a:p>
          <a:p>
            <a:pPr lvl="1">
              <a:buFontTx/>
              <a:buNone/>
              <a:defRPr/>
            </a:pPr>
            <a:r>
              <a:rPr lang="en-US" altLang="en-US" dirty="0" smtClean="0"/>
              <a:t>3</a:t>
            </a:r>
          </a:p>
          <a:p>
            <a:pPr lvl="1">
              <a:buFontTx/>
              <a:buNone/>
              <a:defRPr/>
            </a:pPr>
            <a:endParaRPr lang="en-US" altLang="en-US" dirty="0" smtClean="0"/>
          </a:p>
          <a:p>
            <a:pPr>
              <a:buFont typeface="Wingdings" pitchFamily="2" charset="2"/>
              <a:buChar char="l"/>
              <a:defRPr/>
            </a:pPr>
            <a:r>
              <a:rPr lang="en-US" altLang="en-US" sz="2400" dirty="0" smtClean="0"/>
              <a:t>Function g gets the global object as its this property!</a:t>
            </a:r>
          </a:p>
        </p:txBody>
      </p:sp>
    </p:spTree>
    <p:extLst>
      <p:ext uri="{BB962C8B-B14F-4D97-AF65-F5344CB8AC3E}">
        <p14:creationId xmlns:p14="http://schemas.microsoft.com/office/powerpoint/2010/main" val="585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Function.prototype.bind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Problem: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</a:t>
            </a:r>
            <a:r>
              <a:rPr lang="en-US" dirty="0" err="1" smtClean="0"/>
              <a:t>myMethod</a:t>
            </a:r>
            <a:r>
              <a:rPr lang="en-US" dirty="0" smtClean="0"/>
              <a:t>: </a:t>
            </a:r>
            <a:r>
              <a:rPr lang="en-US" dirty="0"/>
              <a:t>function () </a:t>
            </a:r>
            <a:r>
              <a:rPr lang="en-US" dirty="0" smtClean="0"/>
              <a:t>{  </a:t>
            </a:r>
            <a:r>
              <a:rPr lang="en-US" dirty="0"/>
              <a:t>},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callback: </a:t>
            </a:r>
            <a:r>
              <a:rPr lang="en-US" dirty="0"/>
              <a:t>function (</a:t>
            </a:r>
            <a:r>
              <a:rPr lang="en-US" dirty="0" err="1"/>
              <a:t>cb</a:t>
            </a:r>
            <a:r>
              <a:rPr lang="en-US" dirty="0"/>
              <a:t>) {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    </a:t>
            </a:r>
            <a:r>
              <a:rPr lang="en-US" dirty="0" err="1"/>
              <a:t>cb</a:t>
            </a:r>
            <a:r>
              <a:rPr lang="en-US" dirty="0"/>
              <a:t>();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},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render: function () </a:t>
            </a:r>
            <a:r>
              <a:rPr lang="en-US" dirty="0" smtClean="0"/>
              <a:t>{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    </a:t>
            </a:r>
            <a:r>
              <a:rPr lang="en-US" dirty="0" err="1" smtClean="0"/>
              <a:t>this.callback</a:t>
            </a:r>
            <a:r>
              <a:rPr lang="en-US" dirty="0" smtClean="0"/>
              <a:t>(function </a:t>
            </a:r>
            <a:r>
              <a:rPr lang="en-US" dirty="0"/>
              <a:t>() {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        </a:t>
            </a:r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/>
              <a:t>.myMethod</a:t>
            </a:r>
            <a:r>
              <a:rPr lang="en-US" dirty="0" smtClean="0"/>
              <a:t>();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 smtClean="0"/>
              <a:t>        });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}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};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 err="1"/>
              <a:t>myObj.render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819400" y="4721900"/>
            <a:ext cx="6324600" cy="1169233"/>
          </a:xfrm>
          <a:prstGeom prst="wedgeRoundRectCallout">
            <a:avLst>
              <a:gd name="adj1" fmla="val -56932"/>
              <a:gd name="adj2" fmla="val -55503"/>
              <a:gd name="adj3" fmla="val 16667"/>
            </a:avLst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err="1">
                <a:solidFill>
                  <a:schemeClr val="tx1"/>
                </a:solidFill>
              </a:rPr>
              <a:t>this.innerFunction</a:t>
            </a:r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raises </a:t>
            </a:r>
            <a:r>
              <a:rPr lang="en-US" dirty="0">
                <a:solidFill>
                  <a:schemeClr val="tx1"/>
                </a:solidFill>
              </a:rPr>
              <a:t>error: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Uncaught </a:t>
            </a: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Object [object global] has no method ‘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myMethod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32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Turn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into a normal lexically scoped variable:</a:t>
            </a:r>
            <a:endParaRPr lang="en-US" dirty="0"/>
          </a:p>
          <a:p>
            <a:pPr marL="400050" lvl="1" indent="0">
              <a:buNone/>
              <a:defRPr/>
            </a:pPr>
            <a:r>
              <a:rPr lang="en-US" dirty="0"/>
              <a:t>render: function () </a:t>
            </a:r>
            <a:r>
              <a:rPr lang="en-US" dirty="0" smtClean="0"/>
              <a:t>{</a:t>
            </a:r>
          </a:p>
          <a:p>
            <a:pPr marL="400050" lvl="1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b="1" dirty="0" smtClean="0">
                <a:solidFill>
                  <a:srgbClr val="FF0000"/>
                </a:solidFill>
              </a:rPr>
              <a:t> that = this;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  <a:defRPr/>
            </a:pPr>
            <a:r>
              <a:rPr lang="en-US" dirty="0"/>
              <a:t>    </a:t>
            </a:r>
            <a:r>
              <a:rPr lang="en-US" b="1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.callback</a:t>
            </a:r>
            <a:r>
              <a:rPr lang="en-US" dirty="0"/>
              <a:t>(function () {</a:t>
            </a:r>
          </a:p>
          <a:p>
            <a:pPr marL="400050" lvl="1" indent="0">
              <a:buNone/>
              <a:defRPr/>
            </a:pPr>
            <a:r>
              <a:rPr lang="en-US" dirty="0"/>
              <a:t>        </a:t>
            </a:r>
            <a:r>
              <a:rPr lang="en-US" b="1" dirty="0" err="1" smtClean="0">
                <a:solidFill>
                  <a:srgbClr val="FF0000"/>
                </a:solidFill>
              </a:rPr>
              <a:t>that</a:t>
            </a:r>
            <a:r>
              <a:rPr lang="en-US" dirty="0" err="1" smtClean="0"/>
              <a:t>.myMethod</a:t>
            </a:r>
            <a:r>
              <a:rPr lang="en-US" dirty="0"/>
              <a:t>();</a:t>
            </a:r>
          </a:p>
          <a:p>
            <a:pPr marL="400050" lvl="1" indent="0"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pPr marL="400050" lvl="1" indent="0">
              <a:buNone/>
              <a:defRPr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grew some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Canvas2D</a:t>
            </a:r>
          </a:p>
          <a:p>
            <a:r>
              <a:rPr lang="en-US" dirty="0" smtClean="0"/>
              <a:t>SVG</a:t>
            </a:r>
          </a:p>
          <a:p>
            <a:r>
              <a:rPr lang="en-US" dirty="0" smtClean="0"/>
              <a:t>HTML5Audio</a:t>
            </a:r>
          </a:p>
          <a:p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Typed Array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err="1" smtClean="0"/>
              <a:t>Fullscreen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5492" y="63485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bind</a:t>
            </a:r>
            <a:r>
              <a:rPr lang="en-US" dirty="0"/>
              <a:t>() creates a new function that, when called, has its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/>
              <a:t> keyword set to the provided </a:t>
            </a:r>
            <a:r>
              <a:rPr lang="en-US" dirty="0" smtClean="0"/>
              <a:t>value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pass our desired context,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(which is </a:t>
            </a:r>
            <a:r>
              <a:rPr lang="en-US" dirty="0" err="1"/>
              <a:t>myObj</a:t>
            </a:r>
            <a:r>
              <a:rPr lang="en-US" dirty="0"/>
              <a:t>), </a:t>
            </a:r>
            <a:r>
              <a:rPr lang="en-US" dirty="0" smtClean="0"/>
              <a:t>to method bind()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When </a:t>
            </a:r>
            <a:r>
              <a:rPr lang="en-US" dirty="0"/>
              <a:t>the callback function is executed,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references </a:t>
            </a:r>
            <a:r>
              <a:rPr lang="en-US" dirty="0" err="1" smtClean="0"/>
              <a:t>myObj</a:t>
            </a:r>
            <a:r>
              <a:rPr lang="en-US" dirty="0" smtClean="0"/>
              <a:t>: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 smtClean="0"/>
              <a:t>render</a:t>
            </a:r>
            <a:r>
              <a:rPr lang="en-US" dirty="0"/>
              <a:t>: function () </a:t>
            </a: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/>
              <a:t>.callback</a:t>
            </a:r>
            <a:r>
              <a:rPr lang="en-US" dirty="0" smtClean="0"/>
              <a:t>(function </a:t>
            </a:r>
            <a:r>
              <a:rPr lang="en-US" dirty="0"/>
              <a:t>() </a:t>
            </a: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    </a:t>
            </a:r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/>
              <a:t>.myMethod</a:t>
            </a:r>
            <a:r>
              <a:rPr lang="en-US" dirty="0" smtClean="0"/>
              <a:t>();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    }.bind(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 smtClean="0"/>
              <a:t>));</a:t>
            </a:r>
            <a:endParaRPr lang="en-US" dirty="0"/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dirty="0"/>
              <a:t>}</a:t>
            </a:r>
          </a:p>
          <a:p>
            <a:pPr>
              <a:buFont typeface="Wingdings" pitchFamily="2" charset="2"/>
              <a:buChar char="l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Language features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154243"/>
            <a:ext cx="8382000" cy="527653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Stack memory management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Parameters, local variables in activation records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Garbage collection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Automatic reclamation of inaccessible memory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Closures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Function together with environment (global variables)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Exceptions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Jump to previously declared location, passing values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Object features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Dynamic lookup, Encapsulation, Subtyping, Inheritance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Concurrency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Do more than one task at a time (JavaScript is single-threaded)</a:t>
            </a:r>
          </a:p>
        </p:txBody>
      </p:sp>
    </p:spTree>
    <p:extLst>
      <p:ext uri="{BB962C8B-B14F-4D97-AF65-F5344CB8AC3E}">
        <p14:creationId xmlns:p14="http://schemas.microsoft.com/office/powerpoint/2010/main" val="8019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Lexical Scope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74688" y="1169233"/>
            <a:ext cx="8113712" cy="526154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Local variables in activation record of function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function f(x) {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y = 3;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function g(z) { return </a:t>
            </a:r>
            <a:r>
              <a:rPr lang="en-US" dirty="0" err="1" smtClean="0"/>
              <a:t>y+z</a:t>
            </a:r>
            <a:r>
              <a:rPr lang="en-US" dirty="0" smtClean="0"/>
              <a:t>;};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return g(x);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Tx/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x = 1; </a:t>
            </a:r>
            <a:r>
              <a:rPr lang="en-US" dirty="0" err="1" smtClean="0"/>
              <a:t>var</a:t>
            </a:r>
            <a:r>
              <a:rPr lang="en-US" dirty="0" smtClean="0"/>
              <a:t> y = 2;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f(x) + y;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6</a:t>
            </a:r>
          </a:p>
          <a:p>
            <a:pPr>
              <a:buFont typeface="Wingdings" pitchFamily="2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Garbage collection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74688" y="1184223"/>
            <a:ext cx="8164512" cy="487367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Automatic reclamation of unused memory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Navigator 2: per page memory management</a:t>
            </a:r>
          </a:p>
          <a:p>
            <a:pPr lvl="2">
              <a:defRPr/>
            </a:pPr>
            <a:r>
              <a:rPr lang="en-US" dirty="0" smtClean="0"/>
              <a:t>Reclaim memory when browser changes page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Navigator 3: reference counting</a:t>
            </a:r>
          </a:p>
          <a:p>
            <a:pPr lvl="2">
              <a:defRPr/>
            </a:pPr>
            <a:r>
              <a:rPr lang="en-US" dirty="0" smtClean="0"/>
              <a:t>Each memory region has associated count</a:t>
            </a:r>
          </a:p>
          <a:p>
            <a:pPr lvl="2">
              <a:defRPr/>
            </a:pPr>
            <a:r>
              <a:rPr lang="en-US" dirty="0" smtClean="0"/>
              <a:t>Count modified when pointers are changed</a:t>
            </a:r>
          </a:p>
          <a:p>
            <a:pPr lvl="2">
              <a:defRPr/>
            </a:pPr>
            <a:r>
              <a:rPr lang="en-US" dirty="0" smtClean="0"/>
              <a:t>Reclaim memory when count reaches zero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Navigator 4: mark-and-sweep, or equivalent</a:t>
            </a:r>
          </a:p>
          <a:p>
            <a:pPr lvl="2">
              <a:defRPr/>
            </a:pPr>
            <a:r>
              <a:rPr lang="en-US" dirty="0" smtClean="0"/>
              <a:t>Garbage collector marks reachable memory</a:t>
            </a:r>
          </a:p>
          <a:p>
            <a:pPr lvl="2">
              <a:defRPr/>
            </a:pPr>
            <a:r>
              <a:rPr lang="en-US" dirty="0" smtClean="0"/>
              <a:t>Sweep and reclaim unreachable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707062"/>
            <a:ext cx="6978650" cy="701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5"/>
                </a:solidFill>
                <a:latin typeface="Tahoma" panose="020B0604030504040204" pitchFamily="34" charset="0"/>
              </a:rPr>
              <a:t>Reference http://www.unix.org.ua/orelly/web/jscript/ch11_07.html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Discuss garbage collection in connection with Lisp</a:t>
            </a:r>
          </a:p>
        </p:txBody>
      </p:sp>
    </p:spTree>
    <p:extLst>
      <p:ext uri="{BB962C8B-B14F-4D97-AF65-F5344CB8AC3E}">
        <p14:creationId xmlns:p14="http://schemas.microsoft.com/office/powerpoint/2010/main" val="14823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Closures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74688" y="1244184"/>
            <a:ext cx="8164512" cy="5141626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Return a function from function call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function f(x) {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y = x;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    return function (z){y += z; return y;}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 err="1" smtClean="0"/>
              <a:t>var</a:t>
            </a:r>
            <a:r>
              <a:rPr lang="en-US" sz="2000" dirty="0" smtClean="0"/>
              <a:t> h = f(5);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h(3);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Can use this idea to define objects with “private” fields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Description of technique</a:t>
            </a:r>
          </a:p>
          <a:p>
            <a:pPr lvl="2">
              <a:defRPr/>
            </a:pPr>
            <a:r>
              <a:rPr lang="en-US" sz="1800" dirty="0" smtClean="0"/>
              <a:t>http://</a:t>
            </a:r>
            <a:r>
              <a:rPr lang="en-US" sz="1800" dirty="0" err="1" smtClean="0"/>
              <a:t>www.crockford.com</a:t>
            </a:r>
            <a:r>
              <a:rPr lang="en-US" sz="1800" dirty="0" smtClean="0"/>
              <a:t>/JavaScript/</a:t>
            </a:r>
            <a:r>
              <a:rPr lang="en-US" sz="1800" dirty="0" err="1" smtClean="0"/>
              <a:t>private.html</a:t>
            </a:r>
            <a:endParaRPr lang="en-US" sz="1800" dirty="0" smtClean="0"/>
          </a:p>
          <a:p>
            <a:pPr lvl="2">
              <a:defRPr/>
            </a:pPr>
            <a:r>
              <a:rPr lang="en-US" sz="1800" dirty="0" smtClean="0"/>
              <a:t>http://</a:t>
            </a:r>
            <a:r>
              <a:rPr lang="en-US" sz="1800" dirty="0" err="1" smtClean="0"/>
              <a:t>developer.mozilla.org</a:t>
            </a:r>
            <a:r>
              <a:rPr lang="en-US" sz="1800" dirty="0" smtClean="0"/>
              <a:t>/</a:t>
            </a:r>
            <a:r>
              <a:rPr lang="en-US" sz="1800" dirty="0" err="1" smtClean="0"/>
              <a:t>en</a:t>
            </a:r>
            <a:r>
              <a:rPr lang="en-US" sz="1800" dirty="0" smtClean="0"/>
              <a:t>/docs/Core_JavaScript_1.5_Guide:Working_with_Closures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But there are subtleties (look for __parent__)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9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features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74688" y="1259174"/>
            <a:ext cx="8164512" cy="4798726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Dynamic lookup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Method depends on run-time value of object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Encapsulation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Object contains private data, public operations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Subtyping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Object of one type can be used in place of another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Inheritance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Use implementation of one kind of object to implement another kind of object</a:t>
            </a:r>
          </a:p>
          <a:p>
            <a:pPr>
              <a:buFont typeface="Wingdings" pitchFamily="2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6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Concurrency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9678" y="1199213"/>
            <a:ext cx="8164512" cy="5306518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JavaScript itself is single-threaded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How can we tell if a language provides concurrency?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AJAX provides a form of concurrency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Create </a:t>
            </a:r>
            <a:r>
              <a:rPr lang="en-US" dirty="0" err="1" smtClean="0"/>
              <a:t>XMLHttpRequest</a:t>
            </a:r>
            <a:r>
              <a:rPr lang="en-US" dirty="0" smtClean="0"/>
              <a:t> object, set callback function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Call request method, which continues asynchronously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Reply from remote site executes callback function</a:t>
            </a:r>
          </a:p>
          <a:p>
            <a:pPr lvl="2">
              <a:defRPr/>
            </a:pPr>
            <a:r>
              <a:rPr lang="en-US" dirty="0" smtClean="0"/>
              <a:t>Event waits in event queue…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Closures important for proper execution of callbacks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Another form of concurrency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SetTimeout</a:t>
            </a:r>
            <a:r>
              <a:rPr lang="en-US" dirty="0" smtClean="0"/>
              <a:t> to do cooperative multi-tasking</a:t>
            </a:r>
          </a:p>
        </p:txBody>
      </p:sp>
    </p:spTree>
    <p:extLst>
      <p:ext uri="{BB962C8B-B14F-4D97-AF65-F5344CB8AC3E}">
        <p14:creationId xmlns:p14="http://schemas.microsoft.com/office/powerpoint/2010/main" val="3467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JavaScript eval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74688" y="1169233"/>
            <a:ext cx="7961312" cy="538396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Evaluate string as code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eval</a:t>
            </a:r>
            <a:r>
              <a:rPr lang="en-US" dirty="0" smtClean="0"/>
              <a:t> function evaluates a string of JavaScript code, in scope of the calling code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Examples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code = "</a:t>
            </a:r>
            <a:r>
              <a:rPr lang="en-US" dirty="0" err="1" smtClean="0"/>
              <a:t>var</a:t>
            </a:r>
            <a:r>
              <a:rPr lang="en-US" dirty="0" smtClean="0"/>
              <a:t> a = 1";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eval</a:t>
            </a:r>
            <a:r>
              <a:rPr lang="en-US" dirty="0" smtClean="0"/>
              <a:t>(code); // a is now '1‘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Object();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obj.eval</a:t>
            </a:r>
            <a:r>
              <a:rPr lang="en-US" dirty="0" smtClean="0"/>
              <a:t>(code); // </a:t>
            </a:r>
            <a:r>
              <a:rPr lang="en-US" dirty="0" err="1" smtClean="0"/>
              <a:t>obj.a</a:t>
            </a:r>
            <a:r>
              <a:rPr lang="en-US" dirty="0" smtClean="0"/>
              <a:t> is now 1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Most common use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Efficiently </a:t>
            </a:r>
            <a:r>
              <a:rPr lang="en-US" dirty="0" err="1" smtClean="0"/>
              <a:t>deserialize</a:t>
            </a:r>
            <a:r>
              <a:rPr lang="en-US" dirty="0" smtClean="0"/>
              <a:t> a large, complicated JavaScript data structures received over network via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What does it cost to have </a:t>
            </a:r>
            <a:r>
              <a:rPr lang="en-US" dirty="0" err="1" smtClean="0"/>
              <a:t>eval</a:t>
            </a:r>
            <a:r>
              <a:rPr lang="en-US" dirty="0" smtClean="0"/>
              <a:t> in the language?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Can you do this in C?   What would it take to implement?</a:t>
            </a:r>
          </a:p>
          <a:p>
            <a:pPr>
              <a:buFont typeface="Wingdings" pitchFamily="2" charset="2"/>
              <a:buChar char="l"/>
              <a:defRPr/>
            </a:pPr>
            <a:endParaRPr lang="en-US" dirty="0" smtClean="0"/>
          </a:p>
          <a:p>
            <a:pPr>
              <a:buFont typeface="Wingdings" pitchFamily="2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Unusual features of JavaScript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74688" y="1169233"/>
            <a:ext cx="8469312" cy="5307767"/>
          </a:xfrm>
        </p:spPr>
        <p:txBody>
          <a:bodyPr/>
          <a:lstStyle/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Some built-in functions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err="1" smtClean="0"/>
              <a:t>Eval</a:t>
            </a:r>
            <a:r>
              <a:rPr lang="en-US" sz="2000" dirty="0" smtClean="0"/>
              <a:t>, Run-time type checking functions, …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Regular expressions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Useful support of pattern matching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Add, delete methods of an object dynamically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Seen examples adding methods. Do you like this? Disadvantages?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err="1" smtClean="0"/>
              <a:t>myobj.a</a:t>
            </a:r>
            <a:r>
              <a:rPr lang="en-US" sz="2000" dirty="0" smtClean="0"/>
              <a:t> = 5; </a:t>
            </a:r>
            <a:r>
              <a:rPr lang="en-US" sz="2000" dirty="0" err="1" smtClean="0"/>
              <a:t>myobj.b</a:t>
            </a:r>
            <a:r>
              <a:rPr lang="en-US" sz="2000" dirty="0" smtClean="0"/>
              <a:t> = 12; delete </a:t>
            </a:r>
            <a:r>
              <a:rPr lang="en-US" sz="2000" dirty="0" err="1" smtClean="0"/>
              <a:t>myobj.a</a:t>
            </a:r>
            <a:r>
              <a:rPr lang="en-US" sz="2000" dirty="0" smtClean="0"/>
              <a:t>;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Redefine native functions and objects (incl. undefined)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Iterate over methods of an object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for (variable in object) { statements }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sz="2400" dirty="0" smtClean="0"/>
              <a:t>With statement (“considered harmful” – why??)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000" dirty="0" smtClean="0"/>
              <a:t>with (object) { statements }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7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is an object, with properties and methods added to the prototype </a:t>
            </a:r>
            <a:r>
              <a:rPr lang="en-US" sz="2400" b="1" dirty="0" smtClean="0"/>
              <a:t>(you can add your own)</a:t>
            </a:r>
            <a:endParaRPr lang="en-US" b="1" dirty="0" smtClean="0"/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push()</a:t>
            </a:r>
          </a:p>
          <a:p>
            <a:pPr lvl="1"/>
            <a:r>
              <a:rPr lang="en-US" dirty="0" smtClean="0"/>
              <a:t>pop()</a:t>
            </a:r>
          </a:p>
          <a:p>
            <a:pPr lvl="1"/>
            <a:r>
              <a:rPr lang="en-US" dirty="0" smtClean="0"/>
              <a:t>reverse()</a:t>
            </a:r>
          </a:p>
          <a:p>
            <a:pPr lvl="1"/>
            <a:r>
              <a:rPr lang="en-US" dirty="0" smtClean="0"/>
              <a:t>join()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let’s get crazy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32" y="1481667"/>
            <a:ext cx="351461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Canvas2D</a:t>
            </a:r>
          </a:p>
          <a:p>
            <a:r>
              <a:rPr lang="en-US" dirty="0" smtClean="0"/>
              <a:t>SVG</a:t>
            </a:r>
          </a:p>
          <a:p>
            <a:r>
              <a:rPr lang="en-US" dirty="0" smtClean="0"/>
              <a:t>HTML5Audio</a:t>
            </a:r>
          </a:p>
          <a:p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Typed Array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err="1" smtClean="0"/>
              <a:t>Fullscreen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9678" y="1481667"/>
            <a:ext cx="38422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sz="2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WebRTC</a:t>
            </a:r>
            <a:endParaRPr kumimoji="1" lang="en-US" sz="2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lvl="1" indent="-342900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2-way low latency audio, video and data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 Audio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6954" y="6554983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strings: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[1, 4, 9, 16]</a:t>
            </a:r>
          </a:p>
          <a:p>
            <a:pPr marL="457200" lvl="1" indent="0">
              <a:buNone/>
            </a:pPr>
            <a:r>
              <a:rPr lang="en-US" dirty="0" smtClean="0"/>
              <a:t>a[0]</a:t>
            </a:r>
          </a:p>
          <a:p>
            <a:pPr marL="457200" lvl="1" indent="0">
              <a:buNone/>
            </a:pPr>
            <a:r>
              <a:rPr lang="en-US" dirty="0" smtClean="0"/>
              <a:t>a['0']</a:t>
            </a:r>
          </a:p>
          <a:p>
            <a:pPr marL="457200" lvl="1" indent="0">
              <a:buNone/>
            </a:pPr>
            <a:r>
              <a:rPr lang="en-US" dirty="0" smtClean="0"/>
              <a:t>a[7]</a:t>
            </a:r>
          </a:p>
          <a:p>
            <a:pPr marL="457200" lvl="1" indent="0">
              <a:buNone/>
            </a:pPr>
            <a:r>
              <a:rPr lang="en-US" dirty="0" smtClean="0"/>
              <a:t>a[7] = 49</a:t>
            </a:r>
          </a:p>
          <a:p>
            <a:pPr marL="457200" lvl="1" indent="0">
              <a:buNone/>
            </a:pPr>
            <a:r>
              <a:rPr lang="en-US" dirty="0" smtClean="0"/>
              <a:t>a[6]</a:t>
            </a:r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a) {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built-ins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1"/>
            <a:ext cx="8458200" cy="52653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Array.prototype.map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smtClean="0">
                <a:latin typeface="Lucida Console"/>
                <a:cs typeface="Lucida Console"/>
              </a:rPr>
              <a:t>function(f)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var</a:t>
            </a:r>
            <a:r>
              <a:rPr lang="en-US" dirty="0">
                <a:latin typeface="Lucida Console"/>
                <a:cs typeface="Lucida Console"/>
              </a:rPr>
              <a:t> result = [];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</a:t>
            </a:r>
            <a:r>
              <a:rPr lang="en-US" dirty="0" err="1" smtClean="0">
                <a:latin typeface="Lucida Console"/>
                <a:cs typeface="Lucida Console"/>
              </a:rPr>
              <a:t>this.each</a:t>
            </a:r>
            <a:r>
              <a:rPr lang="en-US" dirty="0" smtClean="0">
                <a:latin typeface="Lucida Console"/>
                <a:cs typeface="Lucida Console"/>
              </a:rPr>
              <a:t>(function </a:t>
            </a:r>
            <a:r>
              <a:rPr lang="en-US" dirty="0">
                <a:latin typeface="Lucida Console"/>
                <a:cs typeface="Lucida Console"/>
              </a:rPr>
              <a:t>(e) {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result.push</a:t>
            </a:r>
            <a:r>
              <a:rPr lang="en-US" dirty="0">
                <a:latin typeface="Lucida Console"/>
                <a:cs typeface="Lucida Console"/>
              </a:rPr>
              <a:t>(f(e))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>
                <a:latin typeface="Lucida Console"/>
                <a:cs typeface="Lucida Console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return </a:t>
            </a:r>
            <a:r>
              <a:rPr lang="en-US" dirty="0">
                <a:latin typeface="Lucida Console"/>
                <a:cs typeface="Lucida Console"/>
              </a:rPr>
              <a:t>result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&gt; [1,2,3].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map(function(x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) {return x * x;});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[1, 4, 9]</a:t>
            </a:r>
          </a:p>
        </p:txBody>
      </p:sp>
    </p:spTree>
    <p:extLst>
      <p:ext uri="{BB962C8B-B14F-4D97-AF65-F5344CB8AC3E}">
        <p14:creationId xmlns:p14="http://schemas.microsoft.com/office/powerpoint/2010/main" val="30108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References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r>
              <a:rPr lang="en-US" dirty="0" smtClean="0"/>
              <a:t>, slides from ICFP conference talk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www.mozilla.org/js/language/</a:t>
            </a:r>
            <a:r>
              <a:rPr lang="en-US" b="1" dirty="0" smtClean="0"/>
              <a:t>ICFP</a:t>
            </a:r>
            <a:r>
              <a:rPr lang="en-US" dirty="0" smtClean="0"/>
              <a:t>-Keynote.</a:t>
            </a:r>
            <a:r>
              <a:rPr lang="en-US" b="1" dirty="0" smtClean="0"/>
              <a:t>ppt</a:t>
            </a:r>
            <a:endParaRPr lang="en-US" dirty="0" smtClean="0"/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Tutorial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http://www.w3schools.com/js/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JavaScript Guide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https://developer.mozilla.org/he/docs/Web/JavaScript/Guide</a:t>
            </a:r>
            <a:endParaRPr lang="en-US" dirty="0" smtClean="0"/>
          </a:p>
          <a:p>
            <a:pPr>
              <a:buFont typeface="Wingdings" pitchFamily="2" charset="2"/>
              <a:buChar char="l"/>
              <a:defRPr/>
            </a:pPr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r>
              <a:rPr lang="en-US" dirty="0" smtClean="0"/>
              <a:t> site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http://www.crockford.com/JavaScript/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http://20bits.com/2007/03/08/the-philosophy-of-JavaScript/</a:t>
            </a:r>
          </a:p>
        </p:txBody>
      </p:sp>
    </p:spTree>
    <p:extLst>
      <p:ext uri="{BB962C8B-B14F-4D97-AF65-F5344CB8AC3E}">
        <p14:creationId xmlns:p14="http://schemas.microsoft.com/office/powerpoint/2010/main" val="1925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-27384"/>
            <a:ext cx="8469312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History: everything merges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emscripten</a:t>
            </a:r>
            <a:endParaRPr lang="en-US" sz="3200" dirty="0" smtClean="0"/>
          </a:p>
          <a:p>
            <a:pPr lvl="1"/>
            <a:r>
              <a:rPr lang="en-US" sz="2800" dirty="0" smtClean="0"/>
              <a:t>LLVM to JavaScript</a:t>
            </a:r>
          </a:p>
          <a:p>
            <a:pPr lvl="1"/>
            <a:r>
              <a:rPr lang="en-US" sz="2800" dirty="0" smtClean="0"/>
              <a:t>compile C/C++ into JS that runs on the web</a:t>
            </a:r>
          </a:p>
          <a:p>
            <a:pPr lvl="1"/>
            <a:r>
              <a:rPr lang="en-US" sz="2800" dirty="0" smtClean="0">
                <a:hlinkClick r:id="rId2"/>
              </a:rPr>
              <a:t>https://github.com/kripken/emscripten/wiki</a:t>
            </a:r>
            <a:endParaRPr lang="en-US" sz="2800" dirty="0" smtClean="0"/>
          </a:p>
          <a:p>
            <a:pPr lvl="1"/>
            <a:r>
              <a:rPr lang="en-US" sz="2800" dirty="0" smtClean="0"/>
              <a:t>example: </a:t>
            </a:r>
            <a:r>
              <a:rPr lang="en-US" sz="2800" dirty="0" smtClean="0">
                <a:hlinkClick r:id="rId3"/>
              </a:rPr>
              <a:t>http://gnuplot.respawned.com</a:t>
            </a:r>
            <a:endParaRPr lang="en-US" sz="2800" dirty="0" smtClean="0"/>
          </a:p>
          <a:p>
            <a:r>
              <a:rPr lang="en-US" sz="3200" dirty="0" smtClean="0"/>
              <a:t>ASM.JS</a:t>
            </a:r>
          </a:p>
          <a:p>
            <a:pPr lvl="1"/>
            <a:r>
              <a:rPr lang="en-US" sz="2800" dirty="0" smtClean="0"/>
              <a:t>near native JavaScript performance</a:t>
            </a:r>
          </a:p>
          <a:p>
            <a:pPr lvl="1"/>
            <a:r>
              <a:rPr lang="en-US" sz="2800" dirty="0" smtClean="0">
                <a:hlinkClick r:id="rId4"/>
              </a:rPr>
              <a:t>http://asmjs.org</a:t>
            </a:r>
            <a:r>
              <a:rPr lang="en-US" sz="2800" dirty="0" smtClean="0"/>
              <a:t> </a:t>
            </a:r>
          </a:p>
          <a:p>
            <a:pPr lvl="1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45492" y="63485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blog.bitops.com</a:t>
            </a:r>
            <a:r>
              <a:rPr lang="en-US" dirty="0" smtClean="0"/>
              <a:t>/assets/GDC2013_HTML5_Games.pdf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server side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trend in SW</a:t>
            </a:r>
          </a:p>
          <a:p>
            <a:r>
              <a:rPr lang="en-US" dirty="0" smtClean="0"/>
              <a:t>very effective coupled with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ppeHot">
  <a:themeElements>
    <a:clrScheme name="1_AIIA00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1_AIIA0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AIIA00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IIA00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IIA00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JavaScriptOM.pptx</Template>
  <TotalTime>3028</TotalTime>
  <Words>3572</Words>
  <Application>Microsoft Macintosh PowerPoint</Application>
  <PresentationFormat>On-screen Show (4:3)</PresentationFormat>
  <Paragraphs>760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Calibri</vt:lpstr>
      <vt:lpstr>Lucida Console</vt:lpstr>
      <vt:lpstr>Palatino Linotype</vt:lpstr>
      <vt:lpstr>Symbol</vt:lpstr>
      <vt:lpstr>Times</vt:lpstr>
      <vt:lpstr>Tw Cen MT</vt:lpstr>
      <vt:lpstr>Tw Cen MT Condensed</vt:lpstr>
      <vt:lpstr>Arial</vt:lpstr>
      <vt:lpstr>Monotype Sorts</vt:lpstr>
      <vt:lpstr>Tahoma</vt:lpstr>
      <vt:lpstr>Times New Roman</vt:lpstr>
      <vt:lpstr>Wingdings</vt:lpstr>
      <vt:lpstr>BeppeHot</vt:lpstr>
      <vt:lpstr>JavaScript</vt:lpstr>
      <vt:lpstr>Motivation for JavaScript</vt:lpstr>
      <vt:lpstr>History</vt:lpstr>
      <vt:lpstr>History: WEB</vt:lpstr>
      <vt:lpstr>History: the platform grew</vt:lpstr>
      <vt:lpstr>History: grew some more</vt:lpstr>
      <vt:lpstr>History: let’s get crazy</vt:lpstr>
      <vt:lpstr>History: everything merges together</vt:lpstr>
      <vt:lpstr>History: server side JavaScript</vt:lpstr>
      <vt:lpstr>Features of the language</vt:lpstr>
      <vt:lpstr>JavaScript in two slides</vt:lpstr>
      <vt:lpstr>JS in two slides (2)</vt:lpstr>
      <vt:lpstr>Example 1: Browser Events</vt:lpstr>
      <vt:lpstr>Document Object Model (DOM)</vt:lpstr>
      <vt:lpstr>Browser and Document Structure </vt:lpstr>
      <vt:lpstr>Reading Properties with JavaScript</vt:lpstr>
      <vt:lpstr>Example 2: Page Manipulation</vt:lpstr>
      <vt:lpstr>Example 3: Using Cookies</vt:lpstr>
      <vt:lpstr>Language Basics</vt:lpstr>
      <vt:lpstr>Types</vt:lpstr>
      <vt:lpstr>Logical Operators</vt:lpstr>
      <vt:lpstr>var</vt:lpstr>
      <vt:lpstr>Statements</vt:lpstr>
      <vt:lpstr>Flow Control</vt:lpstr>
      <vt:lpstr>try catch</vt:lpstr>
      <vt:lpstr>Exceptions</vt:lpstr>
      <vt:lpstr>Functions</vt:lpstr>
      <vt:lpstr>More about functions</vt:lpstr>
      <vt:lpstr>Function Examples</vt:lpstr>
      <vt:lpstr>Use of anonymous functions</vt:lpstr>
      <vt:lpstr>Detour: lambda calculus</vt:lpstr>
      <vt:lpstr>Higher-Order Functions</vt:lpstr>
      <vt:lpstr>Full Lexical Closures</vt:lpstr>
      <vt:lpstr>Proof</vt:lpstr>
      <vt:lpstr>Same procedure, Lisp syntax</vt:lpstr>
      <vt:lpstr>Same procedure, JavaScript syntax</vt:lpstr>
      <vt:lpstr>Basic object features</vt:lpstr>
      <vt:lpstr>Objects (1)</vt:lpstr>
      <vt:lpstr>Functions as constructors</vt:lpstr>
      <vt:lpstr>Classes vs Prototype</vt:lpstr>
      <vt:lpstr>Without Prototype</vt:lpstr>
      <vt:lpstr>With Prototype</vt:lpstr>
      <vt:lpstr>Objects (2)</vt:lpstr>
      <vt:lpstr>Inheritance</vt:lpstr>
      <vt:lpstr>Inspect</vt:lpstr>
      <vt:lpstr>Object structure</vt:lpstr>
      <vt:lpstr>PowerPoint Presentation</vt:lpstr>
      <vt:lpstr>get/set along prototype chain</vt:lpstr>
      <vt:lpstr>Modifying vs Setting Prototype</vt:lpstr>
      <vt:lpstr>Object.create</vt:lpstr>
      <vt:lpstr>New object’s prototype is old one</vt:lpstr>
      <vt:lpstr>Prototype Chain</vt:lpstr>
      <vt:lpstr>ES2015 Classes</vt:lpstr>
      <vt:lpstr>Method Kinds</vt:lpstr>
      <vt:lpstr>JavaScript Functions and this</vt:lpstr>
      <vt:lpstr>More about this</vt:lpstr>
      <vt:lpstr>Special treatment for nested methods</vt:lpstr>
      <vt:lpstr>Function.prototype.bind</vt:lpstr>
      <vt:lpstr>Solution 1</vt:lpstr>
      <vt:lpstr>Solution 2</vt:lpstr>
      <vt:lpstr>Language features</vt:lpstr>
      <vt:lpstr>Lexical Scope</vt:lpstr>
      <vt:lpstr>Garbage collection</vt:lpstr>
      <vt:lpstr>Closures</vt:lpstr>
      <vt:lpstr>Object features</vt:lpstr>
      <vt:lpstr>Concurrency</vt:lpstr>
      <vt:lpstr>JavaScript eval</vt:lpstr>
      <vt:lpstr>Unusual features of JavaScript</vt:lpstr>
      <vt:lpstr>Array</vt:lpstr>
      <vt:lpstr>Array Indices</vt:lpstr>
      <vt:lpstr>Extending built-ins</vt:lpstr>
      <vt:lpstr>References</vt:lpstr>
    </vt:vector>
  </TitlesOfParts>
  <Company>University of Pisa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Davide Morelli</dc:creator>
  <cp:lastModifiedBy>GIUSEPPE ATTARDI</cp:lastModifiedBy>
  <cp:revision>85</cp:revision>
  <dcterms:created xsi:type="dcterms:W3CDTF">2013-12-09T12:14:04Z</dcterms:created>
  <dcterms:modified xsi:type="dcterms:W3CDTF">2017-05-06T14:58:22Z</dcterms:modified>
</cp:coreProperties>
</file>