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9144000" cy="6858000" type="screen4x3"/>
  <p:notesSz cx="6858000" cy="9144000"/>
  <p:embeddedFontLst>
    <p:embeddedFont>
      <p:font typeface="Source Sans Pro" charset="0"/>
      <p:regular r:id="rId52"/>
    </p:embeddedFont>
    <p:embeddedFont>
      <p:font typeface="Calibri"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94660"/>
  </p:normalViewPr>
  <p:slideViewPr>
    <p:cSldViewPr snapToGrid="0">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6582061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Shape 13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https://docs.oracle.com/javase/tutorial/java/concepts/index.html</a:t>
            </a:r>
          </a:p>
          <a:p>
            <a:pPr marL="0" marR="0" lvl="0" indent="0" algn="l" rtl="0">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 name="Shape 13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7</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Shape 18"/>
          <p:cNvSpPr/>
          <p:nvPr/>
        </p:nvSpPr>
        <p:spPr>
          <a:xfrm>
            <a:off x="0" y="2647950"/>
            <a:ext cx="3571875" cy="421005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9" name="Shape 19"/>
          <p:cNvSpPr/>
          <p:nvPr/>
        </p:nvSpPr>
        <p:spPr>
          <a:xfrm>
            <a:off x="-2380" y="-925"/>
            <a:ext cx="9146380" cy="6858925"/>
          </a:xfrm>
          <a:custGeom>
            <a:avLst/>
            <a:gdLst/>
            <a:ahLst/>
            <a:cxnLst/>
            <a:rect l="0" t="0" r="0" b="0"/>
            <a:pathLst>
              <a:path w="3352800" h="2002901" extrusionOk="0">
                <a:moveTo>
                  <a:pt x="0" y="2002901"/>
                </a:moveTo>
                <a:lnTo>
                  <a:pt x="2836585" y="0"/>
                </a:lnTo>
                <a:lnTo>
                  <a:pt x="3352800" y="270"/>
                </a:lnTo>
                <a:lnTo>
                  <a:pt x="3352800" y="2002901"/>
                </a:lnTo>
                <a:lnTo>
                  <a:pt x="0" y="2002901"/>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0" name="Shape 20"/>
          <p:cNvSpPr txBox="1">
            <a:spLocks noGrp="1"/>
          </p:cNvSpPr>
          <p:nvPr>
            <p:ph type="ctrTitle"/>
          </p:nvPr>
        </p:nvSpPr>
        <p:spPr>
          <a:xfrm rot="-2460000">
            <a:off x="817112" y="1730403"/>
            <a:ext cx="5648623" cy="1204306"/>
          </a:xfrm>
          <a:prstGeom prst="rect">
            <a:avLst/>
          </a:prstGeom>
          <a:noFill/>
          <a:ln>
            <a:noFill/>
          </a:ln>
        </p:spPr>
        <p:txBody>
          <a:bodyPr spcFirstLastPara="1" wrap="square" lIns="91425" tIns="45700" rIns="91425" bIns="9125" anchor="b" anchorCtr="0"/>
          <a:lstStyle>
            <a:lvl1pPr marR="0" lvl="0" algn="l" rtl="0">
              <a:spcBef>
                <a:spcPts val="0"/>
              </a:spcBef>
              <a:spcAft>
                <a:spcPts val="0"/>
              </a:spcAft>
              <a:buClr>
                <a:schemeClr val="dk1"/>
              </a:buClr>
              <a:buSzPts val="3200"/>
              <a:buFont typeface="Source Sans Pro" panose="020B0503030403020204"/>
              <a:buNone/>
              <a:defRPr sz="32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subTitle" idx="1"/>
          </p:nvPr>
        </p:nvSpPr>
        <p:spPr>
          <a:xfrm rot="-2460000">
            <a:off x="1212277" y="2470925"/>
            <a:ext cx="6511131" cy="329259"/>
          </a:xfrm>
          <a:prstGeom prst="rect">
            <a:avLst/>
          </a:prstGeom>
          <a:noFill/>
          <a:ln>
            <a:noFill/>
          </a:ln>
        </p:spPr>
        <p:txBody>
          <a:bodyPr spcFirstLastPara="1" wrap="square" lIns="91425" tIns="9125" rIns="91425" bIns="45700" anchor="t" anchorCtr="0"/>
          <a:lstStyle>
            <a:lvl1pPr marR="0" lvl="0" algn="l" rtl="0">
              <a:spcBef>
                <a:spcPts val="800"/>
              </a:spcBef>
              <a:spcAft>
                <a:spcPts val="0"/>
              </a:spcAft>
              <a:buClr>
                <a:schemeClr val="dk1"/>
              </a:buClr>
              <a:buSzPts val="1400"/>
              <a:buFont typeface="Arial" panose="020B0604020202020204"/>
              <a:buNone/>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R="0" lvl="1" algn="ctr" rtl="0">
              <a:spcBef>
                <a:spcPts val="300"/>
              </a:spcBef>
              <a:spcAft>
                <a:spcPts val="0"/>
              </a:spcAft>
              <a:buClr>
                <a:schemeClr val="accent2"/>
              </a:buClr>
              <a:buSzPts val="1600"/>
              <a:buFont typeface="Noto Sans Symbols"/>
              <a:buNone/>
              <a:defRPr sz="16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2pPr>
            <a:lvl3pPr marR="0" lvl="2" algn="ctr" rtl="0">
              <a:spcBef>
                <a:spcPts val="300"/>
              </a:spcBef>
              <a:spcAft>
                <a:spcPts val="0"/>
              </a:spcAft>
              <a:buClr>
                <a:schemeClr val="accent2"/>
              </a:buClr>
              <a:buSzPts val="1600"/>
              <a:buFont typeface="Noto Sans Symbols"/>
              <a:buNone/>
              <a:defRPr sz="16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3pPr>
            <a:lvl4pPr marR="0" lvl="3" algn="ctr" rtl="0">
              <a:spcBef>
                <a:spcPts val="300"/>
              </a:spcBef>
              <a:spcAft>
                <a:spcPts val="0"/>
              </a:spcAft>
              <a:buClr>
                <a:schemeClr val="accent2"/>
              </a:buClr>
              <a:buSzPts val="1600"/>
              <a:buFont typeface="Noto Sans Symbols"/>
              <a:buNone/>
              <a:defRPr sz="16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4pPr>
            <a:lvl5pPr marR="0" lvl="4" algn="ctr" rtl="0">
              <a:spcBef>
                <a:spcPts val="300"/>
              </a:spcBef>
              <a:spcAft>
                <a:spcPts val="0"/>
              </a:spcAft>
              <a:buClr>
                <a:schemeClr val="accent2"/>
              </a:buClr>
              <a:buSzPts val="1600"/>
              <a:buFont typeface="Noto Sans Symbols"/>
              <a:buNone/>
              <a:defRPr sz="16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5pPr>
            <a:lvl6pPr marR="0" lvl="5" algn="ctr"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6pPr>
            <a:lvl7pPr marR="0" lvl="6" algn="ctr"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7pPr>
            <a:lvl8pPr marR="0" lvl="7" algn="ctr"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8pPr>
            <a:lvl9pPr marR="0" lvl="8" algn="ctr"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22" name="Shape 22"/>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23" name="Shape 23"/>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24" name="Shape 24"/>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4" name="Shape 84"/>
          <p:cNvSpPr txBox="1">
            <a:spLocks noGrp="1"/>
          </p:cNvSpPr>
          <p:nvPr>
            <p:ph type="body" idx="1"/>
          </p:nvPr>
        </p:nvSpPr>
        <p:spPr>
          <a:xfrm rot="5400000">
            <a:off x="2793506" y="-869917"/>
            <a:ext cx="3579849" cy="7520940"/>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1600"/>
              <a:buFont typeface="Arial" panose="020B0604020202020204"/>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85" name="Shape 85"/>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86" name="Shape 86"/>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87" name="Shape 87"/>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rot="5400000">
            <a:off x="5318919" y="1585120"/>
            <a:ext cx="4678362" cy="2057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0" name="Shape 90"/>
          <p:cNvSpPr txBox="1">
            <a:spLocks noGrp="1"/>
          </p:cNvSpPr>
          <p:nvPr>
            <p:ph type="body" idx="1"/>
          </p:nvPr>
        </p:nvSpPr>
        <p:spPr>
          <a:xfrm rot="5400000">
            <a:off x="1127919" y="-396080"/>
            <a:ext cx="4678362" cy="6019800"/>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1600"/>
              <a:buFont typeface="Arial" panose="020B0604020202020204"/>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91" name="Shape 91"/>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92" name="Shape 92"/>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93" name="Shape 93"/>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1600"/>
              <a:buFont typeface="Arial" panose="020B0604020202020204"/>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28" name="Shape 28"/>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29" name="Shape 29"/>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30" name="Shape 30"/>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1"/>
        <p:cNvGrpSpPr/>
        <p:nvPr/>
      </p:nvGrpSpPr>
      <p:grpSpPr>
        <a:xfrm>
          <a:off x="0" y="0"/>
          <a:ext cx="0" cy="0"/>
          <a:chOff x="0" y="0"/>
          <a:chExt cx="0" cy="0"/>
        </a:xfrm>
      </p:grpSpPr>
      <p:sp>
        <p:nvSpPr>
          <p:cNvPr id="32" name="Shape 32"/>
          <p:cNvSpPr/>
          <p:nvPr/>
        </p:nvSpPr>
        <p:spPr>
          <a:xfrm>
            <a:off x="-2380" y="-925"/>
            <a:ext cx="9146380" cy="6858925"/>
          </a:xfrm>
          <a:custGeom>
            <a:avLst/>
            <a:gdLst/>
            <a:ahLst/>
            <a:cxnLst/>
            <a:rect l="0" t="0" r="0" b="0"/>
            <a:pathLst>
              <a:path w="3352800" h="2002901" extrusionOk="0">
                <a:moveTo>
                  <a:pt x="0" y="2002901"/>
                </a:moveTo>
                <a:lnTo>
                  <a:pt x="2836585" y="0"/>
                </a:lnTo>
                <a:lnTo>
                  <a:pt x="3352800" y="270"/>
                </a:lnTo>
                <a:lnTo>
                  <a:pt x="3352800" y="2002901"/>
                </a:lnTo>
                <a:lnTo>
                  <a:pt x="0" y="200290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3" name="Shape 33"/>
          <p:cNvSpPr/>
          <p:nvPr/>
        </p:nvSpPr>
        <p:spPr>
          <a:xfrm>
            <a:off x="0" y="2647950"/>
            <a:ext cx="3571875" cy="4210050"/>
          </a:xfrm>
          <a:prstGeom prst="rtTriangle">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4" name="Shape 34"/>
          <p:cNvSpPr txBox="1">
            <a:spLocks noGrp="1"/>
          </p:cNvSpPr>
          <p:nvPr>
            <p:ph type="title"/>
          </p:nvPr>
        </p:nvSpPr>
        <p:spPr>
          <a:xfrm rot="-2460000">
            <a:off x="819399" y="1726737"/>
            <a:ext cx="5650992" cy="1207509"/>
          </a:xfrm>
          <a:prstGeom prst="rect">
            <a:avLst/>
          </a:prstGeom>
          <a:noFill/>
          <a:ln>
            <a:noFill/>
          </a:ln>
        </p:spPr>
        <p:txBody>
          <a:bodyPr spcFirstLastPara="1" wrap="square" lIns="91425" tIns="45700" rIns="91425" bIns="9125" anchor="b" anchorCtr="0"/>
          <a:lstStyle>
            <a:lvl1pPr marR="0" lvl="0" algn="l" rtl="0">
              <a:spcBef>
                <a:spcPts val="0"/>
              </a:spcBef>
              <a:spcAft>
                <a:spcPts val="0"/>
              </a:spcAft>
              <a:buClr>
                <a:schemeClr val="dk1"/>
              </a:buClr>
              <a:buSzPts val="3200"/>
              <a:buFont typeface="Source Sans Pro" panose="020B0503030403020204"/>
              <a:buNone/>
              <a:defRPr sz="32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rot="-2460000">
            <a:off x="1216152" y="2468304"/>
            <a:ext cx="6510528" cy="329184"/>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1400"/>
              <a:buFont typeface="Arial" panose="020B0604020202020204"/>
              <a:buNone/>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228600" algn="l" rtl="0">
              <a:spcBef>
                <a:spcPts val="300"/>
              </a:spcBef>
              <a:spcAft>
                <a:spcPts val="0"/>
              </a:spcAft>
              <a:buClr>
                <a:schemeClr val="accent2"/>
              </a:buClr>
              <a:buSzPts val="1800"/>
              <a:buFont typeface="Noto Sans Symbols"/>
              <a:buNone/>
              <a:defRPr sz="18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228600" algn="l" rtl="0">
              <a:spcBef>
                <a:spcPts val="300"/>
              </a:spcBef>
              <a:spcAft>
                <a:spcPts val="0"/>
              </a:spcAft>
              <a:buClr>
                <a:schemeClr val="accent2"/>
              </a:buClr>
              <a:buSzPts val="1600"/>
              <a:buFont typeface="Noto Sans Symbols"/>
              <a:buNone/>
              <a:defRPr sz="16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228600" algn="l"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228600" algn="l"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228600" algn="l"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228600" algn="l"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228600" algn="l"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228600" algn="l" rtl="0">
              <a:spcBef>
                <a:spcPts val="300"/>
              </a:spcBef>
              <a:spcAft>
                <a:spcPts val="0"/>
              </a:spcAft>
              <a:buClr>
                <a:schemeClr val="accent2"/>
              </a:buClr>
              <a:buSzPts val="1400"/>
              <a:buFont typeface="Noto Sans Symbols"/>
              <a:buNone/>
              <a:defRPr sz="1400" b="0" i="0" u="none" strike="noStrike" cap="none">
                <a:solidFill>
                  <a:srgbClr val="888888"/>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36" name="Shape 36"/>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37" name="Shape 37"/>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38" name="Shape 38"/>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822960" y="1097280"/>
            <a:ext cx="3200400" cy="3712464"/>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2800"/>
              <a:buFont typeface="Arial" panose="020B0604020202020204"/>
              <a:buNone/>
              <a:defRPr sz="28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81000" algn="l" rtl="0">
              <a:spcBef>
                <a:spcPts val="300"/>
              </a:spcBef>
              <a:spcAft>
                <a:spcPts val="0"/>
              </a:spcAft>
              <a:buClr>
                <a:schemeClr val="accent2"/>
              </a:buClr>
              <a:buSzPts val="2400"/>
              <a:buFont typeface="Noto Sans Symbols"/>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41" name="Shape 41"/>
          <p:cNvSpPr txBox="1">
            <a:spLocks noGrp="1"/>
          </p:cNvSpPr>
          <p:nvPr>
            <p:ph type="body" idx="2"/>
          </p:nvPr>
        </p:nvSpPr>
        <p:spPr>
          <a:xfrm>
            <a:off x="4700016" y="1097280"/>
            <a:ext cx="3200400" cy="3712464"/>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2800"/>
              <a:buFont typeface="Arial" panose="020B0604020202020204"/>
              <a:buNone/>
              <a:defRPr sz="28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81000" algn="l" rtl="0">
              <a:spcBef>
                <a:spcPts val="300"/>
              </a:spcBef>
              <a:spcAft>
                <a:spcPts val="0"/>
              </a:spcAft>
              <a:buClr>
                <a:schemeClr val="accent2"/>
              </a:buClr>
              <a:buSzPts val="2400"/>
              <a:buFont typeface="Noto Sans Symbols"/>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42" name="Shape 42"/>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43" name="Shape 43"/>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44" name="Shape 44"/>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
        <p:nvSpPr>
          <p:cNvPr id="45" name="Shape 45"/>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Shape 48"/>
          <p:cNvSpPr txBox="1">
            <a:spLocks noGrp="1"/>
          </p:cNvSpPr>
          <p:nvPr>
            <p:ph type="body" idx="1"/>
          </p:nvPr>
        </p:nvSpPr>
        <p:spPr>
          <a:xfrm>
            <a:off x="822960" y="1097280"/>
            <a:ext cx="3200400" cy="548640"/>
          </a:xfrm>
          <a:prstGeom prst="rect">
            <a:avLst/>
          </a:prstGeom>
          <a:noFill/>
          <a:ln>
            <a:noFill/>
          </a:ln>
        </p:spPr>
        <p:txBody>
          <a:bodyPr spcFirstLastPara="1" wrap="square" lIns="91425" tIns="45700" rIns="91425" bIns="45700" anchor="b" anchorCtr="0"/>
          <a:lstStyle>
            <a:lvl1pPr marL="457200" marR="0" lvl="0" indent="-228600" algn="l" rtl="0">
              <a:spcBef>
                <a:spcPts val="800"/>
              </a:spcBef>
              <a:spcAft>
                <a:spcPts val="0"/>
              </a:spcAft>
              <a:buClr>
                <a:schemeClr val="dk1"/>
              </a:buClr>
              <a:buSzPts val="1400"/>
              <a:buFont typeface="Arial" panose="020B0604020202020204"/>
              <a:buNone/>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228600" algn="l" rtl="0">
              <a:spcBef>
                <a:spcPts val="300"/>
              </a:spcBef>
              <a:spcAft>
                <a:spcPts val="0"/>
              </a:spcAft>
              <a:buClr>
                <a:schemeClr val="accent2"/>
              </a:buClr>
              <a:buSzPts val="2000"/>
              <a:buFont typeface="Noto Sans Symbols"/>
              <a:buNone/>
              <a:defRPr sz="20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228600" algn="l" rtl="0">
              <a:spcBef>
                <a:spcPts val="300"/>
              </a:spcBef>
              <a:spcAft>
                <a:spcPts val="0"/>
              </a:spcAft>
              <a:buClr>
                <a:schemeClr val="accent2"/>
              </a:buClr>
              <a:buSzPts val="1800"/>
              <a:buFont typeface="Noto Sans Symbols"/>
              <a:buNone/>
              <a:defRPr sz="18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49" name="Shape 49"/>
          <p:cNvSpPr txBox="1">
            <a:spLocks noGrp="1"/>
          </p:cNvSpPr>
          <p:nvPr>
            <p:ph type="body" idx="2"/>
          </p:nvPr>
        </p:nvSpPr>
        <p:spPr>
          <a:xfrm>
            <a:off x="819150" y="1701848"/>
            <a:ext cx="3200400" cy="3108960"/>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2400"/>
              <a:buFont typeface="Arial" panose="020B0604020202020204"/>
              <a:buNone/>
              <a:defRPr sz="24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0" name="Shape 50"/>
          <p:cNvSpPr txBox="1">
            <a:spLocks noGrp="1"/>
          </p:cNvSpPr>
          <p:nvPr>
            <p:ph type="body" idx="3"/>
          </p:nvPr>
        </p:nvSpPr>
        <p:spPr>
          <a:xfrm>
            <a:off x="4700016" y="1097280"/>
            <a:ext cx="3200400" cy="548640"/>
          </a:xfrm>
          <a:prstGeom prst="rect">
            <a:avLst/>
          </a:prstGeom>
          <a:noFill/>
          <a:ln>
            <a:noFill/>
          </a:ln>
        </p:spPr>
        <p:txBody>
          <a:bodyPr spcFirstLastPara="1" wrap="square" lIns="91425" tIns="45700" rIns="91425" bIns="45700" anchor="b" anchorCtr="0"/>
          <a:lstStyle>
            <a:lvl1pPr marL="457200" marR="0" lvl="0" indent="-228600" algn="l" rtl="0">
              <a:spcBef>
                <a:spcPts val="800"/>
              </a:spcBef>
              <a:spcAft>
                <a:spcPts val="0"/>
              </a:spcAft>
              <a:buClr>
                <a:schemeClr val="dk1"/>
              </a:buClr>
              <a:buSzPts val="1400"/>
              <a:buFont typeface="Arial" panose="020B0604020202020204"/>
              <a:buNone/>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228600" algn="l" rtl="0">
              <a:spcBef>
                <a:spcPts val="300"/>
              </a:spcBef>
              <a:spcAft>
                <a:spcPts val="0"/>
              </a:spcAft>
              <a:buClr>
                <a:schemeClr val="accent2"/>
              </a:buClr>
              <a:buSzPts val="2000"/>
              <a:buFont typeface="Noto Sans Symbols"/>
              <a:buNone/>
              <a:defRPr sz="20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228600" algn="l" rtl="0">
              <a:spcBef>
                <a:spcPts val="300"/>
              </a:spcBef>
              <a:spcAft>
                <a:spcPts val="0"/>
              </a:spcAft>
              <a:buClr>
                <a:schemeClr val="accent2"/>
              </a:buClr>
              <a:buSzPts val="1800"/>
              <a:buFont typeface="Noto Sans Symbols"/>
              <a:buNone/>
              <a:defRPr sz="18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228600" algn="l" rtl="0">
              <a:spcBef>
                <a:spcPts val="300"/>
              </a:spcBef>
              <a:spcAft>
                <a:spcPts val="0"/>
              </a:spcAft>
              <a:buClr>
                <a:schemeClr val="accent2"/>
              </a:buClr>
              <a:buSzPts val="1600"/>
              <a:buFont typeface="Noto Sans Symbols"/>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1" name="Shape 51"/>
          <p:cNvSpPr txBox="1">
            <a:spLocks noGrp="1"/>
          </p:cNvSpPr>
          <p:nvPr>
            <p:ph type="body" idx="4"/>
          </p:nvPr>
        </p:nvSpPr>
        <p:spPr>
          <a:xfrm>
            <a:off x="4700016" y="1701848"/>
            <a:ext cx="3200400" cy="3108960"/>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2400"/>
              <a:buFont typeface="Arial" panose="020B0604020202020204"/>
              <a:buNone/>
              <a:defRPr sz="24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42900" algn="l" rtl="0">
              <a:spcBef>
                <a:spcPts val="300"/>
              </a:spcBef>
              <a:spcAft>
                <a:spcPts val="0"/>
              </a:spcAft>
              <a:buClr>
                <a:schemeClr val="accent2"/>
              </a:buClr>
              <a:buSzPts val="1800"/>
              <a:buFont typeface="Noto Sans Symbols"/>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2" name="Shape 52"/>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3" name="Shape 53"/>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4" name="Shape 54"/>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Shape 57"/>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8" name="Shape 58"/>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59" name="Shape 59"/>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Shape 61"/>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62" name="Shape 62"/>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63" name="Shape 63"/>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4"/>
        <p:cNvGrpSpPr/>
        <p:nvPr/>
      </p:nvGrpSpPr>
      <p:grpSpPr>
        <a:xfrm>
          <a:off x="0" y="0"/>
          <a:ext cx="0" cy="0"/>
          <a:chOff x="0" y="0"/>
          <a:chExt cx="0" cy="0"/>
        </a:xfrm>
      </p:grpSpPr>
      <p:sp>
        <p:nvSpPr>
          <p:cNvPr id="65" name="Shape 65"/>
          <p:cNvSpPr/>
          <p:nvPr/>
        </p:nvSpPr>
        <p:spPr>
          <a:xfrm>
            <a:off x="0" y="2647950"/>
            <a:ext cx="3571875" cy="421005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66" name="Shape 66"/>
          <p:cNvSpPr/>
          <p:nvPr/>
        </p:nvSpPr>
        <p:spPr>
          <a:xfrm rot="5400000">
            <a:off x="433389" y="-433387"/>
            <a:ext cx="6858000" cy="7724778"/>
          </a:xfrm>
          <a:prstGeom prst="rtTriangle">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67" name="Shape 67"/>
          <p:cNvSpPr txBox="1">
            <a:spLocks noGrp="1"/>
          </p:cNvSpPr>
          <p:nvPr>
            <p:ph type="title"/>
          </p:nvPr>
        </p:nvSpPr>
        <p:spPr>
          <a:xfrm rot="-2460000">
            <a:off x="784930" y="1576103"/>
            <a:ext cx="5212080" cy="1089427"/>
          </a:xfrm>
          <a:prstGeom prst="rect">
            <a:avLst/>
          </a:prstGeom>
          <a:noFill/>
          <a:ln>
            <a:noFill/>
          </a:ln>
        </p:spPr>
        <p:txBody>
          <a:bodyPr spcFirstLastPara="1" wrap="square" lIns="91425" tIns="45700" rIns="91425" bIns="0" anchor="b" anchorCtr="0"/>
          <a:lstStyle>
            <a:lvl1pPr marR="0" lvl="0" algn="l" rtl="0">
              <a:spcBef>
                <a:spcPts val="0"/>
              </a:spcBef>
              <a:spcAft>
                <a:spcPts val="0"/>
              </a:spcAft>
              <a:buClr>
                <a:srgbClr val="FFFFFF"/>
              </a:buClr>
              <a:buSzPts val="2800"/>
              <a:buFont typeface="Source Sans Pro" panose="020B0503030403020204"/>
              <a:buNone/>
              <a:defRPr sz="28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Shape 68"/>
          <p:cNvSpPr txBox="1">
            <a:spLocks noGrp="1"/>
          </p:cNvSpPr>
          <p:nvPr>
            <p:ph type="body" idx="1"/>
          </p:nvPr>
        </p:nvSpPr>
        <p:spPr>
          <a:xfrm>
            <a:off x="4749552" y="2618912"/>
            <a:ext cx="3807779" cy="3324687"/>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3200"/>
              <a:buFont typeface="Arial" panose="020B0604020202020204"/>
              <a:buNone/>
              <a:defRPr sz="32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406400" algn="l" rtl="0">
              <a:spcBef>
                <a:spcPts val="300"/>
              </a:spcBef>
              <a:spcAft>
                <a:spcPts val="0"/>
              </a:spcAft>
              <a:buClr>
                <a:schemeClr val="accent2"/>
              </a:buClr>
              <a:buSzPts val="2800"/>
              <a:buFont typeface="Noto Sans Symbols"/>
              <a:buChar char="▪"/>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81000" algn="l" rtl="0">
              <a:spcBef>
                <a:spcPts val="300"/>
              </a:spcBef>
              <a:spcAft>
                <a:spcPts val="0"/>
              </a:spcAft>
              <a:buClr>
                <a:schemeClr val="accent2"/>
              </a:buClr>
              <a:buSzPts val="2400"/>
              <a:buFont typeface="Noto Sans Symbols"/>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55600" algn="l" rtl="0">
              <a:spcBef>
                <a:spcPts val="300"/>
              </a:spcBef>
              <a:spcAft>
                <a:spcPts val="0"/>
              </a:spcAft>
              <a:buClr>
                <a:schemeClr val="accent2"/>
              </a:buClr>
              <a:buSzPts val="2000"/>
              <a:buFont typeface="Noto Sans Symbols"/>
              <a:buChar char="▪"/>
              <a:def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69" name="Shape 69"/>
          <p:cNvSpPr txBox="1">
            <a:spLocks noGrp="1"/>
          </p:cNvSpPr>
          <p:nvPr>
            <p:ph type="body" idx="2"/>
          </p:nvPr>
        </p:nvSpPr>
        <p:spPr>
          <a:xfrm rot="-2460000">
            <a:off x="1297954" y="2253385"/>
            <a:ext cx="5794760" cy="623314"/>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rgbClr val="FFFFFF"/>
              </a:buClr>
              <a:buSzPts val="1400"/>
              <a:buFont typeface="Arial" panose="020B0604020202020204"/>
              <a:buNone/>
              <a:defRPr sz="1400" b="1"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228600" algn="l" rtl="0">
              <a:spcBef>
                <a:spcPts val="300"/>
              </a:spcBef>
              <a:spcAft>
                <a:spcPts val="0"/>
              </a:spcAft>
              <a:buClr>
                <a:schemeClr val="accent2"/>
              </a:buClr>
              <a:buSzPts val="1200"/>
              <a:buFont typeface="Noto Sans Symbols"/>
              <a:buNone/>
              <a:defRPr sz="12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228600" algn="l" rtl="0">
              <a:spcBef>
                <a:spcPts val="300"/>
              </a:spcBef>
              <a:spcAft>
                <a:spcPts val="0"/>
              </a:spcAft>
              <a:buClr>
                <a:schemeClr val="accent2"/>
              </a:buClr>
              <a:buSzPts val="1000"/>
              <a:buFont typeface="Noto Sans Symbols"/>
              <a:buNone/>
              <a:defRPr sz="1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70" name="Shape 70"/>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71" name="Shape 71"/>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72" name="Shape 72"/>
          <p:cNvSpPr>
            <a:spLocks noGrp="1"/>
          </p:cNvSpPr>
          <p:nvPr>
            <p:ph type="sldNum" idx="12"/>
          </p:nvPr>
        </p:nvSpPr>
        <p:spPr>
          <a:xfrm>
            <a:off x="8401038" y="6170822"/>
            <a:ext cx="502920" cy="502920"/>
          </a:xfrm>
          <a:prstGeom prst="ellipse">
            <a:avLst/>
          </a:prstGeom>
          <a:noFill/>
          <a:ln w="9525" cap="flat" cmpd="sng">
            <a:solidFill>
              <a:schemeClr val="dk2"/>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3"/>
        <p:cNvGrpSpPr/>
        <p:nvPr/>
      </p:nvGrpSpPr>
      <p:grpSpPr>
        <a:xfrm>
          <a:off x="0" y="0"/>
          <a:ext cx="0" cy="0"/>
          <a:chOff x="0" y="0"/>
          <a:chExt cx="0" cy="0"/>
        </a:xfrm>
      </p:grpSpPr>
      <p:sp>
        <p:nvSpPr>
          <p:cNvPr id="74" name="Shape 74"/>
          <p:cNvSpPr>
            <a:spLocks noGrp="1"/>
          </p:cNvSpPr>
          <p:nvPr>
            <p:ph type="pic" idx="2"/>
          </p:nvPr>
        </p:nvSpPr>
        <p:spPr>
          <a:xfrm>
            <a:off x="2028825" y="0"/>
            <a:ext cx="7115175" cy="6858000"/>
          </a:xfrm>
          <a:prstGeom prst="rect">
            <a:avLst/>
          </a:prstGeom>
          <a:solidFill>
            <a:schemeClr val="accent3">
              <a:alpha val="80000"/>
            </a:schemeClr>
          </a:solidFill>
          <a:ln>
            <a:noFill/>
          </a:ln>
        </p:spPr>
        <p:txBody>
          <a:bodyPr spcFirstLastPara="1" wrap="square" lIns="91425" tIns="45700" rIns="182875" bIns="45700" anchor="ctr" anchorCtr="0"/>
          <a:lstStyle>
            <a:lvl1pPr marR="0" lvl="0" algn="r" rtl="0">
              <a:spcBef>
                <a:spcPts val="800"/>
              </a:spcBef>
              <a:spcAft>
                <a:spcPts val="0"/>
              </a:spcAft>
              <a:buClr>
                <a:schemeClr val="dk1"/>
              </a:buClr>
              <a:buSzPts val="1600"/>
              <a:buFont typeface="Arial" panose="020B0604020202020204"/>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75" name="Shape 75"/>
          <p:cNvSpPr/>
          <p:nvPr/>
        </p:nvSpPr>
        <p:spPr>
          <a:xfrm>
            <a:off x="0" y="2647950"/>
            <a:ext cx="3571875" cy="421005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76" name="Shape 76"/>
          <p:cNvSpPr/>
          <p:nvPr/>
        </p:nvSpPr>
        <p:spPr>
          <a:xfrm>
            <a:off x="0" y="5048250"/>
            <a:ext cx="3571875" cy="1809750"/>
          </a:xfrm>
          <a:custGeom>
            <a:avLst/>
            <a:gdLst/>
            <a:ahLst/>
            <a:cxnLst/>
            <a:rect l="0" t="0" r="0" b="0"/>
            <a:pathLst>
              <a:path w="3571875" h="1809750" extrusionOk="0">
                <a:moveTo>
                  <a:pt x="0" y="1809750"/>
                </a:moveTo>
                <a:lnTo>
                  <a:pt x="2038350" y="0"/>
                </a:lnTo>
                <a:lnTo>
                  <a:pt x="3571875" y="1809750"/>
                </a:lnTo>
                <a:lnTo>
                  <a:pt x="0" y="1809750"/>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77" name="Shape 77"/>
          <p:cNvSpPr txBox="1">
            <a:spLocks noGrp="1"/>
          </p:cNvSpPr>
          <p:nvPr>
            <p:ph type="title"/>
          </p:nvPr>
        </p:nvSpPr>
        <p:spPr>
          <a:xfrm rot="-2460000">
            <a:off x="671197" y="1717501"/>
            <a:ext cx="5486400" cy="86744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Shape 78"/>
          <p:cNvSpPr txBox="1">
            <a:spLocks noGrp="1"/>
          </p:cNvSpPr>
          <p:nvPr>
            <p:ph type="body" idx="1"/>
          </p:nvPr>
        </p:nvSpPr>
        <p:spPr>
          <a:xfrm rot="-2460000">
            <a:off x="1143479" y="2180529"/>
            <a:ext cx="6096545" cy="740664"/>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2"/>
              </a:buClr>
              <a:buSzPts val="1400"/>
              <a:buFont typeface="Arial" panose="020B0604020202020204"/>
              <a:buNone/>
              <a:defRPr sz="1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228600" algn="l" rtl="0">
              <a:spcBef>
                <a:spcPts val="300"/>
              </a:spcBef>
              <a:spcAft>
                <a:spcPts val="0"/>
              </a:spcAft>
              <a:buClr>
                <a:schemeClr val="accent2"/>
              </a:buClr>
              <a:buSzPts val="1200"/>
              <a:buFont typeface="Noto Sans Symbols"/>
              <a:buNone/>
              <a:defRPr sz="12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228600" algn="l" rtl="0">
              <a:spcBef>
                <a:spcPts val="300"/>
              </a:spcBef>
              <a:spcAft>
                <a:spcPts val="0"/>
              </a:spcAft>
              <a:buClr>
                <a:schemeClr val="accent2"/>
              </a:buClr>
              <a:buSzPts val="1000"/>
              <a:buFont typeface="Noto Sans Symbols"/>
              <a:buNone/>
              <a:defRPr sz="1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228600" algn="l" rtl="0">
              <a:spcBef>
                <a:spcPts val="300"/>
              </a:spcBef>
              <a:spcAft>
                <a:spcPts val="0"/>
              </a:spcAft>
              <a:buClr>
                <a:schemeClr val="accent2"/>
              </a:buClr>
              <a:buSzPts val="900"/>
              <a:buFont typeface="Noto Sans Symbols"/>
              <a:buNone/>
              <a:defRPr sz="9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79" name="Shape 79"/>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80" name="Shape 80"/>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81" name="Shape 81"/>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2382" y="5050633"/>
            <a:ext cx="3574257" cy="1807368"/>
          </a:xfrm>
          <a:custGeom>
            <a:avLst/>
            <a:gdLst/>
            <a:ahLst/>
            <a:cxnLst/>
            <a:rect l="0" t="0" r="0" b="0"/>
            <a:pathLst>
              <a:path w="3574257" h="1807368" extrusionOk="0">
                <a:moveTo>
                  <a:pt x="2382" y="1807368"/>
                </a:moveTo>
                <a:lnTo>
                  <a:pt x="0" y="0"/>
                </a:lnTo>
                <a:lnTo>
                  <a:pt x="2045494" y="1"/>
                </a:lnTo>
                <a:lnTo>
                  <a:pt x="3574257" y="1807368"/>
                </a:lnTo>
                <a:lnTo>
                  <a:pt x="2382" y="180736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1" name="Shape 11"/>
          <p:cNvSpPr/>
          <p:nvPr/>
        </p:nvSpPr>
        <p:spPr>
          <a:xfrm>
            <a:off x="-2380" y="5051292"/>
            <a:ext cx="9146380" cy="1806709"/>
          </a:xfrm>
          <a:custGeom>
            <a:avLst/>
            <a:gdLst/>
            <a:ahLst/>
            <a:cxnLst/>
            <a:rect l="0" t="0" r="0" b="0"/>
            <a:pathLst>
              <a:path w="3352800" h="527584" extrusionOk="0">
                <a:moveTo>
                  <a:pt x="0" y="527584"/>
                </a:moveTo>
                <a:lnTo>
                  <a:pt x="748227" y="0"/>
                </a:lnTo>
                <a:lnTo>
                  <a:pt x="3352800" y="271"/>
                </a:lnTo>
                <a:lnTo>
                  <a:pt x="3352800" y="527584"/>
                </a:lnTo>
                <a:lnTo>
                  <a:pt x="0" y="527584"/>
                </a:lnTo>
                <a:close/>
              </a:path>
            </a:pathLst>
          </a:cu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2" name="Shape 12"/>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2800"/>
              <a:buFont typeface="Source Sans Pro" panose="020B0503030403020204"/>
              <a:buNone/>
              <a:defRPr sz="2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lstStyle>
            <a:lvl1pPr marL="457200" marR="0" lvl="0" indent="-228600" algn="l" rtl="0">
              <a:spcBef>
                <a:spcPts val="800"/>
              </a:spcBef>
              <a:spcAft>
                <a:spcPts val="0"/>
              </a:spcAft>
              <a:buClr>
                <a:schemeClr val="dk1"/>
              </a:buClr>
              <a:buSzPts val="1600"/>
              <a:buFont typeface="Arial" panose="020B0604020202020204"/>
              <a:buNone/>
              <a:defRPr sz="1600" b="1"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30200" algn="l" rtl="0">
              <a:spcBef>
                <a:spcPts val="300"/>
              </a:spcBef>
              <a:spcAft>
                <a:spcPts val="0"/>
              </a:spcAft>
              <a:buClr>
                <a:schemeClr val="accent2"/>
              </a:buClr>
              <a:buSzPts val="1600"/>
              <a:buFont typeface="Noto Sans Symbols"/>
              <a:buChar char="▪"/>
              <a:defRPr sz="16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17500" algn="l" rtl="0">
              <a:spcBef>
                <a:spcPts val="300"/>
              </a:spcBef>
              <a:spcAft>
                <a:spcPts val="0"/>
              </a:spcAft>
              <a:buClr>
                <a:schemeClr val="accent2"/>
              </a:buClr>
              <a:buSzPts val="1400"/>
              <a:buFont typeface="Noto Sans Symbols"/>
              <a:buChar char="▪"/>
              <a:defRPr sz="1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14" name="Shape 14"/>
          <p:cNvSpPr txBox="1">
            <a:spLocks noGrp="1"/>
          </p:cNvSpPr>
          <p:nvPr>
            <p:ph type="dt" idx="10"/>
          </p:nvPr>
        </p:nvSpPr>
        <p:spPr>
          <a:xfrm rot="-2460000">
            <a:off x="201168" y="5870448"/>
            <a:ext cx="2176272" cy="20116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15" name="Shape 15"/>
          <p:cNvSpPr txBox="1">
            <a:spLocks noGrp="1"/>
          </p:cNvSpPr>
          <p:nvPr>
            <p:ph type="ftr" idx="11"/>
          </p:nvPr>
        </p:nvSpPr>
        <p:spPr>
          <a:xfrm>
            <a:off x="3517514" y="6285122"/>
            <a:ext cx="4724400" cy="27432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R="0" lvl="1"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R="0" lvl="2"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R="0" lvl="3"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R="0" lvl="4"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R="0" lvl="5"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R="0" lvl="6"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R="0" lvl="7"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R="0" lvl="8" algn="l" rtl="0">
              <a:spcBef>
                <a:spcPts val="0"/>
              </a:spcBef>
              <a:spcAft>
                <a:spcPts val="0"/>
              </a:spcAft>
              <a:buSzPts val="1400"/>
              <a:buNone/>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16" name="Shape 16"/>
          <p:cNvSpPr>
            <a:spLocks noGrp="1"/>
          </p:cNvSpPr>
          <p:nvPr>
            <p:ph type="sldNum" idx="12"/>
          </p:nvPr>
        </p:nvSpPr>
        <p:spPr>
          <a:xfrm>
            <a:off x="8401038" y="6170822"/>
            <a:ext cx="502920" cy="502920"/>
          </a:xfrm>
          <a:prstGeom prst="ellipse">
            <a:avLst/>
          </a:prstGeom>
          <a:noFill/>
          <a:ln w="19050" cap="flat" cmpd="sng">
            <a:solidFill>
              <a:srgbClr val="FFFFFF"/>
            </a:solidFill>
            <a:prstDash val="solid"/>
            <a:round/>
            <a:headEnd type="none" w="sm" len="sm"/>
            <a:tailEnd type="none" w="sm" len="sm"/>
          </a:ln>
        </p:spPr>
        <p:txBody>
          <a:bodyPr spcFirstLastPara="1" wrap="square" lIns="9125" tIns="9125" rIns="9125" bIns="9125" anchor="ctr" anchorCtr="0">
            <a:noAutofit/>
          </a:bodyPr>
          <a:lstStyle>
            <a:lvl1pPr marL="0" marR="0" lvl="0"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rtl="0">
              <a:spcBef>
                <a:spcPts val="0"/>
              </a:spcBef>
              <a:buNone/>
              <a:defRPr sz="1650" b="0" i="0" u="none" strike="noStrike" cap="none">
                <a:solidFill>
                  <a:srgbClr val="FFFFFF"/>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rot="-2460060">
            <a:off x="722983" y="3174146"/>
            <a:ext cx="5648616" cy="1204449"/>
          </a:xfrm>
          <a:prstGeom prst="rect">
            <a:avLst/>
          </a:prstGeom>
          <a:noFill/>
          <a:ln>
            <a:noFill/>
          </a:ln>
        </p:spPr>
        <p:txBody>
          <a:bodyPr spcFirstLastPara="1" wrap="square" lIns="91425" tIns="45700" rIns="91425" bIns="9125" anchor="b" anchorCtr="0">
            <a:noAutofit/>
          </a:bodyPr>
          <a:lstStyle/>
          <a:p>
            <a:pPr marL="0" marR="0" lvl="0" indent="0" algn="l" rtl="0">
              <a:spcBef>
                <a:spcPts val="0"/>
              </a:spcBef>
              <a:spcAft>
                <a:spcPts val="0"/>
              </a:spcAft>
              <a:buClr>
                <a:schemeClr val="dk1"/>
              </a:buClr>
              <a:buSzPts val="3200"/>
              <a:buFont typeface="Source Sans Pro" panose="020B0503030403020204"/>
              <a:buNone/>
            </a:pPr>
            <a:r>
              <a:rPr lang="en-US" sz="3200" b="0" i="0" u="none" strike="noStrike" cap="none" dirty="0"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JAVA</a:t>
            </a:r>
            <a:r>
              <a:rPr lang="en-US" dirty="0"/>
              <a:t> </a:t>
            </a:r>
            <a:r>
              <a:rPr lang="en-US" dirty="0" smtClean="0"/>
              <a:t>and Framework Spring</a:t>
            </a:r>
            <a:endParaRPr sz="3200" b="0"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99" name="Shape 99"/>
          <p:cNvSpPr txBox="1">
            <a:spLocks noGrp="1"/>
          </p:cNvSpPr>
          <p:nvPr>
            <p:ph type="subTitle" idx="1"/>
          </p:nvPr>
        </p:nvSpPr>
        <p:spPr>
          <a:xfrm rot="-2460000">
            <a:off x="1212277" y="2470925"/>
            <a:ext cx="6511131" cy="329259"/>
          </a:xfrm>
          <a:prstGeom prst="rect">
            <a:avLst/>
          </a:prstGeom>
          <a:noFill/>
          <a:ln>
            <a:noFill/>
          </a:ln>
        </p:spPr>
        <p:txBody>
          <a:bodyPr spcFirstLastPara="1" wrap="square" lIns="91425" tIns="9125" rIns="91425" bIns="45700" anchor="t" anchorCtr="0">
            <a:noAutofit/>
          </a:bodyPr>
          <a:lstStyle/>
          <a:p>
            <a:pPr marL="0" marR="0" lvl="0" indent="0" algn="l" rtl="0">
              <a:spcBef>
                <a:spcPts val="0"/>
              </a:spcBef>
              <a:spcAft>
                <a:spcPts val="0"/>
              </a:spcAft>
              <a:buClr>
                <a:schemeClr val="dk1"/>
              </a:buClr>
              <a:buSzPts val="1400"/>
              <a:buFont typeface="Arial" panose="020B0604020202020204"/>
              <a:buNone/>
            </a:pPr>
            <a:r>
              <a:rPr lang="en-US" sz="2000" b="0"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AUTH</a:t>
            </a:r>
            <a:r>
              <a:rPr lang="en-US" sz="2000" b="0" i="0" u="none" strike="noStrike" cap="none" dirty="0"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 </a:t>
            </a:r>
            <a:r>
              <a:rPr lang="en-US" sz="2000" b="0" i="0" u="none" strike="noStrike" cap="none" dirty="0" err="1"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Nhóm</a:t>
            </a:r>
            <a:r>
              <a:rPr lang="en-US" sz="2000" b="0" i="0" u="none" strike="noStrike" cap="none" dirty="0"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 </a:t>
            </a:r>
            <a:r>
              <a:rPr lang="en-US" sz="2000" b="0" i="0" u="none" strike="noStrike" cap="none" dirty="0" err="1"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Quang</a:t>
            </a:r>
            <a:r>
              <a:rPr lang="en-US" sz="2000" b="0" i="0" u="none" strike="noStrike" cap="none" dirty="0"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-Long-</a:t>
            </a:r>
            <a:r>
              <a:rPr lang="en-US" sz="2000" b="0" i="0" u="none" strike="noStrike" cap="none" dirty="0" err="1"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Mạnh</a:t>
            </a:r>
            <a:endParaRPr sz="2000" b="0"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sz="28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INHERITANCE</a:t>
            </a:r>
            <a:endParaRPr sz="28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57" name="Shape 157"/>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Relationship</a:t>
            </a:r>
            <a:endParaRPr sz="2400" dirty="0"/>
          </a:p>
          <a:p>
            <a:pPr marL="402590" marR="0" lvl="2" indent="-164465" algn="l" rtl="0">
              <a:spcBef>
                <a:spcPts val="300"/>
              </a:spcBef>
              <a:spcAft>
                <a:spcPts val="0"/>
              </a:spcAft>
              <a:buClr>
                <a:schemeClr val="accent2"/>
              </a:buClr>
              <a:buSzPts val="1600"/>
              <a:buFont typeface="Noto Sans Symbols"/>
              <a:buAutoNum type="arabicPeriod"/>
            </a:pPr>
            <a:r>
              <a:rPr lang="en-US" sz="1600" b="0"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 </a:t>
            </a:r>
            <a:r>
              <a:rPr lang="en-US" sz="2000" b="0" i="0" u="none" strike="noStrike" cap="none" dirty="0">
                <a:solidFill>
                  <a:schemeClr val="dk1"/>
                </a:solidFill>
                <a:sym typeface="Source Sans Pro" panose="020B0503030403020204"/>
              </a:rPr>
              <a:t>Is-a</a:t>
            </a:r>
            <a:endParaRPr sz="2000" dirty="0"/>
          </a:p>
          <a:p>
            <a:pPr marL="402590" marR="0" lvl="2" indent="-164465" algn="l" rtl="0">
              <a:spcBef>
                <a:spcPts val="300"/>
              </a:spcBef>
              <a:spcAft>
                <a:spcPts val="0"/>
              </a:spcAft>
              <a:buClr>
                <a:schemeClr val="accent2"/>
              </a:buClr>
              <a:buSzPts val="1600"/>
              <a:buFont typeface="Noto Sans Symbols"/>
              <a:buAutoNum type="arabicPeriod"/>
            </a:pPr>
            <a:r>
              <a:rPr lang="en-US" sz="2000" b="0" i="0" u="none" strike="noStrike" cap="none" dirty="0">
                <a:solidFill>
                  <a:schemeClr val="dk1"/>
                </a:solidFill>
                <a:sym typeface="Source Sans Pro" panose="020B0503030403020204"/>
              </a:rPr>
              <a:t>Has-a</a:t>
            </a:r>
            <a:endParaRPr sz="2000" dirty="0"/>
          </a:p>
          <a:p>
            <a:pPr marL="342900" marR="0" lvl="0" indent="-241300" algn="l" rtl="0">
              <a:spcBef>
                <a:spcPts val="800"/>
              </a:spcBef>
              <a:spcAft>
                <a:spcPts val="0"/>
              </a:spcAft>
              <a:buClr>
                <a:schemeClr val="dk1"/>
              </a:buClr>
              <a:buSzPts val="1600"/>
              <a:buFont typeface="Arial" panose="020B0604020202020204"/>
              <a:buNone/>
            </a:pPr>
            <a:endParaRPr sz="16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sz="28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POLYMORPHISM</a:t>
            </a:r>
            <a:endParaRPr sz="28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63" name="Shape 163"/>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Method overloading</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Method overriding: Runtime polymorphism</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Data Type: Static, dynamic binding</a:t>
            </a:r>
            <a:endParaRPr sz="2400" dirty="0"/>
          </a:p>
          <a:p>
            <a:pPr marL="342900" marR="0" lvl="0" indent="-241300" algn="l" rtl="0">
              <a:spcBef>
                <a:spcPts val="800"/>
              </a:spcBef>
              <a:spcAft>
                <a:spcPts val="0"/>
              </a:spcAft>
              <a:buClr>
                <a:schemeClr val="dk1"/>
              </a:buClr>
              <a:buSzPts val="1600"/>
              <a:buFont typeface="Arial" panose="020B0604020202020204"/>
              <a:buNone/>
            </a:pPr>
            <a:endParaRPr sz="16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II.Framework</a:t>
            </a:r>
            <a:r>
              <a:rPr lang="en-US" b="1" dirty="0" smtClean="0"/>
              <a:t> Spring</a:t>
            </a:r>
            <a:endParaRPr lang="en-US" b="1" dirty="0"/>
          </a:p>
        </p:txBody>
      </p:sp>
      <p:sp>
        <p:nvSpPr>
          <p:cNvPr id="3" name="Text Placeholder 2"/>
          <p:cNvSpPr>
            <a:spLocks noGrp="1"/>
          </p:cNvSpPr>
          <p:nvPr>
            <p:ph type="body" idx="1"/>
          </p:nvPr>
        </p:nvSpPr>
        <p:spPr>
          <a:xfrm>
            <a:off x="822960" y="1100627"/>
            <a:ext cx="7520940" cy="5532401"/>
          </a:xfrm>
        </p:spPr>
        <p:txBody>
          <a:bodyPr/>
          <a:lstStyle/>
          <a:p>
            <a:r>
              <a:rPr lang="en-US" sz="2800" dirty="0"/>
              <a:t>What is Spring</a:t>
            </a:r>
            <a:r>
              <a:rPr lang="en-US" sz="2800" dirty="0" smtClean="0"/>
              <a:t>?</a:t>
            </a:r>
            <a:endParaRPr lang="en-US" sz="2400" dirty="0" smtClean="0"/>
          </a:p>
          <a:p>
            <a:r>
              <a:rPr lang="en-US" sz="2000" b="0" dirty="0"/>
              <a:t>Spring is the most popular application </a:t>
            </a:r>
            <a:r>
              <a:rPr lang="en-US" sz="2000" b="0" dirty="0" smtClean="0"/>
              <a:t>development</a:t>
            </a:r>
          </a:p>
          <a:p>
            <a:r>
              <a:rPr lang="en-US" sz="2000" b="0" dirty="0" smtClean="0"/>
              <a:t>framework </a:t>
            </a:r>
            <a:r>
              <a:rPr lang="en-US" sz="2000" b="0" dirty="0"/>
              <a:t>for </a:t>
            </a:r>
            <a:r>
              <a:rPr lang="en-US" sz="2000" b="0" dirty="0" smtClean="0"/>
              <a:t>enterprise</a:t>
            </a:r>
          </a:p>
          <a:p>
            <a:r>
              <a:rPr lang="en-US" sz="2000" b="0" dirty="0" smtClean="0"/>
              <a:t>Java</a:t>
            </a:r>
            <a:r>
              <a:rPr lang="en-US" sz="2000" b="0" dirty="0"/>
              <a:t>™. Millions of developers use Spring to </a:t>
            </a:r>
            <a:r>
              <a:rPr lang="en-US" sz="2000" b="0" dirty="0" smtClean="0"/>
              <a:t>create</a:t>
            </a:r>
          </a:p>
          <a:p>
            <a:r>
              <a:rPr lang="en-US" sz="2000" b="0" dirty="0" smtClean="0"/>
              <a:t>high </a:t>
            </a:r>
            <a:r>
              <a:rPr lang="en-US" sz="2000" b="0" dirty="0"/>
              <a:t>performing, </a:t>
            </a:r>
            <a:r>
              <a:rPr lang="en-US" sz="2000" b="0" dirty="0" smtClean="0"/>
              <a:t>easily</a:t>
            </a:r>
          </a:p>
          <a:p>
            <a:r>
              <a:rPr lang="en-US" sz="2000" b="0" dirty="0" smtClean="0"/>
              <a:t>testable, </a:t>
            </a:r>
            <a:r>
              <a:rPr lang="en-US" sz="2000" b="0" dirty="0"/>
              <a:t>reusable code without any </a:t>
            </a:r>
            <a:r>
              <a:rPr lang="en-US" sz="2000" b="0" dirty="0" smtClean="0"/>
              <a:t>lock-in</a:t>
            </a:r>
          </a:p>
          <a:p>
            <a:endParaRPr lang="en-US" dirty="0"/>
          </a:p>
          <a:p>
            <a:endParaRPr lang="en-US" dirty="0"/>
          </a:p>
          <a:p>
            <a:endParaRPr lang="en-US" dirty="0" smtClean="0"/>
          </a:p>
          <a:p>
            <a:endParaRPr lang="en-US" dirty="0"/>
          </a:p>
          <a:p>
            <a:r>
              <a:rPr lang="en-US" dirty="0" err="1" smtClean="0"/>
              <a:t>Dịch</a:t>
            </a:r>
            <a:r>
              <a:rPr lang="en-US" dirty="0" smtClean="0"/>
              <a:t>: </a:t>
            </a:r>
            <a:r>
              <a:rPr lang="vi-VN" dirty="0"/>
              <a:t/>
            </a:r>
            <a:br>
              <a:rPr lang="vi-VN" dirty="0"/>
            </a:br>
            <a:r>
              <a:rPr lang="vi-VN" b="0" i="1" dirty="0"/>
              <a:t>Spring là khung phát triển ứng dụng phổ biến nhất cho doanh nghiệp Java ™. Hàng triệu nhà phát triển sử dụng Spring để tạo hiệu suất cao, dễ dàng </a:t>
            </a:r>
            <a:r>
              <a:rPr lang="vi-VN" b="0" i="1" dirty="0" smtClean="0"/>
              <a:t>m</a:t>
            </a:r>
            <a:r>
              <a:rPr lang="en-US" b="0" i="1" dirty="0"/>
              <a:t>à</a:t>
            </a:r>
            <a:r>
              <a:rPr lang="vi-VN" b="0" i="1" dirty="0" smtClean="0"/>
              <a:t> </a:t>
            </a:r>
            <a:r>
              <a:rPr lang="vi-VN" b="0" i="1" dirty="0"/>
              <a:t>có thể kiểm tra, tái sử dụng mà không có bất kỳ khóa nào</a:t>
            </a:r>
            <a:endParaRPr lang="en-US"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Spring projects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306" y="985779"/>
            <a:ext cx="4277290" cy="397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sp>
        <p:nvSpPr>
          <p:cNvPr id="3" name="Text Placeholder 2"/>
          <p:cNvSpPr>
            <a:spLocks noGrp="1"/>
          </p:cNvSpPr>
          <p:nvPr>
            <p:ph type="body" idx="1"/>
          </p:nvPr>
        </p:nvSpPr>
        <p:spPr/>
        <p:txBody>
          <a:bodyPr/>
          <a:lstStyle/>
          <a:p>
            <a:pPr marL="514350" indent="-285750">
              <a:buFont typeface="Arial" panose="020B0604020202020204" pitchFamily="34" charset="0"/>
              <a:buChar char="•"/>
            </a:pPr>
            <a:r>
              <a:rPr lang="en-US" sz="2400" dirty="0" smtClean="0"/>
              <a:t>History</a:t>
            </a:r>
            <a:endParaRPr lang="en-US" sz="2400" dirty="0" smtClean="0"/>
          </a:p>
          <a:p>
            <a:pPr marL="514350" indent="-285750">
              <a:buFont typeface="Arial" panose="020B0604020202020204" pitchFamily="34" charset="0"/>
              <a:buChar char="•"/>
            </a:pPr>
            <a:r>
              <a:rPr lang="en-US" sz="2400" dirty="0" smtClean="0"/>
              <a:t>Goals</a:t>
            </a:r>
          </a:p>
          <a:p>
            <a:pPr marL="514350" indent="-285750">
              <a:buFont typeface="Arial" panose="020B0604020202020204" pitchFamily="34" charset="0"/>
              <a:buChar char="•"/>
            </a:pPr>
            <a:r>
              <a:rPr lang="en-US" sz="2400" dirty="0" smtClean="0"/>
              <a:t>Spring </a:t>
            </a:r>
            <a:r>
              <a:rPr lang="en-US" sz="2400" dirty="0"/>
              <a:t>modules </a:t>
            </a:r>
            <a:endParaRPr lang="en-US" sz="2400" dirty="0" smtClean="0"/>
          </a:p>
          <a:p>
            <a:pPr marL="514350" indent="-285750">
              <a:buFont typeface="Arial" panose="020B0604020202020204" pitchFamily="34" charset="0"/>
              <a:buChar char="•"/>
            </a:pPr>
            <a:r>
              <a:rPr lang="en-US" sz="2400" dirty="0" smtClean="0"/>
              <a:t>Spring </a:t>
            </a:r>
            <a:r>
              <a:rPr lang="en-US" sz="2400" dirty="0"/>
              <a:t>triangle</a:t>
            </a:r>
          </a:p>
          <a:p>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Goals</a:t>
            </a:r>
          </a:p>
        </p:txBody>
      </p:sp>
      <p:sp>
        <p:nvSpPr>
          <p:cNvPr id="3" name="Text Placeholder 2"/>
          <p:cNvSpPr>
            <a:spLocks noGrp="1"/>
          </p:cNvSpPr>
          <p:nvPr>
            <p:ph type="body" idx="1"/>
          </p:nvPr>
        </p:nvSpPr>
        <p:spPr>
          <a:xfrm>
            <a:off x="813021" y="862089"/>
            <a:ext cx="7520940" cy="3908694"/>
          </a:xfrm>
        </p:spPr>
        <p:txBody>
          <a:bodyPr/>
          <a:lstStyle/>
          <a:p>
            <a:pPr marL="514350" indent="-285750">
              <a:buFont typeface="Wingdings" panose="05000000000000000000" pitchFamily="2" charset="2"/>
              <a:buChar char="v"/>
            </a:pPr>
            <a:endParaRPr lang="en-US" sz="2400" dirty="0" smtClean="0"/>
          </a:p>
          <a:p>
            <a:pPr marL="514350" indent="-285750">
              <a:buFont typeface="Wingdings" panose="05000000000000000000" pitchFamily="2" charset="2"/>
              <a:buChar char="v"/>
            </a:pPr>
            <a:r>
              <a:rPr lang="en-US" sz="2400" dirty="0" smtClean="0"/>
              <a:t>make </a:t>
            </a:r>
            <a:r>
              <a:rPr lang="en-US" sz="2400" dirty="0"/>
              <a:t>J2EE easier to </a:t>
            </a:r>
            <a:r>
              <a:rPr lang="en-US" sz="2400" dirty="0" smtClean="0"/>
              <a:t>use </a:t>
            </a:r>
          </a:p>
          <a:p>
            <a:pPr marL="514350" indent="-285750">
              <a:buFont typeface="Wingdings" panose="05000000000000000000" pitchFamily="2" charset="2"/>
              <a:buChar char="v"/>
            </a:pPr>
            <a:r>
              <a:rPr lang="en-US" sz="2400" dirty="0" smtClean="0"/>
              <a:t>make </a:t>
            </a:r>
            <a:r>
              <a:rPr lang="en-US" sz="2400" dirty="0"/>
              <a:t>the common tasks easier </a:t>
            </a:r>
            <a:endParaRPr lang="en-US" sz="2400" dirty="0" smtClean="0"/>
          </a:p>
          <a:p>
            <a:pPr marL="514350" indent="-285750">
              <a:buFont typeface="Wingdings" panose="05000000000000000000" pitchFamily="2" charset="2"/>
              <a:buChar char="v"/>
            </a:pPr>
            <a:r>
              <a:rPr lang="en-US" sz="2400" dirty="0" smtClean="0"/>
              <a:t>promote </a:t>
            </a:r>
            <a:r>
              <a:rPr lang="en-US" sz="2400" dirty="0"/>
              <a:t>good programming practice </a:t>
            </a:r>
            <a:endParaRPr lang="en-US" sz="2400" dirty="0" smtClean="0"/>
          </a:p>
          <a:p>
            <a:pPr marL="514350" indent="-285750">
              <a:buFont typeface="Wingdings" panose="05000000000000000000" pitchFamily="2" charset="2"/>
              <a:buChar char="v"/>
            </a:pPr>
            <a:r>
              <a:rPr lang="en-US" sz="2400" dirty="0" smtClean="0"/>
              <a:t>you </a:t>
            </a:r>
            <a:r>
              <a:rPr lang="en-US" sz="2400" dirty="0"/>
              <a:t>can focus on the domain </a:t>
            </a:r>
            <a:r>
              <a:rPr lang="en-US" sz="2400" dirty="0" smtClean="0"/>
              <a:t>problems</a:t>
            </a:r>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Spring Framework today?</a:t>
            </a:r>
          </a:p>
        </p:txBody>
      </p:sp>
      <p:sp>
        <p:nvSpPr>
          <p:cNvPr id="3" name="Text Placeholder 2"/>
          <p:cNvSpPr>
            <a:spLocks noGrp="1"/>
          </p:cNvSpPr>
          <p:nvPr>
            <p:ph type="body" idx="1"/>
          </p:nvPr>
        </p:nvSpPr>
        <p:spPr/>
        <p:txBody>
          <a:bodyPr/>
          <a:lstStyle/>
          <a:p>
            <a:pPr marL="571500" indent="-342900">
              <a:buFont typeface="+mj-lt"/>
              <a:buAutoNum type="arabicPeriod"/>
            </a:pPr>
            <a:r>
              <a:rPr lang="en-US" smtClean="0"/>
              <a:t>an </a:t>
            </a:r>
            <a:r>
              <a:rPr lang="en-US" dirty="0"/>
              <a:t>open source application framework </a:t>
            </a:r>
            <a:endParaRPr lang="en-US" dirty="0" smtClean="0"/>
          </a:p>
          <a:p>
            <a:pPr marL="571500" indent="-342900">
              <a:buFont typeface="+mj-lt"/>
              <a:buAutoNum type="arabicPeriod"/>
            </a:pPr>
            <a:r>
              <a:rPr lang="en-US" dirty="0" smtClean="0"/>
              <a:t> </a:t>
            </a:r>
            <a:r>
              <a:rPr lang="en-US" dirty="0"/>
              <a:t>a lightweight solution for enterprise applications </a:t>
            </a:r>
            <a:endParaRPr lang="en-US" dirty="0" smtClean="0"/>
          </a:p>
          <a:p>
            <a:pPr marL="571500" indent="-342900">
              <a:buFont typeface="+mj-lt"/>
              <a:buAutoNum type="arabicPeriod"/>
            </a:pPr>
            <a:r>
              <a:rPr lang="en-US" dirty="0" smtClean="0"/>
              <a:t>non-invasive </a:t>
            </a:r>
            <a:r>
              <a:rPr lang="en-US" dirty="0"/>
              <a:t>(POJO </a:t>
            </a:r>
            <a:r>
              <a:rPr lang="en-US" dirty="0" smtClean="0"/>
              <a:t>based -plain old java object)</a:t>
            </a:r>
            <a:endParaRPr lang="en-US" dirty="0" smtClean="0"/>
          </a:p>
          <a:p>
            <a:pPr marL="571500" indent="-342900">
              <a:buFont typeface="+mj-lt"/>
              <a:buAutoNum type="arabicPeriod"/>
            </a:pPr>
            <a:r>
              <a:rPr lang="en-US" dirty="0" smtClean="0"/>
              <a:t>is </a:t>
            </a:r>
            <a:r>
              <a:rPr lang="en-US" dirty="0"/>
              <a:t>modular </a:t>
            </a:r>
            <a:endParaRPr lang="en-US" dirty="0" smtClean="0"/>
          </a:p>
          <a:p>
            <a:pPr marL="571500" indent="-342900">
              <a:buFont typeface="+mj-lt"/>
              <a:buAutoNum type="arabicPeriod"/>
            </a:pPr>
            <a:r>
              <a:rPr lang="en-US" dirty="0" smtClean="0"/>
              <a:t>extendible </a:t>
            </a:r>
            <a:r>
              <a:rPr lang="en-US" dirty="0"/>
              <a:t>for other frameworks </a:t>
            </a:r>
            <a:endParaRPr lang="en-US" dirty="0" smtClean="0"/>
          </a:p>
          <a:p>
            <a:pPr marL="571500" indent="-342900">
              <a:buFont typeface="+mj-lt"/>
              <a:buAutoNum type="arabicPeriod"/>
            </a:pPr>
            <a:r>
              <a:rPr lang="en-US" dirty="0" smtClean="0"/>
              <a:t> </a:t>
            </a:r>
            <a:r>
              <a:rPr lang="en-US" dirty="0"/>
              <a:t>de facto standard of Java Enterprise </a:t>
            </a:r>
            <a:r>
              <a:rPr lang="en-US" dirty="0" smtClean="0"/>
              <a:t>Application</a:t>
            </a:r>
            <a:endParaRPr lang="en-US" b="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modules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549" y="924339"/>
            <a:ext cx="5208104" cy="369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Core container</a:t>
            </a:r>
          </a:p>
        </p:txBody>
      </p:sp>
      <p:sp>
        <p:nvSpPr>
          <p:cNvPr id="3" name="Text Placeholder 2"/>
          <p:cNvSpPr>
            <a:spLocks noGrp="1"/>
          </p:cNvSpPr>
          <p:nvPr>
            <p:ph type="body" idx="1"/>
          </p:nvPr>
        </p:nvSpPr>
        <p:spPr/>
        <p:txBody>
          <a:bodyPr/>
          <a:lstStyle/>
          <a:p>
            <a:pPr marL="514350" indent="-285750">
              <a:buFont typeface="Wingdings" panose="05000000000000000000" pitchFamily="2" charset="2"/>
              <a:buChar char="q"/>
            </a:pPr>
            <a:r>
              <a:rPr lang="en-US" sz="2400" dirty="0" smtClean="0"/>
              <a:t>Core </a:t>
            </a:r>
            <a:r>
              <a:rPr lang="en-US" sz="2400" dirty="0"/>
              <a:t>and </a:t>
            </a:r>
            <a:r>
              <a:rPr lang="en-US" sz="2400" dirty="0" smtClean="0"/>
              <a:t>Beans</a:t>
            </a:r>
          </a:p>
          <a:p>
            <a:pPr lvl="1"/>
            <a:r>
              <a:rPr lang="en-US" dirty="0" smtClean="0"/>
              <a:t> </a:t>
            </a:r>
            <a:r>
              <a:rPr lang="en-US" sz="2000" b="0" dirty="0"/>
              <a:t>provide the fundamental parts of the framework, including </a:t>
            </a:r>
            <a:r>
              <a:rPr lang="en-US" sz="2000" b="0" dirty="0" err="1"/>
              <a:t>IoC</a:t>
            </a:r>
            <a:r>
              <a:rPr lang="en-US" sz="2000" b="0" dirty="0"/>
              <a:t> and Dependency Injection features </a:t>
            </a:r>
            <a:endParaRPr lang="en-US" sz="2000" b="0" dirty="0" smtClean="0"/>
          </a:p>
          <a:p>
            <a:pPr marL="514350" indent="-285750">
              <a:buFont typeface="Wingdings" panose="05000000000000000000" pitchFamily="2" charset="2"/>
              <a:buChar char="q"/>
            </a:pPr>
            <a:r>
              <a:rPr lang="en-US" sz="2400" dirty="0" smtClean="0"/>
              <a:t>Context</a:t>
            </a:r>
          </a:p>
          <a:p>
            <a:pPr lvl="1"/>
            <a:r>
              <a:rPr lang="en-US" sz="2000" b="0" dirty="0" smtClean="0"/>
              <a:t> </a:t>
            </a:r>
            <a:r>
              <a:rPr lang="en-US" sz="2000" b="0" dirty="0"/>
              <a:t>it is a means to access objects in a framework-style manner that is similar to a JNDI registry </a:t>
            </a:r>
            <a:endParaRPr lang="en-US" sz="2000" b="0" dirty="0" smtClean="0"/>
          </a:p>
          <a:p>
            <a:pPr marL="514350" indent="-285750">
              <a:buFont typeface="Wingdings" panose="05000000000000000000" pitchFamily="2" charset="2"/>
              <a:buChar char="q"/>
            </a:pPr>
            <a:r>
              <a:rPr lang="en-US" sz="2400" dirty="0" smtClean="0"/>
              <a:t>Expression language</a:t>
            </a:r>
          </a:p>
          <a:p>
            <a:pPr lvl="1"/>
            <a:r>
              <a:rPr lang="en-US" sz="2000" b="0" dirty="0" smtClean="0"/>
              <a:t> </a:t>
            </a:r>
            <a:r>
              <a:rPr lang="en-US" sz="2000" b="0" dirty="0"/>
              <a:t>provides a powerful expression language for querying and manipulating an object graph at runtime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AOP, Aspect, Instrumentation</a:t>
            </a:r>
          </a:p>
        </p:txBody>
      </p:sp>
      <p:sp>
        <p:nvSpPr>
          <p:cNvPr id="3" name="Text Placeholder 2"/>
          <p:cNvSpPr>
            <a:spLocks noGrp="1"/>
          </p:cNvSpPr>
          <p:nvPr>
            <p:ph type="body" idx="1"/>
          </p:nvPr>
        </p:nvSpPr>
        <p:spPr/>
        <p:txBody>
          <a:bodyPr/>
          <a:lstStyle/>
          <a:p>
            <a:pPr marL="514350" indent="-285750">
              <a:buFont typeface="Wingdings" panose="05000000000000000000" pitchFamily="2" charset="2"/>
              <a:buChar char="Ø"/>
            </a:pPr>
            <a:r>
              <a:rPr lang="en-US" sz="2400" dirty="0"/>
              <a:t>AOP </a:t>
            </a:r>
            <a:endParaRPr lang="en-US" sz="2400" dirty="0" smtClean="0"/>
          </a:p>
          <a:p>
            <a:pPr lvl="1"/>
            <a:r>
              <a:rPr lang="en-US" dirty="0" smtClean="0"/>
              <a:t>provides </a:t>
            </a:r>
            <a:r>
              <a:rPr lang="en-US" dirty="0"/>
              <a:t>an AOP Alliance-compliant aspect-oriented programming implementation allowing you to define, for example, method-interceptors and </a:t>
            </a:r>
            <a:r>
              <a:rPr lang="en-US" dirty="0" err="1"/>
              <a:t>pointcuts</a:t>
            </a:r>
            <a:r>
              <a:rPr lang="en-US" dirty="0"/>
              <a:t> to cleanly decouple code that implements functionality that should be </a:t>
            </a:r>
            <a:r>
              <a:rPr lang="en-US" dirty="0" smtClean="0"/>
              <a:t>separated</a:t>
            </a:r>
          </a:p>
          <a:p>
            <a:pPr marL="514350" indent="-285750">
              <a:buFont typeface="Wingdings" panose="05000000000000000000" pitchFamily="2" charset="2"/>
              <a:buChar char="Ø"/>
            </a:pPr>
            <a:r>
              <a:rPr lang="en-US" dirty="0" smtClean="0"/>
              <a:t> </a:t>
            </a:r>
            <a:r>
              <a:rPr lang="en-US" sz="2400" dirty="0" smtClean="0"/>
              <a:t>Aspect</a:t>
            </a:r>
          </a:p>
          <a:p>
            <a:pPr lvl="1"/>
            <a:r>
              <a:rPr lang="en-US" dirty="0" smtClean="0"/>
              <a:t> </a:t>
            </a:r>
            <a:r>
              <a:rPr lang="en-US" dirty="0"/>
              <a:t>provides integration with </a:t>
            </a:r>
            <a:r>
              <a:rPr lang="en-US" dirty="0" err="1"/>
              <a:t>AspectJ</a:t>
            </a:r>
            <a:r>
              <a:rPr lang="en-US" dirty="0"/>
              <a:t> </a:t>
            </a:r>
            <a:endParaRPr lang="en-US" dirty="0" smtClean="0"/>
          </a:p>
          <a:p>
            <a:pPr marL="514350" indent="-285750">
              <a:buFont typeface="Wingdings" panose="05000000000000000000" pitchFamily="2" charset="2"/>
              <a:buChar char="Ø"/>
            </a:pPr>
            <a:r>
              <a:rPr lang="en-US" sz="2400" dirty="0" smtClean="0"/>
              <a:t>Instrumentation </a:t>
            </a:r>
          </a:p>
          <a:p>
            <a:pPr lvl="1"/>
            <a:r>
              <a:rPr lang="en-US" dirty="0" smtClean="0"/>
              <a:t>provides </a:t>
            </a:r>
            <a:r>
              <a:rPr lang="en-US" dirty="0"/>
              <a:t>class instrumentation support and </a:t>
            </a:r>
            <a:r>
              <a:rPr lang="en-US" dirty="0" err="1"/>
              <a:t>classloader</a:t>
            </a:r>
            <a:r>
              <a:rPr lang="en-US" dirty="0"/>
              <a:t> implementations to be used in certain application servers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strike="noStrike" cap="none" dirty="0" err="1"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Tổng</a:t>
            </a:r>
            <a:r>
              <a:rPr lang="en-US" b="1" i="0" strike="noStrike" cap="none" dirty="0"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 </a:t>
            </a:r>
            <a:r>
              <a:rPr lang="en-US" b="1" i="0" strike="noStrike" cap="none" dirty="0" err="1"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Quan</a:t>
            </a:r>
            <a:endParaRPr b="1" i="0"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05" name="Shape 105"/>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457200" marR="0" lvl="0" indent="-330200" algn="l" rtl="0">
              <a:spcBef>
                <a:spcPts val="0"/>
              </a:spcBef>
              <a:spcAft>
                <a:spcPts val="0"/>
              </a:spcAft>
              <a:buClr>
                <a:schemeClr val="dk1"/>
              </a:buClr>
              <a:buSzPts val="1600"/>
              <a:buFont typeface="Source Sans Pro" panose="020B0503030403020204"/>
              <a:buAutoNum type="arabicPeriod"/>
            </a:pPr>
            <a:r>
              <a:rPr lang="en-US" sz="2400" dirty="0" smtClean="0">
                <a:latin typeface="Times New Roman" panose="02020603050405020304" pitchFamily="18" charset="0"/>
                <a:cs typeface="Times New Roman" panose="02020603050405020304" pitchFamily="18" charset="0"/>
              </a:rPr>
              <a:t>Java</a:t>
            </a:r>
            <a:r>
              <a:rPr lang="en-US" sz="2400" dirty="0" smtClean="0"/>
              <a:t> </a:t>
            </a:r>
          </a:p>
          <a:p>
            <a:pPr marL="457200" marR="0" lvl="0" indent="-330200" algn="l" rtl="0">
              <a:spcBef>
                <a:spcPts val="0"/>
              </a:spcBef>
              <a:spcAft>
                <a:spcPts val="0"/>
              </a:spcAft>
              <a:buClr>
                <a:schemeClr val="dk1"/>
              </a:buClr>
              <a:buSzPts val="1600"/>
              <a:buFont typeface="Source Sans Pro" panose="020B0503030403020204"/>
              <a:buAutoNum type="arabicPeriod"/>
            </a:pPr>
            <a:r>
              <a:rPr lang="en-US" sz="2400" dirty="0" smtClean="0">
                <a:latin typeface="Times New Roman" panose="02020603050405020304" pitchFamily="18" charset="0"/>
                <a:cs typeface="Times New Roman" panose="02020603050405020304" pitchFamily="18" charset="0"/>
              </a:rPr>
              <a:t>Framework spring</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Access/Integration</a:t>
            </a:r>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US" sz="2000" dirty="0" smtClean="0"/>
              <a:t> </a:t>
            </a:r>
            <a:r>
              <a:rPr lang="en-US" sz="2000" dirty="0"/>
              <a:t>JDBC </a:t>
            </a:r>
            <a:r>
              <a:rPr lang="en-US" sz="2000" b="0" dirty="0"/>
              <a:t>- provides a JDBC-abstraction layer </a:t>
            </a:r>
            <a:endParaRPr lang="en-US" sz="2000" b="0" dirty="0" smtClean="0"/>
          </a:p>
          <a:p>
            <a:pPr marL="571500" indent="-342900">
              <a:buFont typeface="Arial" panose="020B0604020202020204" pitchFamily="34" charset="0"/>
              <a:buChar char="•"/>
            </a:pPr>
            <a:r>
              <a:rPr lang="en-US" sz="2000" dirty="0" smtClean="0"/>
              <a:t> </a:t>
            </a:r>
            <a:r>
              <a:rPr lang="en-US" sz="2000" dirty="0"/>
              <a:t>ORM </a:t>
            </a:r>
            <a:r>
              <a:rPr lang="en-US" sz="2000" b="0" dirty="0"/>
              <a:t>- provides integration layers for popular object-relational mapping APIs, including JPA, JDO, Hibernate and </a:t>
            </a:r>
            <a:r>
              <a:rPr lang="en-US" sz="2000" b="0" dirty="0" err="1"/>
              <a:t>iBatis</a:t>
            </a:r>
            <a:r>
              <a:rPr lang="en-US" sz="2000" b="0" dirty="0"/>
              <a:t> </a:t>
            </a:r>
            <a:endParaRPr lang="en-US" sz="2000" b="0" dirty="0" smtClean="0"/>
          </a:p>
          <a:p>
            <a:pPr marL="571500" indent="-342900">
              <a:buFont typeface="Arial" panose="020B0604020202020204" pitchFamily="34" charset="0"/>
              <a:buChar char="•"/>
            </a:pPr>
            <a:r>
              <a:rPr lang="en-US" sz="2000" dirty="0" smtClean="0"/>
              <a:t> </a:t>
            </a:r>
            <a:r>
              <a:rPr lang="en-US" sz="2000" dirty="0"/>
              <a:t>OXM </a:t>
            </a:r>
            <a:r>
              <a:rPr lang="en-US" sz="2000" b="0" dirty="0"/>
              <a:t>- provides an abstraction layer that supports Object/XML mapping implementations for JAXB, Castor, </a:t>
            </a:r>
            <a:r>
              <a:rPr lang="en-US" sz="2000" b="0" dirty="0" err="1"/>
              <a:t>XMLBeans</a:t>
            </a:r>
            <a:r>
              <a:rPr lang="en-US" sz="2000" b="0" dirty="0"/>
              <a:t>, </a:t>
            </a:r>
            <a:r>
              <a:rPr lang="en-US" sz="2000" b="0" dirty="0" err="1"/>
              <a:t>JiBX</a:t>
            </a:r>
            <a:r>
              <a:rPr lang="en-US" sz="2000" b="0" dirty="0"/>
              <a:t> and </a:t>
            </a:r>
            <a:r>
              <a:rPr lang="en-US" sz="2000" b="0" dirty="0" err="1"/>
              <a:t>XStream</a:t>
            </a:r>
            <a:r>
              <a:rPr lang="en-US" sz="2000" b="0" dirty="0"/>
              <a:t>. </a:t>
            </a:r>
            <a:endParaRPr lang="en-US" sz="2000" b="0" dirty="0" smtClean="0"/>
          </a:p>
          <a:p>
            <a:pPr marL="571500" indent="-342900">
              <a:buFont typeface="Arial" panose="020B0604020202020204" pitchFamily="34" charset="0"/>
              <a:buChar char="•"/>
            </a:pPr>
            <a:r>
              <a:rPr lang="en-US" sz="2000" dirty="0" smtClean="0"/>
              <a:t> JMS </a:t>
            </a:r>
            <a:r>
              <a:rPr lang="en-US" sz="2000" b="0" dirty="0"/>
              <a:t>– contains features for producing and consuming messages. </a:t>
            </a:r>
            <a:endParaRPr lang="en-US" sz="2000" b="0" dirty="0" smtClean="0"/>
          </a:p>
          <a:p>
            <a:pPr marL="571500" indent="-342900">
              <a:buFont typeface="Arial" panose="020B0604020202020204" pitchFamily="34" charset="0"/>
              <a:buChar char="•"/>
            </a:pPr>
            <a:r>
              <a:rPr lang="en-US" sz="2000" dirty="0" smtClean="0"/>
              <a:t> </a:t>
            </a:r>
            <a:r>
              <a:rPr lang="en-US" sz="2000" dirty="0"/>
              <a:t>Transaction </a:t>
            </a:r>
            <a:r>
              <a:rPr lang="en-US" sz="2000" b="0" dirty="0"/>
              <a:t>- supports programmatic and declarative transaction management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a:t>
            </a:r>
          </a:p>
        </p:txBody>
      </p:sp>
      <p:sp>
        <p:nvSpPr>
          <p:cNvPr id="3" name="Text Placeholder 2"/>
          <p:cNvSpPr>
            <a:spLocks noGrp="1"/>
          </p:cNvSpPr>
          <p:nvPr>
            <p:ph type="body" idx="1"/>
          </p:nvPr>
        </p:nvSpPr>
        <p:spPr>
          <a:xfrm>
            <a:off x="822960" y="931663"/>
            <a:ext cx="7520940" cy="3579849"/>
          </a:xfrm>
        </p:spPr>
        <p:txBody>
          <a:bodyPr/>
          <a:lstStyle/>
          <a:p>
            <a:pPr marL="514350" indent="-285750">
              <a:buFont typeface="Arial" panose="020B0604020202020204" pitchFamily="34" charset="0"/>
              <a:buChar char="•"/>
            </a:pPr>
            <a:r>
              <a:rPr lang="en-US" sz="2400" dirty="0" smtClean="0"/>
              <a:t>Spring’s </a:t>
            </a:r>
            <a:r>
              <a:rPr lang="en-US" sz="2400" dirty="0"/>
              <a:t>WEB </a:t>
            </a:r>
            <a:endParaRPr lang="en-US" sz="2400" dirty="0" smtClean="0"/>
          </a:p>
          <a:p>
            <a:pPr marL="685800" lvl="1" indent="0">
              <a:buNone/>
            </a:pPr>
            <a:r>
              <a:rPr lang="en-US" dirty="0" smtClean="0"/>
              <a:t>	</a:t>
            </a:r>
            <a:r>
              <a:rPr lang="en-US" sz="2000" dirty="0" smtClean="0"/>
              <a:t>provides </a:t>
            </a:r>
            <a:r>
              <a:rPr lang="en-US" sz="2000" dirty="0"/>
              <a:t>basic web-oriented integration </a:t>
            </a:r>
            <a:r>
              <a:rPr lang="en-US" sz="2000" dirty="0" smtClean="0"/>
              <a:t>features</a:t>
            </a:r>
          </a:p>
          <a:p>
            <a:pPr marL="514350" indent="-285750">
              <a:buFont typeface="Arial" panose="020B0604020202020204" pitchFamily="34" charset="0"/>
              <a:buChar char="•"/>
            </a:pPr>
            <a:r>
              <a:rPr lang="en-US" sz="2400" dirty="0" smtClean="0"/>
              <a:t> WEB-Servlet</a:t>
            </a:r>
          </a:p>
          <a:p>
            <a:pPr marL="228600" indent="0"/>
            <a:r>
              <a:rPr lang="en-US" b="0" dirty="0" smtClean="0"/>
              <a:t>	</a:t>
            </a:r>
            <a:r>
              <a:rPr lang="en-US" sz="2000" b="0" dirty="0" smtClean="0"/>
              <a:t>Spring’s </a:t>
            </a:r>
            <a:r>
              <a:rPr lang="en-US" sz="2000" b="0" dirty="0"/>
              <a:t>model-view-controller (MVC) </a:t>
            </a:r>
            <a:r>
              <a:rPr lang="en-US" sz="2000" b="0" dirty="0" err="1" smtClean="0"/>
              <a:t>implentation</a:t>
            </a:r>
            <a:endParaRPr lang="en-US" sz="2000" b="0" dirty="0" smtClean="0"/>
          </a:p>
          <a:p>
            <a:pPr marL="514350" indent="-285750">
              <a:buFont typeface="Arial" panose="020B0604020202020204" pitchFamily="34" charset="0"/>
              <a:buChar char="•"/>
            </a:pPr>
            <a:r>
              <a:rPr lang="en-US" dirty="0" smtClean="0"/>
              <a:t> </a:t>
            </a:r>
            <a:r>
              <a:rPr lang="en-US" sz="2400" dirty="0"/>
              <a:t>WEB-Struts</a:t>
            </a:r>
            <a:r>
              <a:rPr lang="en-US" dirty="0"/>
              <a:t> </a:t>
            </a:r>
            <a:endParaRPr lang="en-US" dirty="0" smtClean="0"/>
          </a:p>
          <a:p>
            <a:pPr marL="971550" lvl="1" indent="-285750">
              <a:buFont typeface="Arial" panose="020B0604020202020204" pitchFamily="34" charset="0"/>
              <a:buChar char="•"/>
            </a:pPr>
            <a:r>
              <a:rPr lang="en-US" sz="2000" dirty="0" smtClean="0"/>
              <a:t>contains </a:t>
            </a:r>
            <a:r>
              <a:rPr lang="en-US" sz="2000" dirty="0"/>
              <a:t>the classes for integrating a classic Struts WEB tier within a Spring application </a:t>
            </a:r>
            <a:endParaRPr lang="en-US" sz="2000" dirty="0" smtClean="0"/>
          </a:p>
          <a:p>
            <a:pPr marL="514350" indent="-285750">
              <a:buFont typeface="Arial" panose="020B0604020202020204" pitchFamily="34" charset="0"/>
              <a:buChar char="•"/>
            </a:pPr>
            <a:r>
              <a:rPr lang="en-US" dirty="0" smtClean="0"/>
              <a:t> </a:t>
            </a:r>
            <a:r>
              <a:rPr lang="en-US" sz="2400" dirty="0"/>
              <a:t>WEB-</a:t>
            </a:r>
            <a:r>
              <a:rPr lang="en-US" sz="2400" dirty="0" err="1"/>
              <a:t>Portlet</a:t>
            </a:r>
            <a:r>
              <a:rPr lang="en-US" sz="2400" dirty="0"/>
              <a:t> </a:t>
            </a:r>
            <a:endParaRPr lang="en-US" sz="2400" dirty="0" smtClean="0"/>
          </a:p>
          <a:p>
            <a:pPr marL="971550" lvl="1" indent="-285750">
              <a:buFont typeface="Arial" panose="020B0604020202020204" pitchFamily="34" charset="0"/>
              <a:buChar char="•"/>
            </a:pPr>
            <a:r>
              <a:rPr lang="en-US" sz="2000" dirty="0" smtClean="0"/>
              <a:t>provides </a:t>
            </a:r>
            <a:r>
              <a:rPr lang="en-US" sz="2000" dirty="0"/>
              <a:t>the MVC implementation to be used in a </a:t>
            </a:r>
            <a:r>
              <a:rPr lang="en-US" sz="2000" dirty="0" err="1"/>
              <a:t>portlet</a:t>
            </a:r>
            <a:r>
              <a:rPr lang="en-US" sz="2000" dirty="0"/>
              <a:t> environment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Core Container</a:t>
            </a:r>
            <a:endParaRPr lang="en-US" b="1" dirty="0"/>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US" sz="2400" dirty="0" smtClean="0"/>
              <a:t>Core </a:t>
            </a:r>
          </a:p>
          <a:p>
            <a:pPr marL="571500" indent="-342900">
              <a:buFont typeface="Arial" panose="020B0604020202020204" pitchFamily="34" charset="0"/>
              <a:buChar char="•"/>
            </a:pPr>
            <a:r>
              <a:rPr lang="en-US" sz="2400" dirty="0" smtClean="0"/>
              <a:t>Bean</a:t>
            </a:r>
          </a:p>
          <a:p>
            <a:pPr marL="571500" indent="-342900">
              <a:buFont typeface="Arial" panose="020B0604020202020204" pitchFamily="34" charset="0"/>
              <a:buChar char="•"/>
            </a:pPr>
            <a:r>
              <a:rPr lang="en-US" sz="2400" dirty="0" smtClean="0"/>
              <a:t>Context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371" y="1143001"/>
            <a:ext cx="5133440" cy="301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Spring triangle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643" y="844826"/>
            <a:ext cx="4167131" cy="3397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a:t>
            </a:r>
            <a:r>
              <a:rPr lang="en-US" b="1" dirty="0" err="1"/>
              <a:t>IoC</a:t>
            </a:r>
            <a:r>
              <a:rPr lang="en-US" b="1" dirty="0"/>
              <a:t> container</a:t>
            </a:r>
            <a:r>
              <a:rPr lang="en-US" dirty="0"/>
              <a:t/>
            </a:r>
            <a:br>
              <a:rPr lang="en-US" dirty="0"/>
            </a:br>
            <a:endParaRPr lang="en-US" dirty="0"/>
          </a:p>
        </p:txBody>
      </p:sp>
      <p:sp>
        <p:nvSpPr>
          <p:cNvPr id="3" name="Text Placeholder 2"/>
          <p:cNvSpPr>
            <a:spLocks noGrp="1"/>
          </p:cNvSpPr>
          <p:nvPr>
            <p:ph type="body" idx="1"/>
          </p:nvPr>
        </p:nvSpPr>
        <p:spPr/>
        <p:txBody>
          <a:bodyPr/>
          <a:lstStyle/>
          <a:p>
            <a:pPr marL="742950" indent="-514350">
              <a:buFont typeface="+mj-lt"/>
              <a:buAutoNum type="romanUcPeriod"/>
            </a:pPr>
            <a:r>
              <a:rPr lang="en-US" sz="2400" dirty="0" err="1"/>
              <a:t>IoC</a:t>
            </a:r>
            <a:r>
              <a:rPr lang="en-US" sz="2400" dirty="0"/>
              <a:t> pattern </a:t>
            </a:r>
            <a:endParaRPr lang="en-US" sz="2400" dirty="0" smtClean="0"/>
          </a:p>
          <a:p>
            <a:pPr marL="742950" indent="-514350">
              <a:buFont typeface="+mj-lt"/>
              <a:buAutoNum type="romanUcPeriod"/>
            </a:pPr>
            <a:r>
              <a:rPr lang="en-US" sz="2400" dirty="0" smtClean="0"/>
              <a:t>Application </a:t>
            </a:r>
            <a:r>
              <a:rPr lang="en-US" sz="2400" dirty="0"/>
              <a:t>lifecycle</a:t>
            </a:r>
          </a:p>
          <a:p>
            <a:pPr marL="742950" indent="-514350">
              <a:buFont typeface="+mj-lt"/>
              <a:buAutoNum type="romanUcPeriod"/>
            </a:pPr>
            <a:r>
              <a:rPr lang="en-US" sz="2400" dirty="0"/>
              <a:t>Essence of Spring </a:t>
            </a:r>
            <a:r>
              <a:rPr lang="en-US" sz="2400" dirty="0" err="1"/>
              <a:t>IoC</a:t>
            </a:r>
            <a:r>
              <a:rPr lang="en-US" sz="2400" dirty="0"/>
              <a:t> container </a:t>
            </a:r>
            <a:endParaRPr lang="en-US" sz="2400" dirty="0" smtClean="0"/>
          </a:p>
          <a:p>
            <a:pPr marL="742950" indent="-514350">
              <a:buFont typeface="+mj-lt"/>
              <a:buAutoNum type="romanUcPeriod"/>
            </a:pPr>
            <a:r>
              <a:rPr lang="en-US" sz="2400" dirty="0" smtClean="0"/>
              <a:t>Instantiation </a:t>
            </a:r>
            <a:r>
              <a:rPr lang="en-US" sz="2400" dirty="0"/>
              <a:t>an </a:t>
            </a:r>
            <a:r>
              <a:rPr lang="en-US" sz="2400" dirty="0" err="1"/>
              <a:t>ApplicationContext</a:t>
            </a:r>
            <a:endParaRPr lang="en-US" sz="2400" dirty="0"/>
          </a:p>
          <a:p>
            <a:pPr marL="742950" indent="-514350">
              <a:buFont typeface="+mj-lt"/>
              <a:buAutoNum type="romanUcPeriod"/>
            </a:pP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IoC</a:t>
            </a:r>
            <a:r>
              <a:rPr lang="en-US" b="1" dirty="0" smtClean="0"/>
              <a:t>?</a:t>
            </a:r>
            <a:endParaRPr lang="en-US" b="1" dirty="0"/>
          </a:p>
        </p:txBody>
      </p:sp>
      <p:sp>
        <p:nvSpPr>
          <p:cNvPr id="3" name="Text Placeholder 2"/>
          <p:cNvSpPr>
            <a:spLocks noGrp="1"/>
          </p:cNvSpPr>
          <p:nvPr>
            <p:ph type="body" idx="1"/>
          </p:nvPr>
        </p:nvSpPr>
        <p:spPr/>
        <p:txBody>
          <a:bodyPr/>
          <a:lstStyle/>
          <a:p>
            <a:pPr marL="571500" lvl="0" indent="-342900">
              <a:buFont typeface="Arial" panose="020B0604020202020204" pitchFamily="34" charset="0"/>
              <a:buChar char="•"/>
            </a:pPr>
            <a:r>
              <a:rPr lang="en-US" sz="2400" dirty="0"/>
              <a:t>is a concept in application development</a:t>
            </a:r>
          </a:p>
          <a:p>
            <a:pPr marL="571500" lvl="0" indent="-342900">
              <a:buFont typeface="Arial" panose="020B0604020202020204" pitchFamily="34" charset="0"/>
              <a:buChar char="•"/>
            </a:pPr>
            <a:r>
              <a:rPr lang="en-US" sz="2400" dirty="0"/>
              <a:t>one form is Dependency Injection (DI)</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Dependency </a:t>
            </a:r>
            <a:r>
              <a:rPr lang="en-US" b="1" dirty="0" smtClean="0"/>
              <a:t>Injection</a:t>
            </a:r>
            <a:endParaRPr lang="en-US" b="1" dirty="0"/>
          </a:p>
        </p:txBody>
      </p:sp>
      <p:sp>
        <p:nvSpPr>
          <p:cNvPr id="3" name="Text Placeholder 2"/>
          <p:cNvSpPr>
            <a:spLocks noGrp="1"/>
          </p:cNvSpPr>
          <p:nvPr>
            <p:ph type="body" idx="1"/>
          </p:nvPr>
        </p:nvSpPr>
        <p:spPr/>
        <p:txBody>
          <a:bodyPr/>
          <a:lstStyle/>
          <a:p>
            <a:pPr lvl="0"/>
            <a:r>
              <a:rPr lang="en-US" sz="2400" dirty="0"/>
              <a:t>is a process </a:t>
            </a:r>
            <a:r>
              <a:rPr lang="en-US" b="0" dirty="0" smtClean="0"/>
              <a:t>whereby </a:t>
            </a:r>
            <a:r>
              <a:rPr lang="en-US" b="0" dirty="0"/>
              <a:t>objects define their dependencies, that is, the other objects they work with, only through constructor arguments, arguments to a factory method, or properties that are set on the object instance after it is constructed or returned from a factory method</a:t>
            </a:r>
          </a:p>
          <a:p>
            <a:pPr lvl="0"/>
            <a:r>
              <a:rPr lang="en-US" sz="2400" dirty="0"/>
              <a:t>exist in two major variants</a:t>
            </a:r>
          </a:p>
          <a:p>
            <a:pPr lvl="1"/>
            <a:r>
              <a:rPr lang="en-US" b="1" dirty="0"/>
              <a:t>constructor</a:t>
            </a:r>
            <a:r>
              <a:rPr lang="en-US" dirty="0"/>
              <a:t> injection</a:t>
            </a:r>
          </a:p>
          <a:p>
            <a:pPr lvl="1"/>
            <a:r>
              <a:rPr lang="en-US" b="1" dirty="0"/>
              <a:t>setter</a:t>
            </a:r>
            <a:r>
              <a:rPr lang="en-US" dirty="0"/>
              <a:t> injection</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Bean Scope</a:t>
            </a:r>
          </a:p>
        </p:txBody>
      </p:sp>
      <p:sp>
        <p:nvSpPr>
          <p:cNvPr id="3" name="Text Placeholder 2"/>
          <p:cNvSpPr>
            <a:spLocks noGrp="1"/>
          </p:cNvSpPr>
          <p:nvPr>
            <p:ph type="body" idx="1"/>
          </p:nvPr>
        </p:nvSpPr>
        <p:spPr/>
        <p:txBody>
          <a:bodyPr/>
          <a:lstStyle/>
          <a:p>
            <a:r>
              <a:rPr lang="en-US" dirty="0"/>
              <a:t>Simple </a:t>
            </a:r>
            <a:endParaRPr lang="en-US" dirty="0" smtClean="0"/>
          </a:p>
          <a:p>
            <a:r>
              <a:rPr lang="en-US" dirty="0" smtClean="0"/>
              <a:t>Runtime </a:t>
            </a:r>
          </a:p>
          <a:p>
            <a:r>
              <a:rPr lang="en-US" dirty="0" smtClean="0"/>
              <a:t>WEB</a:t>
            </a:r>
            <a:endParaRPr lang="en-US" dirty="0"/>
          </a:p>
          <a:p>
            <a:r>
              <a:rPr lang="en-US" dirty="0"/>
              <a:t>CGLIB / JDK proxies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Bean </a:t>
            </a:r>
            <a:r>
              <a:rPr lang="en-US" b="1" dirty="0" smtClean="0"/>
              <a:t>Scopes</a:t>
            </a:r>
            <a:endParaRPr lang="en-US" b="1" dirty="0"/>
          </a:p>
        </p:txBody>
      </p:sp>
      <p:sp>
        <p:nvSpPr>
          <p:cNvPr id="3" name="Text Placeholder 2"/>
          <p:cNvSpPr>
            <a:spLocks noGrp="1"/>
          </p:cNvSpPr>
          <p:nvPr>
            <p:ph type="body" idx="1"/>
          </p:nvPr>
        </p:nvSpPr>
        <p:spPr/>
        <p:txBody>
          <a:bodyPr/>
          <a:lstStyle/>
          <a:p>
            <a:pPr lvl="0"/>
            <a:r>
              <a:rPr lang="en-US" dirty="0"/>
              <a:t>simple</a:t>
            </a:r>
          </a:p>
          <a:p>
            <a:pPr lvl="1"/>
            <a:r>
              <a:rPr lang="en-US" dirty="0"/>
              <a:t>singleton</a:t>
            </a:r>
            <a:endParaRPr lang="en-US" sz="900" dirty="0"/>
          </a:p>
          <a:p>
            <a:pPr lvl="1"/>
            <a:r>
              <a:rPr lang="en-US" dirty="0"/>
              <a:t>prototype</a:t>
            </a:r>
            <a:endParaRPr lang="en-US" sz="900" dirty="0"/>
          </a:p>
          <a:p>
            <a:pPr lvl="0"/>
            <a:r>
              <a:rPr lang="en-US" dirty="0"/>
              <a:t>runtime</a:t>
            </a:r>
            <a:endParaRPr lang="en-US" sz="800" dirty="0"/>
          </a:p>
          <a:p>
            <a:pPr lvl="1"/>
            <a:r>
              <a:rPr lang="en-US" dirty="0"/>
              <a:t>thread</a:t>
            </a:r>
            <a:endParaRPr lang="en-US" sz="900" dirty="0"/>
          </a:p>
          <a:p>
            <a:pPr lvl="1"/>
            <a:r>
              <a:rPr lang="en-US" dirty="0"/>
              <a:t>custom implementation</a:t>
            </a:r>
            <a:endParaRPr lang="en-US" sz="900" dirty="0"/>
          </a:p>
          <a:p>
            <a:pPr lvl="0"/>
            <a:r>
              <a:rPr lang="en-US" sz="2000" dirty="0"/>
              <a:t>web-aware scopes </a:t>
            </a:r>
            <a:r>
              <a:rPr lang="en-US" dirty="0"/>
              <a:t>(available only for web-aware </a:t>
            </a:r>
            <a:r>
              <a:rPr lang="en-US" dirty="0" err="1"/>
              <a:t>ApplicationContext</a:t>
            </a:r>
            <a:r>
              <a:rPr lang="en-US" dirty="0"/>
              <a:t>)</a:t>
            </a:r>
            <a:endParaRPr lang="en-US" sz="1200" dirty="0"/>
          </a:p>
          <a:p>
            <a:pPr lvl="1"/>
            <a:r>
              <a:rPr lang="en-US" dirty="0"/>
              <a:t>request</a:t>
            </a:r>
            <a:endParaRPr lang="en-US" sz="900" dirty="0"/>
          </a:p>
          <a:p>
            <a:pPr lvl="1"/>
            <a:r>
              <a:rPr lang="en-US" dirty="0"/>
              <a:t>session</a:t>
            </a:r>
            <a:endParaRPr lang="en-US" sz="900" dirty="0"/>
          </a:p>
          <a:p>
            <a:pPr lvl="1"/>
            <a:r>
              <a:rPr lang="en-US" dirty="0"/>
              <a:t>global session</a:t>
            </a:r>
            <a:endParaRPr lang="en-US" sz="900"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Instantiating </a:t>
            </a:r>
            <a:r>
              <a:rPr lang="en-US" b="1" dirty="0" smtClean="0"/>
              <a:t>bean</a:t>
            </a:r>
            <a:endParaRPr lang="en-US" b="1" dirty="0"/>
          </a:p>
        </p:txBody>
      </p:sp>
      <p:sp>
        <p:nvSpPr>
          <p:cNvPr id="3" name="Text Placeholder 2"/>
          <p:cNvSpPr>
            <a:spLocks noGrp="1"/>
          </p:cNvSpPr>
          <p:nvPr>
            <p:ph type="body" idx="1"/>
          </p:nvPr>
        </p:nvSpPr>
        <p:spPr/>
        <p:txBody>
          <a:bodyPr/>
          <a:lstStyle/>
          <a:p>
            <a:pPr marL="571500" lvl="0" indent="-342900">
              <a:buFont typeface="+mj-lt"/>
              <a:buAutoNum type="arabicPeriod"/>
            </a:pPr>
            <a:r>
              <a:rPr lang="en-US" sz="2400" dirty="0"/>
              <a:t>with a constructor</a:t>
            </a:r>
          </a:p>
          <a:p>
            <a:pPr marL="571500" lvl="0" indent="-342900">
              <a:buFont typeface="+mj-lt"/>
              <a:buAutoNum type="arabicPeriod"/>
            </a:pPr>
            <a:r>
              <a:rPr lang="en-US" sz="2400" dirty="0"/>
              <a:t>with a static factory method</a:t>
            </a:r>
          </a:p>
          <a:p>
            <a:pPr marL="571500" lvl="0" indent="-342900">
              <a:buFont typeface="+mj-lt"/>
              <a:buAutoNum type="arabicPeriod"/>
            </a:pPr>
            <a:r>
              <a:rPr lang="en-US" sz="2400" dirty="0"/>
              <a:t>using an instance factory method</a:t>
            </a:r>
          </a:p>
          <a:p>
            <a:pPr marL="571500" lvl="0" indent="-342900">
              <a:buFont typeface="+mj-lt"/>
              <a:buAutoNum type="arabicPeriod"/>
            </a:pPr>
            <a:r>
              <a:rPr lang="en-US" sz="2400" dirty="0"/>
              <a:t>with the </a:t>
            </a:r>
            <a:r>
              <a:rPr lang="en-US" sz="2400" dirty="0" err="1"/>
              <a:t>FactoryBean</a:t>
            </a:r>
            <a:endParaRPr lang="en-US" sz="24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u="none" strike="noStrike" cap="none" dirty="0" smtClean="0">
                <a:solidFill>
                  <a:schemeClr val="dk1"/>
                </a:solidFill>
                <a:latin typeface="Source Sans Pro" panose="020B0503030403020204"/>
                <a:ea typeface="Source Sans Pro" panose="020B0503030403020204"/>
                <a:cs typeface="Source Sans Pro" panose="020B0503030403020204"/>
                <a:sym typeface="Source Sans Pro" panose="020B0503030403020204"/>
              </a:rPr>
              <a:t>I. Java</a:t>
            </a:r>
            <a:endParaRPr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11" name="Shape 111"/>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R="0" lvl="0" indent="-457200" algn="l" rtl="0">
              <a:spcBef>
                <a:spcPts val="0"/>
              </a:spcBef>
              <a:spcAft>
                <a:spcPts val="0"/>
              </a:spcAft>
              <a:buClr>
                <a:srgbClr val="FF0000"/>
              </a:buClr>
              <a:buSzPts val="1600"/>
              <a:buFont typeface="Arial" panose="020B0604020202020204" pitchFamily="34" charset="0"/>
              <a:buChar char="•"/>
            </a:pPr>
            <a:r>
              <a:rPr lang="en-US" sz="2400" b="1" i="0" u="none" strike="noStrike" cap="none" dirty="0">
                <a:solidFill>
                  <a:schemeClr val="tx1"/>
                </a:solidFill>
                <a:sym typeface="Source Sans Pro" panose="020B0503030403020204"/>
              </a:rPr>
              <a:t>Variable, Scope, Data-Type </a:t>
            </a:r>
            <a:endParaRPr sz="2400" dirty="0">
              <a:solidFill>
                <a:schemeClr val="tx1"/>
              </a:solidFill>
            </a:endParaRPr>
          </a:p>
          <a:p>
            <a:pPr marR="0" lvl="0" indent="-457200" algn="l" rtl="0">
              <a:spcBef>
                <a:spcPts val="800"/>
              </a:spcBef>
              <a:spcAft>
                <a:spcPts val="0"/>
              </a:spcAft>
              <a:buClr>
                <a:srgbClr val="FF0000"/>
              </a:buClr>
              <a:buSzPts val="1600"/>
              <a:buFont typeface="Arial" panose="020B0604020202020204" pitchFamily="34" charset="0"/>
              <a:buChar char="•"/>
            </a:pPr>
            <a:r>
              <a:rPr lang="en-US" sz="2400" b="1" i="0" u="none" strike="noStrike" cap="none" dirty="0" smtClean="0">
                <a:solidFill>
                  <a:schemeClr val="tx1"/>
                </a:solidFill>
                <a:sym typeface="Source Sans Pro" panose="020B0503030403020204"/>
              </a:rPr>
              <a:t>Collection</a:t>
            </a:r>
            <a:r>
              <a:rPr lang="en-US" sz="2400" b="1" i="0" u="none" strike="noStrike" cap="none" dirty="0">
                <a:solidFill>
                  <a:schemeClr val="tx1"/>
                </a:solidFill>
                <a:sym typeface="Source Sans Pro" panose="020B0503030403020204"/>
              </a:rPr>
              <a:t>, conversion</a:t>
            </a:r>
            <a:endParaRPr sz="2400" dirty="0">
              <a:solidFill>
                <a:schemeClr val="tx1"/>
              </a:solidFill>
            </a:endParaRPr>
          </a:p>
          <a:p>
            <a:pPr marR="0" lvl="0" indent="-457200" algn="l" rtl="0">
              <a:spcBef>
                <a:spcPts val="800"/>
              </a:spcBef>
              <a:spcAft>
                <a:spcPts val="0"/>
              </a:spcAft>
              <a:buClr>
                <a:srgbClr val="FF0000"/>
              </a:buClr>
              <a:buSzPts val="1600"/>
              <a:buFont typeface="Arial" panose="020B0604020202020204" pitchFamily="34" charset="0"/>
              <a:buChar char="•"/>
            </a:pPr>
            <a:r>
              <a:rPr lang="en-US" sz="2400" b="1" i="0" u="none" strike="noStrike" cap="none" dirty="0" smtClean="0">
                <a:solidFill>
                  <a:schemeClr val="tx1"/>
                </a:solidFill>
                <a:sym typeface="Source Sans Pro" panose="020B0503030403020204"/>
              </a:rPr>
              <a:t>OOP</a:t>
            </a:r>
            <a:endParaRPr sz="2400" dirty="0">
              <a:solidFill>
                <a:schemeClr val="tx1"/>
              </a:solidFill>
            </a:endParaRPr>
          </a:p>
          <a:p>
            <a:pPr marL="342900" marR="0" lvl="0" indent="-241300" algn="l" rtl="0">
              <a:spcBef>
                <a:spcPts val="800"/>
              </a:spcBef>
              <a:spcAft>
                <a:spcPts val="0"/>
              </a:spcAft>
              <a:buClr>
                <a:schemeClr val="dk1"/>
              </a:buClr>
              <a:buSzPts val="1600"/>
              <a:buFont typeface="Arial" panose="020B0604020202020204"/>
              <a:buNone/>
            </a:pPr>
            <a:endParaRPr sz="2800" b="1" i="0" u="none" strike="noStrike" cap="none" dirty="0">
              <a:solidFill>
                <a:schemeClr val="dk1"/>
              </a:solidFill>
              <a:sym typeface="Source Sans Pro" panose="020B0503030403020204"/>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Constructor-based </a:t>
            </a:r>
            <a:r>
              <a:rPr lang="en-US" b="1" dirty="0" smtClean="0"/>
              <a:t>DI</a:t>
            </a:r>
            <a:endParaRPr lang="en-US" b="1" dirty="0"/>
          </a:p>
        </p:txBody>
      </p:sp>
      <p:sp>
        <p:nvSpPr>
          <p:cNvPr id="3" name="Text Placeholder 2"/>
          <p:cNvSpPr>
            <a:spLocks noGrp="1"/>
          </p:cNvSpPr>
          <p:nvPr>
            <p:ph type="body" idx="1"/>
          </p:nvPr>
        </p:nvSpPr>
        <p:spPr/>
        <p:txBody>
          <a:bodyPr/>
          <a:lstStyle/>
          <a:p>
            <a:pPr marL="514350" lvl="0" indent="-285750">
              <a:buFont typeface="Arial" panose="020B0604020202020204" pitchFamily="34" charset="0"/>
              <a:buChar char="•"/>
            </a:pPr>
            <a:r>
              <a:rPr lang="en-US" sz="2400" b="0" dirty="0"/>
              <a:t>is accomplished by the container invoking a constructor with a number of arguments, each representing a dependency</a:t>
            </a:r>
          </a:p>
          <a:p>
            <a:pPr marL="514350" lvl="0" indent="-285750">
              <a:buFont typeface="Arial" panose="020B0604020202020204" pitchFamily="34" charset="0"/>
              <a:buChar char="•"/>
            </a:pPr>
            <a:r>
              <a:rPr lang="en-US" sz="2400" b="0" dirty="0"/>
              <a:t>calling a static factory method with specific arguments to construct the bean is nearly equivalent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Setter-based </a:t>
            </a:r>
            <a:r>
              <a:rPr lang="en-US" b="1" dirty="0" smtClean="0"/>
              <a:t>DI</a:t>
            </a:r>
            <a:endParaRPr lang="en-US" b="1" dirty="0"/>
          </a:p>
        </p:txBody>
      </p:sp>
      <p:sp>
        <p:nvSpPr>
          <p:cNvPr id="3" name="Text Placeholder 2"/>
          <p:cNvSpPr>
            <a:spLocks noGrp="1"/>
          </p:cNvSpPr>
          <p:nvPr>
            <p:ph type="body" idx="1"/>
          </p:nvPr>
        </p:nvSpPr>
        <p:spPr/>
        <p:txBody>
          <a:bodyPr/>
          <a:lstStyle/>
          <a:p>
            <a:pPr lvl="0"/>
            <a:r>
              <a:rPr lang="en-US" sz="2400" b="0" dirty="0"/>
              <a:t>is accomplished by the container calling setter methods on your beans after invoking a no- argument constructor or no-argument static factory method to instantiate bean</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a:t>
            </a:r>
            <a:r>
              <a:rPr lang="en-US" b="1" dirty="0" err="1"/>
              <a:t>vs</a:t>
            </a:r>
            <a:r>
              <a:rPr lang="en-US" b="1" dirty="0"/>
              <a:t> </a:t>
            </a:r>
            <a:r>
              <a:rPr lang="en-US" b="1" dirty="0" smtClean="0"/>
              <a:t>setter</a:t>
            </a:r>
            <a:endParaRPr lang="en-US" b="1" dirty="0"/>
          </a:p>
        </p:txBody>
      </p:sp>
      <p:sp>
        <p:nvSpPr>
          <p:cNvPr id="3" name="Text Placeholder 2"/>
          <p:cNvSpPr>
            <a:spLocks noGrp="1"/>
          </p:cNvSpPr>
          <p:nvPr>
            <p:ph type="body" idx="1"/>
          </p:nvPr>
        </p:nvSpPr>
        <p:spPr/>
        <p:txBody>
          <a:bodyPr/>
          <a:lstStyle/>
          <a:p>
            <a:pPr marL="514350" lvl="0" indent="-285750">
              <a:buFont typeface="Wingdings" panose="05000000000000000000" pitchFamily="2" charset="2"/>
              <a:buChar char="Ø"/>
            </a:pPr>
            <a:r>
              <a:rPr lang="en-US" sz="2400" dirty="0"/>
              <a:t>constructor</a:t>
            </a:r>
          </a:p>
          <a:p>
            <a:pPr lvl="1"/>
            <a:r>
              <a:rPr lang="en-US" dirty="0"/>
              <a:t>mandatory dependencies</a:t>
            </a:r>
            <a:endParaRPr lang="en-US" sz="800" dirty="0"/>
          </a:p>
          <a:p>
            <a:pPr lvl="1"/>
            <a:r>
              <a:rPr lang="en-US" dirty="0"/>
              <a:t>immutability</a:t>
            </a:r>
            <a:endParaRPr lang="en-US" sz="800" dirty="0"/>
          </a:p>
          <a:p>
            <a:pPr marL="514350" lvl="0" indent="-285750">
              <a:buFont typeface="Wingdings" panose="05000000000000000000" pitchFamily="2" charset="2"/>
              <a:buChar char="Ø"/>
            </a:pPr>
            <a:r>
              <a:rPr lang="en-US" sz="2400" dirty="0"/>
              <a:t>setter</a:t>
            </a:r>
          </a:p>
          <a:p>
            <a:pPr lvl="1"/>
            <a:r>
              <a:rPr lang="en-US" dirty="0"/>
              <a:t>optional dependencies and default values</a:t>
            </a:r>
            <a:endParaRPr lang="en-US" sz="800" dirty="0"/>
          </a:p>
          <a:p>
            <a:pPr lvl="1"/>
            <a:r>
              <a:rPr lang="en-US" dirty="0"/>
              <a:t>obvious names</a:t>
            </a:r>
            <a:endParaRPr lang="en-US" sz="800" dirty="0"/>
          </a:p>
          <a:p>
            <a:pPr lvl="1"/>
            <a:r>
              <a:rPr lang="en-US" dirty="0"/>
              <a:t>auto inheritance</a:t>
            </a:r>
            <a:endParaRPr lang="en-US" sz="800"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Cấu</a:t>
            </a:r>
            <a:r>
              <a:rPr lang="en-US" b="1" dirty="0" smtClean="0"/>
              <a:t> </a:t>
            </a:r>
            <a:r>
              <a:rPr lang="en-US" b="1" dirty="0" err="1" smtClean="0"/>
              <a:t>trúc</a:t>
            </a:r>
            <a:r>
              <a:rPr lang="en-US" b="1" dirty="0" smtClean="0"/>
              <a:t> </a:t>
            </a:r>
            <a:r>
              <a:rPr lang="en-US" b="1" dirty="0" err="1" smtClean="0"/>
              <a:t>phân</a:t>
            </a:r>
            <a:r>
              <a:rPr lang="en-US" b="1" dirty="0" smtClean="0"/>
              <a:t> chia Projec</a:t>
            </a:r>
            <a:r>
              <a:rPr lang="en-US" b="1" dirty="0"/>
              <a:t>t</a:t>
            </a:r>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3300"/>
            <a:ext cx="9144000" cy="58547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a:t>
            </a:r>
            <a:r>
              <a:rPr lang="en-US" b="1" dirty="0" err="1" smtClean="0"/>
              <a:t>trong</a:t>
            </a:r>
            <a:r>
              <a:rPr lang="en-US" b="1" dirty="0" smtClean="0"/>
              <a:t> </a:t>
            </a:r>
            <a:r>
              <a:rPr lang="en-US" b="1" dirty="0" err="1" smtClean="0"/>
              <a:t>Springframework</a:t>
            </a:r>
            <a:endParaRPr lang="en-US" b="1" dirty="0"/>
          </a:p>
        </p:txBody>
      </p:sp>
      <p:sp>
        <p:nvSpPr>
          <p:cNvPr id="3" name="Text Placeholder 2"/>
          <p:cNvSpPr>
            <a:spLocks noGrp="1"/>
          </p:cNvSpPr>
          <p:nvPr>
            <p:ph type="body" idx="1"/>
          </p:nvPr>
        </p:nvSpPr>
        <p:spPr/>
        <p:txBody>
          <a:bodyPr/>
          <a:lstStyle/>
          <a:p>
            <a:pPr marL="514350" lvl="0" indent="-285750">
              <a:buFont typeface="Wingdings" panose="05000000000000000000" pitchFamily="2" charset="2"/>
              <a:buChar char="Ø"/>
            </a:pPr>
            <a:r>
              <a:rPr lang="en-US" sz="2400" dirty="0" smtClean="0"/>
              <a:t>JPA</a:t>
            </a:r>
            <a:endParaRPr lang="en-US" sz="2400" dirty="0"/>
          </a:p>
          <a:p>
            <a:pPr lvl="1"/>
            <a:r>
              <a:rPr lang="en-US" sz="2400" dirty="0" err="1">
                <a:latin typeface="+mj-lt"/>
              </a:rPr>
              <a:t>ánh</a:t>
            </a:r>
            <a:r>
              <a:rPr lang="en-US" sz="2400" dirty="0">
                <a:latin typeface="+mj-lt"/>
              </a:rPr>
              <a:t> </a:t>
            </a:r>
            <a:r>
              <a:rPr lang="en-US" sz="2400" dirty="0" err="1">
                <a:latin typeface="+mj-lt"/>
              </a:rPr>
              <a:t>xạ</a:t>
            </a:r>
            <a:r>
              <a:rPr lang="en-US" sz="2400" dirty="0">
                <a:latin typeface="+mj-lt"/>
              </a:rPr>
              <a:t> </a:t>
            </a:r>
            <a:r>
              <a:rPr lang="en-US" sz="2400" dirty="0" err="1">
                <a:latin typeface="+mj-lt"/>
              </a:rPr>
              <a:t>các</a:t>
            </a:r>
            <a:r>
              <a:rPr lang="en-US" sz="2400" dirty="0">
                <a:latin typeface="+mj-lt"/>
              </a:rPr>
              <a:t> </a:t>
            </a:r>
            <a:r>
              <a:rPr lang="en-US" sz="2400" dirty="0" err="1" smtClean="0">
                <a:latin typeface="+mj-lt"/>
              </a:rPr>
              <a:t>bảng</a:t>
            </a:r>
            <a:r>
              <a:rPr lang="en-US" sz="2400" dirty="0" smtClean="0">
                <a:latin typeface="+mj-lt"/>
              </a:rPr>
              <a:t> -&gt; </a:t>
            </a:r>
            <a:r>
              <a:rPr lang="en-US" sz="2400" dirty="0" err="1" smtClean="0">
                <a:latin typeface="+mj-lt"/>
              </a:rPr>
              <a:t>các</a:t>
            </a:r>
            <a:r>
              <a:rPr lang="en-US" sz="2400" dirty="0" smtClean="0">
                <a:latin typeface="+mj-lt"/>
              </a:rPr>
              <a:t> class</a:t>
            </a:r>
          </a:p>
          <a:p>
            <a:pPr lvl="1"/>
            <a:r>
              <a:rPr lang="en-US" sz="2400" dirty="0" err="1" smtClean="0">
                <a:latin typeface="+mj-lt"/>
              </a:rPr>
              <a:t>các</a:t>
            </a:r>
            <a:r>
              <a:rPr lang="en-US" sz="2400" dirty="0" smtClean="0">
                <a:latin typeface="+mj-lt"/>
              </a:rPr>
              <a:t> </a:t>
            </a:r>
            <a:r>
              <a:rPr lang="en-US" sz="2400" dirty="0" err="1">
                <a:latin typeface="+mj-lt"/>
              </a:rPr>
              <a:t>mối</a:t>
            </a:r>
            <a:r>
              <a:rPr lang="en-US" sz="2400" dirty="0">
                <a:latin typeface="+mj-lt"/>
              </a:rPr>
              <a:t> </a:t>
            </a:r>
            <a:r>
              <a:rPr lang="en-US" sz="2400" dirty="0" err="1">
                <a:latin typeface="+mj-lt"/>
              </a:rPr>
              <a:t>quan</a:t>
            </a:r>
            <a:r>
              <a:rPr lang="en-US" sz="2400" dirty="0">
                <a:latin typeface="+mj-lt"/>
              </a:rPr>
              <a:t> </a:t>
            </a:r>
            <a:r>
              <a:rPr lang="en-US" sz="2400" dirty="0" err="1" smtClean="0">
                <a:latin typeface="+mj-lt"/>
              </a:rPr>
              <a:t>hệ</a:t>
            </a:r>
            <a:r>
              <a:rPr lang="en-US" sz="2400" dirty="0" smtClean="0">
                <a:latin typeface="+mj-lt"/>
              </a:rPr>
              <a:t> </a:t>
            </a:r>
            <a:r>
              <a:rPr lang="en-US" sz="2400" dirty="0" err="1" smtClean="0">
                <a:latin typeface="+mj-lt"/>
              </a:rPr>
              <a:t>bảng</a:t>
            </a:r>
            <a:r>
              <a:rPr lang="en-US" sz="2400" dirty="0" smtClean="0">
                <a:latin typeface="+mj-lt"/>
              </a:rPr>
              <a:t> -&gt; </a:t>
            </a:r>
            <a:r>
              <a:rPr lang="en-US" sz="2400" dirty="0" err="1" smtClean="0">
                <a:latin typeface="+mj-lt"/>
              </a:rPr>
              <a:t>các</a:t>
            </a:r>
            <a:r>
              <a:rPr lang="en-US" sz="2400" dirty="0" smtClean="0">
                <a:latin typeface="+mj-lt"/>
              </a:rPr>
              <a:t> </a:t>
            </a:r>
            <a:r>
              <a:rPr lang="en-US" sz="2400" dirty="0" err="1" smtClean="0">
                <a:latin typeface="+mj-lt"/>
              </a:rPr>
              <a:t>mqh</a:t>
            </a:r>
            <a:r>
              <a:rPr lang="en-US" sz="2400" dirty="0" smtClean="0">
                <a:latin typeface="+mj-lt"/>
              </a:rPr>
              <a:t> </a:t>
            </a:r>
            <a:r>
              <a:rPr lang="en-US" sz="2400" dirty="0" err="1" smtClean="0">
                <a:latin typeface="+mj-lt"/>
              </a:rPr>
              <a:t>giữa</a:t>
            </a:r>
            <a:r>
              <a:rPr lang="en-US" sz="2400" dirty="0" smtClean="0">
                <a:latin typeface="+mj-lt"/>
              </a:rPr>
              <a:t> object</a:t>
            </a:r>
          </a:p>
          <a:p>
            <a:pPr lvl="1"/>
            <a:r>
              <a:rPr lang="en-US" sz="2400" dirty="0" err="1" smtClean="0">
                <a:latin typeface="+mj-lt"/>
              </a:rPr>
              <a:t>Khi</a:t>
            </a:r>
            <a:r>
              <a:rPr lang="en-US" sz="2400" dirty="0" smtClean="0">
                <a:latin typeface="+mj-lt"/>
              </a:rPr>
              <a:t> </a:t>
            </a:r>
            <a:r>
              <a:rPr lang="en-US" sz="2400" dirty="0" err="1" smtClean="0">
                <a:latin typeface="+mj-lt"/>
              </a:rPr>
              <a:t>truy</a:t>
            </a:r>
            <a:r>
              <a:rPr lang="en-US" sz="2400" dirty="0" smtClean="0">
                <a:latin typeface="+mj-lt"/>
              </a:rPr>
              <a:t> </a:t>
            </a:r>
            <a:r>
              <a:rPr lang="en-US" sz="2400" dirty="0" err="1" smtClean="0">
                <a:latin typeface="+mj-lt"/>
              </a:rPr>
              <a:t>vấn</a:t>
            </a:r>
            <a:r>
              <a:rPr lang="en-US" sz="2400" dirty="0" smtClean="0">
                <a:latin typeface="+mj-lt"/>
              </a:rPr>
              <a:t> ? </a:t>
            </a:r>
          </a:p>
          <a:p>
            <a:pPr lvl="1"/>
            <a:r>
              <a:rPr lang="en-US" sz="2400" dirty="0" smtClean="0">
                <a:latin typeface="+mj-lt"/>
              </a:rPr>
              <a:t>- </a:t>
            </a:r>
            <a:r>
              <a:rPr lang="en-US" sz="2400" dirty="0" err="1" smtClean="0">
                <a:latin typeface="+mj-lt"/>
              </a:rPr>
              <a:t>làm</a:t>
            </a:r>
            <a:r>
              <a:rPr lang="en-US" sz="2400" dirty="0" smtClean="0">
                <a:latin typeface="+mj-lt"/>
              </a:rPr>
              <a:t> </a:t>
            </a:r>
            <a:r>
              <a:rPr lang="en-US" sz="2400" dirty="0" err="1" smtClean="0">
                <a:latin typeface="+mj-lt"/>
              </a:rPr>
              <a:t>việc</a:t>
            </a:r>
            <a:r>
              <a:rPr lang="en-US" sz="2400" dirty="0" smtClean="0">
                <a:latin typeface="+mj-lt"/>
              </a:rPr>
              <a:t> </a:t>
            </a:r>
            <a:r>
              <a:rPr lang="en-US" sz="2400" dirty="0" err="1" smtClean="0">
                <a:latin typeface="+mj-lt"/>
              </a:rPr>
              <a:t>với</a:t>
            </a:r>
            <a:r>
              <a:rPr lang="en-US" sz="2400" dirty="0" smtClean="0">
                <a:latin typeface="+mj-lt"/>
              </a:rPr>
              <a:t> </a:t>
            </a:r>
            <a:r>
              <a:rPr lang="en-US" sz="2400" dirty="0" err="1" smtClean="0">
                <a:latin typeface="+mj-lt"/>
              </a:rPr>
              <a:t>các</a:t>
            </a:r>
            <a:r>
              <a:rPr lang="en-US" sz="2400" dirty="0" smtClean="0">
                <a:latin typeface="+mj-lt"/>
              </a:rPr>
              <a:t> class </a:t>
            </a:r>
            <a:r>
              <a:rPr lang="en-US" sz="2400" dirty="0" err="1" smtClean="0">
                <a:latin typeface="+mj-lt"/>
              </a:rPr>
              <a:t>mà</a:t>
            </a:r>
            <a:r>
              <a:rPr lang="en-US" sz="2400" dirty="0" smtClean="0">
                <a:latin typeface="+mj-lt"/>
              </a:rPr>
              <a:t> </a:t>
            </a:r>
            <a:r>
              <a:rPr lang="en-US" sz="2400" dirty="0" err="1" smtClean="0">
                <a:latin typeface="+mj-lt"/>
              </a:rPr>
              <a:t>không</a:t>
            </a:r>
            <a:r>
              <a:rPr lang="en-US" sz="2400" dirty="0" smtClean="0">
                <a:latin typeface="+mj-lt"/>
              </a:rPr>
              <a:t> </a:t>
            </a:r>
            <a:r>
              <a:rPr lang="en-US" sz="2400" dirty="0" err="1" smtClean="0">
                <a:latin typeface="+mj-lt"/>
              </a:rPr>
              <a:t>quan</a:t>
            </a:r>
            <a:r>
              <a:rPr lang="en-US" sz="2400" dirty="0" smtClean="0">
                <a:latin typeface="+mj-lt"/>
              </a:rPr>
              <a:t> </a:t>
            </a:r>
            <a:r>
              <a:rPr lang="en-US" sz="2400" dirty="0" err="1" smtClean="0">
                <a:latin typeface="+mj-lt"/>
              </a:rPr>
              <a:t>tâm</a:t>
            </a:r>
            <a:r>
              <a:rPr lang="en-US" sz="2400" dirty="0" smtClean="0">
                <a:latin typeface="+mj-lt"/>
              </a:rPr>
              <a:t> database </a:t>
            </a:r>
            <a:r>
              <a:rPr lang="en-US" sz="2400" dirty="0" err="1" smtClean="0">
                <a:latin typeface="+mj-lt"/>
              </a:rPr>
              <a:t>đang</a:t>
            </a:r>
            <a:r>
              <a:rPr lang="en-US" sz="2400" dirty="0" smtClean="0">
                <a:latin typeface="+mj-lt"/>
              </a:rPr>
              <a:t> </a:t>
            </a:r>
            <a:r>
              <a:rPr lang="en-US" sz="2400" dirty="0" err="1" smtClean="0">
                <a:latin typeface="+mj-lt"/>
              </a:rPr>
              <a:t>dùng</a:t>
            </a:r>
            <a:r>
              <a:rPr lang="en-US" sz="2400" dirty="0" smtClean="0">
                <a:latin typeface="+mj-lt"/>
              </a:rPr>
              <a:t> </a:t>
            </a:r>
            <a:r>
              <a:rPr lang="en-US" sz="2400" dirty="0" err="1" smtClean="0">
                <a:latin typeface="+mj-lt"/>
              </a:rPr>
              <a:t>là</a:t>
            </a:r>
            <a:r>
              <a:rPr lang="en-US" sz="2400" dirty="0" smtClean="0">
                <a:latin typeface="+mj-lt"/>
              </a:rPr>
              <a:t> </a:t>
            </a:r>
            <a:r>
              <a:rPr lang="en-US" sz="2400" dirty="0" err="1" smtClean="0">
                <a:latin typeface="+mj-lt"/>
              </a:rPr>
              <a:t>gì</a:t>
            </a:r>
            <a:r>
              <a:rPr lang="en-US" sz="2400" dirty="0" smtClean="0">
                <a:latin typeface="+mj-lt"/>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Khái</a:t>
            </a:r>
            <a:r>
              <a:rPr lang="en-US" b="1" dirty="0" smtClean="0"/>
              <a:t> </a:t>
            </a:r>
            <a:r>
              <a:rPr lang="en-US" b="1" dirty="0" err="1" smtClean="0"/>
              <a:t>niệm</a:t>
            </a:r>
            <a:r>
              <a:rPr lang="en-US" b="1" dirty="0" smtClean="0"/>
              <a:t> JPA</a:t>
            </a:r>
            <a:endParaRPr lang="en-US" b="1" dirty="0"/>
          </a:p>
        </p:txBody>
      </p:sp>
      <p:sp>
        <p:nvSpPr>
          <p:cNvPr id="3" name="Text Placeholder 2"/>
          <p:cNvSpPr>
            <a:spLocks noGrp="1"/>
          </p:cNvSpPr>
          <p:nvPr>
            <p:ph type="body" idx="1"/>
          </p:nvPr>
        </p:nvSpPr>
        <p:spPr>
          <a:xfrm>
            <a:off x="822960" y="914400"/>
            <a:ext cx="7520940" cy="4635500"/>
          </a:xfrm>
        </p:spPr>
        <p:txBody>
          <a:bodyPr/>
          <a:lstStyle/>
          <a:p>
            <a:pPr marL="571500" indent="-342900" fontAlgn="base">
              <a:buFont typeface="Wingdings" panose="05000000000000000000" pitchFamily="2" charset="2"/>
              <a:buChar char="§"/>
            </a:pPr>
            <a:r>
              <a:rPr lang="vi-VN" sz="2400" b="0" dirty="0"/>
              <a:t>Entity: Entity là các đối tượng thể hiện tương ứng 1 table trong cơ sở dữ liệu. Khi lập trình, entity thường là các class POJO đơn giản, chỉ gồm các method getter, setter</a:t>
            </a:r>
            <a:r>
              <a:rPr lang="vi-VN" sz="2400" b="0" dirty="0" smtClean="0"/>
              <a:t>. (POJO: </a:t>
            </a:r>
            <a:r>
              <a:rPr lang="vi-VN" sz="2400" dirty="0" smtClean="0"/>
              <a:t>plain </a:t>
            </a:r>
            <a:r>
              <a:rPr lang="vi-VN" sz="2400" dirty="0"/>
              <a:t>old Java </a:t>
            </a:r>
            <a:r>
              <a:rPr lang="vi-VN" sz="2400" dirty="0" smtClean="0"/>
              <a:t>object</a:t>
            </a:r>
            <a:r>
              <a:rPr lang="vi-VN" sz="2400" b="0" dirty="0" smtClean="0"/>
              <a:t>)</a:t>
            </a:r>
          </a:p>
          <a:p>
            <a:pPr marL="571500" indent="-342900" fontAlgn="base">
              <a:buFont typeface="Wingdings" panose="05000000000000000000" pitchFamily="2" charset="2"/>
              <a:buChar char="§"/>
            </a:pPr>
            <a:r>
              <a:rPr lang="vi-VN" sz="2400" b="0" dirty="0" smtClean="0"/>
              <a:t>EntityManager</a:t>
            </a:r>
            <a:r>
              <a:rPr lang="vi-VN" sz="2400" b="0" dirty="0"/>
              <a:t>: EntityManager là một giao diện (interface) cung cấp các API cho việc tương tác với các Entity như </a:t>
            </a:r>
            <a:r>
              <a:rPr lang="vi-VN" sz="2400" b="0" dirty="0" smtClean="0"/>
              <a:t>Persist, merge, remove.</a:t>
            </a:r>
            <a:endParaRPr lang="vi-VN" sz="2400" b="0" dirty="0"/>
          </a:p>
          <a:p>
            <a:pPr marL="571500" indent="-342900" fontAlgn="base">
              <a:buFont typeface="Wingdings" panose="05000000000000000000" pitchFamily="2" charset="2"/>
              <a:buChar char="§"/>
            </a:pPr>
            <a:r>
              <a:rPr lang="vi-VN" sz="2400" b="0" dirty="0"/>
              <a:t>EntityManagerFactory: EntityManagerFactory được dùng để tạo ra một thể hiện của EntityManager.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Hibernate</a:t>
            </a:r>
            <a:endParaRPr lang="en-US" b="1" dirty="0"/>
          </a:p>
        </p:txBody>
      </p:sp>
      <p:sp>
        <p:nvSpPr>
          <p:cNvPr id="3" name="Text Placeholder 2"/>
          <p:cNvSpPr>
            <a:spLocks noGrp="1"/>
          </p:cNvSpPr>
          <p:nvPr>
            <p:ph type="body" idx="1"/>
          </p:nvPr>
        </p:nvSpPr>
        <p:spPr/>
        <p:txBody>
          <a:bodyPr/>
          <a:lstStyle/>
          <a:p>
            <a:pPr marL="514350" lvl="0" indent="-285750">
              <a:buFont typeface="Wingdings" panose="05000000000000000000" pitchFamily="2" charset="2"/>
              <a:buChar char="Ø"/>
            </a:pPr>
            <a:r>
              <a:rPr lang="en-US" sz="2400" dirty="0"/>
              <a:t>Hibernate </a:t>
            </a:r>
            <a:r>
              <a:rPr lang="en-US" sz="2400" dirty="0" err="1"/>
              <a:t>là</a:t>
            </a:r>
            <a:r>
              <a:rPr lang="en-US" sz="2400" dirty="0"/>
              <a:t> 1 ORM </a:t>
            </a:r>
            <a:r>
              <a:rPr lang="en-US" sz="2400" dirty="0" smtClean="0"/>
              <a:t>framework</a:t>
            </a:r>
          </a:p>
          <a:p>
            <a:pPr marL="514350" indent="-285750">
              <a:buFont typeface="Wingdings" panose="05000000000000000000" pitchFamily="2" charset="2"/>
              <a:buChar char="Ø"/>
            </a:pPr>
            <a:r>
              <a:rPr lang="en-US" sz="2400" dirty="0" smtClean="0"/>
              <a:t>(</a:t>
            </a:r>
            <a:r>
              <a:rPr lang="vi-VN" sz="2400" dirty="0" smtClean="0"/>
              <a:t>ORM: </a:t>
            </a:r>
            <a:r>
              <a:rPr lang="vi-VN" sz="2400" b="0" dirty="0" smtClean="0"/>
              <a:t>Object </a:t>
            </a:r>
            <a:r>
              <a:rPr lang="vi-VN" sz="2400" b="0" dirty="0"/>
              <a:t>Relational Mapping</a:t>
            </a:r>
            <a:r>
              <a:rPr lang="en-US" sz="2400" dirty="0" smtClean="0"/>
              <a:t>)</a:t>
            </a:r>
          </a:p>
          <a:p>
            <a:pPr marL="571500" lvl="0" indent="-342900">
              <a:buFontTx/>
              <a:buChar char="-"/>
            </a:pPr>
            <a:r>
              <a:rPr lang="en-US" sz="2400" dirty="0" err="1" smtClean="0"/>
              <a:t>Ánh</a:t>
            </a:r>
            <a:r>
              <a:rPr lang="en-US" sz="2400" dirty="0" smtClean="0"/>
              <a:t> </a:t>
            </a:r>
            <a:r>
              <a:rPr lang="en-US" sz="2400" dirty="0" err="1" smtClean="0"/>
              <a:t>xạ</a:t>
            </a:r>
            <a:r>
              <a:rPr lang="en-US" sz="2400" dirty="0" smtClean="0"/>
              <a:t> table </a:t>
            </a:r>
            <a:r>
              <a:rPr lang="en-US" sz="2400" dirty="0" err="1" smtClean="0"/>
              <a:t>trong</a:t>
            </a:r>
            <a:r>
              <a:rPr lang="en-US" sz="2400" dirty="0" smtClean="0"/>
              <a:t> database -&gt; class</a:t>
            </a:r>
          </a:p>
          <a:p>
            <a:pPr marL="571500" lvl="0" indent="-342900">
              <a:buFontTx/>
              <a:buChar char="-"/>
            </a:pPr>
            <a:r>
              <a:rPr lang="en-US" sz="2400" dirty="0" err="1" smtClean="0"/>
              <a:t>Ánh</a:t>
            </a:r>
            <a:r>
              <a:rPr lang="en-US" sz="2400" dirty="0" smtClean="0"/>
              <a:t> </a:t>
            </a:r>
            <a:r>
              <a:rPr lang="en-US" sz="2400" dirty="0" err="1" smtClean="0"/>
              <a:t>xạ</a:t>
            </a:r>
            <a:r>
              <a:rPr lang="en-US" sz="2400" dirty="0" smtClean="0"/>
              <a:t> </a:t>
            </a:r>
            <a:r>
              <a:rPr lang="en-US" sz="2400" dirty="0" err="1" smtClean="0"/>
              <a:t>các</a:t>
            </a:r>
            <a:r>
              <a:rPr lang="en-US" sz="2400" dirty="0" smtClean="0"/>
              <a:t> </a:t>
            </a:r>
            <a:r>
              <a:rPr lang="en-US" sz="2400" dirty="0" err="1" smtClean="0"/>
              <a:t>mqh</a:t>
            </a:r>
            <a:r>
              <a:rPr lang="en-US" sz="2400" dirty="0" smtClean="0"/>
              <a:t> </a:t>
            </a:r>
            <a:r>
              <a:rPr lang="en-US" sz="2400" dirty="0" err="1" smtClean="0"/>
              <a:t>giữa</a:t>
            </a:r>
            <a:r>
              <a:rPr lang="en-US" sz="2400" dirty="0" smtClean="0"/>
              <a:t> table- &gt; </a:t>
            </a:r>
            <a:r>
              <a:rPr lang="en-US" sz="2400" dirty="0" err="1" smtClean="0"/>
              <a:t>mqh</a:t>
            </a:r>
            <a:r>
              <a:rPr lang="en-US" sz="2400" dirty="0" smtClean="0"/>
              <a:t> </a:t>
            </a:r>
            <a:r>
              <a:rPr lang="en-US" sz="2400" dirty="0" err="1" smtClean="0"/>
              <a:t>giữa</a:t>
            </a:r>
            <a:r>
              <a:rPr lang="en-US" sz="2400" dirty="0" smtClean="0"/>
              <a:t> </a:t>
            </a:r>
            <a:r>
              <a:rPr lang="en-US" sz="2400" dirty="0" err="1" smtClean="0"/>
              <a:t>các</a:t>
            </a:r>
            <a:r>
              <a:rPr lang="en-US" sz="2400" dirty="0" smtClean="0"/>
              <a:t> object</a:t>
            </a:r>
            <a:endParaRPr lang="en-US" sz="2400" dirty="0"/>
          </a:p>
          <a:p>
            <a:pPr lvl="1"/>
            <a:r>
              <a:rPr lang="vi-VN" sz="2400" dirty="0" smtClean="0"/>
              <a:t>Hay </a:t>
            </a:r>
            <a:r>
              <a:rPr lang="vi-VN" sz="2400" dirty="0"/>
              <a:t>nói cách khác, Hibernate chính là cài đặt của JPA (JPA là 1 tập các interface, còn Hibernate implements các interface ấy 1 cách chi tiết</a:t>
            </a:r>
            <a:r>
              <a:rPr lang="vi-VN" sz="2400" dirty="0" smtClean="0"/>
              <a:t>).</a:t>
            </a:r>
            <a:endParaRPr lang="en-US" sz="2400" dirty="0" smtClean="0"/>
          </a:p>
          <a:p>
            <a:pPr lvl="1"/>
            <a:endParaRPr lang="en-US" sz="2400"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AOP - Aspect Oriented Programming (AOP) </a:t>
            </a:r>
            <a:r>
              <a:rPr lang="en-US"/>
              <a:t/>
            </a:r>
            <a:br>
              <a:rPr lang="en-US"/>
            </a:br>
            <a:endParaRPr lang="en-US"/>
          </a:p>
        </p:txBody>
      </p:sp>
      <p:sp>
        <p:nvSpPr>
          <p:cNvPr id="3" name="Text Placeholder 2"/>
          <p:cNvSpPr>
            <a:spLocks noGrp="1"/>
          </p:cNvSpPr>
          <p:nvPr>
            <p:ph type="body" idx="1"/>
          </p:nvPr>
        </p:nvSpPr>
        <p:spPr/>
        <p:txBody>
          <a:bodyPr/>
          <a:lstStyle/>
          <a:p>
            <a:pPr marL="514350" indent="-285750">
              <a:buFont typeface="Wingdings" panose="05000000000000000000" charset="0"/>
              <a:buChar char=""/>
            </a:pPr>
            <a:endParaRPr lang="en-US"/>
          </a:p>
          <a:p>
            <a:pPr marL="514350" indent="-285750">
              <a:buFont typeface="Wingdings" panose="05000000000000000000" charset="0"/>
              <a:buChar char=""/>
            </a:pPr>
            <a:endParaRPr lang="en-US"/>
          </a:p>
          <a:p>
            <a:pPr marL="514350" indent="-285750" algn="just">
              <a:buFont typeface="Wingdings" panose="05000000000000000000" charset="0"/>
              <a:buChar char=""/>
            </a:pPr>
            <a:r>
              <a:rPr lang="en-US"/>
              <a:t>Định Nghĩa</a:t>
            </a:r>
          </a:p>
          <a:p>
            <a:pPr marL="514350" indent="-285750" algn="just">
              <a:buFont typeface="Wingdings" panose="05000000000000000000" charset="0"/>
              <a:buChar char=""/>
            </a:pPr>
            <a:r>
              <a:rPr lang="en-US"/>
              <a:t>Cách Hoạt Động</a:t>
            </a:r>
          </a:p>
          <a:p>
            <a:pPr marL="514350" indent="-285750" algn="just">
              <a:buFont typeface="Wingdings" panose="05000000000000000000" charset="0"/>
              <a:buChar char=""/>
            </a:pPr>
            <a:r>
              <a:rPr lang="en-US"/>
              <a:t>Ưu Điểm</a:t>
            </a:r>
          </a:p>
          <a:p>
            <a:pPr marL="514350" indent="-285750" algn="just">
              <a:buFont typeface="Wingdings" panose="05000000000000000000" charset="0"/>
              <a:buChar char=""/>
            </a:pPr>
            <a:r>
              <a:rPr lang="en-US"/>
              <a:t>Nhược ĐIểm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AOP - Định Nghĩa</a:t>
            </a:r>
          </a:p>
        </p:txBody>
      </p:sp>
      <p:sp>
        <p:nvSpPr>
          <p:cNvPr id="3" name="Text Placeholder 2"/>
          <p:cNvSpPr>
            <a:spLocks noGrp="1"/>
          </p:cNvSpPr>
          <p:nvPr>
            <p:ph type="body" idx="1"/>
          </p:nvPr>
        </p:nvSpPr>
        <p:spPr/>
        <p:txBody>
          <a:bodyPr/>
          <a:lstStyle/>
          <a:p>
            <a:pPr algn="l"/>
            <a:endParaRPr lang="en-US"/>
          </a:p>
          <a:p>
            <a:pPr algn="l"/>
            <a:endParaRPr lang="en-US"/>
          </a:p>
          <a:p>
            <a:pPr algn="l"/>
            <a:endParaRPr lang="en-US"/>
          </a:p>
          <a:p>
            <a:pPr algn="l"/>
            <a:r>
              <a:rPr lang="en-US">
                <a:sym typeface="+mn-ea"/>
              </a:rPr>
              <a:t>Aspect Oriented Programming (AOP) – lập trình hướng khía cạnh: là một kỹ </a:t>
            </a:r>
            <a:endParaRPr lang="en-US"/>
          </a:p>
          <a:p>
            <a:pPr algn="l"/>
            <a:r>
              <a:rPr lang="en-US">
                <a:sym typeface="+mn-ea"/>
              </a:rPr>
              <a:t>thuật lập trình (kiểu như lập trình hướng đối tượng) nhằm phân tách chương </a:t>
            </a:r>
            <a:endParaRPr lang="en-US"/>
          </a:p>
          <a:p>
            <a:pPr algn="l"/>
            <a:r>
              <a:rPr lang="en-US">
                <a:sym typeface="+mn-ea"/>
              </a:rPr>
              <a:t>trình thành các moudule riêng rẽ, phân biệt, không phụ thuộc nhau.</a:t>
            </a:r>
            <a:endParaRPr lang="en-US"/>
          </a:p>
          <a:p>
            <a:pPr marL="514350" indent="-285750" algn="l">
              <a:buFont typeface="Wingdings" panose="05000000000000000000" charset="0"/>
              <a:buChar char=""/>
            </a:pP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		AOP - Cách Hoạt Động  </a:t>
            </a:r>
            <a:endParaRPr lang="en-US"/>
          </a:p>
        </p:txBody>
      </p:sp>
      <p:sp>
        <p:nvSpPr>
          <p:cNvPr id="3" name="Text Placeholder 2"/>
          <p:cNvSpPr>
            <a:spLocks noGrp="1"/>
          </p:cNvSpPr>
          <p:nvPr>
            <p:ph type="body" idx="1"/>
          </p:nvPr>
        </p:nvSpPr>
        <p:spPr/>
        <p:txBody>
          <a:bodyPr/>
          <a:lstStyle/>
          <a:p>
            <a:endParaRPr lang="en-US"/>
          </a:p>
          <a:p>
            <a:endParaRPr lang="en-US"/>
          </a:p>
          <a:p>
            <a:pPr marL="514350" indent="-285750">
              <a:buFont typeface="Wingdings" panose="05000000000000000000" charset="0"/>
              <a:buChar char=""/>
            </a:pPr>
            <a:r>
              <a:rPr lang="en-US"/>
              <a:t>Chương trình sẽ kết hợp các module lại để thực hiện các chức năng nhưng khi sửa đổi 1 chức năng thì chỉ cần sửa 1 module.</a:t>
            </a:r>
          </a:p>
          <a:p>
            <a:pPr marL="514350" indent="-285750">
              <a:buFont typeface="Wingdings" panose="05000000000000000000" charset="0"/>
              <a:buChar char=""/>
            </a:pPr>
            <a:endParaRPr lang="en-US"/>
          </a:p>
          <a:p>
            <a:pPr marL="514350" indent="-285750">
              <a:buFont typeface="Wingdings" panose="05000000000000000000" charset="0"/>
              <a:buChar char=""/>
            </a:pPr>
            <a:r>
              <a:rPr lang="en-US"/>
              <a:t>Trong java AOP được support thông qua interface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VARIABLE</a:t>
            </a:r>
            <a:endParaRPr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17" name="Shape 117"/>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Scope</a:t>
            </a:r>
            <a:endParaRPr sz="2400" dirty="0"/>
          </a:p>
          <a:p>
            <a:pPr marL="402590" marR="0" lvl="2" indent="-164465" algn="l" rtl="0">
              <a:spcBef>
                <a:spcPts val="300"/>
              </a:spcBef>
              <a:spcAft>
                <a:spcPts val="0"/>
              </a:spcAft>
              <a:buClr>
                <a:schemeClr val="accent2"/>
              </a:buClr>
              <a:buSzPts val="1600"/>
              <a:buFont typeface="Noto Sans Symbols"/>
              <a:buAutoNum type="arabicPeriod"/>
            </a:pPr>
            <a:r>
              <a:rPr lang="en-US" sz="2400" b="0" i="0" u="none" strike="noStrike" cap="none" dirty="0">
                <a:solidFill>
                  <a:schemeClr val="dk1"/>
                </a:solidFill>
                <a:sym typeface="Source Sans Pro" panose="020B0503030403020204"/>
              </a:rPr>
              <a:t> </a:t>
            </a:r>
            <a:r>
              <a:rPr lang="en-US" sz="2000" b="0" i="0" u="none" strike="noStrike" cap="none" dirty="0">
                <a:solidFill>
                  <a:schemeClr val="dk1"/>
                </a:solidFill>
                <a:sym typeface="Source Sans Pro" panose="020B0503030403020204"/>
              </a:rPr>
              <a:t>Local</a:t>
            </a:r>
            <a:endParaRPr sz="2000" dirty="0"/>
          </a:p>
          <a:p>
            <a:pPr marL="402590" marR="0" lvl="2" indent="-164465" algn="l" rtl="0">
              <a:spcBef>
                <a:spcPts val="300"/>
              </a:spcBef>
              <a:spcAft>
                <a:spcPts val="0"/>
              </a:spcAft>
              <a:buClr>
                <a:schemeClr val="accent2"/>
              </a:buClr>
              <a:buSzPts val="1600"/>
              <a:buFont typeface="Noto Sans Symbols"/>
              <a:buAutoNum type="arabicPeriod"/>
            </a:pPr>
            <a:r>
              <a:rPr lang="en-US" sz="2000" b="0" i="0" u="none" strike="noStrike" cap="none" dirty="0">
                <a:solidFill>
                  <a:schemeClr val="dk1"/>
                </a:solidFill>
                <a:sym typeface="Source Sans Pro" panose="020B0503030403020204"/>
              </a:rPr>
              <a:t>Instance</a:t>
            </a:r>
            <a:endParaRPr sz="2000" dirty="0"/>
          </a:p>
          <a:p>
            <a:pPr marL="402590" marR="0" lvl="2" indent="-164465" algn="l" rtl="0">
              <a:spcBef>
                <a:spcPts val="300"/>
              </a:spcBef>
              <a:spcAft>
                <a:spcPts val="0"/>
              </a:spcAft>
              <a:buClr>
                <a:schemeClr val="accent2"/>
              </a:buClr>
              <a:buSzPts val="1600"/>
              <a:buFont typeface="Noto Sans Symbols"/>
              <a:buAutoNum type="arabicPeriod"/>
            </a:pPr>
            <a:r>
              <a:rPr lang="en-US" sz="2000" b="0" i="0" u="none" strike="noStrike" cap="none" dirty="0">
                <a:solidFill>
                  <a:schemeClr val="dk1"/>
                </a:solidFill>
                <a:sym typeface="Source Sans Pro" panose="020B0503030403020204"/>
              </a:rPr>
              <a:t>Static</a:t>
            </a:r>
            <a:endParaRPr sz="20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Data-Type</a:t>
            </a:r>
            <a:endParaRPr sz="2400" b="1" i="0" u="none" strike="noStrike" cap="none" dirty="0">
              <a:solidFill>
                <a:schemeClr val="dk1"/>
              </a:solidFill>
              <a:sym typeface="Source Sans Pro" panose="020B0503030403020204"/>
            </a:endParaRPr>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Primitive  - Non-primitive</a:t>
            </a:r>
            <a:endParaRPr sz="2400" dirty="0"/>
          </a:p>
          <a:p>
            <a:pPr marL="342900" marR="0" lvl="0" indent="-241300" algn="l" rtl="0">
              <a:spcBef>
                <a:spcPts val="800"/>
              </a:spcBef>
              <a:spcAft>
                <a:spcPts val="0"/>
              </a:spcAft>
              <a:buClr>
                <a:schemeClr val="dk1"/>
              </a:buClr>
              <a:buSzPts val="1600"/>
              <a:buFont typeface="Arial" panose="020B0604020202020204"/>
              <a:buNone/>
            </a:pPr>
            <a:endParaRPr sz="16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pic>
        <p:nvPicPr>
          <p:cNvPr id="118" name="Shape 118"/>
          <p:cNvPicPr preferRelativeResize="0"/>
          <p:nvPr/>
        </p:nvPicPr>
        <p:blipFill rotWithShape="1">
          <a:blip r:embed="rId3"/>
          <a:srcRect/>
          <a:stretch>
            <a:fillRect/>
          </a:stretch>
        </p:blipFill>
        <p:spPr>
          <a:xfrm>
            <a:off x="3505200" y="346364"/>
            <a:ext cx="5467350" cy="4486275"/>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		AOP - Cách Hoạt Động  </a:t>
            </a:r>
            <a:endParaRPr lang="en-US"/>
          </a:p>
        </p:txBody>
      </p:sp>
      <p:sp>
        <p:nvSpPr>
          <p:cNvPr id="3" name="Text Placeholder 2"/>
          <p:cNvSpPr>
            <a:spLocks noGrp="1"/>
          </p:cNvSpPr>
          <p:nvPr>
            <p:ph type="body" idx="1"/>
          </p:nvPr>
        </p:nvSpPr>
        <p:spPr/>
        <p:txBody>
          <a:bodyPr/>
          <a:lstStyle/>
          <a:p>
            <a:endParaRPr lang="en-US"/>
          </a:p>
        </p:txBody>
      </p:sp>
      <p:pic>
        <p:nvPicPr>
          <p:cNvPr id="6" name="Picture 5"/>
          <p:cNvPicPr>
            <a:picLocks noChangeAspect="1"/>
          </p:cNvPicPr>
          <p:nvPr/>
        </p:nvPicPr>
        <p:blipFill>
          <a:blip r:embed="rId2"/>
          <a:stretch>
            <a:fillRect/>
          </a:stretch>
        </p:blipFill>
        <p:spPr>
          <a:xfrm>
            <a:off x="822960" y="1100455"/>
            <a:ext cx="7520940" cy="35966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AOP - Ưu Điểm</a:t>
            </a:r>
          </a:p>
        </p:txBody>
      </p:sp>
      <p:sp>
        <p:nvSpPr>
          <p:cNvPr id="3" name="Text Placeholder 2"/>
          <p:cNvSpPr>
            <a:spLocks noGrp="1"/>
          </p:cNvSpPr>
          <p:nvPr>
            <p:ph type="body" idx="1"/>
          </p:nvPr>
        </p:nvSpPr>
        <p:spPr/>
        <p:txBody>
          <a:bodyPr/>
          <a:lstStyle/>
          <a:p>
            <a:pPr marL="514350" indent="-285750">
              <a:buFont typeface="Wingdings" panose="05000000000000000000" charset="0"/>
              <a:buChar char=""/>
            </a:pPr>
            <a:endParaRPr lang="en-US"/>
          </a:p>
          <a:p>
            <a:pPr marL="514350" indent="-285750">
              <a:buFont typeface="Wingdings" panose="05000000000000000000" charset="0"/>
              <a:buChar char=""/>
            </a:pPr>
            <a:r>
              <a:rPr lang="en-US"/>
              <a:t>Thiết kế đơn giản:   chúng ta chỉ cài đặt những thứ chúng ta thực sự cần mà không bao giờ cài đặt trước.</a:t>
            </a:r>
          </a:p>
          <a:p>
            <a:pPr marL="514350" indent="-285750">
              <a:buFont typeface="Wingdings" panose="05000000000000000000" charset="0"/>
              <a:buChar char=""/>
            </a:pPr>
            <a:endParaRPr lang="en-US"/>
          </a:p>
          <a:p>
            <a:pPr marL="514350" indent="-285750">
              <a:buFont typeface="Wingdings" panose="05000000000000000000" charset="0"/>
              <a:buChar char=""/>
            </a:pPr>
            <a:r>
              <a:rPr lang="en-US"/>
              <a:t>Cài đặt chương trình một cách trong sáng: mỗi một module chỉ làm cái mà nó cần phải làm, giải quyết được hai vấn đề code tangling và code scattering.</a:t>
            </a:r>
          </a:p>
          <a:p>
            <a:pPr marL="514350" indent="-285750">
              <a:buFont typeface="Wingdings" panose="05000000000000000000" charset="0"/>
              <a:buChar char=""/>
            </a:pPr>
            <a:endParaRPr lang="en-US"/>
          </a:p>
          <a:p>
            <a:pPr marL="514350" indent="-285750">
              <a:buFont typeface="Wingdings" panose="05000000000000000000" charset="0"/>
              <a:buChar char=""/>
            </a:pPr>
            <a:r>
              <a:rPr lang="en-US"/>
              <a:t>Tái sử dụng dễ dàng.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AOP - Nhược Điểm</a:t>
            </a:r>
          </a:p>
        </p:txBody>
      </p:sp>
      <p:sp>
        <p:nvSpPr>
          <p:cNvPr id="3" name="Text Placeholder 2"/>
          <p:cNvSpPr>
            <a:spLocks noGrp="1"/>
          </p:cNvSpPr>
          <p:nvPr>
            <p:ph type="body" idx="1"/>
          </p:nvPr>
        </p:nvSpPr>
        <p:spPr/>
        <p:txBody>
          <a:bodyPr/>
          <a:lstStyle/>
          <a:p>
            <a:pPr marL="514350" indent="-285750">
              <a:buFont typeface="Wingdings" panose="05000000000000000000" charset="0"/>
              <a:buChar char=""/>
            </a:pPr>
            <a:endParaRPr lang="en-US"/>
          </a:p>
          <a:p>
            <a:pPr marL="514350" indent="-285750">
              <a:buFont typeface="Wingdings" panose="05000000000000000000" charset="0"/>
              <a:buChar char=""/>
            </a:pPr>
            <a:endParaRPr lang="en-US"/>
          </a:p>
          <a:p>
            <a:pPr marL="514350" indent="-285750">
              <a:buFont typeface="Wingdings" panose="05000000000000000000" charset="0"/>
              <a:buChar char=""/>
            </a:pPr>
            <a:r>
              <a:rPr lang="en-US"/>
              <a:t>Khái nhiệm khá trừu tượng, độ trừu tượng của chương trình cao</a:t>
            </a:r>
          </a:p>
          <a:p>
            <a:pPr marL="514350" indent="-285750">
              <a:buFont typeface="Wingdings" panose="05000000000000000000" charset="0"/>
              <a:buChar char=""/>
            </a:pPr>
            <a:endParaRPr lang="en-US"/>
          </a:p>
          <a:p>
            <a:pPr marL="514350" indent="-285750">
              <a:buFont typeface="Wingdings" panose="05000000000000000000" charset="0"/>
              <a:buChar char=""/>
            </a:pPr>
            <a:r>
              <a:rPr lang="en-US"/>
              <a:t>Luồng chương trình phức tạp.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Spring Security</a:t>
            </a:r>
          </a:p>
        </p:txBody>
      </p:sp>
      <p:sp>
        <p:nvSpPr>
          <p:cNvPr id="3" name="Text Placeholder 2"/>
          <p:cNvSpPr>
            <a:spLocks noGrp="1"/>
          </p:cNvSpPr>
          <p:nvPr>
            <p:ph type="body" idx="1"/>
          </p:nvPr>
        </p:nvSpPr>
        <p:spPr/>
        <p:txBody>
          <a:bodyPr/>
          <a:lstStyle/>
          <a:p>
            <a:pPr marL="514350" indent="-285750" algn="l">
              <a:buFont typeface="Wingdings" panose="05000000000000000000" charset="0"/>
              <a:buChar char=""/>
            </a:pPr>
            <a:endParaRPr lang="en-US"/>
          </a:p>
          <a:p>
            <a:pPr marL="514350" indent="-285750" algn="l">
              <a:buFont typeface="Wingdings" panose="05000000000000000000" charset="0"/>
              <a:buChar char=""/>
            </a:pPr>
            <a:endParaRPr lang="en-US"/>
          </a:p>
          <a:p>
            <a:pPr marL="514350" indent="-285750" algn="l">
              <a:buFont typeface="Wingdings" panose="05000000000000000000" charset="0"/>
              <a:buChar char=""/>
            </a:pPr>
            <a:endParaRPr lang="en-US"/>
          </a:p>
          <a:p>
            <a:pPr marL="514350" indent="-285750" algn="l">
              <a:buFont typeface="Wingdings" panose="05000000000000000000" charset="0"/>
              <a:buChar char=""/>
            </a:pPr>
            <a:r>
              <a:rPr lang="en-US"/>
              <a:t>Spring Security là một dự án nổi bật trong hệ sinh thái Spring. Spring Security cung cấp các dịch vụ bảo mật toàn diện cho các ứng dụng doanh nghiệp có nền tảng Java EE.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Spring security - Cơ Chế</a:t>
            </a:r>
          </a:p>
        </p:txBody>
      </p:sp>
      <p:sp>
        <p:nvSpPr>
          <p:cNvPr id="3" name="Text Placeholder 2"/>
          <p:cNvSpPr>
            <a:spLocks noGrp="1"/>
          </p:cNvSpPr>
          <p:nvPr>
            <p:ph type="body" idx="1"/>
          </p:nvPr>
        </p:nvSpPr>
        <p:spPr/>
        <p:txBody>
          <a:bodyPr/>
          <a:lstStyle/>
          <a:p>
            <a:pPr marL="514350" indent="-285750">
              <a:buFont typeface="Wingdings" panose="05000000000000000000" charset="0"/>
              <a:buChar char=""/>
            </a:pPr>
            <a:r>
              <a:rPr lang="en-US"/>
              <a:t>Spring Security cung cấp 2 cơ chế cơ bản:</a:t>
            </a:r>
          </a:p>
          <a:p>
            <a:pPr marL="514350" indent="-285750">
              <a:buFont typeface="Wingdings" panose="05000000000000000000" charset="0"/>
              <a:buChar char=""/>
            </a:pPr>
            <a:endParaRPr lang="en-US"/>
          </a:p>
          <a:p>
            <a:pPr marL="971550" lvl="1" indent="-285750">
              <a:buFont typeface="Wingdings" panose="05000000000000000000" charset="0"/>
              <a:buChar char=""/>
            </a:pPr>
            <a:r>
              <a:rPr lang="en-US"/>
              <a:t>Authentication (xác thực): là tiến trình thiết lập một principal. Principal có thể hiểu là một người, hoặc một thiết bị, hoặc một hệ thống nào đó có thể thực hiện một hành động trong ứng dụng của bạn.</a:t>
            </a:r>
          </a:p>
          <a:p>
            <a:pPr marL="971550" lvl="1" indent="-285750">
              <a:buFont typeface="Wingdings" panose="05000000000000000000" charset="0"/>
              <a:buChar char=""/>
            </a:pPr>
            <a:r>
              <a:rPr lang="en-US"/>
              <a:t>Authorization (phân quyền) hay Access-control: là tiến trình quyết định xem một principal có được phép thực hiện một hành động trong ứng dụng của bạn hay không. Trước khi diễn tiến tới Authorization, principal cần phải được thiết lập bởi Authentication.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Security - Cách Hoạt Động</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99060" y="1100455"/>
            <a:ext cx="8969375" cy="379539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Authentication - Cơ Chết Hoạt Động</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137285" y="883285"/>
            <a:ext cx="6035675" cy="401383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WEB MVC - RESTFUL API</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638175" y="1100455"/>
            <a:ext cx="7823200" cy="366331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AUTHENTICATION - JWT</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36600" y="1100455"/>
            <a:ext cx="7606665" cy="367919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AUTHENTICATION - SESSION</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681990" y="914400"/>
            <a:ext cx="7780020" cy="38868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COLLECTION</a:t>
            </a:r>
            <a:endParaRPr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24" name="Shape 124"/>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List – Queue – Set</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err="1">
                <a:solidFill>
                  <a:schemeClr val="dk1"/>
                </a:solidFill>
                <a:sym typeface="Source Sans Pro" panose="020B0503030403020204"/>
              </a:rPr>
              <a:t>ArrayList</a:t>
            </a:r>
            <a:r>
              <a:rPr lang="en-US" sz="2400" b="1" i="0" u="none" strike="noStrike" cap="none" dirty="0">
                <a:solidFill>
                  <a:schemeClr val="dk1"/>
                </a:solidFill>
                <a:sym typeface="Source Sans Pro" panose="020B0503030403020204"/>
              </a:rPr>
              <a:t> </a:t>
            </a:r>
            <a:endParaRPr lang="en-US" sz="2400" b="1" i="0" u="none" strike="noStrike" cap="none" dirty="0" smtClean="0">
              <a:solidFill>
                <a:schemeClr val="dk1"/>
              </a:solidFill>
              <a:sym typeface="Source Sans Pro" panose="020B0503030403020204"/>
            </a:endParaRPr>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err="1" smtClean="0">
                <a:solidFill>
                  <a:schemeClr val="dk1"/>
                </a:solidFill>
                <a:sym typeface="Source Sans Pro" panose="020B0503030403020204"/>
              </a:rPr>
              <a:t>LinkedList</a:t>
            </a:r>
            <a:r>
              <a:rPr lang="en-US" sz="2400" b="1" i="0" u="none" strike="noStrike" cap="none" dirty="0" smtClean="0">
                <a:solidFill>
                  <a:schemeClr val="dk1"/>
                </a:solidFill>
                <a:sym typeface="Source Sans Pro" panose="020B0503030403020204"/>
              </a:rPr>
              <a:t> </a:t>
            </a:r>
            <a:r>
              <a:rPr lang="en-US" sz="2400" b="1" i="0" u="none" strike="noStrike" cap="none" dirty="0">
                <a:solidFill>
                  <a:schemeClr val="dk1"/>
                </a:solidFill>
                <a:sym typeface="Source Sans Pro" panose="020B0503030403020204"/>
              </a:rPr>
              <a:t>- Vector</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err="1" smtClean="0">
                <a:solidFill>
                  <a:schemeClr val="dk1"/>
                </a:solidFill>
                <a:sym typeface="Source Sans Pro" panose="020B0503030403020204"/>
              </a:rPr>
              <a:t>HashSet</a:t>
            </a:r>
            <a:endParaRPr lang="en-US" sz="2400" b="1" i="0" u="none" strike="noStrike" cap="none" dirty="0" smtClean="0">
              <a:solidFill>
                <a:schemeClr val="dk1"/>
              </a:solidFill>
              <a:sym typeface="Source Sans Pro" panose="020B0503030403020204"/>
            </a:endParaRPr>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smtClean="0">
                <a:solidFill>
                  <a:schemeClr val="dk1"/>
                </a:solidFill>
                <a:sym typeface="Source Sans Pro" panose="020B0503030403020204"/>
              </a:rPr>
              <a:t> </a:t>
            </a:r>
            <a:r>
              <a:rPr lang="en-US" sz="2400" b="1" i="0" u="none" strike="noStrike" cap="none" dirty="0" err="1" smtClean="0">
                <a:solidFill>
                  <a:schemeClr val="dk1"/>
                </a:solidFill>
                <a:sym typeface="Source Sans Pro" panose="020B0503030403020204"/>
              </a:rPr>
              <a:t>LinkedHashSet</a:t>
            </a:r>
            <a:endParaRPr sz="2400" b="1" i="0" u="none" strike="noStrike" cap="none" dirty="0">
              <a:solidFill>
                <a:schemeClr val="dk1"/>
              </a:solidFill>
              <a:sym typeface="Source Sans Pro" panose="020B0503030403020204"/>
            </a:endParaRPr>
          </a:p>
        </p:txBody>
      </p:sp>
      <p:pic>
        <p:nvPicPr>
          <p:cNvPr id="125" name="Shape 125"/>
          <p:cNvPicPr preferRelativeResize="0"/>
          <p:nvPr/>
        </p:nvPicPr>
        <p:blipFill rotWithShape="1">
          <a:blip r:embed="rId3"/>
          <a:srcRect/>
          <a:stretch>
            <a:fillRect/>
          </a:stretch>
        </p:blipFill>
        <p:spPr>
          <a:xfrm>
            <a:off x="4333460" y="477078"/>
            <a:ext cx="4631635" cy="43624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CONVERSION</a:t>
            </a:r>
            <a:endParaRPr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31" name="Shape 131"/>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Why? </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Implicit </a:t>
            </a:r>
            <a:r>
              <a:rPr lang="en-US" sz="2400" b="1" i="0" u="none" strike="noStrike" cap="none" dirty="0" smtClean="0">
                <a:solidFill>
                  <a:schemeClr val="dk1"/>
                </a:solidFill>
                <a:sym typeface="Source Sans Pro" panose="020B0503030403020204"/>
              </a:rPr>
              <a:t>conversions(</a:t>
            </a:r>
            <a:r>
              <a:rPr lang="en-US" sz="2400" b="1" i="0" u="none" strike="noStrike" cap="none" dirty="0" err="1" smtClean="0">
                <a:solidFill>
                  <a:schemeClr val="dk1"/>
                </a:solidFill>
                <a:sym typeface="Source Sans Pro" panose="020B0503030403020204"/>
              </a:rPr>
              <a:t>ngầm</a:t>
            </a:r>
            <a:r>
              <a:rPr lang="en-US" sz="2400" b="1" i="0" u="none" strike="noStrike" cap="none" dirty="0" smtClean="0">
                <a:solidFill>
                  <a:schemeClr val="dk1"/>
                </a:solidFill>
                <a:sym typeface="Source Sans Pro" panose="020B0503030403020204"/>
              </a:rPr>
              <a:t> </a:t>
            </a:r>
            <a:r>
              <a:rPr lang="en-US" sz="2400" b="1" i="0" u="none" strike="noStrike" cap="none" dirty="0" err="1" smtClean="0">
                <a:solidFill>
                  <a:schemeClr val="dk1"/>
                </a:solidFill>
                <a:sym typeface="Source Sans Pro" panose="020B0503030403020204"/>
              </a:rPr>
              <a:t>định</a:t>
            </a:r>
            <a:r>
              <a:rPr lang="en-US" sz="2400" b="1" i="0" u="none" strike="noStrike" cap="none" dirty="0" smtClean="0">
                <a:solidFill>
                  <a:schemeClr val="dk1"/>
                </a:solidFill>
                <a:sym typeface="Source Sans Pro" panose="020B0503030403020204"/>
              </a:rPr>
              <a:t>)</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Explicit conversions (casts)</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User-defined </a:t>
            </a:r>
            <a:r>
              <a:rPr lang="en-US" sz="2400" b="1" i="0" u="none" strike="noStrike" cap="none" dirty="0" smtClean="0">
                <a:solidFill>
                  <a:schemeClr val="dk1"/>
                </a:solidFill>
                <a:sym typeface="Source Sans Pro" panose="020B0503030403020204"/>
              </a:rPr>
              <a:t>conversions(object)</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Conversions with helper </a:t>
            </a:r>
            <a:r>
              <a:rPr lang="en-US" sz="2400" b="1" i="0" u="none" strike="noStrike" cap="none" dirty="0" smtClean="0">
                <a:solidFill>
                  <a:schemeClr val="dk1"/>
                </a:solidFill>
                <a:sym typeface="Source Sans Pro" panose="020B0503030403020204"/>
              </a:rPr>
              <a:t>classes(</a:t>
            </a:r>
            <a:r>
              <a:rPr lang="en-US" sz="2400" b="1" i="0" u="none" strike="noStrike" cap="none" dirty="0" err="1" smtClean="0">
                <a:solidFill>
                  <a:schemeClr val="dk1"/>
                </a:solidFill>
                <a:sym typeface="Source Sans Pro" panose="020B0503030403020204"/>
              </a:rPr>
              <a:t>parseInt</a:t>
            </a:r>
            <a:r>
              <a:rPr lang="en-US" sz="2400" b="1" i="0" u="none" strike="noStrike" cap="none" dirty="0" smtClean="0">
                <a:solidFill>
                  <a:schemeClr val="dk1"/>
                </a:solidFill>
                <a:sym typeface="Source Sans Pro" panose="020B0503030403020204"/>
              </a:rPr>
              <a:t>)</a:t>
            </a:r>
            <a:endParaRPr sz="2400" b="1" i="0" u="none" strike="noStrike" cap="none" dirty="0">
              <a:solidFill>
                <a:schemeClr val="dk1"/>
              </a:solidFill>
              <a:sym typeface="Source Sans Pro" panose="020B0503030403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OOP CONCEPT</a:t>
            </a:r>
            <a:endParaRPr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38" name="Shape 138"/>
          <p:cNvSpPr txBox="1">
            <a:spLocks noGrp="1"/>
          </p:cNvSpPr>
          <p:nvPr>
            <p:ph type="body" idx="1"/>
          </p:nvPr>
        </p:nvSpPr>
        <p:spPr>
          <a:xfrm>
            <a:off x="822959" y="1100628"/>
            <a:ext cx="7732317" cy="388473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Abstract</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Encapsulation</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Inheritance</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Polymorphism</a:t>
            </a:r>
            <a:endParaRPr sz="2400" b="1" i="0" u="none" strike="noStrike" cap="none" dirty="0">
              <a:solidFill>
                <a:schemeClr val="dk1"/>
              </a:solidFill>
              <a:sym typeface="Source Sans Pro" panose="020B0503030403020204"/>
            </a:endParaRPr>
          </a:p>
          <a:p>
            <a:pPr marL="342900" marR="0" lvl="0" indent="-241300" algn="l" rtl="0">
              <a:spcBef>
                <a:spcPts val="800"/>
              </a:spcBef>
              <a:spcAft>
                <a:spcPts val="0"/>
              </a:spcAft>
              <a:buClr>
                <a:schemeClr val="dk1"/>
              </a:buClr>
              <a:buSzPts val="1600"/>
              <a:buFont typeface="Arial" panose="020B0604020202020204"/>
              <a:buNone/>
            </a:pPr>
            <a:endParaRPr sz="16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pic>
        <p:nvPicPr>
          <p:cNvPr id="139" name="Shape 139"/>
          <p:cNvPicPr preferRelativeResize="0"/>
          <p:nvPr/>
        </p:nvPicPr>
        <p:blipFill rotWithShape="1">
          <a:blip r:embed="rId3"/>
          <a:srcRect/>
          <a:stretch>
            <a:fillRect/>
          </a:stretch>
        </p:blipFill>
        <p:spPr>
          <a:xfrm>
            <a:off x="4094922" y="914400"/>
            <a:ext cx="4493729" cy="32480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ABSTRACT</a:t>
            </a:r>
            <a:endParaRPr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45" name="Shape 145"/>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Class</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Object</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Abstract class</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Interface</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b="1" i="0" u="none" strike="noStrike" cap="none" dirty="0">
                <a:solidFill>
                  <a:schemeClr val="dk1"/>
                </a:solidFill>
                <a:sym typeface="Source Sans Pro" panose="020B0503030403020204"/>
              </a:rPr>
              <a:t>Abstract </a:t>
            </a:r>
            <a:r>
              <a:rPr lang="en-US" sz="2400" b="1" i="0" u="none" strike="noStrike" cap="none" dirty="0" err="1">
                <a:solidFill>
                  <a:schemeClr val="dk1"/>
                </a:solidFill>
                <a:sym typeface="Source Sans Pro" panose="020B0503030403020204"/>
              </a:rPr>
              <a:t>vs</a:t>
            </a:r>
            <a:r>
              <a:rPr lang="en-US" sz="2400" b="1" i="0" u="none" strike="noStrike" cap="none" dirty="0">
                <a:solidFill>
                  <a:schemeClr val="dk1"/>
                </a:solidFill>
                <a:sym typeface="Source Sans Pro" panose="020B0503030403020204"/>
              </a:rPr>
              <a:t> interface</a:t>
            </a:r>
            <a:endParaRPr sz="2400" b="1" i="0" u="none" strike="noStrike" cap="none" dirty="0">
              <a:solidFill>
                <a:schemeClr val="dk1"/>
              </a:solidFill>
              <a:sym typeface="Source Sans Pro" panose="020B0503030403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22960" y="365760"/>
            <a:ext cx="752094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Source Sans Pro" panose="020B0503030403020204"/>
              <a:buNone/>
            </a:pPr>
            <a:r>
              <a:rPr lang="en-US" sz="28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rPr>
              <a:t>ENCAPSULATION</a:t>
            </a:r>
            <a:endParaRPr sz="2800" b="1" i="0" u="none" strike="noStrike" cap="none" dirty="0">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51" name="Shape 151"/>
          <p:cNvSpPr txBox="1">
            <a:spLocks noGrp="1"/>
          </p:cNvSpPr>
          <p:nvPr>
            <p:ph type="body" idx="1"/>
          </p:nvPr>
        </p:nvSpPr>
        <p:spPr>
          <a:xfrm>
            <a:off x="822960" y="1100628"/>
            <a:ext cx="7520940" cy="35798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panose="020B0604020202020204"/>
              <a:buAutoNum type="arabicPeriod"/>
            </a:pPr>
            <a:r>
              <a:rPr lang="en-US" sz="2400" i="0" u="none" strike="noStrike" cap="none" dirty="0">
                <a:solidFill>
                  <a:schemeClr val="dk1"/>
                </a:solidFill>
                <a:sym typeface="Source Sans Pro" panose="020B0503030403020204"/>
              </a:rPr>
              <a:t>Package</a:t>
            </a:r>
            <a:endParaRPr sz="2400" dirty="0"/>
          </a:p>
          <a:p>
            <a:pPr marL="342900" marR="0" lvl="0" indent="-342900" algn="l" rtl="0">
              <a:spcBef>
                <a:spcPts val="800"/>
              </a:spcBef>
              <a:spcAft>
                <a:spcPts val="0"/>
              </a:spcAft>
              <a:buClr>
                <a:schemeClr val="dk1"/>
              </a:buClr>
              <a:buSzPts val="1600"/>
              <a:buFont typeface="Arial" panose="020B0604020202020204"/>
              <a:buAutoNum type="arabicPeriod"/>
            </a:pPr>
            <a:r>
              <a:rPr lang="en-US" sz="2400" i="0" u="none" strike="noStrike" cap="none" dirty="0">
                <a:solidFill>
                  <a:schemeClr val="dk1"/>
                </a:solidFill>
                <a:sym typeface="Source Sans Pro" panose="020B0503030403020204"/>
              </a:rPr>
              <a:t>Access modifiers</a:t>
            </a:r>
            <a:endParaRPr sz="2400" i="0" u="none" strike="noStrike" cap="none" dirty="0">
              <a:solidFill>
                <a:schemeClr val="dk1"/>
              </a:solidFill>
              <a:sym typeface="Source Sans Pro" panose="020B0503030403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1169</Words>
  <Application>Microsoft Office PowerPoint</Application>
  <PresentationFormat>On-screen Show (4:3)</PresentationFormat>
  <Paragraphs>231</Paragraphs>
  <Slides>49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Times New Roman</vt:lpstr>
      <vt:lpstr>Wingdings</vt:lpstr>
      <vt:lpstr>Source Sans Pro</vt:lpstr>
      <vt:lpstr>Calibri</vt:lpstr>
      <vt:lpstr>Noto Sans Symbols</vt:lpstr>
      <vt:lpstr>Angles</vt:lpstr>
      <vt:lpstr>JAVA and Framework Spring</vt:lpstr>
      <vt:lpstr>Tổng Quan</vt:lpstr>
      <vt:lpstr>I. Java</vt:lpstr>
      <vt:lpstr>VARIABLE</vt:lpstr>
      <vt:lpstr>COLLECTION</vt:lpstr>
      <vt:lpstr>CONVERSION</vt:lpstr>
      <vt:lpstr>OOP CONCEPT</vt:lpstr>
      <vt:lpstr>ABSTRACT</vt:lpstr>
      <vt:lpstr>ENCAPSULATION</vt:lpstr>
      <vt:lpstr>INHERITANCE</vt:lpstr>
      <vt:lpstr>POLYMORPHISM</vt:lpstr>
      <vt:lpstr>II.Framework Spring</vt:lpstr>
      <vt:lpstr>The Spring projects</vt:lpstr>
      <vt:lpstr>Overview</vt:lpstr>
      <vt:lpstr>Goals</vt:lpstr>
      <vt:lpstr>What is Spring Framework today?</vt:lpstr>
      <vt:lpstr>Spring modules </vt:lpstr>
      <vt:lpstr>Core container</vt:lpstr>
      <vt:lpstr>AOP, Aspect, Instrumentation</vt:lpstr>
      <vt:lpstr>Data Access/Integration</vt:lpstr>
      <vt:lpstr>WEB</vt:lpstr>
      <vt:lpstr>Core Container</vt:lpstr>
      <vt:lpstr>The Spring triangle </vt:lpstr>
      <vt:lpstr>Spring IoC container </vt:lpstr>
      <vt:lpstr>What is IoC?</vt:lpstr>
      <vt:lpstr>Dependency Injection</vt:lpstr>
      <vt:lpstr>Bean Scope</vt:lpstr>
      <vt:lpstr>Spring Bean Scopes</vt:lpstr>
      <vt:lpstr>Instantiating bean</vt:lpstr>
      <vt:lpstr>Constructor-based DI</vt:lpstr>
      <vt:lpstr>Setter-based DI</vt:lpstr>
      <vt:lpstr>Constructor vs setter</vt:lpstr>
      <vt:lpstr>Cấu trúc phân chia Project</vt:lpstr>
      <vt:lpstr>Database trong Springframework</vt:lpstr>
      <vt:lpstr>Khái niệm JPA</vt:lpstr>
      <vt:lpstr>Hibernate</vt:lpstr>
      <vt:lpstr>AOP - Aspect Oriented Programming (AOP)  </vt:lpstr>
      <vt:lpstr>   AOP - Định Nghĩa</vt:lpstr>
      <vt:lpstr>  AOP - Cách Hoạt Động  </vt:lpstr>
      <vt:lpstr>  AOP - Cách Hoạt Động  </vt:lpstr>
      <vt:lpstr>   AOP - Ưu Điểm</vt:lpstr>
      <vt:lpstr>   AOP - Nhược Điểm</vt:lpstr>
      <vt:lpstr>  Spring Security</vt:lpstr>
      <vt:lpstr>  Spring security - Cơ Chế</vt:lpstr>
      <vt:lpstr>  Security - Cách Hoạt Động</vt:lpstr>
      <vt:lpstr> Authentication - Cơ Chết Hoạt Động</vt:lpstr>
      <vt:lpstr>  WEB MVC - RESTFUL API</vt:lpstr>
      <vt:lpstr>  AUTHENTICATION - JWT</vt:lpstr>
      <vt:lpstr>  AUTHENTICATION -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Framework Spring</dc:title>
  <dc:creator/>
  <cp:lastModifiedBy>admin</cp:lastModifiedBy>
  <cp:revision>55</cp:revision>
  <dcterms:created xsi:type="dcterms:W3CDTF">2018-06-13T15:15:25Z</dcterms:created>
  <dcterms:modified xsi:type="dcterms:W3CDTF">2018-06-14T03:10:26Z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